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
  </p:notesMasterIdLst>
  <p:sldIdLst>
    <p:sldId id="256" r:id="rId2"/>
  </p:sldIdLst>
  <p:sldSz cx="7315200" cy="9144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536" y="-72"/>
      </p:cViewPr>
      <p:guideLst>
        <p:guide orient="horz" pos="2880"/>
        <p:guide pos="230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2057721" y="685800"/>
            <a:ext cx="27432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210360601"/>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2057400" y="685800"/>
            <a:ext cx="27432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249367" y="1323689"/>
            <a:ext cx="6816600" cy="36492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Shape 11"/>
          <p:cNvSpPr txBox="1">
            <a:spLocks noGrp="1"/>
          </p:cNvSpPr>
          <p:nvPr>
            <p:ph type="subTitle" idx="1"/>
          </p:nvPr>
        </p:nvSpPr>
        <p:spPr>
          <a:xfrm>
            <a:off x="249360" y="5038444"/>
            <a:ext cx="6816600" cy="1409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Shape 12"/>
          <p:cNvSpPr txBox="1">
            <a:spLocks noGrp="1"/>
          </p:cNvSpPr>
          <p:nvPr>
            <p:ph type="sldNum" idx="12"/>
          </p:nvPr>
        </p:nvSpPr>
        <p:spPr>
          <a:xfrm>
            <a:off x="6777966" y="8290163"/>
            <a:ext cx="438900" cy="699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249360" y="3823733"/>
            <a:ext cx="6816600" cy="14964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Shape 15"/>
          <p:cNvSpPr txBox="1">
            <a:spLocks noGrp="1"/>
          </p:cNvSpPr>
          <p:nvPr>
            <p:ph type="sldNum" idx="12"/>
          </p:nvPr>
        </p:nvSpPr>
        <p:spPr>
          <a:xfrm>
            <a:off x="6777966" y="8290163"/>
            <a:ext cx="438900" cy="699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249360" y="791156"/>
            <a:ext cx="6816600" cy="10182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Shape 18"/>
          <p:cNvSpPr txBox="1">
            <a:spLocks noGrp="1"/>
          </p:cNvSpPr>
          <p:nvPr>
            <p:ph type="body" idx="1"/>
          </p:nvPr>
        </p:nvSpPr>
        <p:spPr>
          <a:xfrm>
            <a:off x="249360" y="2048844"/>
            <a:ext cx="6816600" cy="60735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Shape 19"/>
          <p:cNvSpPr txBox="1">
            <a:spLocks noGrp="1"/>
          </p:cNvSpPr>
          <p:nvPr>
            <p:ph type="sldNum" idx="12"/>
          </p:nvPr>
        </p:nvSpPr>
        <p:spPr>
          <a:xfrm>
            <a:off x="6777966" y="8290163"/>
            <a:ext cx="438900" cy="699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249360" y="791156"/>
            <a:ext cx="6816600" cy="10182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Shape 22"/>
          <p:cNvSpPr txBox="1">
            <a:spLocks noGrp="1"/>
          </p:cNvSpPr>
          <p:nvPr>
            <p:ph type="body" idx="1"/>
          </p:nvPr>
        </p:nvSpPr>
        <p:spPr>
          <a:xfrm>
            <a:off x="249360" y="2048844"/>
            <a:ext cx="3199800" cy="60735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Shape 23"/>
          <p:cNvSpPr txBox="1">
            <a:spLocks noGrp="1"/>
          </p:cNvSpPr>
          <p:nvPr>
            <p:ph type="body" idx="2"/>
          </p:nvPr>
        </p:nvSpPr>
        <p:spPr>
          <a:xfrm>
            <a:off x="3865920" y="2048844"/>
            <a:ext cx="3199800" cy="60735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Shape 24"/>
          <p:cNvSpPr txBox="1">
            <a:spLocks noGrp="1"/>
          </p:cNvSpPr>
          <p:nvPr>
            <p:ph type="sldNum" idx="12"/>
          </p:nvPr>
        </p:nvSpPr>
        <p:spPr>
          <a:xfrm>
            <a:off x="6777966" y="8290163"/>
            <a:ext cx="438900" cy="699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249360" y="791156"/>
            <a:ext cx="6816600" cy="10182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Shape 27"/>
          <p:cNvSpPr txBox="1">
            <a:spLocks noGrp="1"/>
          </p:cNvSpPr>
          <p:nvPr>
            <p:ph type="sldNum" idx="12"/>
          </p:nvPr>
        </p:nvSpPr>
        <p:spPr>
          <a:xfrm>
            <a:off x="6777966" y="8290163"/>
            <a:ext cx="438900" cy="699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249360" y="987733"/>
            <a:ext cx="2246400" cy="13434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Shape 30"/>
          <p:cNvSpPr txBox="1">
            <a:spLocks noGrp="1"/>
          </p:cNvSpPr>
          <p:nvPr>
            <p:ph type="body" idx="1"/>
          </p:nvPr>
        </p:nvSpPr>
        <p:spPr>
          <a:xfrm>
            <a:off x="249360" y="2470400"/>
            <a:ext cx="2246400" cy="56523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Shape 31"/>
          <p:cNvSpPr txBox="1">
            <a:spLocks noGrp="1"/>
          </p:cNvSpPr>
          <p:nvPr>
            <p:ph type="sldNum" idx="12"/>
          </p:nvPr>
        </p:nvSpPr>
        <p:spPr>
          <a:xfrm>
            <a:off x="6777966" y="8290163"/>
            <a:ext cx="438900" cy="699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392200" y="800267"/>
            <a:ext cx="5094300" cy="72726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Shape 34"/>
          <p:cNvSpPr txBox="1">
            <a:spLocks noGrp="1"/>
          </p:cNvSpPr>
          <p:nvPr>
            <p:ph type="sldNum" idx="12"/>
          </p:nvPr>
        </p:nvSpPr>
        <p:spPr>
          <a:xfrm>
            <a:off x="6777966" y="8290163"/>
            <a:ext cx="438900" cy="699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3657600" y="-222"/>
            <a:ext cx="3657600" cy="91440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 name="Shape 37"/>
          <p:cNvSpPr txBox="1">
            <a:spLocks noGrp="1"/>
          </p:cNvSpPr>
          <p:nvPr>
            <p:ph type="title"/>
          </p:nvPr>
        </p:nvSpPr>
        <p:spPr>
          <a:xfrm>
            <a:off x="212400" y="2192311"/>
            <a:ext cx="3236100" cy="26352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Shape 38"/>
          <p:cNvSpPr txBox="1">
            <a:spLocks noGrp="1"/>
          </p:cNvSpPr>
          <p:nvPr>
            <p:ph type="subTitle" idx="1"/>
          </p:nvPr>
        </p:nvSpPr>
        <p:spPr>
          <a:xfrm>
            <a:off x="212400" y="4983244"/>
            <a:ext cx="3236100" cy="21957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Shape 39"/>
          <p:cNvSpPr txBox="1">
            <a:spLocks noGrp="1"/>
          </p:cNvSpPr>
          <p:nvPr>
            <p:ph type="body" idx="2"/>
          </p:nvPr>
        </p:nvSpPr>
        <p:spPr>
          <a:xfrm>
            <a:off x="3951600" y="1287244"/>
            <a:ext cx="3069600" cy="6569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Shape 40"/>
          <p:cNvSpPr txBox="1">
            <a:spLocks noGrp="1"/>
          </p:cNvSpPr>
          <p:nvPr>
            <p:ph type="sldNum" idx="12"/>
          </p:nvPr>
        </p:nvSpPr>
        <p:spPr>
          <a:xfrm>
            <a:off x="6777966" y="8290163"/>
            <a:ext cx="438900" cy="699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249360" y="7521022"/>
            <a:ext cx="4799100" cy="1075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Shape 43"/>
          <p:cNvSpPr txBox="1">
            <a:spLocks noGrp="1"/>
          </p:cNvSpPr>
          <p:nvPr>
            <p:ph type="sldNum" idx="12"/>
          </p:nvPr>
        </p:nvSpPr>
        <p:spPr>
          <a:xfrm>
            <a:off x="6777966" y="8290163"/>
            <a:ext cx="438900" cy="699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249360" y="1966444"/>
            <a:ext cx="6816600" cy="34908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endParaRPr/>
          </a:p>
        </p:txBody>
      </p:sp>
      <p:sp>
        <p:nvSpPr>
          <p:cNvPr id="46" name="Shape 46"/>
          <p:cNvSpPr txBox="1">
            <a:spLocks noGrp="1"/>
          </p:cNvSpPr>
          <p:nvPr>
            <p:ph type="body" idx="1"/>
          </p:nvPr>
        </p:nvSpPr>
        <p:spPr>
          <a:xfrm>
            <a:off x="249360" y="5603956"/>
            <a:ext cx="6816600" cy="23124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Shape 47"/>
          <p:cNvSpPr txBox="1">
            <a:spLocks noGrp="1"/>
          </p:cNvSpPr>
          <p:nvPr>
            <p:ph type="sldNum" idx="12"/>
          </p:nvPr>
        </p:nvSpPr>
        <p:spPr>
          <a:xfrm>
            <a:off x="6777966" y="8290163"/>
            <a:ext cx="438900" cy="699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6777966" y="8290163"/>
            <a:ext cx="438900" cy="699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249360" y="791156"/>
            <a:ext cx="6816600" cy="10182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Shape 7"/>
          <p:cNvSpPr txBox="1">
            <a:spLocks noGrp="1"/>
          </p:cNvSpPr>
          <p:nvPr>
            <p:ph type="body" idx="1"/>
          </p:nvPr>
        </p:nvSpPr>
        <p:spPr>
          <a:xfrm>
            <a:off x="249360" y="2048844"/>
            <a:ext cx="6816600" cy="60735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Shape 8"/>
          <p:cNvSpPr txBox="1">
            <a:spLocks noGrp="1"/>
          </p:cNvSpPr>
          <p:nvPr>
            <p:ph type="sldNum" idx="12"/>
          </p:nvPr>
        </p:nvSpPr>
        <p:spPr>
          <a:xfrm>
            <a:off x="6777966" y="8290163"/>
            <a:ext cx="438900" cy="699600"/>
          </a:xfrm>
          <a:prstGeom prst="rect">
            <a:avLst/>
          </a:prstGeom>
          <a:noFill/>
          <a:ln>
            <a:noFill/>
          </a:ln>
        </p:spPr>
        <p:txBody>
          <a:bodyPr spcFirstLastPara="1" wrap="square" lIns="91425" tIns="91425" rIns="91425" bIns="91425" anchor="ctr" anchorCtr="0">
            <a:noAutofit/>
          </a:bodyPr>
          <a:lstStyle/>
          <a:p>
            <a:pPr marL="0" lvl="0" indent="0" algn="r">
              <a:spcBef>
                <a:spcPts val="0"/>
              </a:spcBef>
              <a:spcAft>
                <a:spcPts val="0"/>
              </a:spcAft>
              <a:buNone/>
            </a:pPr>
            <a:fld id="{00000000-1234-1234-1234-123412341234}" type="slidenum">
              <a:rPr lang="en" sz="1000">
                <a:solidFill>
                  <a:schemeClr val="dk2"/>
                </a:solidFill>
              </a:rPr>
              <a:t>‹#›</a:t>
            </a:fld>
            <a:endParaRPr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p:nvPr/>
        </p:nvSpPr>
        <p:spPr>
          <a:xfrm>
            <a:off x="0" y="140225"/>
            <a:ext cx="7315200" cy="62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dirty="0">
                <a:solidFill>
                  <a:schemeClr val="dk1"/>
                </a:solidFill>
              </a:rPr>
              <a:t>4th Grade Social Studies Newsletter</a:t>
            </a:r>
            <a:endParaRPr b="1" dirty="0">
              <a:solidFill>
                <a:schemeClr val="dk1"/>
              </a:solidFill>
            </a:endParaRPr>
          </a:p>
          <a:p>
            <a:pPr marL="0" lvl="0" indent="0" algn="ctr" rtl="0">
              <a:spcBef>
                <a:spcPts val="0"/>
              </a:spcBef>
              <a:spcAft>
                <a:spcPts val="0"/>
              </a:spcAft>
              <a:buClr>
                <a:schemeClr val="dk1"/>
              </a:buClr>
              <a:buSzPts val="1100"/>
              <a:buFont typeface="Arial"/>
              <a:buNone/>
            </a:pPr>
            <a:r>
              <a:rPr lang="en" b="1" dirty="0">
                <a:solidFill>
                  <a:schemeClr val="dk1"/>
                </a:solidFill>
              </a:rPr>
              <a:t>Jan </a:t>
            </a:r>
            <a:r>
              <a:rPr lang="en" b="1" dirty="0" smtClean="0">
                <a:solidFill>
                  <a:schemeClr val="dk1"/>
                </a:solidFill>
              </a:rPr>
              <a:t>29 – Feb 9,  </a:t>
            </a:r>
            <a:r>
              <a:rPr lang="en" b="1" dirty="0">
                <a:solidFill>
                  <a:schemeClr val="dk1"/>
                </a:solidFill>
              </a:rPr>
              <a:t>2018</a:t>
            </a:r>
            <a:endParaRPr b="1" dirty="0"/>
          </a:p>
        </p:txBody>
      </p:sp>
      <p:sp>
        <p:nvSpPr>
          <p:cNvPr id="55" name="Shape 55"/>
          <p:cNvSpPr txBox="1"/>
          <p:nvPr/>
        </p:nvSpPr>
        <p:spPr>
          <a:xfrm>
            <a:off x="490575" y="765425"/>
            <a:ext cx="6377100" cy="1082375"/>
          </a:xfrm>
          <a:prstGeom prst="rect">
            <a:avLst/>
          </a:prstGeom>
          <a:noFill/>
          <a:ln w="9525" cap="flat" cmpd="sng">
            <a:solidFill>
              <a:srgbClr val="000000"/>
            </a:solidFill>
            <a:prstDash val="solid"/>
            <a:round/>
            <a:headEnd type="none" w="med" len="med"/>
            <a:tailEnd type="none" w="med" len="med"/>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200" b="1" dirty="0">
                <a:solidFill>
                  <a:schemeClr val="dk1"/>
                </a:solidFill>
              </a:rPr>
              <a:t>Important Dates</a:t>
            </a:r>
            <a:endParaRPr sz="1200" b="1" dirty="0">
              <a:solidFill>
                <a:schemeClr val="dk1"/>
              </a:solidFill>
            </a:endParaRPr>
          </a:p>
          <a:p>
            <a:pPr marL="0" lvl="0" indent="0" rtl="0">
              <a:spcBef>
                <a:spcPts val="0"/>
              </a:spcBef>
              <a:spcAft>
                <a:spcPts val="0"/>
              </a:spcAft>
              <a:buClr>
                <a:schemeClr val="dk1"/>
              </a:buClr>
              <a:buSzPts val="1100"/>
              <a:buFont typeface="Arial"/>
              <a:buNone/>
            </a:pPr>
            <a:r>
              <a:rPr lang="en-US" sz="1200" b="1" dirty="0" smtClean="0">
                <a:solidFill>
                  <a:schemeClr val="dk1"/>
                </a:solidFill>
              </a:rPr>
              <a:t>Jan 30</a:t>
            </a:r>
            <a:r>
              <a:rPr lang="en-US" sz="1200" dirty="0" smtClean="0">
                <a:solidFill>
                  <a:schemeClr val="dk1"/>
                </a:solidFill>
              </a:rPr>
              <a:t>-last day for Preamble recite</a:t>
            </a:r>
          </a:p>
          <a:p>
            <a:pPr marL="0" lvl="0" indent="0" rtl="0">
              <a:spcBef>
                <a:spcPts val="0"/>
              </a:spcBef>
              <a:spcAft>
                <a:spcPts val="0"/>
              </a:spcAft>
              <a:buClr>
                <a:schemeClr val="dk1"/>
              </a:buClr>
              <a:buSzPts val="1100"/>
              <a:buFont typeface="Arial"/>
              <a:buNone/>
            </a:pPr>
            <a:r>
              <a:rPr lang="en-US" sz="1200" b="1" dirty="0" smtClean="0">
                <a:solidFill>
                  <a:schemeClr val="dk1"/>
                </a:solidFill>
              </a:rPr>
              <a:t>Feb</a:t>
            </a:r>
            <a:r>
              <a:rPr lang="en-US" sz="1200" dirty="0" smtClean="0">
                <a:solidFill>
                  <a:schemeClr val="dk1"/>
                </a:solidFill>
              </a:rPr>
              <a:t> </a:t>
            </a:r>
            <a:r>
              <a:rPr lang="en-US" sz="1200" b="1" dirty="0" smtClean="0">
                <a:solidFill>
                  <a:schemeClr val="dk1"/>
                </a:solidFill>
              </a:rPr>
              <a:t>9</a:t>
            </a:r>
            <a:r>
              <a:rPr lang="en-US" sz="1200" dirty="0" smtClean="0">
                <a:solidFill>
                  <a:schemeClr val="dk1"/>
                </a:solidFill>
              </a:rPr>
              <a:t>-Mississippi and Civil War Test-this will be from study island-students will have notes</a:t>
            </a:r>
          </a:p>
          <a:p>
            <a:pPr marL="0" lvl="0" indent="0" rtl="0">
              <a:spcBef>
                <a:spcPts val="0"/>
              </a:spcBef>
              <a:spcAft>
                <a:spcPts val="0"/>
              </a:spcAft>
              <a:buClr>
                <a:schemeClr val="dk1"/>
              </a:buClr>
              <a:buSzPts val="1100"/>
              <a:buFont typeface="Arial"/>
              <a:buNone/>
            </a:pPr>
            <a:r>
              <a:rPr lang="en-US" sz="1200" b="1" dirty="0" smtClean="0">
                <a:solidFill>
                  <a:schemeClr val="dk1"/>
                </a:solidFill>
              </a:rPr>
              <a:t>Mar 1</a:t>
            </a:r>
            <a:r>
              <a:rPr lang="en-US" sz="1200" dirty="0" smtClean="0">
                <a:solidFill>
                  <a:schemeClr val="dk1"/>
                </a:solidFill>
              </a:rPr>
              <a:t>-Living Wax Museum (this will be worth 2 major grades and 1 minor grade; an extra 100 in reading for students that come for the evening presentation; details below)</a:t>
            </a:r>
            <a:endParaRPr sz="1200" dirty="0">
              <a:solidFill>
                <a:schemeClr val="dk1"/>
              </a:solidFill>
            </a:endParaRPr>
          </a:p>
        </p:txBody>
      </p:sp>
      <p:sp>
        <p:nvSpPr>
          <p:cNvPr id="56" name="Shape 56"/>
          <p:cNvSpPr txBox="1"/>
          <p:nvPr/>
        </p:nvSpPr>
        <p:spPr>
          <a:xfrm>
            <a:off x="490575" y="1904999"/>
            <a:ext cx="6377100" cy="2484625"/>
          </a:xfrm>
          <a:prstGeom prst="rect">
            <a:avLst/>
          </a:prstGeom>
          <a:noFill/>
          <a:ln w="9525" cap="flat" cmpd="sng">
            <a:solidFill>
              <a:srgbClr val="000000"/>
            </a:solidFill>
            <a:prstDash val="solid"/>
            <a:round/>
            <a:headEnd type="none" w="med" len="med"/>
            <a:tailEnd type="none" w="med" len="med"/>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dirty="0" smtClean="0"/>
              <a:t>Reminders</a:t>
            </a:r>
          </a:p>
          <a:p>
            <a:pPr marL="0" lvl="0" indent="0" algn="ctr" rtl="0">
              <a:spcBef>
                <a:spcPts val="0"/>
              </a:spcBef>
              <a:spcAft>
                <a:spcPts val="0"/>
              </a:spcAft>
              <a:buNone/>
            </a:pPr>
            <a:r>
              <a:rPr lang="en" sz="1200" b="1" dirty="0" smtClean="0"/>
              <a:t>Note:</a:t>
            </a:r>
            <a:r>
              <a:rPr lang="en" sz="1200" dirty="0" smtClean="0"/>
              <a:t> Please make sure your students understand t</a:t>
            </a:r>
            <a:r>
              <a:rPr lang="en-US" sz="1200" dirty="0" smtClean="0"/>
              <a:t>ha</a:t>
            </a:r>
            <a:r>
              <a:rPr lang="en" sz="1200" dirty="0" smtClean="0"/>
              <a:t>t the projects they complete in social studies is a large part of their grade. I have several students that are not completing projects and/or not completing them on time.</a:t>
            </a:r>
            <a:endParaRPr sz="1200" b="1" dirty="0"/>
          </a:p>
          <a:p>
            <a:pPr marL="0" lvl="0" indent="0" rtl="0">
              <a:spcBef>
                <a:spcPts val="0"/>
              </a:spcBef>
              <a:spcAft>
                <a:spcPts val="0"/>
              </a:spcAft>
              <a:buNone/>
            </a:pPr>
            <a:r>
              <a:rPr lang="en" sz="1200" b="1" dirty="0"/>
              <a:t>Preamble Assignment-</a:t>
            </a:r>
            <a:r>
              <a:rPr lang="en" sz="1200" dirty="0"/>
              <a:t> </a:t>
            </a:r>
            <a:r>
              <a:rPr lang="en-US" sz="1200" dirty="0" smtClean="0"/>
              <a:t>Students were given extra time for the recite. Any students that recite their preamble after January 30</a:t>
            </a:r>
            <a:r>
              <a:rPr lang="en-US" sz="1200" baseline="30000" dirty="0" smtClean="0"/>
              <a:t>th</a:t>
            </a:r>
            <a:r>
              <a:rPr lang="en-US" sz="1200" dirty="0" smtClean="0"/>
              <a:t> will have 5 points taken off for each day it is late. After February 2</a:t>
            </a:r>
            <a:r>
              <a:rPr lang="en-US" sz="1200" baseline="30000" dirty="0" smtClean="0"/>
              <a:t>nd</a:t>
            </a:r>
            <a:r>
              <a:rPr lang="en-US" sz="1200" dirty="0" smtClean="0"/>
              <a:t> students will not be allowed to recite the preamble.</a:t>
            </a:r>
          </a:p>
          <a:p>
            <a:pPr marL="0" lvl="0" indent="0" rtl="0">
              <a:spcBef>
                <a:spcPts val="0"/>
              </a:spcBef>
              <a:spcAft>
                <a:spcPts val="0"/>
              </a:spcAft>
              <a:buNone/>
            </a:pPr>
            <a:endParaRPr lang="en-US" sz="1200" dirty="0"/>
          </a:p>
          <a:p>
            <a:pPr marL="0" lvl="0" indent="0" rtl="0">
              <a:spcBef>
                <a:spcPts val="0"/>
              </a:spcBef>
              <a:spcAft>
                <a:spcPts val="0"/>
              </a:spcAft>
              <a:buNone/>
            </a:pPr>
            <a:r>
              <a:rPr lang="en-US" sz="1200" b="1" dirty="0" smtClean="0"/>
              <a:t>Living Wax Museum</a:t>
            </a:r>
            <a:r>
              <a:rPr lang="en-US" sz="1200" dirty="0" smtClean="0"/>
              <a:t>-Students will participate in a living wax museum on March 1</a:t>
            </a:r>
            <a:r>
              <a:rPr lang="en-US" sz="1200" baseline="30000" dirty="0" smtClean="0"/>
              <a:t>st</a:t>
            </a:r>
            <a:r>
              <a:rPr lang="en-US" sz="1200" dirty="0" smtClean="0"/>
              <a:t>.  More details will come home at a later date. This will be a research project on famous Mississippians. All research and most work will be done at school. Students will be asked to dress up for the presentation and also asked to attend an evening presentation. Please be on the look out for information to come home next week.</a:t>
            </a:r>
            <a:endParaRPr lang="en-US" sz="1200" b="1" dirty="0" smtClean="0"/>
          </a:p>
          <a:p>
            <a:pPr marL="0" lvl="0" indent="0" rtl="0">
              <a:spcBef>
                <a:spcPts val="0"/>
              </a:spcBef>
              <a:spcAft>
                <a:spcPts val="0"/>
              </a:spcAft>
              <a:buNone/>
            </a:pPr>
            <a:endParaRPr sz="1200" dirty="0"/>
          </a:p>
          <a:p>
            <a:pPr marL="0" lvl="0" indent="0" rtl="0">
              <a:spcBef>
                <a:spcPts val="0"/>
              </a:spcBef>
              <a:spcAft>
                <a:spcPts val="0"/>
              </a:spcAft>
              <a:buNone/>
            </a:pPr>
            <a:endParaRPr sz="1200" b="1" dirty="0"/>
          </a:p>
          <a:p>
            <a:pPr marL="0" lvl="0" indent="0" rtl="0">
              <a:spcBef>
                <a:spcPts val="0"/>
              </a:spcBef>
              <a:spcAft>
                <a:spcPts val="0"/>
              </a:spcAft>
              <a:buClr>
                <a:schemeClr val="dk1"/>
              </a:buClr>
              <a:buSzPts val="1100"/>
              <a:buFont typeface="Arial"/>
              <a:buNone/>
            </a:pPr>
            <a:endParaRPr sz="1200" dirty="0">
              <a:solidFill>
                <a:schemeClr val="dk1"/>
              </a:solidFill>
              <a:latin typeface="Comfortaa"/>
              <a:ea typeface="Comfortaa"/>
              <a:cs typeface="Comfortaa"/>
              <a:sym typeface="Comfortaa"/>
            </a:endParaRPr>
          </a:p>
          <a:p>
            <a:pPr marL="0" lvl="0" indent="0" rtl="0">
              <a:spcBef>
                <a:spcPts val="0"/>
              </a:spcBef>
              <a:spcAft>
                <a:spcPts val="0"/>
              </a:spcAft>
              <a:buNone/>
            </a:pPr>
            <a:endParaRPr sz="1200" dirty="0">
              <a:solidFill>
                <a:schemeClr val="dk1"/>
              </a:solidFill>
              <a:latin typeface="Comfortaa"/>
              <a:ea typeface="Comfortaa"/>
              <a:cs typeface="Comfortaa"/>
              <a:sym typeface="Comfortaa"/>
            </a:endParaRPr>
          </a:p>
        </p:txBody>
      </p:sp>
      <p:sp>
        <p:nvSpPr>
          <p:cNvPr id="8" name="Shape 54"/>
          <p:cNvSpPr txBox="1"/>
          <p:nvPr/>
        </p:nvSpPr>
        <p:spPr>
          <a:xfrm>
            <a:off x="0" y="4676599"/>
            <a:ext cx="7315200" cy="62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dirty="0">
                <a:solidFill>
                  <a:schemeClr val="dk1"/>
                </a:solidFill>
              </a:rPr>
              <a:t>4th Grade Social Studies Newsletter</a:t>
            </a:r>
            <a:endParaRPr b="1" dirty="0">
              <a:solidFill>
                <a:schemeClr val="dk1"/>
              </a:solidFill>
            </a:endParaRPr>
          </a:p>
          <a:p>
            <a:pPr marL="0" lvl="0" indent="0" algn="ctr" rtl="0">
              <a:spcBef>
                <a:spcPts val="0"/>
              </a:spcBef>
              <a:spcAft>
                <a:spcPts val="0"/>
              </a:spcAft>
              <a:buClr>
                <a:schemeClr val="dk1"/>
              </a:buClr>
              <a:buSzPts val="1100"/>
              <a:buFont typeface="Arial"/>
              <a:buNone/>
            </a:pPr>
            <a:r>
              <a:rPr lang="en" b="1" dirty="0">
                <a:solidFill>
                  <a:schemeClr val="dk1"/>
                </a:solidFill>
              </a:rPr>
              <a:t>Jan </a:t>
            </a:r>
            <a:r>
              <a:rPr lang="en" b="1" dirty="0" smtClean="0">
                <a:solidFill>
                  <a:schemeClr val="dk1"/>
                </a:solidFill>
              </a:rPr>
              <a:t>29 – Feb 9,  </a:t>
            </a:r>
            <a:r>
              <a:rPr lang="en" b="1" dirty="0">
                <a:solidFill>
                  <a:schemeClr val="dk1"/>
                </a:solidFill>
              </a:rPr>
              <a:t>2018</a:t>
            </a:r>
            <a:endParaRPr b="1" dirty="0"/>
          </a:p>
        </p:txBody>
      </p:sp>
      <p:sp>
        <p:nvSpPr>
          <p:cNvPr id="9" name="Shape 55"/>
          <p:cNvSpPr txBox="1"/>
          <p:nvPr/>
        </p:nvSpPr>
        <p:spPr>
          <a:xfrm>
            <a:off x="490575" y="5334000"/>
            <a:ext cx="6377100" cy="1082375"/>
          </a:xfrm>
          <a:prstGeom prst="rect">
            <a:avLst/>
          </a:prstGeom>
          <a:noFill/>
          <a:ln w="9525" cap="flat" cmpd="sng">
            <a:solidFill>
              <a:srgbClr val="000000"/>
            </a:solidFill>
            <a:prstDash val="solid"/>
            <a:round/>
            <a:headEnd type="none" w="med" len="med"/>
            <a:tailEnd type="none" w="med" len="med"/>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200" b="1" dirty="0">
                <a:solidFill>
                  <a:schemeClr val="dk1"/>
                </a:solidFill>
              </a:rPr>
              <a:t>Important Dates</a:t>
            </a:r>
            <a:endParaRPr sz="1200" b="1" dirty="0">
              <a:solidFill>
                <a:schemeClr val="dk1"/>
              </a:solidFill>
            </a:endParaRPr>
          </a:p>
          <a:p>
            <a:pPr marL="0" lvl="0" indent="0" rtl="0">
              <a:spcBef>
                <a:spcPts val="0"/>
              </a:spcBef>
              <a:spcAft>
                <a:spcPts val="0"/>
              </a:spcAft>
              <a:buClr>
                <a:schemeClr val="dk1"/>
              </a:buClr>
              <a:buSzPts val="1100"/>
              <a:buFont typeface="Arial"/>
              <a:buNone/>
            </a:pPr>
            <a:r>
              <a:rPr lang="en-US" sz="1200" b="1" dirty="0" smtClean="0">
                <a:solidFill>
                  <a:schemeClr val="dk1"/>
                </a:solidFill>
              </a:rPr>
              <a:t>Jan 30</a:t>
            </a:r>
            <a:r>
              <a:rPr lang="en-US" sz="1200" dirty="0" smtClean="0">
                <a:solidFill>
                  <a:schemeClr val="dk1"/>
                </a:solidFill>
              </a:rPr>
              <a:t>-last day for Preamble recite</a:t>
            </a:r>
          </a:p>
          <a:p>
            <a:pPr marL="0" lvl="0" indent="0" rtl="0">
              <a:spcBef>
                <a:spcPts val="0"/>
              </a:spcBef>
              <a:spcAft>
                <a:spcPts val="0"/>
              </a:spcAft>
              <a:buClr>
                <a:schemeClr val="dk1"/>
              </a:buClr>
              <a:buSzPts val="1100"/>
              <a:buFont typeface="Arial"/>
              <a:buNone/>
            </a:pPr>
            <a:r>
              <a:rPr lang="en-US" sz="1200" b="1" dirty="0" smtClean="0">
                <a:solidFill>
                  <a:schemeClr val="dk1"/>
                </a:solidFill>
              </a:rPr>
              <a:t>Feb</a:t>
            </a:r>
            <a:r>
              <a:rPr lang="en-US" sz="1200" dirty="0" smtClean="0">
                <a:solidFill>
                  <a:schemeClr val="dk1"/>
                </a:solidFill>
              </a:rPr>
              <a:t> </a:t>
            </a:r>
            <a:r>
              <a:rPr lang="en-US" sz="1200" b="1" dirty="0" smtClean="0">
                <a:solidFill>
                  <a:schemeClr val="dk1"/>
                </a:solidFill>
              </a:rPr>
              <a:t>9</a:t>
            </a:r>
            <a:r>
              <a:rPr lang="en-US" sz="1200" dirty="0" smtClean="0">
                <a:solidFill>
                  <a:schemeClr val="dk1"/>
                </a:solidFill>
              </a:rPr>
              <a:t>-Mississippi and Civil War Test-this will be from study island-students will have notes</a:t>
            </a:r>
          </a:p>
          <a:p>
            <a:pPr marL="0" lvl="0" indent="0" rtl="0">
              <a:spcBef>
                <a:spcPts val="0"/>
              </a:spcBef>
              <a:spcAft>
                <a:spcPts val="0"/>
              </a:spcAft>
              <a:buClr>
                <a:schemeClr val="dk1"/>
              </a:buClr>
              <a:buSzPts val="1100"/>
              <a:buFont typeface="Arial"/>
              <a:buNone/>
            </a:pPr>
            <a:r>
              <a:rPr lang="en-US" sz="1200" b="1" dirty="0" smtClean="0">
                <a:solidFill>
                  <a:schemeClr val="dk1"/>
                </a:solidFill>
              </a:rPr>
              <a:t>Mar 1</a:t>
            </a:r>
            <a:r>
              <a:rPr lang="en-US" sz="1200" dirty="0" smtClean="0">
                <a:solidFill>
                  <a:schemeClr val="dk1"/>
                </a:solidFill>
              </a:rPr>
              <a:t>-Living Wax Museum (this will be worth 2 major grades and 1 minor grade; an extra 100 in reading for students that come for the evening presentation; details below)</a:t>
            </a:r>
            <a:endParaRPr sz="1200" dirty="0">
              <a:solidFill>
                <a:schemeClr val="dk1"/>
              </a:solidFill>
            </a:endParaRPr>
          </a:p>
        </p:txBody>
      </p:sp>
      <p:sp>
        <p:nvSpPr>
          <p:cNvPr id="10" name="Shape 56"/>
          <p:cNvSpPr txBox="1"/>
          <p:nvPr/>
        </p:nvSpPr>
        <p:spPr>
          <a:xfrm>
            <a:off x="469050" y="6477000"/>
            <a:ext cx="6377100" cy="2484625"/>
          </a:xfrm>
          <a:prstGeom prst="rect">
            <a:avLst/>
          </a:prstGeom>
          <a:noFill/>
          <a:ln w="9525" cap="flat" cmpd="sng">
            <a:solidFill>
              <a:srgbClr val="000000"/>
            </a:solidFill>
            <a:prstDash val="solid"/>
            <a:round/>
            <a:headEnd type="none" w="med" len="med"/>
            <a:tailEnd type="none" w="med" len="med"/>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dirty="0" smtClean="0"/>
              <a:t>Reminders</a:t>
            </a:r>
          </a:p>
          <a:p>
            <a:pPr marL="0" lvl="0" indent="0" algn="ctr" rtl="0">
              <a:spcBef>
                <a:spcPts val="0"/>
              </a:spcBef>
              <a:spcAft>
                <a:spcPts val="0"/>
              </a:spcAft>
              <a:buNone/>
            </a:pPr>
            <a:r>
              <a:rPr lang="en" sz="1200" b="1" dirty="0" smtClean="0"/>
              <a:t>Note:</a:t>
            </a:r>
            <a:r>
              <a:rPr lang="en" sz="1200" dirty="0" smtClean="0"/>
              <a:t> Please make sure your students understand t</a:t>
            </a:r>
            <a:r>
              <a:rPr lang="en-US" sz="1200" dirty="0" smtClean="0"/>
              <a:t>ha</a:t>
            </a:r>
            <a:r>
              <a:rPr lang="en" sz="1200" dirty="0" smtClean="0"/>
              <a:t>t the projects they complete in social studies is a large part of their grade. I have several students that are not completing projects and/or not completing them on time.</a:t>
            </a:r>
            <a:endParaRPr sz="1200" b="1" dirty="0"/>
          </a:p>
          <a:p>
            <a:pPr marL="0" lvl="0" indent="0" rtl="0">
              <a:spcBef>
                <a:spcPts val="0"/>
              </a:spcBef>
              <a:spcAft>
                <a:spcPts val="0"/>
              </a:spcAft>
              <a:buNone/>
            </a:pPr>
            <a:r>
              <a:rPr lang="en" sz="1200" b="1" dirty="0"/>
              <a:t>Preamble Assignment-</a:t>
            </a:r>
            <a:r>
              <a:rPr lang="en" sz="1200" dirty="0"/>
              <a:t> </a:t>
            </a:r>
            <a:r>
              <a:rPr lang="en-US" sz="1200" dirty="0" smtClean="0"/>
              <a:t>Students were given extra time for the recite. Any students that recite their preamble after January 30</a:t>
            </a:r>
            <a:r>
              <a:rPr lang="en-US" sz="1200" baseline="30000" dirty="0" smtClean="0"/>
              <a:t>th</a:t>
            </a:r>
            <a:r>
              <a:rPr lang="en-US" sz="1200" dirty="0" smtClean="0"/>
              <a:t> will have 5 points taken off for each day it is late. After February 2</a:t>
            </a:r>
            <a:r>
              <a:rPr lang="en-US" sz="1200" baseline="30000" dirty="0" smtClean="0"/>
              <a:t>nd</a:t>
            </a:r>
            <a:r>
              <a:rPr lang="en-US" sz="1200" dirty="0" smtClean="0"/>
              <a:t> students will not be allowed to recite the preamble.</a:t>
            </a:r>
          </a:p>
          <a:p>
            <a:pPr marL="0" lvl="0" indent="0" rtl="0">
              <a:spcBef>
                <a:spcPts val="0"/>
              </a:spcBef>
              <a:spcAft>
                <a:spcPts val="0"/>
              </a:spcAft>
              <a:buNone/>
            </a:pPr>
            <a:endParaRPr lang="en-US" sz="1200" dirty="0"/>
          </a:p>
          <a:p>
            <a:pPr marL="0" lvl="0" indent="0" rtl="0">
              <a:spcBef>
                <a:spcPts val="0"/>
              </a:spcBef>
              <a:spcAft>
                <a:spcPts val="0"/>
              </a:spcAft>
              <a:buNone/>
            </a:pPr>
            <a:r>
              <a:rPr lang="en-US" sz="1200" b="1" dirty="0" smtClean="0"/>
              <a:t>Living Wax Museum</a:t>
            </a:r>
            <a:r>
              <a:rPr lang="en-US" sz="1200" dirty="0" smtClean="0"/>
              <a:t>-Students will participate in a living wax museum on March 1</a:t>
            </a:r>
            <a:r>
              <a:rPr lang="en-US" sz="1200" baseline="30000" dirty="0" smtClean="0"/>
              <a:t>st</a:t>
            </a:r>
            <a:r>
              <a:rPr lang="en-US" sz="1200" dirty="0" smtClean="0"/>
              <a:t>.  More details will come home at a later date. This will be a research project on famous Mississippians. All research and most work will be done at school. Students will be asked to dress up for the presentation and also asked to attend an evening presentation. Please be on the look out for information to come home next week.</a:t>
            </a:r>
            <a:endParaRPr lang="en-US" sz="1200" b="1" dirty="0" smtClean="0"/>
          </a:p>
          <a:p>
            <a:pPr marL="0" lvl="0" indent="0" rtl="0">
              <a:spcBef>
                <a:spcPts val="0"/>
              </a:spcBef>
              <a:spcAft>
                <a:spcPts val="0"/>
              </a:spcAft>
              <a:buNone/>
            </a:pPr>
            <a:endParaRPr sz="1200" dirty="0"/>
          </a:p>
          <a:p>
            <a:pPr marL="0" lvl="0" indent="0" rtl="0">
              <a:spcBef>
                <a:spcPts val="0"/>
              </a:spcBef>
              <a:spcAft>
                <a:spcPts val="0"/>
              </a:spcAft>
              <a:buNone/>
            </a:pPr>
            <a:endParaRPr sz="1200" b="1" dirty="0"/>
          </a:p>
          <a:p>
            <a:pPr marL="0" lvl="0" indent="0" rtl="0">
              <a:spcBef>
                <a:spcPts val="0"/>
              </a:spcBef>
              <a:spcAft>
                <a:spcPts val="0"/>
              </a:spcAft>
              <a:buClr>
                <a:schemeClr val="dk1"/>
              </a:buClr>
              <a:buSzPts val="1100"/>
              <a:buFont typeface="Arial"/>
              <a:buNone/>
            </a:pPr>
            <a:endParaRPr sz="1200" dirty="0">
              <a:solidFill>
                <a:schemeClr val="dk1"/>
              </a:solidFill>
              <a:latin typeface="Comfortaa"/>
              <a:ea typeface="Comfortaa"/>
              <a:cs typeface="Comfortaa"/>
              <a:sym typeface="Comfortaa"/>
            </a:endParaRPr>
          </a:p>
          <a:p>
            <a:pPr marL="0" lvl="0" indent="0" rtl="0">
              <a:spcBef>
                <a:spcPts val="0"/>
              </a:spcBef>
              <a:spcAft>
                <a:spcPts val="0"/>
              </a:spcAft>
              <a:buNone/>
            </a:pPr>
            <a:endParaRPr sz="1200" dirty="0">
              <a:solidFill>
                <a:schemeClr val="dk1"/>
              </a:solidFill>
              <a:latin typeface="Comfortaa"/>
              <a:ea typeface="Comfortaa"/>
              <a:cs typeface="Comfortaa"/>
              <a:sym typeface="Comfortaa"/>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470</Words>
  <Application>Microsoft Office PowerPoint</Application>
  <PresentationFormat>Custom</PresentationFormat>
  <Paragraphs>26</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Comfortaa</vt:lpstr>
      <vt:lpstr>Simple Light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Tiffany Spencer</dc:creator>
  <cp:lastModifiedBy>Tiffany Spencer</cp:lastModifiedBy>
  <cp:revision>5</cp:revision>
  <dcterms:modified xsi:type="dcterms:W3CDTF">2018-01-29T01:36:36Z</dcterms:modified>
</cp:coreProperties>
</file>