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slideLayouts/slideLayout16.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Layouts/slideLayout13.xml" ContentType="application/vnd.openxmlformats-officedocument.presentationml.slideLayout+xml"/>
  <Default Extension="bin" ContentType="application/vnd.openxmlformats-officedocument.presentationml.printerSettings"/>
  <Override PartName="/ppt/slideLayouts/slideLayout15.xml" ContentType="application/vnd.openxmlformats-officedocument.presentationml.slideLayout+xml"/>
  <Override PartName="/docProps/core.xml" ContentType="application/vnd.openxmlformats-package.core-properties+xml"/>
  <Override PartName="/ppt/slides/slide9.xml" ContentType="application/vnd.openxmlformats-officedocument.presentationml.slide+xml"/>
  <Default Extension="rels" ContentType="application/vnd.openxmlformats-package.relationships+xml"/>
  <Override PartName="/ppt/slides/slide6.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7" r:id="rId1"/>
  </p:sldMasterIdLst>
  <p:sldIdLst>
    <p:sldId id="256" r:id="rId2"/>
    <p:sldId id="257" r:id="rId3"/>
    <p:sldId id="258" r:id="rId4"/>
    <p:sldId id="259" r:id="rId5"/>
    <p:sldId id="260" r:id="rId6"/>
    <p:sldId id="261" r:id="rId7"/>
    <p:sldId id="262" r:id="rId8"/>
    <p:sldId id="264" r:id="rId9"/>
    <p:sldId id="263"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7" d="100"/>
          <a:sy n="97" d="100"/>
        </p:scale>
        <p:origin x="-67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viewProps" Target="viewProp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presProps" Target="presProps.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theme" Target="theme/theme1.xml"/><Relationship Id="rId12" Type="http://schemas.openxmlformats.org/officeDocument/2006/relationships/printerSettings" Target="printerSettings/printerSettings1.bin"/><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3"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3"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3"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F98ED2-AEA9-5644-B61B-79FDC6631218}" type="slidenum">
              <a:rPr lang="en-US" smtClean="0"/>
              <a:pPr/>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84332152-57DA-D74C-BBE6-2353CC9AFCCA}" type="datetimeFigureOut">
              <a:rPr lang="en-US" smtClean="0"/>
              <a:pPr/>
              <a:t>12/23/11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4332152-57DA-D74C-BBE6-2353CC9AFCCA}" type="datetimeFigureOut">
              <a:rPr lang="en-US" smtClean="0"/>
              <a:pPr/>
              <a:t>12/23/11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332152-57DA-D74C-BBE6-2353CC9AFCCA}" type="datetimeFigureOut">
              <a:rPr lang="en-US" smtClean="0"/>
              <a:pPr/>
              <a:t>12/23/11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84332152-57DA-D74C-BBE6-2353CC9AFCCA}" type="datetimeFigureOut">
              <a:rPr lang="en-US" smtClean="0"/>
              <a:pPr/>
              <a:t>12/23/11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F98ED2-AEA9-5644-B61B-79FDC6631218}" type="slidenum">
              <a:rPr lang="en-US" smtClean="0"/>
              <a:pPr/>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8ED2-AEA9-5644-B61B-79FDC6631218}" type="slidenum">
              <a:rPr lang="en-US" smtClean="0"/>
              <a:pPr/>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8ED2-AEA9-5644-B61B-79FDC6631218}" type="slidenum">
              <a:rPr lang="en-US" smtClean="0"/>
              <a:pPr/>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8ED2-AEA9-5644-B61B-79FDC6631218}" type="slidenum">
              <a:rPr lang="en-US" smtClean="0"/>
              <a:pPr/>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4332152-57DA-D74C-BBE6-2353CC9AFCCA}" type="datetimeFigureOut">
              <a:rPr lang="en-US" smtClean="0"/>
              <a:pPr/>
              <a:t>12/23/11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84332152-57DA-D74C-BBE6-2353CC9AFCCA}" type="datetimeFigureOut">
              <a:rPr lang="en-US" smtClean="0"/>
              <a:pPr/>
              <a:t>12/23/11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F98ED2-AEA9-5644-B61B-79FDC6631218}" type="slidenum">
              <a:rPr lang="en-US" smtClean="0"/>
              <a:pPr/>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84332152-57DA-D74C-BBE6-2353CC9AFCCA}" type="datetimeFigureOut">
              <a:rPr lang="en-US" smtClean="0"/>
              <a:pPr/>
              <a:t>12/23/11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4332152-57DA-D74C-BBE6-2353CC9AFCCA}" type="datetimeFigureOut">
              <a:rPr lang="en-US" smtClean="0"/>
              <a:pPr/>
              <a:t>12/23/11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4332152-57DA-D74C-BBE6-2353CC9AFCCA}" type="datetimeFigureOut">
              <a:rPr lang="en-US" smtClean="0"/>
              <a:pPr/>
              <a:t>12/23/11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F98ED2-AEA9-5644-B61B-79FDC66312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slideLayout" Target="../slideLayouts/slideLayout1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84332152-57DA-D74C-BBE6-2353CC9AFCCA}" type="datetimeFigureOut">
              <a:rPr lang="en-US" smtClean="0"/>
              <a:pPr/>
              <a:t>12/23/11</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F98ED2-AEA9-5644-B61B-79FDC663121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41158" y="2326105"/>
            <a:ext cx="7921791" cy="1470025"/>
          </a:xfrm>
        </p:spPr>
        <p:txBody>
          <a:bodyPr/>
          <a:lstStyle/>
          <a:p>
            <a:pPr algn="ctr"/>
            <a:r>
              <a:rPr lang="en-US" b="1" dirty="0" smtClean="0"/>
              <a:t>IREAD-3</a:t>
            </a:r>
            <a:br>
              <a:rPr lang="en-US" b="1" dirty="0" smtClean="0"/>
            </a:br>
            <a:r>
              <a:rPr lang="en-US" sz="2400" b="1" i="1" dirty="0" smtClean="0"/>
              <a:t>Indiana Reading Evaluation And Determination </a:t>
            </a:r>
            <a:endParaRPr lang="en-US" sz="2400" dirty="0"/>
          </a:p>
        </p:txBody>
      </p:sp>
      <p:pic>
        <p:nvPicPr>
          <p:cNvPr id="4"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193800" y="393366"/>
            <a:ext cx="6458786" cy="1518319"/>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Law 109</a:t>
            </a:r>
            <a:endParaRPr lang="en-US" dirty="0"/>
          </a:p>
        </p:txBody>
      </p:sp>
      <p:sp>
        <p:nvSpPr>
          <p:cNvPr id="3" name="Content Placeholder 2"/>
          <p:cNvSpPr>
            <a:spLocks noGrp="1"/>
          </p:cNvSpPr>
          <p:nvPr>
            <p:ph idx="1"/>
          </p:nvPr>
        </p:nvSpPr>
        <p:spPr/>
        <p:txBody>
          <a:bodyPr>
            <a:normAutofit/>
          </a:bodyPr>
          <a:lstStyle/>
          <a:p>
            <a:pPr>
              <a:buNone/>
            </a:pPr>
            <a:r>
              <a:rPr lang="en-US" sz="3200" dirty="0" smtClean="0"/>
              <a:t>  Requires the evaluation of reading skills for students who are in grade three beginning in the Spring of 2012 to ensure that all students can read proficiently before being promoted to grade four.</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Indiana Academic Standards</a:t>
            </a:r>
            <a:endParaRPr lang="en-US" dirty="0"/>
          </a:p>
        </p:txBody>
      </p:sp>
      <p:sp>
        <p:nvSpPr>
          <p:cNvPr id="3" name="Content Placeholder 2"/>
          <p:cNvSpPr>
            <a:spLocks noGrp="1"/>
          </p:cNvSpPr>
          <p:nvPr>
            <p:ph idx="1"/>
          </p:nvPr>
        </p:nvSpPr>
        <p:spPr/>
        <p:txBody>
          <a:bodyPr>
            <a:normAutofit/>
          </a:bodyPr>
          <a:lstStyle/>
          <a:p>
            <a:pPr>
              <a:buNone/>
            </a:pPr>
            <a:r>
              <a:rPr lang="en-US" sz="3200" dirty="0" smtClean="0"/>
              <a:t>  IREAD-3 , based on Indiana Academic Standards, is a summative assessment that measures foundational reading standards through grade three.</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IREAD-3  Testing Specifics</a:t>
            </a:r>
            <a:endParaRPr lang="en-US" dirty="0"/>
          </a:p>
        </p:txBody>
      </p:sp>
      <p:sp>
        <p:nvSpPr>
          <p:cNvPr id="3" name="Content Placeholder 2"/>
          <p:cNvSpPr>
            <a:spLocks noGrp="1"/>
          </p:cNvSpPr>
          <p:nvPr>
            <p:ph idx="1"/>
          </p:nvPr>
        </p:nvSpPr>
        <p:spPr/>
        <p:txBody>
          <a:bodyPr/>
          <a:lstStyle/>
          <a:p>
            <a:pPr>
              <a:buNone/>
            </a:pPr>
            <a:r>
              <a:rPr lang="en-US" sz="1200" b="1" dirty="0" smtClean="0"/>
              <a:t>Session	Number of Items	Instruction Time*	Working Time*	Total Time*	</a:t>
            </a:r>
          </a:p>
          <a:p>
            <a:pPr>
              <a:buNone/>
            </a:pPr>
            <a:r>
              <a:rPr lang="en-US" sz="1200" b="1" dirty="0" smtClean="0"/>
              <a:t>1		13		5 min		15 min		20 min	</a:t>
            </a:r>
          </a:p>
          <a:p>
            <a:pPr>
              <a:buNone/>
            </a:pPr>
            <a:r>
              <a:rPr lang="en-US" sz="1200" b="1" dirty="0" smtClean="0"/>
              <a:t>2		14		3 min		25 min		28 min	</a:t>
            </a:r>
          </a:p>
          <a:p>
            <a:pPr>
              <a:buNone/>
            </a:pPr>
            <a:r>
              <a:rPr lang="en-US" sz="1200" b="1" dirty="0" smtClean="0"/>
              <a:t>3		13		2 min		22min		24 min	</a:t>
            </a:r>
          </a:p>
          <a:p>
            <a:pPr>
              <a:buNone/>
            </a:pPr>
            <a:r>
              <a:rPr lang="en-US" sz="1200" b="1" dirty="0" smtClean="0"/>
              <a:t>Totals	40		10 min		62 min		72 min	</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IREAD-3  </a:t>
            </a:r>
            <a:r>
              <a:rPr lang="en-US" smtClean="0"/>
              <a:t>Testing Specifics</a:t>
            </a:r>
            <a:endParaRPr lang="en-US" dirty="0"/>
          </a:p>
        </p:txBody>
      </p:sp>
      <p:sp>
        <p:nvSpPr>
          <p:cNvPr id="3" name="Content Placeholder 2"/>
          <p:cNvSpPr>
            <a:spLocks noGrp="1"/>
          </p:cNvSpPr>
          <p:nvPr>
            <p:ph idx="1"/>
          </p:nvPr>
        </p:nvSpPr>
        <p:spPr/>
        <p:txBody>
          <a:bodyPr/>
          <a:lstStyle/>
          <a:p>
            <a:pPr>
              <a:buNone/>
            </a:pPr>
            <a:r>
              <a:rPr lang="en-US" sz="1200" b="1" dirty="0" smtClean="0"/>
              <a:t>Session	Number of Items	Instruction Time*	Working Time*	Total Time*	</a:t>
            </a:r>
          </a:p>
          <a:p>
            <a:pPr>
              <a:buNone/>
            </a:pPr>
            <a:r>
              <a:rPr lang="en-US" sz="1200" b="1" dirty="0" smtClean="0"/>
              <a:t>1		13		5 min		15 min		20 min	</a:t>
            </a:r>
          </a:p>
          <a:p>
            <a:pPr>
              <a:buNone/>
            </a:pPr>
            <a:r>
              <a:rPr lang="en-US" sz="1200" b="1" dirty="0" smtClean="0"/>
              <a:t>2		14		3 min		25 min		28 min	</a:t>
            </a:r>
          </a:p>
          <a:p>
            <a:pPr>
              <a:buNone/>
            </a:pPr>
            <a:r>
              <a:rPr lang="en-US" sz="1200" b="1" dirty="0" smtClean="0"/>
              <a:t>3		13		2 min		22min		24 min	</a:t>
            </a:r>
          </a:p>
          <a:p>
            <a:pPr>
              <a:buNone/>
            </a:pPr>
            <a:r>
              <a:rPr lang="en-US" sz="1200" b="1" dirty="0" smtClean="0"/>
              <a:t>Totals	40		10 min		62 min		72 min	</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Cause Exemptions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sz="3200" dirty="0" smtClean="0"/>
              <a:t>1. Students who have previously been retained two times prior to 4th grade. </a:t>
            </a:r>
          </a:p>
          <a:p>
            <a:pPr>
              <a:buNone/>
            </a:pPr>
            <a:r>
              <a:rPr lang="en-US" sz="3200" dirty="0" smtClean="0"/>
              <a:t>2. Students with disabilities whose Case   Conference Committee has determined that promotion is appropriate. </a:t>
            </a:r>
          </a:p>
          <a:p>
            <a:pPr>
              <a:buNone/>
            </a:pPr>
            <a:r>
              <a:rPr lang="en-US" sz="3200" dirty="0" smtClean="0"/>
              <a:t>3. English Learner (EL) students whose Individual Learning Plan (ILP) Committee has determined that promotion is appropriate. </a:t>
            </a: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8057063" cy="1044388"/>
          </a:xfrm>
        </p:spPr>
        <p:txBody>
          <a:bodyPr/>
          <a:lstStyle/>
          <a:p>
            <a:r>
              <a:rPr lang="en-US" dirty="0" smtClean="0"/>
              <a:t>Good Cause Exemption: EL Students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The student shall not be retained if the student is an English learner and a committee consisting of:</a:t>
            </a:r>
          </a:p>
          <a:p>
            <a:r>
              <a:rPr lang="en-US" dirty="0" smtClean="0"/>
              <a:t> the student’s parent;</a:t>
            </a:r>
          </a:p>
          <a:p>
            <a:r>
              <a:rPr lang="en-US" dirty="0" smtClean="0"/>
              <a:t> a building level administrator or designee;</a:t>
            </a:r>
          </a:p>
          <a:p>
            <a:r>
              <a:rPr lang="en-US" dirty="0" smtClean="0"/>
              <a:t> a classroom teacher of service;</a:t>
            </a:r>
          </a:p>
          <a:p>
            <a:r>
              <a:rPr lang="en-US" dirty="0" smtClean="0"/>
              <a:t> an English learner teacher, if one exists;</a:t>
            </a:r>
          </a:p>
          <a:p>
            <a:r>
              <a:rPr lang="en-US" dirty="0" smtClean="0"/>
              <a:t> an English learner district administrator, if one exists; determines that promotion is appropriate based on the implementation of research-based instructional practices outlined in the student’s individual learning plan </a:t>
            </a:r>
          </a:p>
          <a:p>
            <a:pPr>
              <a:buNone/>
            </a:pPr>
            <a:r>
              <a:rPr lang="en-US" i="1" dirty="0" smtClean="0"/>
              <a:t>*This committee is referred to as the ILP Committee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a:t>
            </a:r>
            <a:endParaRPr lang="en-US" dirty="0"/>
          </a:p>
        </p:txBody>
      </p:sp>
      <p:sp>
        <p:nvSpPr>
          <p:cNvPr id="3" name="Content Placeholder 2"/>
          <p:cNvSpPr>
            <a:spLocks noGrp="1"/>
          </p:cNvSpPr>
          <p:nvPr>
            <p:ph idx="1"/>
          </p:nvPr>
        </p:nvSpPr>
        <p:spPr>
          <a:xfrm>
            <a:off x="779463" y="1425388"/>
            <a:ext cx="7583487" cy="4208930"/>
          </a:xfrm>
        </p:spPr>
        <p:txBody>
          <a:bodyPr>
            <a:normAutofit fontScale="92500" lnSpcReduction="20000"/>
          </a:bodyPr>
          <a:lstStyle/>
          <a:p>
            <a:endParaRPr lang="en-US" dirty="0" smtClean="0"/>
          </a:p>
          <a:p>
            <a:pPr>
              <a:buNone/>
            </a:pPr>
            <a:r>
              <a:rPr lang="en-US" sz="3200" dirty="0" smtClean="0"/>
              <a:t>  Retention, which is identified as a last resort in PL 109, requires schools to provide students who do not pass IREAD-3 with Grade 3 reading/literacy instruction. Literacy instruction may also include other content areas, such as science and social studies. Methods of organizing students for differentiated instruction are determined locally. </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IREAD-3 Test Dates</a:t>
            </a:r>
            <a:endParaRPr lang="en-US" dirty="0"/>
          </a:p>
        </p:txBody>
      </p:sp>
      <p:sp>
        <p:nvSpPr>
          <p:cNvPr id="3" name="Content Placeholder 2"/>
          <p:cNvSpPr>
            <a:spLocks noGrp="1"/>
          </p:cNvSpPr>
          <p:nvPr>
            <p:ph idx="1"/>
          </p:nvPr>
        </p:nvSpPr>
        <p:spPr>
          <a:xfrm>
            <a:off x="779463" y="1425388"/>
            <a:ext cx="7583487" cy="3791835"/>
          </a:xfrm>
        </p:spPr>
        <p:txBody>
          <a:bodyPr/>
          <a:lstStyle/>
          <a:p>
            <a:pPr>
              <a:buNone/>
            </a:pPr>
            <a:endParaRPr lang="en-US" dirty="0" smtClean="0"/>
          </a:p>
          <a:p>
            <a:r>
              <a:rPr lang="en-US" dirty="0" smtClean="0"/>
              <a:t>The assessment will be given on March 19-21, 2012. </a:t>
            </a:r>
          </a:p>
          <a:p>
            <a:r>
              <a:rPr lang="en-US" dirty="0" smtClean="0"/>
              <a:t>Results will be back the first week of April.</a:t>
            </a:r>
          </a:p>
          <a:p>
            <a:r>
              <a:rPr lang="en-US" dirty="0" smtClean="0"/>
              <a:t>All retests and make-up tests will be administered    June 25 – July 27.  These tests will be administered on the computer.</a:t>
            </a:r>
          </a:p>
          <a:p>
            <a:r>
              <a:rPr lang="en-US" dirty="0" smtClean="0"/>
              <a:t>Only one retest is available.</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for a successful IREAD-3 test</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smtClean="0"/>
              <a:t>Read every day</a:t>
            </a:r>
          </a:p>
          <a:p>
            <a:pPr marL="514350" indent="-514350">
              <a:buFont typeface="+mj-lt"/>
              <a:buAutoNum type="arabicPeriod"/>
            </a:pPr>
            <a:r>
              <a:rPr lang="en-US" sz="3200" dirty="0" smtClean="0"/>
              <a:t>Do not be absent</a:t>
            </a:r>
          </a:p>
          <a:p>
            <a:pPr marL="514350" indent="-514350">
              <a:buFont typeface="+mj-lt"/>
              <a:buAutoNum type="arabicPeriod"/>
            </a:pPr>
            <a:r>
              <a:rPr lang="en-US" sz="3200" dirty="0" smtClean="0"/>
              <a:t>Take your time on the test.</a:t>
            </a:r>
          </a:p>
          <a:p>
            <a:pPr marL="514350" indent="-514350">
              <a:buFont typeface="+mj-lt"/>
              <a:buAutoNum type="arabicPeriod"/>
            </a:pPr>
            <a:r>
              <a:rPr lang="en-US" sz="3200" dirty="0" smtClean="0"/>
              <a:t>Eat a good breakfast before the test</a:t>
            </a:r>
          </a:p>
          <a:p>
            <a:pPr marL="514350" indent="-514350">
              <a:buFont typeface="+mj-lt"/>
              <a:buAutoNum type="arabicPeriod"/>
            </a:pPr>
            <a:r>
              <a:rPr lang="en-US" sz="3200" dirty="0" smtClean="0"/>
              <a:t>Communicate with your child’s teacher on progress</a:t>
            </a:r>
          </a:p>
          <a:p>
            <a:pPr marL="514350" indent="-514350">
              <a:buFont typeface="+mj-lt"/>
              <a:buAutoNum type="arabicPeriod"/>
            </a:pPr>
            <a:endParaRPr lang="en-US" sz="3200" dirty="0" smtClean="0"/>
          </a:p>
          <a:p>
            <a:pPr marL="514350" indent="-514350">
              <a:buAutoNum type="arabicPeriod"/>
            </a:pPr>
            <a:endParaRPr lang="en-US" sz="3200" dirty="0"/>
          </a:p>
        </p:txBody>
      </p:sp>
    </p:spTree>
  </p:cSld>
  <p:clrMapOvr>
    <a:masterClrMapping/>
  </p:clrMapOvr>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majorFont>
      <a:minorFont>
        <a:latin typeface="Trebuchet MS"/>
        <a:ea typeface=""/>
        <a:cs typeface=""/>
        <a:font script="Jpan" typeface="ＭＳ ゴシック"/>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107</TotalTime>
  <Words>564</Words>
  <Application>Microsoft Macintosh PowerPoint</Application>
  <PresentationFormat>On-screen Show (4:3)</PresentationFormat>
  <Paragraphs>44</Paragraphs>
  <Slides>10</Slides>
  <Notes>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Revolution</vt:lpstr>
      <vt:lpstr>IREAD-3 Indiana Reading Evaluation And Determination </vt:lpstr>
      <vt:lpstr>Public Law 109</vt:lpstr>
      <vt:lpstr>Indiana Academic Standards</vt:lpstr>
      <vt:lpstr>IREAD-3  Testing Specifics</vt:lpstr>
      <vt:lpstr>IREAD-3  Testing Specifics</vt:lpstr>
      <vt:lpstr>Good Cause Exemptions</vt:lpstr>
      <vt:lpstr>Good Cause Exemption: EL Students</vt:lpstr>
      <vt:lpstr>Retention</vt:lpstr>
      <vt:lpstr>IREAD-3 Test Dates</vt:lpstr>
      <vt:lpstr>Tips for a successful IREAD-3 test</vt:lpstr>
    </vt:vector>
  </TitlesOfParts>
  <Company>MSDWT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IREAD-3 Indiana Reading Evaluation And Determination </dc:title>
  <dc:creator>MSDWT MSDWT</dc:creator>
  <cp:lastModifiedBy>MSDWT MSDWT</cp:lastModifiedBy>
  <cp:revision>2</cp:revision>
  <dcterms:created xsi:type="dcterms:W3CDTF">2011-12-23T17:30:03Z</dcterms:created>
  <dcterms:modified xsi:type="dcterms:W3CDTF">2011-12-23T18:13:01Z</dcterms:modified>
</cp:coreProperties>
</file>