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11" Type="http://schemas.openxmlformats.org/officeDocument/2006/relationships/slide" Target="slides/slide6.xml"/><Relationship Id="rId10" Type="http://schemas.openxmlformats.org/officeDocument/2006/relationships/slide" Target="slides/slide5.xml"/><Relationship Id="rId12" Type="http://schemas.openxmlformats.org/officeDocument/2006/relationships/slide" Target="slides/slide7.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dffe20c9f0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dffe20c9f0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dffe20c9f0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dffe20c9f0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dffe20c9f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dffe20c9f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dffe20c9f0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dffe20c9f0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e096f5bd58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e096f5bd58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dffe20c9f0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dffe20c9f0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3.png"/><Relationship Id="rId4" Type="http://schemas.openxmlformats.org/officeDocument/2006/relationships/hyperlink" Target="http://www.youtube.com/watch?v=CS3ePIQheB4" TargetMode="External"/><Relationship Id="rId5" Type="http://schemas.openxmlformats.org/officeDocument/2006/relationships/image" Target="../media/image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4.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4.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latin typeface="Comic Sans MS"/>
                <a:ea typeface="Comic Sans MS"/>
                <a:cs typeface="Comic Sans MS"/>
                <a:sym typeface="Comic Sans MS"/>
              </a:rPr>
              <a:t>3rd and 4th Grade </a:t>
            </a:r>
            <a:r>
              <a:rPr lang="en">
                <a:latin typeface="Comic Sans MS"/>
                <a:ea typeface="Comic Sans MS"/>
                <a:cs typeface="Comic Sans MS"/>
                <a:sym typeface="Comic Sans MS"/>
              </a:rPr>
              <a:t>Summer Math Assignment</a:t>
            </a:r>
            <a:endParaRPr>
              <a:latin typeface="Comic Sans MS"/>
              <a:ea typeface="Comic Sans MS"/>
              <a:cs typeface="Comic Sans MS"/>
              <a:sym typeface="Comic Sans MS"/>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b="1" lang="en"/>
              <a:t>2021</a:t>
            </a:r>
            <a:endParaRPr b="1"/>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9" name="Shape 59"/>
        <p:cNvGrpSpPr/>
        <p:nvPr/>
      </p:nvGrpSpPr>
      <p:grpSpPr>
        <a:xfrm>
          <a:off x="0" y="0"/>
          <a:ext cx="0" cy="0"/>
          <a:chOff x="0" y="0"/>
          <a:chExt cx="0" cy="0"/>
        </a:xfrm>
      </p:grpSpPr>
      <p:sp>
        <p:nvSpPr>
          <p:cNvPr id="60" name="Google Shape;60;p1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Comic Sans MS"/>
                <a:ea typeface="Comic Sans MS"/>
                <a:cs typeface="Comic Sans MS"/>
                <a:sym typeface="Comic Sans MS"/>
              </a:rPr>
              <a:t>What is the Summer Assignment? </a:t>
            </a:r>
            <a:endParaRPr>
              <a:latin typeface="Comic Sans MS"/>
              <a:ea typeface="Comic Sans MS"/>
              <a:cs typeface="Comic Sans MS"/>
              <a:sym typeface="Comic Sans MS"/>
            </a:endParaRPr>
          </a:p>
        </p:txBody>
      </p:sp>
      <p:sp>
        <p:nvSpPr>
          <p:cNvPr id="61" name="Google Shape;61;p1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solidFill>
                  <a:schemeClr val="dk1"/>
                </a:solidFill>
                <a:latin typeface="Comic Sans MS"/>
                <a:ea typeface="Comic Sans MS"/>
                <a:cs typeface="Comic Sans MS"/>
                <a:sym typeface="Comic Sans MS"/>
              </a:rPr>
              <a:t>The summer assignment is using IXL to ensure your math skills stay sharp over the summer. It consists of different IXL tasks for each student based upon what you complete in the diagnostic arena of IXL.</a:t>
            </a:r>
            <a:endParaRPr>
              <a:solidFill>
                <a:schemeClr val="dk1"/>
              </a:solidFill>
              <a:latin typeface="Comic Sans MS"/>
              <a:ea typeface="Comic Sans MS"/>
              <a:cs typeface="Comic Sans MS"/>
              <a:sym typeface="Comic Sans MS"/>
            </a:endParaRPr>
          </a:p>
          <a:p>
            <a:pPr indent="-368300" lvl="0" marL="457200" rtl="0" algn="l">
              <a:spcBef>
                <a:spcPts val="1200"/>
              </a:spcBef>
              <a:spcAft>
                <a:spcPts val="0"/>
              </a:spcAft>
              <a:buClr>
                <a:schemeClr val="dk1"/>
              </a:buClr>
              <a:buSzPts val="2200"/>
              <a:buFont typeface="Comic Sans MS"/>
              <a:buChar char="●"/>
            </a:pPr>
            <a:r>
              <a:rPr lang="en" sz="2200">
                <a:solidFill>
                  <a:schemeClr val="dk1"/>
                </a:solidFill>
                <a:latin typeface="Comic Sans MS"/>
                <a:ea typeface="Comic Sans MS"/>
                <a:cs typeface="Comic Sans MS"/>
                <a:sym typeface="Comic Sans MS"/>
              </a:rPr>
              <a:t>The assignment is in IXL.</a:t>
            </a:r>
            <a:endParaRPr sz="2200">
              <a:solidFill>
                <a:schemeClr val="dk1"/>
              </a:solidFill>
              <a:latin typeface="Comic Sans MS"/>
              <a:ea typeface="Comic Sans MS"/>
              <a:cs typeface="Comic Sans MS"/>
              <a:sym typeface="Comic Sans MS"/>
            </a:endParaRPr>
          </a:p>
          <a:p>
            <a:pPr indent="-368300" lvl="0" marL="457200" rtl="0" algn="l">
              <a:spcBef>
                <a:spcPts val="0"/>
              </a:spcBef>
              <a:spcAft>
                <a:spcPts val="0"/>
              </a:spcAft>
              <a:buClr>
                <a:schemeClr val="dk1"/>
              </a:buClr>
              <a:buSzPts val="2200"/>
              <a:buFont typeface="Comic Sans MS"/>
              <a:buChar char="●"/>
            </a:pPr>
            <a:r>
              <a:rPr lang="en" sz="2200">
                <a:solidFill>
                  <a:schemeClr val="dk1"/>
                </a:solidFill>
                <a:latin typeface="Comic Sans MS"/>
                <a:ea typeface="Comic Sans MS"/>
                <a:cs typeface="Comic Sans MS"/>
                <a:sym typeface="Comic Sans MS"/>
              </a:rPr>
              <a:t>You will </a:t>
            </a:r>
            <a:r>
              <a:rPr lang="en" sz="2200">
                <a:solidFill>
                  <a:schemeClr val="dk1"/>
                </a:solidFill>
                <a:latin typeface="Comic Sans MS"/>
                <a:ea typeface="Comic Sans MS"/>
                <a:cs typeface="Comic Sans MS"/>
                <a:sym typeface="Comic Sans MS"/>
              </a:rPr>
              <a:t>complete</a:t>
            </a:r>
            <a:r>
              <a:rPr lang="en" sz="2200">
                <a:solidFill>
                  <a:schemeClr val="dk1"/>
                </a:solidFill>
                <a:latin typeface="Comic Sans MS"/>
                <a:ea typeface="Comic Sans MS"/>
                <a:cs typeface="Comic Sans MS"/>
                <a:sym typeface="Comic Sans MS"/>
              </a:rPr>
              <a:t> the assignment online and complete a math log.</a:t>
            </a:r>
            <a:endParaRPr sz="2200">
              <a:solidFill>
                <a:schemeClr val="dk1"/>
              </a:solidFill>
              <a:latin typeface="Comic Sans MS"/>
              <a:ea typeface="Comic Sans MS"/>
              <a:cs typeface="Comic Sans MS"/>
              <a:sym typeface="Comic Sans MS"/>
            </a:endParaRPr>
          </a:p>
          <a:p>
            <a:pPr indent="-368300" lvl="0" marL="457200" rtl="0" algn="l">
              <a:spcBef>
                <a:spcPts val="0"/>
              </a:spcBef>
              <a:spcAft>
                <a:spcPts val="0"/>
              </a:spcAft>
              <a:buClr>
                <a:schemeClr val="dk1"/>
              </a:buClr>
              <a:buSzPts val="2200"/>
              <a:buFont typeface="Comic Sans MS"/>
              <a:buChar char="●"/>
            </a:pPr>
            <a:r>
              <a:rPr lang="en" sz="2200">
                <a:solidFill>
                  <a:schemeClr val="dk1"/>
                </a:solidFill>
                <a:latin typeface="Comic Sans MS"/>
                <a:ea typeface="Comic Sans MS"/>
                <a:cs typeface="Comic Sans MS"/>
                <a:sym typeface="Comic Sans MS"/>
              </a:rPr>
              <a:t>*The math log must be turned in to your teacher next year. </a:t>
            </a:r>
            <a:endParaRPr sz="2200">
              <a:solidFill>
                <a:schemeClr val="dk1"/>
              </a:solidFill>
              <a:latin typeface="Comic Sans MS"/>
              <a:ea typeface="Comic Sans MS"/>
              <a:cs typeface="Comic Sans MS"/>
              <a:sym typeface="Comic Sans M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5" name="Shape 65"/>
        <p:cNvGrpSpPr/>
        <p:nvPr/>
      </p:nvGrpSpPr>
      <p:grpSpPr>
        <a:xfrm>
          <a:off x="0" y="0"/>
          <a:ext cx="0" cy="0"/>
          <a:chOff x="0" y="0"/>
          <a:chExt cx="0" cy="0"/>
        </a:xfrm>
      </p:grpSpPr>
      <p:sp>
        <p:nvSpPr>
          <p:cNvPr id="66" name="Google Shape;66;p15"/>
          <p:cNvSpPr txBox="1"/>
          <p:nvPr>
            <p:ph type="title"/>
          </p:nvPr>
        </p:nvSpPr>
        <p:spPr>
          <a:xfrm>
            <a:off x="311700" y="78925"/>
            <a:ext cx="8520600" cy="547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Comic Sans MS"/>
                <a:ea typeface="Comic Sans MS"/>
                <a:cs typeface="Comic Sans MS"/>
                <a:sym typeface="Comic Sans MS"/>
              </a:rPr>
              <a:t>What am I expected to do? </a:t>
            </a:r>
            <a:endParaRPr>
              <a:latin typeface="Comic Sans MS"/>
              <a:ea typeface="Comic Sans MS"/>
              <a:cs typeface="Comic Sans MS"/>
              <a:sym typeface="Comic Sans MS"/>
            </a:endParaRPr>
          </a:p>
        </p:txBody>
      </p:sp>
      <p:sp>
        <p:nvSpPr>
          <p:cNvPr id="67" name="Google Shape;67;p15"/>
          <p:cNvSpPr txBox="1"/>
          <p:nvPr>
            <p:ph idx="1" type="body"/>
          </p:nvPr>
        </p:nvSpPr>
        <p:spPr>
          <a:xfrm>
            <a:off x="311700" y="626125"/>
            <a:ext cx="8520600" cy="4298400"/>
          </a:xfrm>
          <a:prstGeom prst="rect">
            <a:avLst/>
          </a:prstGeom>
        </p:spPr>
        <p:txBody>
          <a:bodyPr anchorCtr="0" anchor="t" bIns="91425" lIns="91425" spcFirstLastPara="1" rIns="91425" wrap="square" tIns="91425">
            <a:normAutofit/>
          </a:bodyPr>
          <a:lstStyle/>
          <a:p>
            <a:pPr indent="-330200" lvl="0" marL="457200" marR="0" rtl="0" algn="l">
              <a:lnSpc>
                <a:spcPct val="115000"/>
              </a:lnSpc>
              <a:spcBef>
                <a:spcPts val="0"/>
              </a:spcBef>
              <a:spcAft>
                <a:spcPts val="0"/>
              </a:spcAft>
              <a:buClr>
                <a:srgbClr val="222222"/>
              </a:buClr>
              <a:buSzPts val="1600"/>
              <a:buFont typeface="Comfortaa"/>
              <a:buAutoNum type="arabicPeriod"/>
            </a:pPr>
            <a:r>
              <a:rPr lang="en" sz="1600">
                <a:solidFill>
                  <a:schemeClr val="dk1"/>
                </a:solidFill>
                <a:latin typeface="Comic Sans MS"/>
                <a:ea typeface="Comic Sans MS"/>
                <a:cs typeface="Comic Sans MS"/>
                <a:sym typeface="Comic Sans MS"/>
              </a:rPr>
              <a:t>To begin, you will work in the IXL Diagnostic Arena for a total of one hour, preferably in two 30-minute sessions, by July 11th. </a:t>
            </a:r>
            <a:endParaRPr sz="1600">
              <a:solidFill>
                <a:schemeClr val="dk1"/>
              </a:solidFill>
              <a:latin typeface="Comic Sans MS"/>
              <a:ea typeface="Comic Sans MS"/>
              <a:cs typeface="Comic Sans MS"/>
              <a:sym typeface="Comic Sans MS"/>
            </a:endParaRPr>
          </a:p>
          <a:p>
            <a:pPr indent="0" lvl="0" marL="457200" marR="0" rtl="0" algn="l">
              <a:lnSpc>
                <a:spcPct val="115000"/>
              </a:lnSpc>
              <a:spcBef>
                <a:spcPts val="0"/>
              </a:spcBef>
              <a:spcAft>
                <a:spcPts val="0"/>
              </a:spcAft>
              <a:buNone/>
            </a:pPr>
            <a:r>
              <a:t/>
            </a:r>
            <a:endParaRPr sz="1600">
              <a:solidFill>
                <a:schemeClr val="dk1"/>
              </a:solidFill>
              <a:latin typeface="Comic Sans MS"/>
              <a:ea typeface="Comic Sans MS"/>
              <a:cs typeface="Comic Sans MS"/>
              <a:sym typeface="Comic Sans MS"/>
            </a:endParaRPr>
          </a:p>
          <a:p>
            <a:pPr indent="-330200" lvl="0" marL="457200" rtl="0" algn="l">
              <a:lnSpc>
                <a:spcPct val="115000"/>
              </a:lnSpc>
              <a:spcBef>
                <a:spcPts val="0"/>
              </a:spcBef>
              <a:spcAft>
                <a:spcPts val="0"/>
              </a:spcAft>
              <a:buClr>
                <a:srgbClr val="222222"/>
              </a:buClr>
              <a:buSzPts val="1600"/>
              <a:buFont typeface="Comfortaa"/>
              <a:buAutoNum type="arabicPeriod"/>
            </a:pPr>
            <a:r>
              <a:rPr lang="en" sz="1600">
                <a:solidFill>
                  <a:schemeClr val="dk1"/>
                </a:solidFill>
                <a:latin typeface="Comic Sans MS"/>
                <a:ea typeface="Comic Sans MS"/>
                <a:cs typeface="Comic Sans MS"/>
                <a:sym typeface="Comic Sans MS"/>
              </a:rPr>
              <a:t>IXL will identify “Recommended Skills” for you. </a:t>
            </a:r>
            <a:r>
              <a:rPr b="1" lang="en" sz="1600">
                <a:solidFill>
                  <a:schemeClr val="dk1"/>
                </a:solidFill>
                <a:latin typeface="Comic Sans MS"/>
                <a:ea typeface="Comic Sans MS"/>
                <a:cs typeface="Comic Sans MS"/>
                <a:sym typeface="Comic Sans MS"/>
              </a:rPr>
              <a:t>Starting on July 12th, </a:t>
            </a:r>
            <a:r>
              <a:rPr lang="en" sz="1600">
                <a:solidFill>
                  <a:schemeClr val="dk1"/>
                </a:solidFill>
                <a:latin typeface="Comic Sans MS"/>
                <a:ea typeface="Comic Sans MS"/>
                <a:cs typeface="Comic Sans MS"/>
                <a:sym typeface="Comic Sans MS"/>
              </a:rPr>
              <a:t>you will complete any 2 of the skills recommended </a:t>
            </a:r>
            <a:r>
              <a:rPr b="1" lang="en" sz="1600">
                <a:solidFill>
                  <a:schemeClr val="dk1"/>
                </a:solidFill>
                <a:latin typeface="Comic Sans MS"/>
                <a:ea typeface="Comic Sans MS"/>
                <a:cs typeface="Comic Sans MS"/>
                <a:sym typeface="Comic Sans MS"/>
              </a:rPr>
              <a:t>per week</a:t>
            </a:r>
            <a:r>
              <a:rPr lang="en" sz="1600">
                <a:solidFill>
                  <a:schemeClr val="dk1"/>
                </a:solidFill>
                <a:latin typeface="Comic Sans MS"/>
                <a:ea typeface="Comic Sans MS"/>
                <a:cs typeface="Comic Sans MS"/>
                <a:sym typeface="Comic Sans MS"/>
              </a:rPr>
              <a:t>. You needs to get a SmartScore of 80 or higher. </a:t>
            </a:r>
            <a:endParaRPr sz="1600">
              <a:solidFill>
                <a:schemeClr val="dk1"/>
              </a:solidFill>
              <a:latin typeface="Comic Sans MS"/>
              <a:ea typeface="Comic Sans MS"/>
              <a:cs typeface="Comic Sans MS"/>
              <a:sym typeface="Comic Sans MS"/>
            </a:endParaRPr>
          </a:p>
          <a:p>
            <a:pPr indent="0" lvl="0" marL="457200" rtl="0" algn="l">
              <a:lnSpc>
                <a:spcPct val="115000"/>
              </a:lnSpc>
              <a:spcBef>
                <a:spcPts val="0"/>
              </a:spcBef>
              <a:spcAft>
                <a:spcPts val="0"/>
              </a:spcAft>
              <a:buNone/>
            </a:pPr>
            <a:r>
              <a:t/>
            </a:r>
            <a:endParaRPr sz="1600">
              <a:solidFill>
                <a:schemeClr val="dk1"/>
              </a:solidFill>
              <a:latin typeface="Comic Sans MS"/>
              <a:ea typeface="Comic Sans MS"/>
              <a:cs typeface="Comic Sans MS"/>
              <a:sym typeface="Comic Sans MS"/>
            </a:endParaRPr>
          </a:p>
          <a:p>
            <a:pPr indent="-330200" lvl="0" marL="457200" rtl="0" algn="l">
              <a:lnSpc>
                <a:spcPct val="115000"/>
              </a:lnSpc>
              <a:spcBef>
                <a:spcPts val="0"/>
              </a:spcBef>
              <a:spcAft>
                <a:spcPts val="0"/>
              </a:spcAft>
              <a:buClr>
                <a:srgbClr val="222222"/>
              </a:buClr>
              <a:buSzPts val="1600"/>
              <a:buFont typeface="Comfortaa"/>
              <a:buAutoNum type="arabicPeriod"/>
            </a:pPr>
            <a:r>
              <a:rPr lang="en" sz="1600">
                <a:solidFill>
                  <a:schemeClr val="dk1"/>
                </a:solidFill>
                <a:latin typeface="Comic Sans MS"/>
                <a:ea typeface="Comic Sans MS"/>
                <a:cs typeface="Comic Sans MS"/>
                <a:sym typeface="Comic Sans MS"/>
              </a:rPr>
              <a:t>In addition to working on the two recommended skills per week, please practice 10-15 questions in the Diagnostic </a:t>
            </a:r>
            <a:r>
              <a:rPr b="1" lang="en" sz="1600">
                <a:solidFill>
                  <a:schemeClr val="dk1"/>
                </a:solidFill>
                <a:latin typeface="Comic Sans MS"/>
                <a:ea typeface="Comic Sans MS"/>
                <a:cs typeface="Comic Sans MS"/>
                <a:sym typeface="Comic Sans MS"/>
              </a:rPr>
              <a:t>per week</a:t>
            </a:r>
            <a:r>
              <a:rPr lang="en" sz="1600">
                <a:solidFill>
                  <a:schemeClr val="dk1"/>
                </a:solidFill>
                <a:latin typeface="Comic Sans MS"/>
                <a:ea typeface="Comic Sans MS"/>
                <a:cs typeface="Comic Sans MS"/>
                <a:sym typeface="Comic Sans MS"/>
              </a:rPr>
              <a:t>. They can track their progress throughout the summer using the </a:t>
            </a:r>
            <a:endParaRPr sz="1600">
              <a:solidFill>
                <a:srgbClr val="222222"/>
              </a:solidFill>
              <a:highlight>
                <a:srgbClr val="FFFFFF"/>
              </a:highlight>
              <a:latin typeface="Comic Sans MS"/>
              <a:ea typeface="Comic Sans MS"/>
              <a:cs typeface="Comic Sans MS"/>
              <a:sym typeface="Comic Sans M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1" name="Shape 71"/>
        <p:cNvGrpSpPr/>
        <p:nvPr/>
      </p:nvGrpSpPr>
      <p:grpSpPr>
        <a:xfrm>
          <a:off x="0" y="0"/>
          <a:ext cx="0" cy="0"/>
          <a:chOff x="0" y="0"/>
          <a:chExt cx="0" cy="0"/>
        </a:xfrm>
      </p:grpSpPr>
      <p:sp>
        <p:nvSpPr>
          <p:cNvPr id="72" name="Google Shape;72;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How to enter the diagnostic arena...</a:t>
            </a:r>
            <a:endParaRPr/>
          </a:p>
        </p:txBody>
      </p:sp>
      <p:sp>
        <p:nvSpPr>
          <p:cNvPr id="73" name="Google Shape;73;p16"/>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descr="Share this video with students to help them get started with IXL's Real-Time Diagnostic. The diagnostic shows learners what they know, and what they can do next to grow from where they are!" id="74" name="Google Shape;74;p16" title="Getting started with IXL's Real-Time Diagnostic (for students)">
            <a:hlinkClick r:id="rId4"/>
          </p:cNvPr>
          <p:cNvPicPr preferRelativeResize="0"/>
          <p:nvPr/>
        </p:nvPicPr>
        <p:blipFill>
          <a:blip r:embed="rId5">
            <a:alphaModFix/>
          </a:blip>
          <a:stretch>
            <a:fillRect/>
          </a:stretch>
        </p:blipFill>
        <p:spPr>
          <a:xfrm>
            <a:off x="311700" y="1152463"/>
            <a:ext cx="3884825" cy="2913625"/>
          </a:xfrm>
          <a:prstGeom prst="rect">
            <a:avLst/>
          </a:prstGeom>
          <a:noFill/>
          <a:ln>
            <a:noFill/>
          </a:ln>
        </p:spPr>
      </p:pic>
      <p:sp>
        <p:nvSpPr>
          <p:cNvPr id="75" name="Google Shape;75;p16"/>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300">
                <a:solidFill>
                  <a:schemeClr val="dk1"/>
                </a:solidFill>
                <a:latin typeface="Comic Sans MS"/>
                <a:ea typeface="Comic Sans MS"/>
                <a:cs typeface="Comic Sans MS"/>
                <a:sym typeface="Comic Sans MS"/>
              </a:rPr>
              <a:t>Watch as I show you how to enter the diagnostic arena on a </a:t>
            </a:r>
            <a:r>
              <a:rPr lang="en" sz="2300">
                <a:solidFill>
                  <a:schemeClr val="dk1"/>
                </a:solidFill>
                <a:latin typeface="Comic Sans MS"/>
                <a:ea typeface="Comic Sans MS"/>
                <a:cs typeface="Comic Sans MS"/>
                <a:sym typeface="Comic Sans MS"/>
              </a:rPr>
              <a:t>student</a:t>
            </a:r>
            <a:r>
              <a:rPr lang="en" sz="2300">
                <a:solidFill>
                  <a:schemeClr val="dk1"/>
                </a:solidFill>
                <a:latin typeface="Comic Sans MS"/>
                <a:ea typeface="Comic Sans MS"/>
                <a:cs typeface="Comic Sans MS"/>
                <a:sym typeface="Comic Sans MS"/>
              </a:rPr>
              <a:t> account.</a:t>
            </a:r>
            <a:endParaRPr sz="2300">
              <a:solidFill>
                <a:schemeClr val="dk1"/>
              </a:solidFill>
              <a:latin typeface="Comic Sans MS"/>
              <a:ea typeface="Comic Sans MS"/>
              <a:cs typeface="Comic Sans MS"/>
              <a:sym typeface="Comic Sans MS"/>
            </a:endParaRPr>
          </a:p>
          <a:p>
            <a:pPr indent="0" lvl="0" marL="0" rtl="0" algn="l">
              <a:spcBef>
                <a:spcPts val="1200"/>
              </a:spcBef>
              <a:spcAft>
                <a:spcPts val="1200"/>
              </a:spcAft>
              <a:buNone/>
            </a:pPr>
            <a:r>
              <a:rPr lang="en" sz="2300">
                <a:solidFill>
                  <a:schemeClr val="dk1"/>
                </a:solidFill>
                <a:latin typeface="Comic Sans MS"/>
                <a:ea typeface="Comic Sans MS"/>
                <a:cs typeface="Comic Sans MS"/>
                <a:sym typeface="Comic Sans MS"/>
              </a:rPr>
              <a:t> </a:t>
            </a:r>
            <a:endParaRPr sz="2300">
              <a:solidFill>
                <a:schemeClr val="dk1"/>
              </a:solidFill>
              <a:latin typeface="Comic Sans MS"/>
              <a:ea typeface="Comic Sans MS"/>
              <a:cs typeface="Comic Sans MS"/>
              <a:sym typeface="Comic Sans M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4"/>
                                        </p:tgtEl>
                                        <p:attrNameLst>
                                          <p:attrName>style.visibility</p:attrName>
                                        </p:attrNameLst>
                                      </p:cBhvr>
                                      <p:to>
                                        <p:strVal val="visible"/>
                                      </p:to>
                                    </p:set>
                                    <p:animEffect filter="fade" transition="in">
                                      <p:cBhvr>
                                        <p:cTn dur="1000"/>
                                        <p:tgtEl>
                                          <p:spTgt spid="7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9" name="Shape 79"/>
        <p:cNvGrpSpPr/>
        <p:nvPr/>
      </p:nvGrpSpPr>
      <p:grpSpPr>
        <a:xfrm>
          <a:off x="0" y="0"/>
          <a:ext cx="0" cy="0"/>
          <a:chOff x="0" y="0"/>
          <a:chExt cx="0" cy="0"/>
        </a:xfrm>
      </p:grpSpPr>
      <p:sp>
        <p:nvSpPr>
          <p:cNvPr id="80" name="Google Shape;80;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latin typeface="Comic Sans MS"/>
              <a:ea typeface="Comic Sans MS"/>
              <a:cs typeface="Comic Sans MS"/>
              <a:sym typeface="Comic Sans MS"/>
            </a:endParaRPr>
          </a:p>
        </p:txBody>
      </p:sp>
      <p:sp>
        <p:nvSpPr>
          <p:cNvPr id="81" name="Google Shape;81;p1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82" name="Google Shape;82;p17"/>
          <p:cNvPicPr preferRelativeResize="0"/>
          <p:nvPr/>
        </p:nvPicPr>
        <p:blipFill>
          <a:blip r:embed="rId4">
            <a:alphaModFix/>
          </a:blip>
          <a:stretch>
            <a:fillRect/>
          </a:stretch>
        </p:blipFill>
        <p:spPr>
          <a:xfrm>
            <a:off x="83850" y="40538"/>
            <a:ext cx="4678375" cy="506242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6" name="Shape 86"/>
        <p:cNvGrpSpPr/>
        <p:nvPr/>
      </p:nvGrpSpPr>
      <p:grpSpPr>
        <a:xfrm>
          <a:off x="0" y="0"/>
          <a:ext cx="0" cy="0"/>
          <a:chOff x="0" y="0"/>
          <a:chExt cx="0" cy="0"/>
        </a:xfrm>
      </p:grpSpPr>
      <p:sp>
        <p:nvSpPr>
          <p:cNvPr id="87" name="Google Shape;87;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Comic Sans MS"/>
                <a:ea typeface="Comic Sans MS"/>
                <a:cs typeface="Comic Sans MS"/>
                <a:sym typeface="Comic Sans MS"/>
              </a:rPr>
              <a:t>The Summer Math Log</a:t>
            </a:r>
            <a:endParaRPr>
              <a:latin typeface="Comic Sans MS"/>
              <a:ea typeface="Comic Sans MS"/>
              <a:cs typeface="Comic Sans MS"/>
              <a:sym typeface="Comic Sans MS"/>
            </a:endParaRPr>
          </a:p>
        </p:txBody>
      </p:sp>
      <p:sp>
        <p:nvSpPr>
          <p:cNvPr id="88" name="Google Shape;88;p1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b="1" lang="en"/>
              <a:t>You will use this to keep track of your work.</a:t>
            </a:r>
            <a:endParaRPr b="1"/>
          </a:p>
        </p:txBody>
      </p:sp>
      <p:pic>
        <p:nvPicPr>
          <p:cNvPr id="89" name="Google Shape;89;p18"/>
          <p:cNvPicPr preferRelativeResize="0"/>
          <p:nvPr/>
        </p:nvPicPr>
        <p:blipFill>
          <a:blip r:embed="rId4">
            <a:alphaModFix/>
          </a:blip>
          <a:stretch>
            <a:fillRect/>
          </a:stretch>
        </p:blipFill>
        <p:spPr>
          <a:xfrm>
            <a:off x="5275550" y="131988"/>
            <a:ext cx="3675100" cy="47273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3" name="Shape 93"/>
        <p:cNvGrpSpPr/>
        <p:nvPr/>
      </p:nvGrpSpPr>
      <p:grpSpPr>
        <a:xfrm>
          <a:off x="0" y="0"/>
          <a:ext cx="0" cy="0"/>
          <a:chOff x="0" y="0"/>
          <a:chExt cx="0" cy="0"/>
        </a:xfrm>
      </p:grpSpPr>
      <p:sp>
        <p:nvSpPr>
          <p:cNvPr id="94" name="Google Shape;94;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Comic Sans MS"/>
                <a:ea typeface="Comic Sans MS"/>
                <a:cs typeface="Comic Sans MS"/>
                <a:sym typeface="Comic Sans MS"/>
              </a:rPr>
              <a:t>Let’s recap….</a:t>
            </a:r>
            <a:endParaRPr>
              <a:latin typeface="Comic Sans MS"/>
              <a:ea typeface="Comic Sans MS"/>
              <a:cs typeface="Comic Sans MS"/>
              <a:sym typeface="Comic Sans MS"/>
            </a:endParaRPr>
          </a:p>
        </p:txBody>
      </p:sp>
      <p:sp>
        <p:nvSpPr>
          <p:cNvPr id="95" name="Google Shape;95;p19"/>
          <p:cNvSpPr txBox="1"/>
          <p:nvPr>
            <p:ph idx="1" type="body"/>
          </p:nvPr>
        </p:nvSpPr>
        <p:spPr>
          <a:xfrm>
            <a:off x="311700" y="1017725"/>
            <a:ext cx="6409800" cy="3730800"/>
          </a:xfrm>
          <a:prstGeom prst="rect">
            <a:avLst/>
          </a:prstGeom>
          <a:ln cap="flat" cmpd="sng" w="9525">
            <a:solidFill>
              <a:srgbClr val="222222"/>
            </a:solidFill>
            <a:prstDash val="solid"/>
            <a:round/>
            <a:headEnd len="sm" w="sm" type="none"/>
            <a:tailEnd len="sm" w="sm" type="none"/>
          </a:ln>
        </p:spPr>
        <p:txBody>
          <a:bodyPr anchorCtr="0" anchor="t" bIns="91425" lIns="91425" spcFirstLastPara="1" rIns="91425" wrap="square" tIns="91425">
            <a:noAutofit/>
          </a:bodyPr>
          <a:lstStyle/>
          <a:p>
            <a:pPr indent="-321310" lvl="0" marL="457200" rtl="0" algn="l">
              <a:lnSpc>
                <a:spcPct val="105000"/>
              </a:lnSpc>
              <a:spcBef>
                <a:spcPts val="0"/>
              </a:spcBef>
              <a:spcAft>
                <a:spcPts val="0"/>
              </a:spcAft>
              <a:buClr>
                <a:schemeClr val="dk1"/>
              </a:buClr>
              <a:buSzPts val="1460"/>
              <a:buFont typeface="Comic Sans MS"/>
              <a:buAutoNum type="arabicPeriod"/>
            </a:pPr>
            <a:r>
              <a:rPr lang="en" sz="1460">
                <a:solidFill>
                  <a:schemeClr val="dk1"/>
                </a:solidFill>
                <a:latin typeface="Comic Sans MS"/>
                <a:ea typeface="Comic Sans MS"/>
                <a:cs typeface="Comic Sans MS"/>
                <a:sym typeface="Comic Sans MS"/>
              </a:rPr>
              <a:t>Before July 11th, complete your work in the Diagnostic Arena.</a:t>
            </a:r>
            <a:endParaRPr sz="1460">
              <a:solidFill>
                <a:schemeClr val="dk1"/>
              </a:solidFill>
              <a:latin typeface="Comic Sans MS"/>
              <a:ea typeface="Comic Sans MS"/>
              <a:cs typeface="Comic Sans MS"/>
              <a:sym typeface="Comic Sans MS"/>
            </a:endParaRPr>
          </a:p>
          <a:p>
            <a:pPr indent="0" lvl="0" marL="457200" rtl="0" algn="l">
              <a:lnSpc>
                <a:spcPct val="105000"/>
              </a:lnSpc>
              <a:spcBef>
                <a:spcPts val="1200"/>
              </a:spcBef>
              <a:spcAft>
                <a:spcPts val="0"/>
              </a:spcAft>
              <a:buSzPts val="770"/>
              <a:buNone/>
            </a:pPr>
            <a:r>
              <a:t/>
            </a:r>
            <a:endParaRPr sz="1460">
              <a:solidFill>
                <a:schemeClr val="dk1"/>
              </a:solidFill>
              <a:latin typeface="Comic Sans MS"/>
              <a:ea typeface="Comic Sans MS"/>
              <a:cs typeface="Comic Sans MS"/>
              <a:sym typeface="Comic Sans MS"/>
            </a:endParaRPr>
          </a:p>
          <a:p>
            <a:pPr indent="-321310" lvl="0" marL="457200" rtl="0" algn="l">
              <a:lnSpc>
                <a:spcPct val="105000"/>
              </a:lnSpc>
              <a:spcBef>
                <a:spcPts val="1200"/>
              </a:spcBef>
              <a:spcAft>
                <a:spcPts val="0"/>
              </a:spcAft>
              <a:buClr>
                <a:schemeClr val="dk1"/>
              </a:buClr>
              <a:buSzPts val="1460"/>
              <a:buFont typeface="Comic Sans MS"/>
              <a:buAutoNum type="arabicPeriod"/>
            </a:pPr>
            <a:r>
              <a:rPr lang="en" sz="1460">
                <a:solidFill>
                  <a:schemeClr val="dk1"/>
                </a:solidFill>
                <a:latin typeface="Comic Sans MS"/>
                <a:ea typeface="Comic Sans MS"/>
                <a:cs typeface="Comic Sans MS"/>
                <a:sym typeface="Comic Sans MS"/>
              </a:rPr>
              <a:t>Each week beginning July 12th:</a:t>
            </a:r>
            <a:endParaRPr sz="1460">
              <a:solidFill>
                <a:schemeClr val="dk1"/>
              </a:solidFill>
              <a:latin typeface="Comic Sans MS"/>
              <a:ea typeface="Comic Sans MS"/>
              <a:cs typeface="Comic Sans MS"/>
              <a:sym typeface="Comic Sans MS"/>
            </a:endParaRPr>
          </a:p>
          <a:p>
            <a:pPr indent="0" lvl="0" marL="914400" rtl="0" algn="l">
              <a:lnSpc>
                <a:spcPct val="105000"/>
              </a:lnSpc>
              <a:spcBef>
                <a:spcPts val="1200"/>
              </a:spcBef>
              <a:spcAft>
                <a:spcPts val="0"/>
              </a:spcAft>
              <a:buSzPts val="770"/>
              <a:buNone/>
            </a:pPr>
            <a:r>
              <a:rPr lang="en" sz="1460">
                <a:solidFill>
                  <a:schemeClr val="dk1"/>
                </a:solidFill>
                <a:latin typeface="Comic Sans MS"/>
                <a:ea typeface="Comic Sans MS"/>
                <a:cs typeface="Comic Sans MS"/>
                <a:sym typeface="Comic Sans MS"/>
              </a:rPr>
              <a:t>*</a:t>
            </a:r>
            <a:r>
              <a:rPr lang="en" sz="1460">
                <a:solidFill>
                  <a:schemeClr val="dk1"/>
                </a:solidFill>
                <a:latin typeface="Comic Sans MS"/>
                <a:ea typeface="Comic Sans MS"/>
                <a:cs typeface="Comic Sans MS"/>
                <a:sym typeface="Comic Sans MS"/>
              </a:rPr>
              <a:t>Complete</a:t>
            </a:r>
            <a:r>
              <a:rPr lang="en" sz="1460">
                <a:solidFill>
                  <a:schemeClr val="dk1"/>
                </a:solidFill>
                <a:latin typeface="Comic Sans MS"/>
                <a:ea typeface="Comic Sans MS"/>
                <a:cs typeface="Comic Sans MS"/>
                <a:sym typeface="Comic Sans MS"/>
              </a:rPr>
              <a:t> 2 recommended skills</a:t>
            </a:r>
            <a:endParaRPr sz="1460">
              <a:solidFill>
                <a:schemeClr val="dk1"/>
              </a:solidFill>
              <a:latin typeface="Comic Sans MS"/>
              <a:ea typeface="Comic Sans MS"/>
              <a:cs typeface="Comic Sans MS"/>
              <a:sym typeface="Comic Sans MS"/>
            </a:endParaRPr>
          </a:p>
          <a:p>
            <a:pPr indent="0" lvl="0" marL="457200" rtl="0" algn="l">
              <a:lnSpc>
                <a:spcPct val="105000"/>
              </a:lnSpc>
              <a:spcBef>
                <a:spcPts val="1200"/>
              </a:spcBef>
              <a:spcAft>
                <a:spcPts val="0"/>
              </a:spcAft>
              <a:buSzPts val="770"/>
              <a:buNone/>
            </a:pPr>
            <a:r>
              <a:rPr lang="en" sz="1460">
                <a:solidFill>
                  <a:schemeClr val="dk1"/>
                </a:solidFill>
                <a:latin typeface="Comic Sans MS"/>
                <a:ea typeface="Comic Sans MS"/>
                <a:cs typeface="Comic Sans MS"/>
                <a:sym typeface="Comic Sans MS"/>
              </a:rPr>
              <a:t>    			</a:t>
            </a:r>
            <a:r>
              <a:rPr lang="en" sz="1460">
                <a:solidFill>
                  <a:srgbClr val="FF0000"/>
                </a:solidFill>
                <a:latin typeface="Comic Sans MS"/>
                <a:ea typeface="Comic Sans MS"/>
                <a:cs typeface="Comic Sans MS"/>
                <a:sym typeface="Comic Sans MS"/>
              </a:rPr>
              <a:t>and </a:t>
            </a:r>
            <a:endParaRPr sz="1460">
              <a:solidFill>
                <a:srgbClr val="FF0000"/>
              </a:solidFill>
              <a:latin typeface="Comic Sans MS"/>
              <a:ea typeface="Comic Sans MS"/>
              <a:cs typeface="Comic Sans MS"/>
              <a:sym typeface="Comic Sans MS"/>
            </a:endParaRPr>
          </a:p>
          <a:p>
            <a:pPr indent="457200" lvl="0" marL="457200" rtl="0" algn="l">
              <a:lnSpc>
                <a:spcPct val="105000"/>
              </a:lnSpc>
              <a:spcBef>
                <a:spcPts val="1200"/>
              </a:spcBef>
              <a:spcAft>
                <a:spcPts val="0"/>
              </a:spcAft>
              <a:buSzPts val="770"/>
              <a:buNone/>
            </a:pPr>
            <a:r>
              <a:rPr lang="en" sz="1460">
                <a:solidFill>
                  <a:schemeClr val="dk1"/>
                </a:solidFill>
                <a:latin typeface="Comic Sans MS"/>
                <a:ea typeface="Comic Sans MS"/>
                <a:cs typeface="Comic Sans MS"/>
                <a:sym typeface="Comic Sans MS"/>
              </a:rPr>
              <a:t>*</a:t>
            </a:r>
            <a:r>
              <a:rPr lang="en" sz="1460">
                <a:solidFill>
                  <a:schemeClr val="dk1"/>
                </a:solidFill>
                <a:latin typeface="Comic Sans MS"/>
                <a:ea typeface="Comic Sans MS"/>
                <a:cs typeface="Comic Sans MS"/>
                <a:sym typeface="Comic Sans MS"/>
              </a:rPr>
              <a:t>10 -15 questions in the diagnostic arena.</a:t>
            </a:r>
            <a:endParaRPr sz="1460">
              <a:solidFill>
                <a:schemeClr val="dk1"/>
              </a:solidFill>
              <a:latin typeface="Comic Sans MS"/>
              <a:ea typeface="Comic Sans MS"/>
              <a:cs typeface="Comic Sans MS"/>
              <a:sym typeface="Comic Sans MS"/>
            </a:endParaRPr>
          </a:p>
          <a:p>
            <a:pPr indent="-321310" lvl="0" marL="457200" rtl="0" algn="l">
              <a:lnSpc>
                <a:spcPct val="105000"/>
              </a:lnSpc>
              <a:spcBef>
                <a:spcPts val="1200"/>
              </a:spcBef>
              <a:spcAft>
                <a:spcPts val="0"/>
              </a:spcAft>
              <a:buClr>
                <a:schemeClr val="dk1"/>
              </a:buClr>
              <a:buSzPts val="1460"/>
              <a:buFont typeface="Comic Sans MS"/>
              <a:buAutoNum type="arabicPeriod"/>
            </a:pPr>
            <a:r>
              <a:rPr lang="en" sz="1460">
                <a:solidFill>
                  <a:schemeClr val="dk1"/>
                </a:solidFill>
                <a:latin typeface="Comic Sans MS"/>
                <a:ea typeface="Comic Sans MS"/>
                <a:cs typeface="Comic Sans MS"/>
                <a:sym typeface="Comic Sans MS"/>
              </a:rPr>
              <a:t>Write down your skills on the math log to hand in to your teacher next year.</a:t>
            </a:r>
            <a:endParaRPr sz="1460">
              <a:solidFill>
                <a:schemeClr val="dk1"/>
              </a:solidFill>
              <a:latin typeface="Comic Sans MS"/>
              <a:ea typeface="Comic Sans MS"/>
              <a:cs typeface="Comic Sans MS"/>
              <a:sym typeface="Comic Sans MS"/>
            </a:endParaRPr>
          </a:p>
          <a:p>
            <a:pPr indent="0" lvl="0" marL="457200" rtl="0" algn="l">
              <a:lnSpc>
                <a:spcPct val="105000"/>
              </a:lnSpc>
              <a:spcBef>
                <a:spcPts val="1200"/>
              </a:spcBef>
              <a:spcAft>
                <a:spcPts val="0"/>
              </a:spcAft>
              <a:buNone/>
            </a:pPr>
            <a:r>
              <a:t/>
            </a:r>
            <a:endParaRPr sz="1460">
              <a:solidFill>
                <a:schemeClr val="dk1"/>
              </a:solidFill>
              <a:latin typeface="Comic Sans MS"/>
              <a:ea typeface="Comic Sans MS"/>
              <a:cs typeface="Comic Sans MS"/>
              <a:sym typeface="Comic Sans MS"/>
            </a:endParaRPr>
          </a:p>
          <a:p>
            <a:pPr indent="-353060" lvl="0" marL="457200" rtl="0" algn="l">
              <a:lnSpc>
                <a:spcPct val="105000"/>
              </a:lnSpc>
              <a:spcBef>
                <a:spcPts val="1200"/>
              </a:spcBef>
              <a:spcAft>
                <a:spcPts val="0"/>
              </a:spcAft>
              <a:buClr>
                <a:schemeClr val="dk1"/>
              </a:buClr>
              <a:buSzPts val="1960"/>
              <a:buFont typeface="Comic Sans MS"/>
              <a:buAutoNum type="arabicPeriod"/>
            </a:pPr>
            <a:r>
              <a:rPr lang="en" sz="1960">
                <a:solidFill>
                  <a:schemeClr val="dk1"/>
                </a:solidFill>
                <a:latin typeface="Comic Sans MS"/>
                <a:ea typeface="Comic Sans MS"/>
                <a:cs typeface="Comic Sans MS"/>
                <a:sym typeface="Comic Sans MS"/>
              </a:rPr>
              <a:t> Have a great summer!</a:t>
            </a:r>
            <a:endParaRPr sz="1960">
              <a:solidFill>
                <a:schemeClr val="dk1"/>
              </a:solidFill>
              <a:latin typeface="Comic Sans MS"/>
              <a:ea typeface="Comic Sans MS"/>
              <a:cs typeface="Comic Sans MS"/>
              <a:sym typeface="Comic Sans MS"/>
            </a:endParaRPr>
          </a:p>
          <a:p>
            <a:pPr indent="0" lvl="0" marL="0" rtl="0" algn="l">
              <a:lnSpc>
                <a:spcPct val="105000"/>
              </a:lnSpc>
              <a:spcBef>
                <a:spcPts val="1200"/>
              </a:spcBef>
              <a:spcAft>
                <a:spcPts val="1200"/>
              </a:spcAft>
              <a:buSzPts val="770"/>
              <a:buNone/>
            </a:pPr>
            <a:r>
              <a:t/>
            </a:r>
            <a:endParaRPr sz="1460"/>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