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19E65-F293-4637-A594-F08135F49B1D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EFFA8-2904-4736-8ED1-C940C95B7EF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the Maternal worksheet with students for students to</a:t>
            </a:r>
            <a:r>
              <a:rPr lang="en-US" baseline="0" dirty="0" smtClean="0"/>
              <a:t> identify the relationship between their mother to their grandmother.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EFFA8-2904-4736-8ED1-C940C95B7EF6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the Paternal worksheet with students for students to</a:t>
            </a:r>
            <a:r>
              <a:rPr lang="en-US" baseline="0" dirty="0" smtClean="0"/>
              <a:t> identify the relationship between their father to their paternal grandmother.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EFFA8-2904-4736-8ED1-C940C95B7EF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sub clans/ family clan </a:t>
            </a:r>
            <a:r>
              <a:rPr lang="en-US" smtClean="0"/>
              <a:t>chart on the website</a:t>
            </a:r>
            <a:r>
              <a:rPr lang="en-US" baseline="0" smtClean="0"/>
              <a:t> </a:t>
            </a:r>
            <a:r>
              <a:rPr lang="en-US" baseline="0" dirty="0" smtClean="0"/>
              <a:t>will be used for this slide and the </a:t>
            </a:r>
            <a:r>
              <a:rPr lang="en-US" baseline="0" smtClean="0"/>
              <a:t>next slide.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EFFA8-2904-4736-8ED1-C940C95B7EF6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08A121-3A55-4EF3-9FC0-32829EA780B9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87EEBF-33BD-4C33-9011-0742FC5C21F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Clans 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!doone’4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Grade: Maternal and Paternal Clan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tsosie2011\AppData\Local\Microsoft\Windows\Temporary Internet Files\Content.IE5\HE0JJGM8\family-symbols[1]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048000" y="1286355"/>
            <a:ext cx="3352800" cy="22188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38200"/>
            <a:ext cx="7086600" cy="932688"/>
          </a:xfrm>
        </p:spPr>
        <p:txBody>
          <a:bodyPr>
            <a:noAutofit/>
          </a:bodyPr>
          <a:lstStyle/>
          <a:p>
            <a:r>
              <a:rPr lang="en-US" sz="6000" dirty="0" smtClean="0"/>
              <a:t>Kid Friendly Objective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382000" cy="3200400"/>
          </a:xfrm>
        </p:spPr>
        <p:txBody>
          <a:bodyPr>
            <a:noAutofit/>
          </a:bodyPr>
          <a:lstStyle/>
          <a:p>
            <a:r>
              <a:rPr lang="en-US" sz="4800" dirty="0" smtClean="0"/>
              <a:t>I will identify and name maternal/paternal family clan group.(sub clans/ extended clan)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 will identify and name maternal and paternal clan.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Shim1			Nish[9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Shizh4’4		B1sh7shch99n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Shim1s1n7		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Shin1l7 asdz33</a:t>
            </a:r>
            <a:endParaRPr lang="en-US" sz="3600" dirty="0">
              <a:latin typeface="Times New Roman Navajo" pitchFamily="18" charset="0"/>
              <a:cs typeface="Times New Roman Navajo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Times New Roman Navajo" pitchFamily="18" charset="0"/>
                <a:cs typeface="Times New Roman Navajo" pitchFamily="18" charset="0"/>
              </a:rPr>
              <a:t>	Shim1		Shizh4’4</a:t>
            </a:r>
            <a:endParaRPr lang="en-US" sz="6000" dirty="0">
              <a:latin typeface="Times New Roman Navajo" pitchFamily="18" charset="0"/>
              <a:cs typeface="Times New Roman Navajo" pitchFamily="18" charset="0"/>
            </a:endParaRPr>
          </a:p>
        </p:txBody>
      </p:sp>
      <p:pic>
        <p:nvPicPr>
          <p:cNvPr id="1026" name="Picture 2" descr="C:\Users\jtsosie2011\AppData\Local\Microsoft\Windows\Temporary Internet Files\Content.IE5\HE0JJGM8\family-mother-father-child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752600"/>
            <a:ext cx="2804319" cy="2804319"/>
          </a:xfrm>
          <a:prstGeom prst="rect">
            <a:avLst/>
          </a:prstGeom>
          <a:noFill/>
        </p:spPr>
      </p:pic>
      <p:sp>
        <p:nvSpPr>
          <p:cNvPr id="5" name="Left-Up Arrow 4"/>
          <p:cNvSpPr/>
          <p:nvPr/>
        </p:nvSpPr>
        <p:spPr>
          <a:xfrm>
            <a:off x="5562600" y="1828800"/>
            <a:ext cx="990600" cy="381000"/>
          </a:xfrm>
          <a:prstGeom prst="lef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Up Arrow 5"/>
          <p:cNvSpPr/>
          <p:nvPr/>
        </p:nvSpPr>
        <p:spPr>
          <a:xfrm rot="10800000" flipV="1">
            <a:off x="2286000" y="1828800"/>
            <a:ext cx="990600" cy="371284"/>
          </a:xfrm>
          <a:prstGeom prst="lef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33800" y="4648200"/>
            <a:ext cx="1219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latin typeface="Times New Roman Navajo" pitchFamily="18" charset="0"/>
                <a:cs typeface="Times New Roman Navajo" pitchFamily="18" charset="0"/>
              </a:rPr>
              <a:t>Sh7</a:t>
            </a:r>
            <a:endParaRPr lang="en-US" sz="6000" dirty="0"/>
          </a:p>
        </p:txBody>
      </p:sp>
      <p:sp>
        <p:nvSpPr>
          <p:cNvPr id="8" name="Rectangle 7"/>
          <p:cNvSpPr/>
          <p:nvPr/>
        </p:nvSpPr>
        <p:spPr>
          <a:xfrm>
            <a:off x="304800" y="2362200"/>
            <a:ext cx="2819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Maternal Clan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Nish[9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Shim1s1n7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5867400" y="2436674"/>
            <a:ext cx="3124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Paternal Clan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B1sh7shch99n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Shin1l7 Asdz33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8200" y="4191000"/>
            <a:ext cx="5181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Maternal Clan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Shim1s1n7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 smtClean="0"/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Shim1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Sh7 47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3600" dirty="0" err="1" smtClean="0">
                <a:latin typeface="Times New Roman Navajo" pitchFamily="18" charset="0"/>
                <a:cs typeface="Times New Roman Navajo" pitchFamily="18" charset="0"/>
              </a:rPr>
              <a:t>nish</a:t>
            </a:r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[9.</a:t>
            </a:r>
          </a:p>
          <a:p>
            <a:endParaRPr lang="en-US" sz="36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429000" y="2209800"/>
            <a:ext cx="8382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71600"/>
            <a:ext cx="2667000" cy="2228324"/>
          </a:xfrm>
          <a:prstGeom prst="rect">
            <a:avLst/>
          </a:prstGeom>
          <a:noFill/>
        </p:spPr>
      </p:pic>
      <p:pic>
        <p:nvPicPr>
          <p:cNvPr id="2054" name="Picture 6" descr="Image result for painting of a navajo wom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1447800"/>
            <a:ext cx="1901825" cy="279167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457200" y="609600"/>
            <a:ext cx="327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smtClean="0">
                <a:latin typeface="Times New Roman Navajo" pitchFamily="18" charset="0"/>
                <a:cs typeface="Times New Roman Navajo" pitchFamily="18" charset="0"/>
              </a:rPr>
              <a:t>Shim1s1n7</a:t>
            </a:r>
            <a:endParaRPr lang="en-US" sz="5400" dirty="0"/>
          </a:p>
        </p:txBody>
      </p:sp>
      <p:sp>
        <p:nvSpPr>
          <p:cNvPr id="19" name="Rectangle 18"/>
          <p:cNvSpPr/>
          <p:nvPr/>
        </p:nvSpPr>
        <p:spPr>
          <a:xfrm>
            <a:off x="4267200" y="762000"/>
            <a:ext cx="20972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smtClean="0">
                <a:latin typeface="Times New Roman Navajo" pitchFamily="18" charset="0"/>
                <a:cs typeface="Times New Roman Navajo" pitchFamily="18" charset="0"/>
              </a:rPr>
              <a:t>Shim1</a:t>
            </a:r>
            <a:endParaRPr lang="en-US" sz="5400" dirty="0"/>
          </a:p>
        </p:txBody>
      </p:sp>
      <p:sp>
        <p:nvSpPr>
          <p:cNvPr id="23" name="Left-Up Arrow 22"/>
          <p:cNvSpPr/>
          <p:nvPr/>
        </p:nvSpPr>
        <p:spPr>
          <a:xfrm rot="16200000">
            <a:off x="6764589" y="1625255"/>
            <a:ext cx="969194" cy="1580530"/>
          </a:xfrm>
          <a:prstGeom prst="leftUpArrow">
            <a:avLst>
              <a:gd name="adj1" fmla="val 25000"/>
              <a:gd name="adj2" fmla="val 25000"/>
              <a:gd name="adj3" fmla="val 22432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5" name="Picture 7" descr="C:\Users\jtsosie2011\AppData\Local\Microsoft\Windows\Temporary Internet Files\Content.IE5\SBG3QL1B\bi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67237" y="3424237"/>
            <a:ext cx="9525" cy="9525"/>
          </a:xfrm>
          <a:prstGeom prst="rect">
            <a:avLst/>
          </a:prstGeom>
          <a:noFill/>
        </p:spPr>
      </p:pic>
      <p:pic>
        <p:nvPicPr>
          <p:cNvPr id="2056" name="Picture 8" descr="C:\Users\jtsosie2011\AppData\Local\Microsoft\Windows\Temporary Internet Files\Content.IE5\SBG3QL1B\bi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67237" y="3424237"/>
            <a:ext cx="9525" cy="9525"/>
          </a:xfrm>
          <a:prstGeom prst="rect">
            <a:avLst/>
          </a:prstGeom>
          <a:noFill/>
        </p:spPr>
      </p:pic>
      <p:pic>
        <p:nvPicPr>
          <p:cNvPr id="2057" name="Picture 9" descr="C:\Users\jtsosie2011\AppData\Local\Microsoft\Windows\Temporary Internet Files\Content.IE5\SBG3QL1B\bi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67237" y="3424237"/>
            <a:ext cx="9525" cy="9525"/>
          </a:xfrm>
          <a:prstGeom prst="rect">
            <a:avLst/>
          </a:prstGeom>
          <a:noFill/>
        </p:spPr>
      </p:pic>
      <p:pic>
        <p:nvPicPr>
          <p:cNvPr id="2059" name="Picture 11" descr="Related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3048000"/>
            <a:ext cx="2438400" cy="302361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/>
        </p:nvSpPr>
        <p:spPr>
          <a:xfrm>
            <a:off x="7239000" y="5934670"/>
            <a:ext cx="137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smtClean="0">
                <a:latin typeface="Times New Roman Navajo" pitchFamily="18" charset="0"/>
                <a:cs typeface="Times New Roman Navajo" pitchFamily="18" charset="0"/>
              </a:rPr>
              <a:t>Sh7</a:t>
            </a:r>
            <a:endParaRPr lang="en-US" sz="5400" dirty="0"/>
          </a:p>
        </p:txBody>
      </p:sp>
      <p:sp>
        <p:nvSpPr>
          <p:cNvPr id="30" name="Rectangle 29"/>
          <p:cNvSpPr/>
          <p:nvPr/>
        </p:nvSpPr>
        <p:spPr>
          <a:xfrm>
            <a:off x="2133600" y="0"/>
            <a:ext cx="487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atin typeface="Times New Roman Navajo" pitchFamily="18" charset="0"/>
                <a:cs typeface="Times New Roman Navajo" pitchFamily="18" charset="0"/>
              </a:rPr>
              <a:t>Maternal Clan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54559"/>
            <a:ext cx="4114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Shin1l7 asdz33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3657600" y="1440359"/>
            <a:ext cx="2286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Shizh4’4</a:t>
            </a:r>
            <a:endParaRPr lang="en-US" sz="4400" dirty="0"/>
          </a:p>
        </p:txBody>
      </p:sp>
      <p:sp>
        <p:nvSpPr>
          <p:cNvPr id="6" name="Rectangle 5"/>
          <p:cNvSpPr/>
          <p:nvPr/>
        </p:nvSpPr>
        <p:spPr>
          <a:xfrm>
            <a:off x="2133600" y="0"/>
            <a:ext cx="487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atin typeface="Times New Roman Navajo" pitchFamily="18" charset="0"/>
                <a:cs typeface="Times New Roman Navajo" pitchFamily="18" charset="0"/>
              </a:rPr>
              <a:t>Paternal Clan</a:t>
            </a:r>
            <a:endParaRPr lang="en-US" sz="5400" b="1" dirty="0"/>
          </a:p>
        </p:txBody>
      </p:sp>
      <p:sp>
        <p:nvSpPr>
          <p:cNvPr id="7" name="Rectangle 6"/>
          <p:cNvSpPr/>
          <p:nvPr/>
        </p:nvSpPr>
        <p:spPr>
          <a:xfrm>
            <a:off x="7391400" y="1821359"/>
            <a:ext cx="137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Times New Roman Navajo" pitchFamily="18" charset="0"/>
                <a:cs typeface="Times New Roman Navajo" pitchFamily="18" charset="0"/>
              </a:rPr>
              <a:t>Sh7</a:t>
            </a:r>
            <a:endParaRPr lang="en-US" sz="4400" dirty="0"/>
          </a:p>
        </p:txBody>
      </p:sp>
      <p:pic>
        <p:nvPicPr>
          <p:cNvPr id="8" name="Picture 11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438400"/>
            <a:ext cx="2438400" cy="3023616"/>
          </a:xfrm>
          <a:prstGeom prst="rect">
            <a:avLst/>
          </a:prstGeom>
          <a:noFill/>
        </p:spPr>
      </p:pic>
      <p:pic>
        <p:nvPicPr>
          <p:cNvPr id="18434" name="Picture 2" descr="Image result for painting of a navajo wom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71600"/>
            <a:ext cx="2209800" cy="2961588"/>
          </a:xfrm>
          <a:prstGeom prst="rect">
            <a:avLst/>
          </a:prstGeom>
          <a:noFill/>
        </p:spPr>
      </p:pic>
      <p:sp>
        <p:nvSpPr>
          <p:cNvPr id="18436" name="AutoShape 4" descr="Image result for navajo m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8" name="AutoShape 6" descr="Image result for navajo m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0" name="Picture 8" descr="Image result for navajo ma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2095500"/>
            <a:ext cx="1733550" cy="2628900"/>
          </a:xfrm>
          <a:prstGeom prst="rect">
            <a:avLst/>
          </a:prstGeom>
          <a:noFill/>
        </p:spPr>
      </p:pic>
      <p:cxnSp>
        <p:nvCxnSpPr>
          <p:cNvPr id="13" name="Straight Arrow Connector 12"/>
          <p:cNvCxnSpPr/>
          <p:nvPr/>
        </p:nvCxnSpPr>
        <p:spPr>
          <a:xfrm>
            <a:off x="2819400" y="2590800"/>
            <a:ext cx="8382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715000" y="4191000"/>
            <a:ext cx="8382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04800" y="4267200"/>
            <a:ext cx="5715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Paternal Clan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Shin1l7 ‘asdz33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 smtClean="0"/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Shizh4’4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Sh7 47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b1sh7shch99n.</a:t>
            </a:r>
          </a:p>
          <a:p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914400"/>
            <a:ext cx="8534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Kid Friendly Objective: I will identify and name maternal/paternal family clan group.(sub clans/ extended clan)</a:t>
            </a:r>
            <a:endParaRPr lang="en-US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505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Shim1			Nish[9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Shizh4’4		B1sh7shch99n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Shim1s1n7		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Shin1l7 asdz33</a:t>
            </a:r>
          </a:p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K’4 ts’0s7	Yi[k’4h da’ahidi’n7n7g77 </a:t>
            </a:r>
            <a:endParaRPr lang="en-US" sz="3600" dirty="0">
              <a:latin typeface="Times New Roman Navajo" pitchFamily="18" charset="0"/>
              <a:cs typeface="Times New Roman Navajo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3400" y="3347859"/>
            <a:ext cx="82296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Maternal Clan			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Ma’ii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 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Deeshgiizhnii</a:t>
            </a:r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Shim1s1n7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	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Ts4nj7kin7</a:t>
            </a:r>
            <a:endParaRPr lang="en-US" sz="2800" dirty="0" smtClean="0"/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Shim1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		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!sh99h7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Sh7 47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nish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[9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.		        Dib4 {izhin7</a:t>
            </a: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D77 ‘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			        Kin {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itsonii</a:t>
            </a:r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			    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Dzi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[ N1’oodi[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nii</a:t>
            </a:r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				!sh88hnii</a:t>
            </a:r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endParaRPr lang="en-US" sz="36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590800" y="2286000"/>
            <a:ext cx="8382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19200"/>
            <a:ext cx="1663789" cy="1390124"/>
          </a:xfrm>
          <a:prstGeom prst="rect">
            <a:avLst/>
          </a:prstGeom>
          <a:noFill/>
        </p:spPr>
      </p:pic>
      <p:pic>
        <p:nvPicPr>
          <p:cNvPr id="2054" name="Picture 6" descr="Image result for painting of a navajo wom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1219200"/>
            <a:ext cx="1278890" cy="187727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457200" y="685800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Shim1s1n7</a:t>
            </a:r>
            <a:endParaRPr lang="en-US" sz="3600" dirty="0"/>
          </a:p>
        </p:txBody>
      </p:sp>
      <p:sp>
        <p:nvSpPr>
          <p:cNvPr id="19" name="Rectangle 18"/>
          <p:cNvSpPr/>
          <p:nvPr/>
        </p:nvSpPr>
        <p:spPr>
          <a:xfrm>
            <a:off x="3733800" y="685800"/>
            <a:ext cx="144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Shim1</a:t>
            </a:r>
            <a:endParaRPr lang="en-US" sz="3600" dirty="0"/>
          </a:p>
        </p:txBody>
      </p:sp>
      <p:pic>
        <p:nvPicPr>
          <p:cNvPr id="2055" name="Picture 7" descr="C:\Users\jtsosie2011\AppData\Local\Microsoft\Windows\Temporary Internet Files\Content.IE5\SBG3QL1B\bi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67237" y="3424237"/>
            <a:ext cx="9525" cy="9525"/>
          </a:xfrm>
          <a:prstGeom prst="rect">
            <a:avLst/>
          </a:prstGeom>
          <a:noFill/>
        </p:spPr>
      </p:pic>
      <p:pic>
        <p:nvPicPr>
          <p:cNvPr id="2056" name="Picture 8" descr="C:\Users\jtsosie2011\AppData\Local\Microsoft\Windows\Temporary Internet Files\Content.IE5\SBG3QL1B\bi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67237" y="3424237"/>
            <a:ext cx="9525" cy="9525"/>
          </a:xfrm>
          <a:prstGeom prst="rect">
            <a:avLst/>
          </a:prstGeom>
          <a:noFill/>
        </p:spPr>
      </p:pic>
      <p:pic>
        <p:nvPicPr>
          <p:cNvPr id="2057" name="Picture 9" descr="C:\Users\jtsosie2011\AppData\Local\Microsoft\Windows\Temporary Internet Files\Content.IE5\SBG3QL1B\bi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67237" y="3424237"/>
            <a:ext cx="9525" cy="9525"/>
          </a:xfrm>
          <a:prstGeom prst="rect">
            <a:avLst/>
          </a:prstGeom>
          <a:noFill/>
        </p:spPr>
      </p:pic>
      <p:pic>
        <p:nvPicPr>
          <p:cNvPr id="2059" name="Picture 11" descr="Related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1158240"/>
            <a:ext cx="1524000" cy="1889760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/>
        </p:nvSpPr>
        <p:spPr>
          <a:xfrm>
            <a:off x="6858000" y="649069"/>
            <a:ext cx="91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Sh7</a:t>
            </a:r>
            <a:endParaRPr lang="en-US" sz="3600" dirty="0"/>
          </a:p>
        </p:txBody>
      </p:sp>
      <p:sp>
        <p:nvSpPr>
          <p:cNvPr id="30" name="Rectangle 29"/>
          <p:cNvSpPr/>
          <p:nvPr/>
        </p:nvSpPr>
        <p:spPr>
          <a:xfrm>
            <a:off x="2133600" y="0"/>
            <a:ext cx="487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atin typeface="Times New Roman Navajo" pitchFamily="18" charset="0"/>
                <a:cs typeface="Times New Roman Navajo" pitchFamily="18" charset="0"/>
              </a:rPr>
              <a:t>Maternal Clan</a:t>
            </a:r>
            <a:endParaRPr lang="en-US" sz="5400" b="1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410200" y="2286000"/>
            <a:ext cx="8382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0"/>
            <a:ext cx="487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atin typeface="Times New Roman Navajo" pitchFamily="18" charset="0"/>
                <a:cs typeface="Times New Roman Navajo" pitchFamily="18" charset="0"/>
              </a:rPr>
              <a:t>P</a:t>
            </a:r>
            <a:r>
              <a:rPr lang="en-US" sz="5400" b="1" dirty="0" smtClean="0">
                <a:latin typeface="Times New Roman Navajo" pitchFamily="18" charset="0"/>
                <a:cs typeface="Times New Roman Navajo" pitchFamily="18" charset="0"/>
              </a:rPr>
              <a:t>aternal </a:t>
            </a:r>
            <a:r>
              <a:rPr lang="en-US" sz="5400" b="1" dirty="0" smtClean="0">
                <a:latin typeface="Times New Roman Navajo" pitchFamily="18" charset="0"/>
                <a:cs typeface="Times New Roman Navajo" pitchFamily="18" charset="0"/>
              </a:rPr>
              <a:t>Clan</a:t>
            </a:r>
            <a:endParaRPr lang="en-US" sz="5400" b="1" dirty="0"/>
          </a:p>
        </p:txBody>
      </p:sp>
      <p:pic>
        <p:nvPicPr>
          <p:cNvPr id="5" name="Picture 2" descr="Image result for painting of a navajo wo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05612"/>
            <a:ext cx="1754945" cy="2351988"/>
          </a:xfrm>
          <a:prstGeom prst="rect">
            <a:avLst/>
          </a:prstGeom>
          <a:noFill/>
        </p:spPr>
      </p:pic>
      <p:pic>
        <p:nvPicPr>
          <p:cNvPr id="6" name="Picture 8" descr="Image result for navajo 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295400"/>
            <a:ext cx="1600200" cy="2426677"/>
          </a:xfrm>
          <a:prstGeom prst="rect">
            <a:avLst/>
          </a:prstGeom>
          <a:noFill/>
        </p:spPr>
      </p:pic>
      <p:pic>
        <p:nvPicPr>
          <p:cNvPr id="7" name="Picture 11" descr="Related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0852" y="1295400"/>
            <a:ext cx="2008238" cy="2490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2400" y="685800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Shin1l7 asdz33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3581400" y="685800"/>
            <a:ext cx="190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Shizh4’4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7239000" y="685800"/>
            <a:ext cx="137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 Navajo" pitchFamily="18" charset="0"/>
                <a:cs typeface="Times New Roman Navajo" pitchFamily="18" charset="0"/>
              </a:rPr>
              <a:t>Sh7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533400" y="3733800"/>
            <a:ext cx="82296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P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aternal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Clan		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!sh99h7</a:t>
            </a:r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Shin1l7 asdz33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	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Ts4nj7kin7</a:t>
            </a:r>
            <a:endParaRPr lang="en-US" sz="2800" dirty="0" smtClean="0"/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Shizh4’4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nil9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 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Ma’ii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 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Deeshgiizhnii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Sh7 47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_______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b1sh7shch99n.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    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Dib4 {izhin7</a:t>
            </a: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			        Kin {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itsonii</a:t>
            </a:r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			    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Dzi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[ N1’oodi[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nii</a:t>
            </a:r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					!sh88hnii</a:t>
            </a:r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endParaRPr lang="en-US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313</TotalTime>
  <Words>194</Words>
  <Application>Microsoft Office PowerPoint</Application>
  <PresentationFormat>On-screen Show (4:3)</PresentationFormat>
  <Paragraphs>69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Clans !doone’4 </vt:lpstr>
      <vt:lpstr>Kid Friendly Objective </vt:lpstr>
      <vt:lpstr>I will identify and name maternal and paternal clan.</vt:lpstr>
      <vt:lpstr> Shim1  Shizh4’4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Clans !doone’4 </dc:title>
  <dc:creator>jtsosie2011</dc:creator>
  <cp:lastModifiedBy>jtsosie2011</cp:lastModifiedBy>
  <cp:revision>33</cp:revision>
  <dcterms:created xsi:type="dcterms:W3CDTF">2018-06-07T22:44:58Z</dcterms:created>
  <dcterms:modified xsi:type="dcterms:W3CDTF">2018-06-11T15:22:24Z</dcterms:modified>
</cp:coreProperties>
</file>