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79" r:id="rId3"/>
    <p:sldId id="275" r:id="rId4"/>
    <p:sldId id="276" r:id="rId5"/>
    <p:sldId id="272" r:id="rId6"/>
    <p:sldId id="267" r:id="rId7"/>
    <p:sldId id="274" r:id="rId8"/>
    <p:sldId id="278" r:id="rId9"/>
    <p:sldId id="270" r:id="rId10"/>
    <p:sldId id="269" r:id="rId11"/>
    <p:sldId id="259" r:id="rId12"/>
  </p:sldIdLst>
  <p:sldSz cx="6858000" cy="9144000" type="screen4x3"/>
  <p:notesSz cx="7077075" cy="93837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671" autoAdjust="0"/>
  </p:normalViewPr>
  <p:slideViewPr>
    <p:cSldViewPr>
      <p:cViewPr>
        <p:scale>
          <a:sx n="100" d="100"/>
          <a:sy n="100" d="100"/>
        </p:scale>
        <p:origin x="-1014" y="2376"/>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840569"/>
            <a:ext cx="5829300" cy="1960033"/>
          </a:xfrm>
        </p:spPr>
        <p:txBody>
          <a:bodyPr/>
          <a:lstStyle/>
          <a:p>
            <a:r>
              <a:rPr lang="en-US" smtClean="0"/>
              <a:t>Click to edit Master title style</a:t>
            </a:r>
            <a:endParaRPr lang="en-US"/>
          </a:p>
        </p:txBody>
      </p:sp>
      <p:sp>
        <p:nvSpPr>
          <p:cNvPr id="3" name="Subtitle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1C5D874-454A-43B4-8E48-A96E22C0872F}" type="datetimeFigureOut">
              <a:rPr lang="en-US" smtClean="0"/>
              <a:pPr/>
              <a:t>8/28/2013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661D79-4A97-4EDC-9E3E-3F76660179B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1C5D874-454A-43B4-8E48-A96E22C0872F}" type="datetimeFigureOut">
              <a:rPr lang="en-US" smtClean="0"/>
              <a:pPr/>
              <a:t>8/28/2013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661D79-4A97-4EDC-9E3E-3F76660179B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5875867"/>
            <a:ext cx="5829300" cy="181610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541735" y="3875620"/>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1C5D874-454A-43B4-8E48-A96E22C0872F}" type="datetimeFigureOut">
              <a:rPr lang="en-US" smtClean="0"/>
              <a:pPr/>
              <a:t>8/28/2013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661D79-4A97-4EDC-9E3E-3F76660179B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42900" y="2133602"/>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486150" y="2133602"/>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1C5D874-454A-43B4-8E48-A96E22C0872F}" type="datetimeFigureOut">
              <a:rPr lang="en-US" smtClean="0"/>
              <a:pPr/>
              <a:t>8/28/2013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661D79-4A97-4EDC-9E3E-3F76660179B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42901"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42901"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483770"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483770"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1C5D874-454A-43B4-8E48-A96E22C0872F}" type="datetimeFigureOut">
              <a:rPr lang="en-US" smtClean="0"/>
              <a:pPr/>
              <a:t>8/28/2013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5661D79-4A97-4EDC-9E3E-3F76660179B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1C5D874-454A-43B4-8E48-A96E22C0872F}" type="datetimeFigureOut">
              <a:rPr lang="en-US" smtClean="0"/>
              <a:pPr/>
              <a:t>8/28/2013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5661D79-4A97-4EDC-9E3E-3F76660179B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C5D874-454A-43B4-8E48-A96E22C0872F}" type="datetimeFigureOut">
              <a:rPr lang="en-US" smtClean="0"/>
              <a:pPr/>
              <a:t>8/28/2013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5661D79-4A97-4EDC-9E3E-3F76660179B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1" y="364067"/>
            <a:ext cx="2256235" cy="154940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2681288" y="364069"/>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42901" y="1913469"/>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1C5D874-454A-43B4-8E48-A96E22C0872F}" type="datetimeFigureOut">
              <a:rPr lang="en-US" smtClean="0"/>
              <a:pPr/>
              <a:t>8/28/2013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661D79-4A97-4EDC-9E3E-3F76660179B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6400801"/>
            <a:ext cx="4114800" cy="755651"/>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344216" y="7156452"/>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1C5D874-454A-43B4-8E48-A96E22C0872F}" type="datetimeFigureOut">
              <a:rPr lang="en-US" smtClean="0"/>
              <a:pPr/>
              <a:t>8/28/2013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661D79-4A97-4EDC-9E3E-3F76660179B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1C5D874-454A-43B4-8E48-A96E22C0872F}" type="datetimeFigureOut">
              <a:rPr lang="en-US" smtClean="0"/>
              <a:pPr/>
              <a:t>8/28/2013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661D79-4A97-4EDC-9E3E-3F76660179B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366186"/>
            <a:ext cx="1543050" cy="780203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42900" y="366186"/>
            <a:ext cx="4514850" cy="780203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1C5D874-454A-43B4-8E48-A96E22C0872F}" type="datetimeFigureOut">
              <a:rPr lang="en-US" smtClean="0"/>
              <a:pPr/>
              <a:t>8/28/2013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661D79-4A97-4EDC-9E3E-3F76660179B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342900" y="2133602"/>
            <a:ext cx="6172200" cy="603461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342900" y="8475136"/>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21C5D874-454A-43B4-8E48-A96E22C0872F}" type="datetimeFigureOut">
              <a:rPr lang="en-US" smtClean="0"/>
              <a:pPr/>
              <a:t>8/28/2013</a:t>
            </a:fld>
            <a:endParaRPr lang="en-US"/>
          </a:p>
        </p:txBody>
      </p:sp>
      <p:sp>
        <p:nvSpPr>
          <p:cNvPr id="5" name="Footer Placeholder 4"/>
          <p:cNvSpPr>
            <a:spLocks noGrp="1"/>
          </p:cNvSpPr>
          <p:nvPr>
            <p:ph type="ftr" sz="quarter" idx="3"/>
          </p:nvPr>
        </p:nvSpPr>
        <p:spPr>
          <a:xfrm>
            <a:off x="2343150" y="8475136"/>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914900" y="8475136"/>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65661D79-4A97-4EDC-9E3E-3F76660179B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jpe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xml"/><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900" y="152400"/>
            <a:ext cx="6172200" cy="1524000"/>
          </a:xfrm>
        </p:spPr>
        <p:txBody>
          <a:bodyPr/>
          <a:lstStyle/>
          <a:p>
            <a:r>
              <a:rPr lang="en-US" b="1" dirty="0" smtClean="0">
                <a:latin typeface="Garamond" pitchFamily="18" charset="0"/>
              </a:rPr>
              <a:t>El </a:t>
            </a:r>
            <a:r>
              <a:rPr lang="en-US" b="1" dirty="0" err="1" smtClean="0">
                <a:latin typeface="Garamond" pitchFamily="18" charset="0"/>
              </a:rPr>
              <a:t>Calendario</a:t>
            </a:r>
            <a:r>
              <a:rPr lang="en-US" b="1" dirty="0" smtClean="0">
                <a:latin typeface="Garamond" pitchFamily="18" charset="0"/>
              </a:rPr>
              <a:t/>
            </a:r>
            <a:br>
              <a:rPr lang="en-US" b="1" dirty="0" smtClean="0">
                <a:latin typeface="Garamond" pitchFamily="18" charset="0"/>
              </a:rPr>
            </a:br>
            <a:r>
              <a:rPr lang="en-US" b="1" dirty="0" smtClean="0">
                <a:latin typeface="Garamond" pitchFamily="18" charset="0"/>
              </a:rPr>
              <a:t>4</a:t>
            </a:r>
            <a:r>
              <a:rPr lang="en-US" b="1" baseline="30000" dirty="0" smtClean="0">
                <a:latin typeface="Garamond" pitchFamily="18" charset="0"/>
              </a:rPr>
              <a:t>to</a:t>
            </a:r>
            <a:r>
              <a:rPr lang="en-US" b="1" dirty="0" smtClean="0">
                <a:latin typeface="Garamond" pitchFamily="18" charset="0"/>
              </a:rPr>
              <a:t> </a:t>
            </a:r>
            <a:r>
              <a:rPr lang="en-US" b="1" dirty="0" err="1" smtClean="0">
                <a:latin typeface="Garamond" pitchFamily="18" charset="0"/>
              </a:rPr>
              <a:t>Grado</a:t>
            </a:r>
            <a:endParaRPr lang="en-US" b="1" dirty="0">
              <a:latin typeface="Garamond" pitchFamily="18" charset="0"/>
            </a:endParaRPr>
          </a:p>
        </p:txBody>
      </p:sp>
      <p:sp>
        <p:nvSpPr>
          <p:cNvPr id="3" name="Content Placeholder 2"/>
          <p:cNvSpPr>
            <a:spLocks noGrp="1"/>
          </p:cNvSpPr>
          <p:nvPr>
            <p:ph idx="1"/>
          </p:nvPr>
        </p:nvSpPr>
        <p:spPr>
          <a:xfrm>
            <a:off x="342900" y="6705602"/>
            <a:ext cx="6515100" cy="2057399"/>
          </a:xfrm>
        </p:spPr>
        <p:txBody>
          <a:bodyPr>
            <a:normAutofit/>
          </a:bodyPr>
          <a:lstStyle/>
          <a:p>
            <a:r>
              <a:rPr lang="en-US" dirty="0" err="1" smtClean="0">
                <a:latin typeface="Garamond" pitchFamily="18" charset="0"/>
              </a:rPr>
              <a:t>Lección</a:t>
            </a:r>
            <a:r>
              <a:rPr lang="en-US" dirty="0" smtClean="0">
                <a:latin typeface="Garamond" pitchFamily="18" charset="0"/>
              </a:rPr>
              <a:t> 1:  </a:t>
            </a:r>
            <a:r>
              <a:rPr lang="es-ES" sz="2800" b="1" i="1" dirty="0" smtClean="0"/>
              <a:t>Los Días y Meses del Año</a:t>
            </a:r>
            <a:endParaRPr lang="es-ES" sz="2800" dirty="0" smtClean="0"/>
          </a:p>
          <a:p>
            <a:r>
              <a:rPr lang="en-US" dirty="0" err="1" smtClean="0">
                <a:latin typeface="Garamond" pitchFamily="18" charset="0"/>
              </a:rPr>
              <a:t>Lección</a:t>
            </a:r>
            <a:r>
              <a:rPr lang="en-US" dirty="0" smtClean="0">
                <a:latin typeface="Garamond" pitchFamily="18" charset="0"/>
              </a:rPr>
              <a:t> 2:  </a:t>
            </a:r>
            <a:r>
              <a:rPr lang="en-US" sz="2800" b="1" i="1" dirty="0" smtClean="0"/>
              <a:t>Los </a:t>
            </a:r>
            <a:r>
              <a:rPr lang="en-US" sz="2800" b="1" i="1" dirty="0" err="1" smtClean="0"/>
              <a:t>Números</a:t>
            </a:r>
            <a:endParaRPr lang="en-US" sz="2800" dirty="0" smtClean="0">
              <a:latin typeface="Garamond" pitchFamily="18" charset="0"/>
            </a:endParaRPr>
          </a:p>
          <a:p>
            <a:r>
              <a:rPr lang="en-US" dirty="0" err="1" smtClean="0">
                <a:latin typeface="Garamond" pitchFamily="18" charset="0"/>
              </a:rPr>
              <a:t>Lección</a:t>
            </a:r>
            <a:r>
              <a:rPr lang="en-US" dirty="0" smtClean="0">
                <a:latin typeface="Garamond" pitchFamily="18" charset="0"/>
              </a:rPr>
              <a:t> 3: </a:t>
            </a:r>
            <a:r>
              <a:rPr lang="en-US" sz="2800" dirty="0" smtClean="0">
                <a:latin typeface="Garamond" pitchFamily="18" charset="0"/>
              </a:rPr>
              <a:t> </a:t>
            </a:r>
            <a:r>
              <a:rPr lang="en-US" sz="2800" b="1" i="1" dirty="0" smtClean="0"/>
              <a:t>El </a:t>
            </a:r>
            <a:r>
              <a:rPr lang="en-US" sz="2800" b="1" i="1" dirty="0" err="1" smtClean="0"/>
              <a:t>Tiempo</a:t>
            </a:r>
            <a:endParaRPr lang="en-US" sz="2800" dirty="0">
              <a:latin typeface="Garamond" pitchFamily="18" charset="0"/>
            </a:endParaRPr>
          </a:p>
        </p:txBody>
      </p:sp>
      <p:pic>
        <p:nvPicPr>
          <p:cNvPr id="3073" name="Picture 1"/>
          <p:cNvPicPr>
            <a:picLocks noChangeAspect="1" noChangeArrowheads="1"/>
          </p:cNvPicPr>
          <p:nvPr/>
        </p:nvPicPr>
        <p:blipFill>
          <a:blip r:embed="rId2" cstate="print"/>
          <a:srcRect/>
          <a:stretch>
            <a:fillRect/>
          </a:stretch>
        </p:blipFill>
        <p:spPr bwMode="auto">
          <a:xfrm>
            <a:off x="990600" y="1600200"/>
            <a:ext cx="5029200" cy="5029200"/>
          </a:xfrm>
          <a:prstGeom prst="rect">
            <a:avLst/>
          </a:prstGeom>
          <a:noFill/>
          <a:ln w="9525">
            <a:noFill/>
            <a:miter lim="800000"/>
            <a:headEnd/>
            <a:tailEnd/>
          </a:ln>
        </p:spPr>
      </p:pic>
    </p:spTree>
  </p:cSld>
  <p:clrMapOvr>
    <a:masterClrMapping/>
  </p:clrMapOvr>
  <p:transition advTm="0"/>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381000" y="2209800"/>
          <a:ext cx="5943601" cy="3002698"/>
        </p:xfrm>
        <a:graphic>
          <a:graphicData uri="http://schemas.openxmlformats.org/drawingml/2006/table">
            <a:tbl>
              <a:tblPr/>
              <a:tblGrid>
                <a:gridCol w="4648200"/>
                <a:gridCol w="381000"/>
                <a:gridCol w="457200"/>
                <a:gridCol w="457201"/>
              </a:tblGrid>
              <a:tr h="16764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latin typeface="Franklin Gothic Heavy"/>
                          <a:ea typeface="Times New Roman"/>
                          <a:cs typeface="Times New Roman"/>
                        </a:rPr>
                        <a:t>Level</a:t>
                      </a:r>
                      <a:r>
                        <a:rPr lang="en-US" sz="1600" dirty="0">
                          <a:latin typeface="Franklin Gothic Heavy"/>
                          <a:ea typeface="Times New Roman"/>
                          <a:cs typeface="Times New Roman"/>
                        </a:rPr>
                        <a:t>:  Novice </a:t>
                      </a:r>
                      <a:r>
                        <a:rPr lang="en-US" sz="1600" dirty="0" smtClean="0">
                          <a:latin typeface="Franklin Gothic Heavy"/>
                          <a:ea typeface="Times New Roman"/>
                          <a:cs typeface="Times New Roman"/>
                        </a:rPr>
                        <a:t>Low  </a:t>
                      </a:r>
                      <a:r>
                        <a:rPr lang="en-US" sz="1600" i="1" dirty="0" smtClean="0">
                          <a:latin typeface="Times New Roman"/>
                          <a:ea typeface="Times New Roman"/>
                          <a:cs typeface="Times New Roman"/>
                        </a:rPr>
                        <a:t>I can understand a few familiar words. I can understand some words that</a:t>
                      </a:r>
                      <a:r>
                        <a:rPr lang="en-US" sz="1600" i="0" baseline="0" dirty="0" smtClean="0">
                          <a:latin typeface="Times New Roman"/>
                          <a:ea typeface="Times New Roman"/>
                          <a:cs typeface="Times New Roman"/>
                        </a:rPr>
                        <a:t> </a:t>
                      </a:r>
                      <a:r>
                        <a:rPr lang="en-US" sz="1600" i="1" dirty="0" smtClean="0">
                          <a:latin typeface="Times New Roman"/>
                          <a:ea typeface="Times New Roman"/>
                          <a:cs typeface="Times New Roman"/>
                        </a:rPr>
                        <a:t>are similar to those in my own language.</a:t>
                      </a:r>
                      <a:endParaRPr lang="en-US" sz="1600" dirty="0" smtClean="0">
                        <a:latin typeface="Times New Roman"/>
                        <a:ea typeface="Times New Roman"/>
                        <a:cs typeface="Times New Roman"/>
                      </a:endParaRPr>
                    </a:p>
                    <a:p>
                      <a:pPr marL="0" marR="0" algn="l">
                        <a:spcBef>
                          <a:spcPts val="0"/>
                        </a:spcBef>
                        <a:spcAft>
                          <a:spcPts val="0"/>
                        </a:spcAft>
                      </a:pPr>
                      <a:endParaRPr lang="en-US" sz="1600" dirty="0" smtClean="0">
                        <a:latin typeface="Franklin Gothic Heavy"/>
                        <a:ea typeface="Times New Roman"/>
                        <a:cs typeface="Times New Roman"/>
                      </a:endParaRPr>
                    </a:p>
                    <a:p>
                      <a:pPr marL="0" marR="0" algn="ctr">
                        <a:spcBef>
                          <a:spcPts val="0"/>
                        </a:spcBef>
                        <a:spcAft>
                          <a:spcPts val="0"/>
                        </a:spcAft>
                      </a:pPr>
                      <a:r>
                        <a:rPr lang="en-US" sz="1600" b="1" i="0" dirty="0" smtClean="0">
                          <a:latin typeface="Arial Black" pitchFamily="34" charset="0"/>
                          <a:ea typeface="Times New Roman"/>
                          <a:cs typeface="Times New Roman"/>
                        </a:rPr>
                        <a:t>Listening: </a:t>
                      </a:r>
                      <a:r>
                        <a:rPr lang="en-US" sz="1600" dirty="0" smtClean="0">
                          <a:latin typeface="Arial Black" pitchFamily="34" charset="0"/>
                          <a:ea typeface="Times New Roman"/>
                          <a:cs typeface="Times New Roman"/>
                        </a:rPr>
                        <a:t>Calendar</a:t>
                      </a:r>
                      <a:endParaRPr lang="en-US" sz="1600" dirty="0">
                        <a:latin typeface="Arial Black" pitchFamily="34" charset="0"/>
                        <a:ea typeface="Times New Roman"/>
                        <a:cs typeface="Times New Roman"/>
                      </a:endParaRPr>
                    </a:p>
                  </a:txBody>
                  <a:tcPr marL="48519" marR="4851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755" marR="6350">
                        <a:spcBef>
                          <a:spcPts val="0"/>
                        </a:spcBef>
                        <a:spcAft>
                          <a:spcPts val="0"/>
                        </a:spcAft>
                      </a:pPr>
                      <a:r>
                        <a:rPr lang="en-US" sz="1200" dirty="0">
                          <a:latin typeface="Arial Black" pitchFamily="34" charset="0"/>
                          <a:ea typeface="Times New Roman"/>
                          <a:cs typeface="Times New Roman"/>
                        </a:rPr>
                        <a:t>I can do </a:t>
                      </a:r>
                      <a:r>
                        <a:rPr lang="en-US" sz="1200" dirty="0" smtClean="0">
                          <a:latin typeface="Arial Black" pitchFamily="34" charset="0"/>
                          <a:ea typeface="Times New Roman"/>
                          <a:cs typeface="Times New Roman"/>
                        </a:rPr>
                        <a:t>this well</a:t>
                      </a:r>
                      <a:endParaRPr lang="en-US" sz="1500" dirty="0">
                        <a:latin typeface="Arial Black" pitchFamily="34" charset="0"/>
                        <a:ea typeface="Times New Roman"/>
                        <a:cs typeface="Times New Roman"/>
                      </a:endParaRPr>
                    </a:p>
                  </a:txBody>
                  <a:tcPr marL="48519" marR="48519"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marL="71755" marR="6350">
                        <a:spcBef>
                          <a:spcPts val="0"/>
                        </a:spcBef>
                        <a:spcAft>
                          <a:spcPts val="0"/>
                        </a:spcAft>
                      </a:pPr>
                      <a:r>
                        <a:rPr lang="en-US" sz="1200" dirty="0">
                          <a:latin typeface="Arial Black" pitchFamily="34" charset="0"/>
                          <a:ea typeface="Times New Roman"/>
                          <a:cs typeface="Times New Roman"/>
                        </a:rPr>
                        <a:t>I can do this </a:t>
                      </a:r>
                      <a:r>
                        <a:rPr lang="en-US" sz="1200" dirty="0" smtClean="0">
                          <a:latin typeface="Arial Black" pitchFamily="34" charset="0"/>
                          <a:ea typeface="Times New Roman"/>
                          <a:cs typeface="Times New Roman"/>
                        </a:rPr>
                        <a:t>somewhat</a:t>
                      </a:r>
                      <a:endParaRPr lang="en-US" sz="1500" dirty="0">
                        <a:latin typeface="Arial Black" pitchFamily="34" charset="0"/>
                        <a:ea typeface="Times New Roman"/>
                        <a:cs typeface="Times New Roman"/>
                      </a:endParaRPr>
                    </a:p>
                  </a:txBody>
                  <a:tcPr marL="48519" marR="48519"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71755" marR="6350">
                        <a:spcBef>
                          <a:spcPts val="0"/>
                        </a:spcBef>
                        <a:spcAft>
                          <a:spcPts val="0"/>
                        </a:spcAft>
                      </a:pPr>
                      <a:r>
                        <a:rPr lang="en-US" sz="1200" dirty="0">
                          <a:latin typeface="Arial Black" pitchFamily="34" charset="0"/>
                          <a:ea typeface="Times New Roman"/>
                          <a:cs typeface="Times New Roman"/>
                        </a:rPr>
                        <a:t>This is my goal</a:t>
                      </a:r>
                      <a:endParaRPr lang="en-US" sz="1500" dirty="0">
                        <a:latin typeface="Arial Black" pitchFamily="34" charset="0"/>
                        <a:ea typeface="Times New Roman"/>
                        <a:cs typeface="Times New Roman"/>
                      </a:endParaRPr>
                    </a:p>
                  </a:txBody>
                  <a:tcPr marL="48519" marR="48519"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r>
              <a:tr h="331447">
                <a:tc>
                  <a:txBody>
                    <a:bodyPr/>
                    <a:lstStyle/>
                    <a:p>
                      <a:pPr marL="0" marR="0">
                        <a:spcBef>
                          <a:spcPts val="0"/>
                        </a:spcBef>
                        <a:spcAft>
                          <a:spcPts val="0"/>
                        </a:spcAft>
                      </a:pPr>
                      <a:r>
                        <a:rPr lang="en-US" sz="1500" b="1" dirty="0">
                          <a:latin typeface="Times New Roman"/>
                          <a:ea typeface="Times New Roman"/>
                          <a:cs typeface="Times New Roman"/>
                        </a:rPr>
                        <a:t>I can </a:t>
                      </a:r>
                      <a:r>
                        <a:rPr lang="en-US" sz="1500" b="1" dirty="0" smtClean="0">
                          <a:latin typeface="Times New Roman"/>
                          <a:ea typeface="Times New Roman"/>
                          <a:cs typeface="Times New Roman"/>
                        </a:rPr>
                        <a:t>recognize the </a:t>
                      </a:r>
                      <a:r>
                        <a:rPr lang="en-US" sz="1500" b="1" dirty="0">
                          <a:latin typeface="Times New Roman"/>
                          <a:ea typeface="Times New Roman"/>
                          <a:cs typeface="Times New Roman"/>
                        </a:rPr>
                        <a:t>days of the week.</a:t>
                      </a:r>
                      <a:endParaRPr lang="en-US" sz="1500" dirty="0">
                        <a:latin typeface="Times New Roman"/>
                        <a:ea typeface="Times New Roman"/>
                        <a:cs typeface="Times New Roman"/>
                      </a:endParaRPr>
                    </a:p>
                  </a:txBody>
                  <a:tcPr marL="48519" marR="4851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marL="0" marR="6350">
                        <a:spcBef>
                          <a:spcPts val="0"/>
                        </a:spcBef>
                        <a:spcAft>
                          <a:spcPts val="0"/>
                        </a:spcAft>
                      </a:pPr>
                      <a:endParaRPr lang="en-US" sz="1500" dirty="0">
                        <a:latin typeface="Times New Roman"/>
                        <a:ea typeface="Times New Roman"/>
                        <a:cs typeface="Times New Roman"/>
                      </a:endParaRPr>
                    </a:p>
                  </a:txBody>
                  <a:tcPr marL="48519" marR="4851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marL="0" marR="6350">
                        <a:spcBef>
                          <a:spcPts val="0"/>
                        </a:spcBef>
                        <a:spcAft>
                          <a:spcPts val="0"/>
                        </a:spcAft>
                      </a:pPr>
                      <a:endParaRPr lang="en-US" sz="1500" dirty="0">
                        <a:latin typeface="Times New Roman"/>
                        <a:ea typeface="Times New Roman"/>
                        <a:cs typeface="Times New Roman"/>
                      </a:endParaRPr>
                    </a:p>
                  </a:txBody>
                  <a:tcPr marL="48519" marR="4851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6350">
                        <a:spcBef>
                          <a:spcPts val="0"/>
                        </a:spcBef>
                        <a:spcAft>
                          <a:spcPts val="0"/>
                        </a:spcAft>
                      </a:pPr>
                      <a:endParaRPr lang="en-US" sz="1500" dirty="0">
                        <a:latin typeface="Times New Roman"/>
                        <a:ea typeface="Times New Roman"/>
                        <a:cs typeface="Times New Roman"/>
                      </a:endParaRPr>
                    </a:p>
                  </a:txBody>
                  <a:tcPr marL="48519" marR="4851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r>
              <a:tr h="331617">
                <a:tc>
                  <a:txBody>
                    <a:bodyPr/>
                    <a:lstStyle/>
                    <a:p>
                      <a:pPr marL="0" marR="0">
                        <a:spcBef>
                          <a:spcPts val="0"/>
                        </a:spcBef>
                        <a:spcAft>
                          <a:spcPts val="0"/>
                        </a:spcAft>
                      </a:pPr>
                      <a:r>
                        <a:rPr lang="en-US" sz="1500" b="1" dirty="0">
                          <a:latin typeface="Times New Roman"/>
                          <a:ea typeface="Times New Roman"/>
                          <a:cs typeface="Times New Roman"/>
                        </a:rPr>
                        <a:t>I can </a:t>
                      </a:r>
                      <a:r>
                        <a:rPr lang="en-US" sz="1500" b="1" dirty="0" smtClean="0">
                          <a:latin typeface="Times New Roman"/>
                          <a:ea typeface="Times New Roman"/>
                          <a:cs typeface="Times New Roman"/>
                        </a:rPr>
                        <a:t>recognize </a:t>
                      </a:r>
                      <a:r>
                        <a:rPr lang="en-US" sz="1500" b="1" dirty="0">
                          <a:latin typeface="Times New Roman"/>
                          <a:ea typeface="Times New Roman"/>
                          <a:cs typeface="Times New Roman"/>
                        </a:rPr>
                        <a:t>months of the </a:t>
                      </a:r>
                      <a:r>
                        <a:rPr lang="en-US" sz="1500" b="1" dirty="0" smtClean="0">
                          <a:latin typeface="Times New Roman"/>
                          <a:ea typeface="Times New Roman"/>
                          <a:cs typeface="Times New Roman"/>
                        </a:rPr>
                        <a:t>year. </a:t>
                      </a:r>
                      <a:endParaRPr lang="en-US" sz="1500" dirty="0">
                        <a:latin typeface="Times New Roman"/>
                        <a:ea typeface="Times New Roman"/>
                        <a:cs typeface="Times New Roman"/>
                      </a:endParaRPr>
                    </a:p>
                  </a:txBody>
                  <a:tcPr marL="48519" marR="4851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6350">
                        <a:spcBef>
                          <a:spcPts val="0"/>
                        </a:spcBef>
                        <a:spcAft>
                          <a:spcPts val="0"/>
                        </a:spcAft>
                      </a:pPr>
                      <a:endParaRPr lang="en-US" sz="1500" dirty="0">
                        <a:latin typeface="Times New Roman"/>
                        <a:ea typeface="Times New Roman"/>
                        <a:cs typeface="Times New Roman"/>
                      </a:endParaRPr>
                    </a:p>
                  </a:txBody>
                  <a:tcPr marL="48519" marR="4851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marL="0" marR="6350">
                        <a:spcBef>
                          <a:spcPts val="0"/>
                        </a:spcBef>
                        <a:spcAft>
                          <a:spcPts val="0"/>
                        </a:spcAft>
                      </a:pPr>
                      <a:endParaRPr lang="en-US" sz="1500" dirty="0">
                        <a:latin typeface="Times New Roman"/>
                        <a:ea typeface="Times New Roman"/>
                        <a:cs typeface="Times New Roman"/>
                      </a:endParaRPr>
                    </a:p>
                  </a:txBody>
                  <a:tcPr marL="48519" marR="4851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6350">
                        <a:spcBef>
                          <a:spcPts val="0"/>
                        </a:spcBef>
                        <a:spcAft>
                          <a:spcPts val="0"/>
                        </a:spcAft>
                      </a:pPr>
                      <a:endParaRPr lang="en-US" sz="1500" dirty="0">
                        <a:latin typeface="Times New Roman"/>
                        <a:ea typeface="Times New Roman"/>
                        <a:cs typeface="Times New Roman"/>
                      </a:endParaRPr>
                    </a:p>
                  </a:txBody>
                  <a:tcPr marL="48519" marR="4851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r>
              <a:tr h="331617">
                <a:tc>
                  <a:txBody>
                    <a:bodyPr/>
                    <a:lstStyle/>
                    <a:p>
                      <a:pPr marL="0" marR="0">
                        <a:spcBef>
                          <a:spcPts val="0"/>
                        </a:spcBef>
                        <a:spcAft>
                          <a:spcPts val="0"/>
                        </a:spcAft>
                      </a:pPr>
                      <a:r>
                        <a:rPr lang="en-US" sz="1500" b="1" dirty="0">
                          <a:latin typeface="Times New Roman"/>
                          <a:ea typeface="Times New Roman"/>
                          <a:cs typeface="Times New Roman"/>
                        </a:rPr>
                        <a:t>I can </a:t>
                      </a:r>
                      <a:r>
                        <a:rPr lang="en-US" sz="1500" b="1" dirty="0" smtClean="0">
                          <a:latin typeface="Times New Roman"/>
                          <a:ea typeface="Times New Roman"/>
                          <a:cs typeface="Times New Roman"/>
                        </a:rPr>
                        <a:t>recognize </a:t>
                      </a:r>
                      <a:r>
                        <a:rPr lang="en-US" sz="1500" b="1" dirty="0">
                          <a:latin typeface="Times New Roman"/>
                          <a:ea typeface="Times New Roman"/>
                          <a:cs typeface="Times New Roman"/>
                        </a:rPr>
                        <a:t>numbers up to </a:t>
                      </a:r>
                      <a:r>
                        <a:rPr lang="en-US" sz="1500" b="1" dirty="0" smtClean="0">
                          <a:latin typeface="Times New Roman"/>
                          <a:ea typeface="Times New Roman"/>
                          <a:cs typeface="Times New Roman"/>
                        </a:rPr>
                        <a:t>31. </a:t>
                      </a:r>
                      <a:endParaRPr lang="en-US" sz="1500" dirty="0">
                        <a:latin typeface="Times New Roman"/>
                        <a:ea typeface="Times New Roman"/>
                        <a:cs typeface="Times New Roman"/>
                      </a:endParaRPr>
                    </a:p>
                  </a:txBody>
                  <a:tcPr marL="48519" marR="4851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marL="0" marR="6350">
                        <a:spcBef>
                          <a:spcPts val="0"/>
                        </a:spcBef>
                        <a:spcAft>
                          <a:spcPts val="0"/>
                        </a:spcAft>
                      </a:pPr>
                      <a:endParaRPr lang="en-US" sz="1500" dirty="0">
                        <a:latin typeface="Times New Roman"/>
                        <a:ea typeface="Times New Roman"/>
                        <a:cs typeface="Times New Roman"/>
                      </a:endParaRPr>
                    </a:p>
                  </a:txBody>
                  <a:tcPr marL="48519" marR="4851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marL="0" marR="6350">
                        <a:spcBef>
                          <a:spcPts val="0"/>
                        </a:spcBef>
                        <a:spcAft>
                          <a:spcPts val="0"/>
                        </a:spcAft>
                      </a:pPr>
                      <a:endParaRPr lang="en-US" sz="1500" dirty="0">
                        <a:latin typeface="Times New Roman"/>
                        <a:ea typeface="Times New Roman"/>
                        <a:cs typeface="Times New Roman"/>
                      </a:endParaRPr>
                    </a:p>
                  </a:txBody>
                  <a:tcPr marL="48519" marR="4851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6350">
                        <a:spcBef>
                          <a:spcPts val="0"/>
                        </a:spcBef>
                        <a:spcAft>
                          <a:spcPts val="0"/>
                        </a:spcAft>
                      </a:pPr>
                      <a:endParaRPr lang="en-US" sz="1500" dirty="0">
                        <a:latin typeface="Times New Roman"/>
                        <a:ea typeface="Times New Roman"/>
                        <a:cs typeface="Times New Roman"/>
                      </a:endParaRPr>
                    </a:p>
                  </a:txBody>
                  <a:tcPr marL="48519" marR="4851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r>
              <a:tr h="331617">
                <a:tc>
                  <a:txBody>
                    <a:bodyPr/>
                    <a:lstStyle/>
                    <a:p>
                      <a:pPr marL="0" marR="0">
                        <a:spcBef>
                          <a:spcPts val="0"/>
                        </a:spcBef>
                        <a:spcAft>
                          <a:spcPts val="0"/>
                        </a:spcAft>
                      </a:pPr>
                      <a:r>
                        <a:rPr lang="en-US" sz="1500" b="1" dirty="0" smtClean="0">
                          <a:latin typeface="Times New Roman"/>
                          <a:ea typeface="Times New Roman"/>
                          <a:cs typeface="Times New Roman"/>
                        </a:rPr>
                        <a:t>I</a:t>
                      </a:r>
                      <a:r>
                        <a:rPr lang="en-US" sz="1500" b="1" baseline="0" dirty="0" smtClean="0">
                          <a:latin typeface="Times New Roman"/>
                          <a:ea typeface="Times New Roman"/>
                          <a:cs typeface="Times New Roman"/>
                        </a:rPr>
                        <a:t> can recognize weather words.</a:t>
                      </a:r>
                      <a:endParaRPr lang="en-US" sz="1500" b="1" dirty="0">
                        <a:latin typeface="Times New Roman"/>
                        <a:ea typeface="Times New Roman"/>
                        <a:cs typeface="Times New Roman"/>
                      </a:endParaRPr>
                    </a:p>
                  </a:txBody>
                  <a:tcPr marL="48519" marR="4851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6350">
                        <a:spcBef>
                          <a:spcPts val="0"/>
                        </a:spcBef>
                        <a:spcAft>
                          <a:spcPts val="0"/>
                        </a:spcAft>
                      </a:pPr>
                      <a:endParaRPr lang="en-US" sz="1500" b="1" dirty="0">
                        <a:latin typeface="Times New Roman"/>
                        <a:ea typeface="Times New Roman"/>
                        <a:cs typeface="Times New Roman"/>
                      </a:endParaRPr>
                    </a:p>
                  </a:txBody>
                  <a:tcPr marL="48519" marR="4851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marL="0" marR="6350">
                        <a:spcBef>
                          <a:spcPts val="0"/>
                        </a:spcBef>
                        <a:spcAft>
                          <a:spcPts val="0"/>
                        </a:spcAft>
                      </a:pPr>
                      <a:endParaRPr lang="en-US" sz="1500" b="1" dirty="0">
                        <a:latin typeface="Times New Roman"/>
                        <a:ea typeface="Times New Roman"/>
                        <a:cs typeface="Times New Roman"/>
                      </a:endParaRPr>
                    </a:p>
                  </a:txBody>
                  <a:tcPr marL="48519" marR="4851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6350">
                        <a:spcBef>
                          <a:spcPts val="0"/>
                        </a:spcBef>
                        <a:spcAft>
                          <a:spcPts val="0"/>
                        </a:spcAft>
                      </a:pPr>
                      <a:endParaRPr lang="en-US" sz="1500" b="1" dirty="0">
                        <a:latin typeface="Times New Roman"/>
                        <a:ea typeface="Times New Roman"/>
                        <a:cs typeface="Times New Roman"/>
                      </a:endParaRPr>
                    </a:p>
                  </a:txBody>
                  <a:tcPr marL="48519" marR="4851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r>
            </a:tbl>
          </a:graphicData>
        </a:graphic>
      </p:graphicFrame>
      <p:sp>
        <p:nvSpPr>
          <p:cNvPr id="1025" name="Rectangle 1"/>
          <p:cNvSpPr>
            <a:spLocks noChangeArrowheads="1"/>
          </p:cNvSpPr>
          <p:nvPr/>
        </p:nvSpPr>
        <p:spPr bwMode="auto">
          <a:xfrm>
            <a:off x="228600" y="136267"/>
            <a:ext cx="6629400" cy="209288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pPr>
            <a:r>
              <a:rPr lang="en-US" sz="2000" b="1" dirty="0" smtClean="0">
                <a:latin typeface="Arial Rounded MT Bold" pitchFamily="34" charset="0"/>
                <a:ea typeface="Times New Roman" pitchFamily="18" charset="0"/>
              </a:rPr>
              <a:t>LCPS FLES </a:t>
            </a:r>
            <a:r>
              <a:rPr lang="en-US" sz="2000" b="1" dirty="0" err="1" smtClean="0">
                <a:latin typeface="Arial Rounded MT Bold" pitchFamily="34" charset="0"/>
                <a:ea typeface="Times New Roman" pitchFamily="18" charset="0"/>
              </a:rPr>
              <a:t>Linguafolio</a:t>
            </a:r>
            <a:endParaRPr lang="en-US" sz="2000" b="1" dirty="0" smtClean="0">
              <a:latin typeface="Arial Rounded MT Bold" pitchFamily="34" charset="0"/>
              <a:ea typeface="Times New Roman" pitchFamily="18" charset="0"/>
            </a:endParaRPr>
          </a:p>
          <a:p>
            <a:pPr lvl="0" algn="ctr" fontAlgn="base">
              <a:spcBef>
                <a:spcPct val="0"/>
              </a:spcBef>
              <a:spcAft>
                <a:spcPct val="0"/>
              </a:spcAft>
            </a:pPr>
            <a:r>
              <a:rPr lang="en-US" sz="2000" b="1" dirty="0" smtClean="0">
                <a:latin typeface="Arial Rounded MT Bold" pitchFamily="34" charset="0"/>
                <a:ea typeface="Times New Roman" pitchFamily="18" charset="0"/>
              </a:rPr>
              <a:t>My Self-Assessment Checklist: 4th Grade</a:t>
            </a:r>
          </a:p>
          <a:p>
            <a:pPr lvl="0" eaLnBrk="0" fontAlgn="base" hangingPunct="0">
              <a:spcBef>
                <a:spcPct val="0"/>
              </a:spcBef>
              <a:spcAft>
                <a:spcPct val="0"/>
              </a:spcAft>
            </a:pPr>
            <a:r>
              <a:rPr lang="en-US" sz="1200" dirty="0" smtClean="0">
                <a:latin typeface="Arial" pitchFamily="34" charset="0"/>
                <a:ea typeface="Times New Roman" pitchFamily="18" charset="0"/>
              </a:rPr>
              <a:t>Use this checklist to record what you think you can do.  In the columns to the right, indicate </a:t>
            </a:r>
          </a:p>
          <a:p>
            <a:pPr lvl="0" eaLnBrk="0" fontAlgn="base" hangingPunct="0">
              <a:spcBef>
                <a:spcPct val="0"/>
              </a:spcBef>
              <a:spcAft>
                <a:spcPct val="0"/>
              </a:spcAft>
            </a:pPr>
            <a:r>
              <a:rPr lang="en-US" sz="1200" dirty="0" smtClean="0">
                <a:latin typeface="Arial" pitchFamily="34" charset="0"/>
                <a:ea typeface="Times New Roman" pitchFamily="18" charset="0"/>
              </a:rPr>
              <a:t>your ability by writing the date for what you can easily do (column 1), what you can do somewhat (column 2) and what you cannot do but want to learn (column 3). </a:t>
            </a:r>
            <a:endParaRPr lang="en-US" sz="1200" dirty="0" smtClean="0">
              <a:latin typeface="Arial" pitchFamily="34" charset="0"/>
            </a:endParaRPr>
          </a:p>
          <a:p>
            <a:pPr lvl="0" eaLnBrk="0" fontAlgn="base" hangingPunct="0">
              <a:spcBef>
                <a:spcPct val="0"/>
              </a:spcBef>
              <a:spcAft>
                <a:spcPct val="0"/>
              </a:spcAft>
            </a:pPr>
            <a:endParaRPr lang="en-US" sz="1200" b="1" i="1" dirty="0" smtClean="0">
              <a:latin typeface="Arial" pitchFamily="34" charset="0"/>
              <a:ea typeface="Times New Roman" pitchFamily="18" charset="0"/>
            </a:endParaRPr>
          </a:p>
          <a:p>
            <a:pPr lvl="0" eaLnBrk="0" fontAlgn="base" hangingPunct="0">
              <a:spcBef>
                <a:spcPct val="0"/>
              </a:spcBef>
              <a:spcAft>
                <a:spcPct val="0"/>
              </a:spcAft>
            </a:pPr>
            <a:r>
              <a:rPr lang="en-US" sz="1200" b="1" i="1" dirty="0" smtClean="0">
                <a:latin typeface="Arial" pitchFamily="34" charset="0"/>
                <a:ea typeface="Times New Roman" pitchFamily="18" charset="0"/>
              </a:rPr>
              <a:t>Language proficiency is developed over an extended period of study and practice.  </a:t>
            </a:r>
          </a:p>
          <a:p>
            <a:pPr lvl="0" eaLnBrk="0" fontAlgn="base" hangingPunct="0">
              <a:spcBef>
                <a:spcPct val="0"/>
              </a:spcBef>
              <a:spcAft>
                <a:spcPct val="0"/>
              </a:spcAft>
            </a:pPr>
            <a:r>
              <a:rPr lang="en-US" sz="1200" b="1" i="1" dirty="0" smtClean="0">
                <a:latin typeface="Arial" pitchFamily="34" charset="0"/>
                <a:ea typeface="Times New Roman" pitchFamily="18" charset="0"/>
              </a:rPr>
              <a:t>This checklist will change over time.</a:t>
            </a:r>
            <a:endParaRPr lang="en-US" sz="1200" b="1" dirty="0" smtClean="0">
              <a:latin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endParaRPr>
          </a:p>
        </p:txBody>
      </p:sp>
      <p:graphicFrame>
        <p:nvGraphicFramePr>
          <p:cNvPr id="6" name="Table 5"/>
          <p:cNvGraphicFramePr>
            <a:graphicFrameLocks noGrp="1"/>
          </p:cNvGraphicFramePr>
          <p:nvPr/>
        </p:nvGraphicFramePr>
        <p:xfrm>
          <a:off x="381000" y="5486400"/>
          <a:ext cx="5943600" cy="2817440"/>
        </p:xfrm>
        <a:graphic>
          <a:graphicData uri="http://schemas.openxmlformats.org/drawingml/2006/table">
            <a:tbl>
              <a:tblPr/>
              <a:tblGrid>
                <a:gridCol w="4648200"/>
                <a:gridCol w="381000"/>
                <a:gridCol w="457200"/>
                <a:gridCol w="457200"/>
              </a:tblGrid>
              <a:tr h="1600200">
                <a:tc>
                  <a:txBody>
                    <a:bodyPr/>
                    <a:lstStyle/>
                    <a:p>
                      <a:pPr marL="0" marR="6350" indent="0" algn="l" defTabSz="914400" rtl="0" eaLnBrk="1" fontAlgn="auto" latinLnBrk="0" hangingPunct="1">
                        <a:lnSpc>
                          <a:spcPct val="100000"/>
                        </a:lnSpc>
                        <a:spcBef>
                          <a:spcPts val="0"/>
                        </a:spcBef>
                        <a:spcAft>
                          <a:spcPts val="0"/>
                        </a:spcAft>
                        <a:buClrTx/>
                        <a:buSzTx/>
                        <a:buFontTx/>
                        <a:buNone/>
                        <a:tabLst/>
                        <a:defRPr/>
                      </a:pPr>
                      <a:r>
                        <a:rPr lang="en-US" sz="1200" dirty="0">
                          <a:latin typeface="Times New Roman"/>
                          <a:ea typeface="Times New Roman"/>
                          <a:cs typeface="Times New Roman"/>
                        </a:rPr>
                        <a:t> </a:t>
                      </a:r>
                      <a:r>
                        <a:rPr lang="en-US" sz="1600" dirty="0" smtClean="0">
                          <a:latin typeface="Franklin Gothic Heavy"/>
                          <a:ea typeface="Times New Roman"/>
                          <a:cs typeface="Times New Roman"/>
                        </a:rPr>
                        <a:t>Level:  Novice Low  </a:t>
                      </a:r>
                      <a:r>
                        <a:rPr lang="en-US" sz="1600" i="1" dirty="0" smtClean="0">
                          <a:latin typeface="Times New Roman"/>
                          <a:ea typeface="Times New Roman"/>
                          <a:cs typeface="Times New Roman"/>
                        </a:rPr>
                        <a:t>I can communicate using single words and memorized phrases.</a:t>
                      </a:r>
                    </a:p>
                    <a:p>
                      <a:pPr marL="0" marR="6350" algn="l">
                        <a:spcBef>
                          <a:spcPts val="0"/>
                        </a:spcBef>
                        <a:spcAft>
                          <a:spcPts val="0"/>
                        </a:spcAft>
                      </a:pPr>
                      <a:endParaRPr lang="en-US" sz="1800" dirty="0" smtClean="0">
                        <a:latin typeface="Franklin Gothic Heavy"/>
                        <a:ea typeface="Times New Roman"/>
                        <a:cs typeface="Times New Roman"/>
                      </a:endParaRPr>
                    </a:p>
                    <a:p>
                      <a:pPr marL="0" marR="0" algn="ctr">
                        <a:spcBef>
                          <a:spcPts val="0"/>
                        </a:spcBef>
                        <a:spcAft>
                          <a:spcPts val="0"/>
                        </a:spcAft>
                      </a:pPr>
                      <a:r>
                        <a:rPr lang="en-US" sz="1800" dirty="0" smtClean="0">
                          <a:latin typeface="Franklin Gothic Heavy"/>
                          <a:ea typeface="Times New Roman"/>
                          <a:cs typeface="Times New Roman"/>
                        </a:rPr>
                        <a:t>Communication:  Calendar</a:t>
                      </a:r>
                      <a:endParaRPr lang="en-US" sz="1800" dirty="0" smtClean="0">
                        <a:latin typeface="Times New Roman"/>
                        <a:ea typeface="Times New Roman"/>
                        <a:cs typeface="Times New Roman"/>
                      </a:endParaRPr>
                    </a:p>
                  </a:txBody>
                  <a:tcPr marL="45988" marR="459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755" marR="6350">
                        <a:spcBef>
                          <a:spcPts val="0"/>
                        </a:spcBef>
                        <a:spcAft>
                          <a:spcPts val="0"/>
                        </a:spcAft>
                      </a:pPr>
                      <a:r>
                        <a:rPr lang="en-US" sz="1200" dirty="0">
                          <a:latin typeface="Arial Black" pitchFamily="34" charset="0"/>
                          <a:ea typeface="Times New Roman"/>
                          <a:cs typeface="Times New Roman"/>
                        </a:rPr>
                        <a:t>I can do this </a:t>
                      </a:r>
                      <a:r>
                        <a:rPr lang="en-US" sz="1200" dirty="0" smtClean="0">
                          <a:latin typeface="Arial Black" pitchFamily="34" charset="0"/>
                          <a:ea typeface="Times New Roman"/>
                          <a:cs typeface="Times New Roman"/>
                        </a:rPr>
                        <a:t>well</a:t>
                      </a:r>
                      <a:endParaRPr lang="en-US" sz="1200" dirty="0">
                        <a:latin typeface="Arial Black" pitchFamily="34" charset="0"/>
                        <a:ea typeface="Times New Roman"/>
                        <a:cs typeface="Times New Roman"/>
                      </a:endParaRPr>
                    </a:p>
                  </a:txBody>
                  <a:tcPr marL="45988" marR="45988"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marL="71755" marR="6350">
                        <a:spcBef>
                          <a:spcPts val="0"/>
                        </a:spcBef>
                        <a:spcAft>
                          <a:spcPts val="0"/>
                        </a:spcAft>
                      </a:pPr>
                      <a:r>
                        <a:rPr lang="en-US" sz="1200" dirty="0">
                          <a:latin typeface="Arial Black" pitchFamily="34" charset="0"/>
                          <a:ea typeface="Times New Roman"/>
                          <a:cs typeface="Times New Roman"/>
                        </a:rPr>
                        <a:t>I can do this </a:t>
                      </a:r>
                      <a:r>
                        <a:rPr lang="en-US" sz="1200" dirty="0" smtClean="0">
                          <a:latin typeface="Arial Black" pitchFamily="34" charset="0"/>
                          <a:ea typeface="Times New Roman"/>
                          <a:cs typeface="Times New Roman"/>
                        </a:rPr>
                        <a:t>somewhat</a:t>
                      </a:r>
                      <a:endParaRPr lang="en-US" sz="1200" dirty="0">
                        <a:latin typeface="Arial Black" pitchFamily="34" charset="0"/>
                        <a:ea typeface="Times New Roman"/>
                        <a:cs typeface="Times New Roman"/>
                      </a:endParaRPr>
                    </a:p>
                  </a:txBody>
                  <a:tcPr marL="45988" marR="45988"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71755" marR="6350">
                        <a:spcBef>
                          <a:spcPts val="0"/>
                        </a:spcBef>
                        <a:spcAft>
                          <a:spcPts val="0"/>
                        </a:spcAft>
                      </a:pPr>
                      <a:r>
                        <a:rPr lang="en-US" sz="1200" dirty="0">
                          <a:latin typeface="Arial Black" pitchFamily="34" charset="0"/>
                          <a:ea typeface="Times New Roman"/>
                          <a:cs typeface="Times New Roman"/>
                        </a:rPr>
                        <a:t>This is my goal</a:t>
                      </a:r>
                    </a:p>
                  </a:txBody>
                  <a:tcPr marL="45988" marR="45988"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r>
              <a:tr h="304310">
                <a:tc>
                  <a:txBody>
                    <a:bodyPr/>
                    <a:lstStyle/>
                    <a:p>
                      <a:pPr marL="0" marR="0">
                        <a:spcBef>
                          <a:spcPts val="0"/>
                        </a:spcBef>
                        <a:spcAft>
                          <a:spcPts val="0"/>
                        </a:spcAft>
                      </a:pPr>
                      <a:r>
                        <a:rPr lang="en-US" sz="1500" b="1" dirty="0">
                          <a:latin typeface="Times New Roman"/>
                          <a:ea typeface="Times New Roman"/>
                          <a:cs typeface="Times New Roman"/>
                        </a:rPr>
                        <a:t>I </a:t>
                      </a:r>
                      <a:r>
                        <a:rPr lang="en-US" sz="1500" b="1" dirty="0" smtClean="0">
                          <a:latin typeface="Times New Roman"/>
                          <a:ea typeface="Times New Roman"/>
                          <a:cs typeface="Times New Roman"/>
                        </a:rPr>
                        <a:t>can say the days of the week.</a:t>
                      </a:r>
                      <a:endParaRPr lang="en-US" sz="1500" dirty="0">
                        <a:latin typeface="Times New Roman"/>
                        <a:ea typeface="Times New Roman"/>
                        <a:cs typeface="Times New Roman"/>
                      </a:endParaRPr>
                    </a:p>
                  </a:txBody>
                  <a:tcPr marL="45988" marR="459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800" dirty="0">
                        <a:latin typeface="Times New Roman"/>
                        <a:ea typeface="Times New Roman"/>
                        <a:cs typeface="Times New Roman"/>
                      </a:endParaRPr>
                    </a:p>
                  </a:txBody>
                  <a:tcPr marL="45988" marR="459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marL="0" marR="0">
                        <a:spcBef>
                          <a:spcPts val="0"/>
                        </a:spcBef>
                        <a:spcAft>
                          <a:spcPts val="0"/>
                        </a:spcAft>
                      </a:pPr>
                      <a:endParaRPr lang="en-US" sz="800" dirty="0">
                        <a:latin typeface="Times New Roman"/>
                        <a:ea typeface="Times New Roman"/>
                        <a:cs typeface="Times New Roman"/>
                      </a:endParaRPr>
                    </a:p>
                  </a:txBody>
                  <a:tcPr marL="45988" marR="459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spcBef>
                          <a:spcPts val="0"/>
                        </a:spcBef>
                        <a:spcAft>
                          <a:spcPts val="0"/>
                        </a:spcAft>
                      </a:pPr>
                      <a:endParaRPr lang="en-US" sz="800" dirty="0">
                        <a:latin typeface="Times New Roman"/>
                        <a:ea typeface="Times New Roman"/>
                        <a:cs typeface="Times New Roman"/>
                      </a:endParaRPr>
                    </a:p>
                  </a:txBody>
                  <a:tcPr marL="45988" marR="459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r>
              <a:tr h="304310">
                <a:tc>
                  <a:txBody>
                    <a:bodyPr/>
                    <a:lstStyle/>
                    <a:p>
                      <a:pPr marL="0" marR="0">
                        <a:spcBef>
                          <a:spcPts val="0"/>
                        </a:spcBef>
                        <a:spcAft>
                          <a:spcPts val="0"/>
                        </a:spcAft>
                      </a:pPr>
                      <a:r>
                        <a:rPr lang="en-US" sz="1500" b="1" dirty="0">
                          <a:latin typeface="Times New Roman"/>
                          <a:ea typeface="Times New Roman"/>
                          <a:cs typeface="Times New Roman"/>
                        </a:rPr>
                        <a:t>I </a:t>
                      </a:r>
                      <a:r>
                        <a:rPr lang="en-US" sz="1500" b="1" dirty="0" smtClean="0">
                          <a:latin typeface="Times New Roman"/>
                          <a:ea typeface="Times New Roman"/>
                          <a:cs typeface="Times New Roman"/>
                        </a:rPr>
                        <a:t> can say the months of the year.</a:t>
                      </a:r>
                      <a:endParaRPr lang="en-US" sz="1500" dirty="0">
                        <a:latin typeface="Times New Roman"/>
                        <a:ea typeface="Times New Roman"/>
                        <a:cs typeface="Times New Roman"/>
                      </a:endParaRPr>
                    </a:p>
                  </a:txBody>
                  <a:tcPr marL="45988" marR="459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marL="0" marR="0">
                        <a:spcBef>
                          <a:spcPts val="0"/>
                        </a:spcBef>
                        <a:spcAft>
                          <a:spcPts val="0"/>
                        </a:spcAft>
                      </a:pPr>
                      <a:endParaRPr lang="en-US" sz="800" dirty="0">
                        <a:latin typeface="Times New Roman"/>
                        <a:ea typeface="Times New Roman"/>
                        <a:cs typeface="Times New Roman"/>
                      </a:endParaRPr>
                    </a:p>
                  </a:txBody>
                  <a:tcPr marL="45988" marR="459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marL="0" marR="0">
                        <a:spcBef>
                          <a:spcPts val="0"/>
                        </a:spcBef>
                        <a:spcAft>
                          <a:spcPts val="0"/>
                        </a:spcAft>
                      </a:pPr>
                      <a:endParaRPr lang="en-US" sz="800" dirty="0">
                        <a:latin typeface="SymbolOOEnc"/>
                        <a:ea typeface="Times New Roman"/>
                        <a:cs typeface="SymbolOOEnc"/>
                      </a:endParaRPr>
                    </a:p>
                  </a:txBody>
                  <a:tcPr marL="45988" marR="459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spcBef>
                          <a:spcPts val="0"/>
                        </a:spcBef>
                        <a:spcAft>
                          <a:spcPts val="0"/>
                        </a:spcAft>
                      </a:pPr>
                      <a:endParaRPr lang="en-US" sz="800" dirty="0">
                        <a:latin typeface="SymbolOOEnc"/>
                        <a:ea typeface="Times New Roman"/>
                        <a:cs typeface="SymbolOOEnc"/>
                      </a:endParaRPr>
                    </a:p>
                  </a:txBody>
                  <a:tcPr marL="45988" marR="459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r>
              <a:tr h="304310">
                <a:tc>
                  <a:txBody>
                    <a:bodyPr/>
                    <a:lstStyle/>
                    <a:p>
                      <a:r>
                        <a:rPr lang="en-US" sz="1500" b="1" dirty="0" smtClean="0">
                          <a:latin typeface="Times New Roman" pitchFamily="18" charset="0"/>
                          <a:cs typeface="Times New Roman" pitchFamily="18" charset="0"/>
                        </a:rPr>
                        <a:t>I can say the</a:t>
                      </a:r>
                      <a:r>
                        <a:rPr lang="en-US" sz="1500" b="1" baseline="0" dirty="0" smtClean="0">
                          <a:latin typeface="Times New Roman" pitchFamily="18" charset="0"/>
                          <a:cs typeface="Times New Roman" pitchFamily="18" charset="0"/>
                        </a:rPr>
                        <a:t> numbers from 1-31</a:t>
                      </a:r>
                      <a:endParaRPr lang="en-US" sz="1500" b="1" dirty="0">
                        <a:latin typeface="Times New Roman" pitchFamily="18" charset="0"/>
                        <a:cs typeface="Times New Roman" pitchFamily="18" charset="0"/>
                      </a:endParaRPr>
                    </a:p>
                  </a:txBody>
                  <a:tcPr marL="45988" marR="459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800">
                        <a:latin typeface="Times New Roman"/>
                        <a:ea typeface="Times New Roman"/>
                        <a:cs typeface="Times New Roman"/>
                      </a:endParaRPr>
                    </a:p>
                  </a:txBody>
                  <a:tcPr marL="45988" marR="459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marL="0" marR="0">
                        <a:spcBef>
                          <a:spcPts val="0"/>
                        </a:spcBef>
                        <a:spcAft>
                          <a:spcPts val="0"/>
                        </a:spcAft>
                      </a:pPr>
                      <a:endParaRPr lang="en-US" sz="800" dirty="0">
                        <a:latin typeface="SymbolOOEnc"/>
                        <a:ea typeface="Times New Roman"/>
                        <a:cs typeface="SymbolOOEnc"/>
                      </a:endParaRPr>
                    </a:p>
                  </a:txBody>
                  <a:tcPr marL="45988" marR="459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spcBef>
                          <a:spcPts val="0"/>
                        </a:spcBef>
                        <a:spcAft>
                          <a:spcPts val="0"/>
                        </a:spcAft>
                      </a:pPr>
                      <a:endParaRPr lang="en-US" sz="800" dirty="0">
                        <a:latin typeface="SymbolOOEnc"/>
                        <a:ea typeface="Times New Roman"/>
                        <a:cs typeface="SymbolOOEnc"/>
                      </a:endParaRPr>
                    </a:p>
                  </a:txBody>
                  <a:tcPr marL="45988" marR="459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r>
              <a:tr h="304310">
                <a:tc>
                  <a:txBody>
                    <a:bodyPr/>
                    <a:lstStyle/>
                    <a:p>
                      <a:r>
                        <a:rPr lang="en-US" sz="1500" b="1" dirty="0" smtClean="0">
                          <a:latin typeface="Times New Roman" pitchFamily="18" charset="0"/>
                          <a:cs typeface="Times New Roman" pitchFamily="18" charset="0"/>
                        </a:rPr>
                        <a:t>I</a:t>
                      </a:r>
                      <a:r>
                        <a:rPr lang="en-US" sz="1500" b="1" baseline="0" dirty="0" smtClean="0">
                          <a:latin typeface="Times New Roman" pitchFamily="18" charset="0"/>
                          <a:cs typeface="Times New Roman" pitchFamily="18" charset="0"/>
                        </a:rPr>
                        <a:t> can say what the weather is today.</a:t>
                      </a:r>
                      <a:endParaRPr lang="en-US" sz="1500" b="1" dirty="0">
                        <a:latin typeface="Times New Roman" pitchFamily="18" charset="0"/>
                        <a:cs typeface="Times New Roman" pitchFamily="18" charset="0"/>
                      </a:endParaRPr>
                    </a:p>
                  </a:txBody>
                  <a:tcPr marL="45988" marR="459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marL="0" marR="0">
                        <a:spcBef>
                          <a:spcPts val="0"/>
                        </a:spcBef>
                        <a:spcAft>
                          <a:spcPts val="0"/>
                        </a:spcAft>
                      </a:pPr>
                      <a:endParaRPr lang="en-US" sz="800" dirty="0">
                        <a:latin typeface="Times New Roman"/>
                        <a:ea typeface="Times New Roman"/>
                        <a:cs typeface="Times New Roman"/>
                      </a:endParaRPr>
                    </a:p>
                  </a:txBody>
                  <a:tcPr marL="45988" marR="459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marL="0" marR="0">
                        <a:spcBef>
                          <a:spcPts val="0"/>
                        </a:spcBef>
                        <a:spcAft>
                          <a:spcPts val="0"/>
                        </a:spcAft>
                      </a:pPr>
                      <a:endParaRPr lang="en-US" sz="800" dirty="0">
                        <a:latin typeface="SymbolOOEnc"/>
                        <a:ea typeface="Times New Roman"/>
                        <a:cs typeface="SymbolOOEnc"/>
                      </a:endParaRPr>
                    </a:p>
                  </a:txBody>
                  <a:tcPr marL="45988" marR="459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spcBef>
                          <a:spcPts val="0"/>
                        </a:spcBef>
                        <a:spcAft>
                          <a:spcPts val="0"/>
                        </a:spcAft>
                      </a:pPr>
                      <a:endParaRPr lang="en-US" sz="800" dirty="0">
                        <a:latin typeface="SymbolOOEnc"/>
                        <a:ea typeface="Times New Roman"/>
                        <a:cs typeface="SymbolOOEnc"/>
                      </a:endParaRPr>
                    </a:p>
                  </a:txBody>
                  <a:tcPr marL="45988" marR="459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900" y="366184"/>
            <a:ext cx="6172200" cy="548216"/>
          </a:xfrm>
        </p:spPr>
        <p:txBody>
          <a:bodyPr>
            <a:normAutofit/>
          </a:bodyPr>
          <a:lstStyle/>
          <a:p>
            <a:r>
              <a:rPr lang="en-US" sz="2000" b="1" u="sng" dirty="0" err="1" smtClean="0"/>
              <a:t>Vocabulario</a:t>
            </a:r>
            <a:endParaRPr lang="en-US" sz="2000" b="1" u="sng" dirty="0"/>
          </a:p>
        </p:txBody>
      </p:sp>
      <p:sp>
        <p:nvSpPr>
          <p:cNvPr id="3" name="Content Placeholder 2"/>
          <p:cNvSpPr>
            <a:spLocks noGrp="1"/>
          </p:cNvSpPr>
          <p:nvPr>
            <p:ph idx="1"/>
          </p:nvPr>
        </p:nvSpPr>
        <p:spPr>
          <a:xfrm>
            <a:off x="381000" y="1066800"/>
            <a:ext cx="6172200" cy="8077200"/>
          </a:xfrm>
        </p:spPr>
        <p:txBody>
          <a:bodyPr>
            <a:normAutofit fontScale="92500" lnSpcReduction="20000"/>
          </a:bodyPr>
          <a:lstStyle/>
          <a:p>
            <a:pPr>
              <a:buNone/>
            </a:pPr>
            <a:endParaRPr lang="en-US" sz="1600" dirty="0" smtClean="0"/>
          </a:p>
          <a:p>
            <a:pPr>
              <a:buNone/>
            </a:pPr>
            <a:r>
              <a:rPr lang="en-US" sz="1600" dirty="0" smtClean="0"/>
              <a:t>This is the vocabulary you are exposed to in this lesson</a:t>
            </a:r>
          </a:p>
          <a:p>
            <a:pPr algn="ctr">
              <a:buNone/>
            </a:pPr>
            <a:endParaRPr lang="en-US" sz="1600" dirty="0" smtClean="0"/>
          </a:p>
          <a:p>
            <a:pPr>
              <a:buNone/>
            </a:pPr>
            <a:r>
              <a:rPr lang="en-US" sz="1600" dirty="0" err="1" smtClean="0"/>
              <a:t>días</a:t>
            </a:r>
            <a:r>
              <a:rPr lang="en-US" sz="1600" dirty="0" smtClean="0"/>
              <a:t> de la </a:t>
            </a:r>
            <a:r>
              <a:rPr lang="en-US" sz="1600" dirty="0" err="1" smtClean="0"/>
              <a:t>semana</a:t>
            </a:r>
            <a:r>
              <a:rPr lang="en-US" sz="1600" dirty="0" smtClean="0"/>
              <a:t>	Days of the Week</a:t>
            </a:r>
          </a:p>
          <a:p>
            <a:pPr>
              <a:buNone/>
            </a:pPr>
            <a:r>
              <a:rPr lang="en-US" sz="1600" dirty="0" err="1" smtClean="0"/>
              <a:t>lunes</a:t>
            </a:r>
            <a:r>
              <a:rPr lang="en-US" sz="1600" dirty="0" smtClean="0"/>
              <a:t>  		Monday</a:t>
            </a:r>
          </a:p>
          <a:p>
            <a:pPr>
              <a:buNone/>
            </a:pPr>
            <a:r>
              <a:rPr lang="en-US" sz="1600" dirty="0" err="1" smtClean="0"/>
              <a:t>martes</a:t>
            </a:r>
            <a:r>
              <a:rPr lang="en-US" sz="1600" dirty="0" smtClean="0"/>
              <a:t> 		</a:t>
            </a:r>
            <a:r>
              <a:rPr lang="en-US" sz="1600" dirty="0" err="1" smtClean="0"/>
              <a:t>Tueday</a:t>
            </a:r>
            <a:endParaRPr lang="en-US" sz="1600" dirty="0" smtClean="0"/>
          </a:p>
          <a:p>
            <a:pPr>
              <a:buNone/>
            </a:pPr>
            <a:r>
              <a:rPr lang="en-US" sz="1600" dirty="0" err="1" smtClean="0"/>
              <a:t>miércoles</a:t>
            </a:r>
            <a:r>
              <a:rPr lang="en-US" sz="1600" dirty="0" smtClean="0"/>
              <a:t> 		Wednesday</a:t>
            </a:r>
          </a:p>
          <a:p>
            <a:pPr>
              <a:buNone/>
            </a:pPr>
            <a:r>
              <a:rPr lang="en-US" sz="1600" dirty="0" err="1" smtClean="0"/>
              <a:t>jueves</a:t>
            </a:r>
            <a:r>
              <a:rPr lang="en-US" sz="1600" dirty="0" smtClean="0"/>
              <a:t>		Thursday</a:t>
            </a:r>
          </a:p>
          <a:p>
            <a:pPr>
              <a:buNone/>
            </a:pPr>
            <a:r>
              <a:rPr lang="en-US" sz="1600" dirty="0" err="1" smtClean="0"/>
              <a:t>viernes</a:t>
            </a:r>
            <a:r>
              <a:rPr lang="en-US" sz="1600" dirty="0" smtClean="0"/>
              <a:t>		Friday</a:t>
            </a:r>
          </a:p>
          <a:p>
            <a:pPr>
              <a:buNone/>
            </a:pPr>
            <a:r>
              <a:rPr lang="en-US" sz="1600" dirty="0" err="1" smtClean="0"/>
              <a:t>sábado</a:t>
            </a:r>
            <a:r>
              <a:rPr lang="en-US" sz="1600" dirty="0" smtClean="0"/>
              <a:t>		Saturday</a:t>
            </a:r>
          </a:p>
          <a:p>
            <a:pPr>
              <a:buNone/>
            </a:pPr>
            <a:r>
              <a:rPr lang="en-US" sz="1600" dirty="0" err="1" smtClean="0"/>
              <a:t>domingo</a:t>
            </a:r>
            <a:r>
              <a:rPr lang="en-US" sz="1600" dirty="0" smtClean="0"/>
              <a:t>		Sunday</a:t>
            </a:r>
          </a:p>
          <a:p>
            <a:pPr>
              <a:buNone/>
            </a:pPr>
            <a:r>
              <a:rPr lang="en-US" sz="1600" dirty="0" err="1" smtClean="0"/>
              <a:t>calendario</a:t>
            </a:r>
            <a:r>
              <a:rPr lang="en-US" sz="1600" dirty="0" smtClean="0"/>
              <a:t>		calendar</a:t>
            </a:r>
          </a:p>
          <a:p>
            <a:pPr>
              <a:buNone/>
            </a:pPr>
            <a:r>
              <a:rPr lang="en-US" sz="1600" dirty="0" err="1" smtClean="0"/>
              <a:t>hoy</a:t>
            </a:r>
            <a:r>
              <a:rPr lang="en-US" sz="1600" dirty="0" smtClean="0"/>
              <a:t>			today</a:t>
            </a:r>
          </a:p>
          <a:p>
            <a:pPr>
              <a:buNone/>
            </a:pPr>
            <a:r>
              <a:rPr lang="en-US" sz="1600" dirty="0" err="1" smtClean="0"/>
              <a:t>ayer</a:t>
            </a:r>
            <a:r>
              <a:rPr lang="en-US" sz="1600" dirty="0" smtClean="0"/>
              <a:t>			yesterday</a:t>
            </a:r>
          </a:p>
          <a:p>
            <a:pPr>
              <a:buNone/>
            </a:pPr>
            <a:r>
              <a:rPr lang="en-US" sz="1600" dirty="0" err="1" smtClean="0"/>
              <a:t>mañana</a:t>
            </a:r>
            <a:r>
              <a:rPr lang="en-US" sz="1600" dirty="0" smtClean="0"/>
              <a:t>		tomorrow</a:t>
            </a:r>
          </a:p>
          <a:p>
            <a:pPr>
              <a:buNone/>
            </a:pPr>
            <a:r>
              <a:rPr lang="en-US" sz="1600" dirty="0" smtClean="0"/>
              <a:t>¿</a:t>
            </a:r>
            <a:r>
              <a:rPr lang="en-US" sz="1600" dirty="0" err="1" smtClean="0"/>
              <a:t>Qué</a:t>
            </a:r>
            <a:r>
              <a:rPr lang="en-US" sz="1600" dirty="0" smtClean="0"/>
              <a:t> </a:t>
            </a:r>
            <a:r>
              <a:rPr lang="en-US" sz="1600" dirty="0" err="1" smtClean="0"/>
              <a:t>dia</a:t>
            </a:r>
            <a:r>
              <a:rPr lang="en-US" sz="1600" dirty="0" smtClean="0"/>
              <a:t> </a:t>
            </a:r>
            <a:r>
              <a:rPr lang="en-US" sz="1600" dirty="0" err="1" smtClean="0"/>
              <a:t>es</a:t>
            </a:r>
            <a:r>
              <a:rPr lang="en-US" sz="1600" dirty="0" smtClean="0"/>
              <a:t> </a:t>
            </a:r>
            <a:r>
              <a:rPr lang="en-US" sz="1600" dirty="0" err="1" smtClean="0"/>
              <a:t>hoy</a:t>
            </a:r>
            <a:r>
              <a:rPr lang="en-US" sz="1600" dirty="0" smtClean="0"/>
              <a:t>?	What day is today?</a:t>
            </a:r>
          </a:p>
          <a:p>
            <a:pPr>
              <a:buNone/>
            </a:pPr>
            <a:r>
              <a:rPr lang="en-US" sz="1600" dirty="0" err="1" smtClean="0"/>
              <a:t>meses</a:t>
            </a:r>
            <a:r>
              <a:rPr lang="en-US" sz="1600" dirty="0" smtClean="0"/>
              <a:t> del </a:t>
            </a:r>
            <a:r>
              <a:rPr lang="en-US" sz="1600" dirty="0" err="1" smtClean="0"/>
              <a:t>año</a:t>
            </a:r>
            <a:r>
              <a:rPr lang="en-US" sz="1600" dirty="0" smtClean="0"/>
              <a:t>	months of the year  </a:t>
            </a:r>
          </a:p>
          <a:p>
            <a:pPr>
              <a:buNone/>
            </a:pPr>
            <a:r>
              <a:rPr lang="en-US" sz="1600" dirty="0" err="1" smtClean="0"/>
              <a:t>enero</a:t>
            </a:r>
            <a:r>
              <a:rPr lang="en-US" sz="1600" dirty="0" smtClean="0"/>
              <a:t> 		January</a:t>
            </a:r>
          </a:p>
          <a:p>
            <a:pPr>
              <a:buNone/>
            </a:pPr>
            <a:r>
              <a:rPr lang="en-US" sz="1600" dirty="0" err="1" smtClean="0"/>
              <a:t>febrero</a:t>
            </a:r>
            <a:r>
              <a:rPr lang="en-US" sz="1600" dirty="0" smtClean="0"/>
              <a:t>		February</a:t>
            </a:r>
          </a:p>
          <a:p>
            <a:pPr>
              <a:buNone/>
            </a:pPr>
            <a:r>
              <a:rPr lang="en-US" sz="1600" dirty="0" err="1" smtClean="0"/>
              <a:t>marzo</a:t>
            </a:r>
            <a:r>
              <a:rPr lang="en-US" sz="1600" dirty="0" smtClean="0"/>
              <a:t>		March</a:t>
            </a:r>
          </a:p>
          <a:p>
            <a:pPr>
              <a:buNone/>
            </a:pPr>
            <a:r>
              <a:rPr lang="en-US" sz="1600" dirty="0" err="1" smtClean="0"/>
              <a:t>abril</a:t>
            </a:r>
            <a:r>
              <a:rPr lang="en-US" sz="1600" dirty="0" smtClean="0"/>
              <a:t> 		April</a:t>
            </a:r>
          </a:p>
          <a:p>
            <a:pPr>
              <a:buNone/>
            </a:pPr>
            <a:r>
              <a:rPr lang="en-US" sz="1600" dirty="0" smtClean="0"/>
              <a:t>mayo		May</a:t>
            </a:r>
          </a:p>
          <a:p>
            <a:pPr>
              <a:buNone/>
            </a:pPr>
            <a:r>
              <a:rPr lang="en-US" sz="1600" dirty="0" err="1" smtClean="0"/>
              <a:t>junio</a:t>
            </a:r>
            <a:r>
              <a:rPr lang="en-US" sz="1600" dirty="0" smtClean="0"/>
              <a:t>		June</a:t>
            </a:r>
          </a:p>
          <a:p>
            <a:pPr>
              <a:buNone/>
            </a:pPr>
            <a:r>
              <a:rPr lang="en-US" sz="1600" dirty="0" err="1" smtClean="0"/>
              <a:t>julio</a:t>
            </a:r>
            <a:r>
              <a:rPr lang="en-US" sz="1600" dirty="0" smtClean="0"/>
              <a:t> 		July</a:t>
            </a:r>
          </a:p>
          <a:p>
            <a:pPr>
              <a:buNone/>
            </a:pPr>
            <a:r>
              <a:rPr lang="en-US" sz="1600" dirty="0" err="1" smtClean="0"/>
              <a:t>agosto</a:t>
            </a:r>
            <a:r>
              <a:rPr lang="en-US" sz="1600" dirty="0" smtClean="0"/>
              <a:t> 		August</a:t>
            </a:r>
          </a:p>
          <a:p>
            <a:pPr>
              <a:buNone/>
            </a:pPr>
            <a:r>
              <a:rPr lang="en-US" sz="1600" dirty="0" err="1" smtClean="0"/>
              <a:t>septiembre</a:t>
            </a:r>
            <a:r>
              <a:rPr lang="en-US" sz="1600" dirty="0" smtClean="0"/>
              <a:t>		September</a:t>
            </a:r>
          </a:p>
          <a:p>
            <a:pPr>
              <a:buNone/>
            </a:pPr>
            <a:r>
              <a:rPr lang="en-US" sz="1600" dirty="0" err="1" smtClean="0"/>
              <a:t>octubre</a:t>
            </a:r>
            <a:r>
              <a:rPr lang="en-US" sz="1600" dirty="0" smtClean="0"/>
              <a:t>  		October</a:t>
            </a:r>
          </a:p>
          <a:p>
            <a:pPr>
              <a:buNone/>
            </a:pPr>
            <a:r>
              <a:rPr lang="en-US" sz="1600" dirty="0" err="1" smtClean="0"/>
              <a:t>noviembre</a:t>
            </a:r>
            <a:r>
              <a:rPr lang="en-US" sz="1600" dirty="0" smtClean="0"/>
              <a:t>		</a:t>
            </a:r>
            <a:r>
              <a:rPr lang="en-US" sz="1600" dirty="0" smtClean="0"/>
              <a:t>November</a:t>
            </a:r>
            <a:endParaRPr lang="en-US" sz="1600" dirty="0" smtClean="0"/>
          </a:p>
          <a:p>
            <a:pPr>
              <a:buNone/>
            </a:pPr>
            <a:r>
              <a:rPr lang="en-US" sz="1600" dirty="0" err="1" smtClean="0"/>
              <a:t>diciembre</a:t>
            </a:r>
            <a:r>
              <a:rPr lang="en-US" sz="1600" dirty="0" smtClean="0"/>
              <a:t> 		December </a:t>
            </a:r>
          </a:p>
          <a:p>
            <a:pPr>
              <a:buNone/>
            </a:pPr>
            <a:r>
              <a:rPr lang="en-US" sz="1600" dirty="0" smtClean="0"/>
              <a:t>¿</a:t>
            </a:r>
            <a:r>
              <a:rPr lang="en-US" sz="1600" dirty="0" err="1" smtClean="0"/>
              <a:t>Qué</a:t>
            </a:r>
            <a:r>
              <a:rPr lang="en-US" sz="1600" dirty="0" smtClean="0"/>
              <a:t> </a:t>
            </a:r>
            <a:r>
              <a:rPr lang="en-US" sz="1600" dirty="0" err="1" smtClean="0"/>
              <a:t>mes</a:t>
            </a:r>
            <a:r>
              <a:rPr lang="en-US" sz="1600" dirty="0" smtClean="0"/>
              <a:t> </a:t>
            </a:r>
            <a:r>
              <a:rPr lang="en-US" sz="1600" dirty="0" err="1" smtClean="0"/>
              <a:t>es</a:t>
            </a:r>
            <a:r>
              <a:rPr lang="en-US" sz="1600" dirty="0" smtClean="0"/>
              <a:t>?	What month is it?</a:t>
            </a:r>
          </a:p>
          <a:p>
            <a:pPr>
              <a:buNone/>
            </a:pPr>
            <a:r>
              <a:rPr lang="en-US" sz="1600" dirty="0" smtClean="0"/>
              <a:t>¿</a:t>
            </a:r>
            <a:r>
              <a:rPr lang="en-US" sz="1600" dirty="0" err="1" smtClean="0"/>
              <a:t>Dónde</a:t>
            </a:r>
            <a:r>
              <a:rPr lang="en-US" sz="1600" dirty="0" smtClean="0"/>
              <a:t> </a:t>
            </a:r>
            <a:r>
              <a:rPr lang="en-US" sz="1600" dirty="0" err="1" smtClean="0"/>
              <a:t>está</a:t>
            </a:r>
            <a:r>
              <a:rPr lang="en-US" sz="1600" dirty="0" smtClean="0"/>
              <a:t>?	Where is it?</a:t>
            </a:r>
          </a:p>
          <a:p>
            <a:pPr>
              <a:buNone/>
            </a:pPr>
            <a:r>
              <a:rPr lang="en-US" sz="1600" dirty="0" smtClean="0"/>
              <a:t> </a:t>
            </a:r>
          </a:p>
          <a:p>
            <a:pPr>
              <a:buNone/>
            </a:pPr>
            <a:endParaRPr lang="en-US" sz="1600" dirty="0" smtClean="0"/>
          </a:p>
          <a:p>
            <a:pPr>
              <a:buNone/>
            </a:pPr>
            <a:r>
              <a:rPr lang="en-US" sz="1600" dirty="0" smtClean="0"/>
              <a:t>      </a:t>
            </a:r>
          </a:p>
        </p:txBody>
      </p:sp>
      <p:sp>
        <p:nvSpPr>
          <p:cNvPr id="4" name="Rectangle 3"/>
          <p:cNvSpPr/>
          <p:nvPr/>
        </p:nvSpPr>
        <p:spPr>
          <a:xfrm>
            <a:off x="2286000" y="838200"/>
            <a:ext cx="2247731" cy="369332"/>
          </a:xfrm>
          <a:prstGeom prst="rect">
            <a:avLst/>
          </a:prstGeom>
        </p:spPr>
        <p:txBody>
          <a:bodyPr wrap="none">
            <a:spAutoFit/>
          </a:bodyPr>
          <a:lstStyle/>
          <a:p>
            <a:pPr algn="ctr">
              <a:buNone/>
            </a:pPr>
            <a:r>
              <a:rPr lang="en-US" b="1" u="sng" dirty="0" smtClean="0"/>
              <a:t>Los </a:t>
            </a:r>
            <a:r>
              <a:rPr lang="en-US" b="1" u="sng" dirty="0" err="1" smtClean="0"/>
              <a:t>días</a:t>
            </a:r>
            <a:r>
              <a:rPr lang="en-US" b="1" u="sng" dirty="0" smtClean="0"/>
              <a:t> de la </a:t>
            </a:r>
            <a:r>
              <a:rPr lang="en-US" b="1" u="sng" dirty="0" err="1" smtClean="0"/>
              <a:t>semana</a:t>
            </a:r>
            <a:endParaRPr lang="en-US" b="1" u="sng" dirty="0" smtClean="0"/>
          </a:p>
        </p:txBody>
      </p:sp>
      <p:sp>
        <p:nvSpPr>
          <p:cNvPr id="5" name="TextBox 4"/>
          <p:cNvSpPr txBox="1"/>
          <p:nvPr/>
        </p:nvSpPr>
        <p:spPr>
          <a:xfrm>
            <a:off x="304800" y="228600"/>
            <a:ext cx="2667000" cy="381000"/>
          </a:xfrm>
          <a:prstGeom prst="rect">
            <a:avLst/>
          </a:prstGeom>
          <a:noFill/>
        </p:spPr>
        <p:txBody>
          <a:bodyPr wrap="square" rtlCol="0">
            <a:spAutoFit/>
          </a:bodyPr>
          <a:lstStyle/>
          <a:p>
            <a:r>
              <a:rPr lang="en-US" dirty="0" err="1" smtClean="0"/>
              <a:t>Lección</a:t>
            </a:r>
            <a:r>
              <a:rPr lang="en-US" dirty="0" smtClean="0"/>
              <a:t> 1</a:t>
            </a:r>
            <a:endParaRPr lang="en-US" dirty="0"/>
          </a:p>
        </p:txBody>
      </p:sp>
      <p:sp>
        <p:nvSpPr>
          <p:cNvPr id="6" name="Rectangle 5"/>
          <p:cNvSpPr/>
          <p:nvPr/>
        </p:nvSpPr>
        <p:spPr>
          <a:xfrm>
            <a:off x="4350390" y="164068"/>
            <a:ext cx="2507610" cy="369332"/>
          </a:xfrm>
          <a:prstGeom prst="rect">
            <a:avLst/>
          </a:prstGeom>
        </p:spPr>
        <p:txBody>
          <a:bodyPr wrap="none">
            <a:spAutoFit/>
          </a:bodyPr>
          <a:lstStyle/>
          <a:p>
            <a:r>
              <a:rPr lang="en-US" dirty="0" err="1" smtClean="0"/>
              <a:t>Nombre</a:t>
            </a:r>
            <a:r>
              <a:rPr lang="en-US" dirty="0" smtClean="0"/>
              <a:t>:  ____________</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4114800" y="2895600"/>
            <a:ext cx="990600" cy="2286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4114800" y="3352800"/>
            <a:ext cx="1219200" cy="2286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4114800" y="2438400"/>
            <a:ext cx="1143000" cy="2286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4114800" y="4343400"/>
            <a:ext cx="1143000" cy="2286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4114800" y="1905000"/>
            <a:ext cx="1066800" cy="2286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4114800" y="3886200"/>
            <a:ext cx="1066800" cy="2286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4114800" y="1447800"/>
            <a:ext cx="914400" cy="2286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304800" y="304800"/>
            <a:ext cx="2667000" cy="381000"/>
          </a:xfrm>
          <a:prstGeom prst="rect">
            <a:avLst/>
          </a:prstGeom>
          <a:noFill/>
        </p:spPr>
        <p:txBody>
          <a:bodyPr wrap="square" rtlCol="0">
            <a:spAutoFit/>
          </a:bodyPr>
          <a:lstStyle/>
          <a:p>
            <a:r>
              <a:rPr lang="en-US" dirty="0" err="1" smtClean="0"/>
              <a:t>Lección</a:t>
            </a:r>
            <a:r>
              <a:rPr lang="en-US" dirty="0" smtClean="0"/>
              <a:t> 1</a:t>
            </a:r>
            <a:endParaRPr lang="en-US" dirty="0"/>
          </a:p>
        </p:txBody>
      </p:sp>
      <p:sp>
        <p:nvSpPr>
          <p:cNvPr id="5" name="TextBox 4"/>
          <p:cNvSpPr txBox="1"/>
          <p:nvPr/>
        </p:nvSpPr>
        <p:spPr>
          <a:xfrm>
            <a:off x="152400" y="685800"/>
            <a:ext cx="6477000" cy="584775"/>
          </a:xfrm>
          <a:prstGeom prst="rect">
            <a:avLst/>
          </a:prstGeom>
          <a:noFill/>
        </p:spPr>
        <p:txBody>
          <a:bodyPr wrap="square" rtlCol="0">
            <a:spAutoFit/>
          </a:bodyPr>
          <a:lstStyle/>
          <a:p>
            <a:pPr algn="ctr"/>
            <a:r>
              <a:rPr lang="en-US" b="1" dirty="0" smtClean="0"/>
              <a:t>¿</a:t>
            </a:r>
            <a:r>
              <a:rPr lang="en-US" b="1" dirty="0" err="1" smtClean="0"/>
              <a:t>Qué</a:t>
            </a:r>
            <a:r>
              <a:rPr lang="en-US" b="1" dirty="0" smtClean="0"/>
              <a:t> </a:t>
            </a:r>
            <a:r>
              <a:rPr lang="en-US" b="1" dirty="0" err="1" smtClean="0"/>
              <a:t>es</a:t>
            </a:r>
            <a:r>
              <a:rPr lang="en-US" b="1" dirty="0" smtClean="0"/>
              <a:t>?</a:t>
            </a:r>
          </a:p>
          <a:p>
            <a:r>
              <a:rPr lang="en-US" sz="1400" b="1" dirty="0" smtClean="0"/>
              <a:t>     Match the Spanish word to the English word</a:t>
            </a:r>
            <a:endParaRPr lang="en-US" sz="1400" b="1" dirty="0"/>
          </a:p>
        </p:txBody>
      </p:sp>
      <p:sp>
        <p:nvSpPr>
          <p:cNvPr id="7" name="TextBox 6"/>
          <p:cNvSpPr txBox="1"/>
          <p:nvPr/>
        </p:nvSpPr>
        <p:spPr>
          <a:xfrm>
            <a:off x="381000" y="1354991"/>
            <a:ext cx="5638800" cy="3293209"/>
          </a:xfrm>
          <a:prstGeom prst="rect">
            <a:avLst/>
          </a:prstGeom>
          <a:noFill/>
        </p:spPr>
        <p:txBody>
          <a:bodyPr wrap="square" rtlCol="0">
            <a:spAutoFit/>
          </a:bodyPr>
          <a:lstStyle/>
          <a:p>
            <a:pPr>
              <a:buNone/>
            </a:pPr>
            <a:r>
              <a:rPr lang="en-US" sz="1600" dirty="0" err="1" smtClean="0"/>
              <a:t>lunes</a:t>
            </a:r>
            <a:r>
              <a:rPr lang="en-US" sz="1600" dirty="0" smtClean="0"/>
              <a:t>  				Sunday</a:t>
            </a:r>
          </a:p>
          <a:p>
            <a:pPr>
              <a:buNone/>
            </a:pPr>
            <a:endParaRPr lang="en-US" sz="1600" dirty="0" smtClean="0"/>
          </a:p>
          <a:p>
            <a:pPr>
              <a:buNone/>
            </a:pPr>
            <a:r>
              <a:rPr lang="en-US" sz="1600" dirty="0" err="1" smtClean="0"/>
              <a:t>martes</a:t>
            </a:r>
            <a:r>
              <a:rPr lang="en-US" sz="1600" dirty="0" smtClean="0"/>
              <a:t> 				Friday</a:t>
            </a:r>
          </a:p>
          <a:p>
            <a:pPr>
              <a:buNone/>
            </a:pPr>
            <a:r>
              <a:rPr lang="en-US" sz="1600" dirty="0" smtClean="0"/>
              <a:t>	</a:t>
            </a:r>
          </a:p>
          <a:p>
            <a:pPr>
              <a:buNone/>
            </a:pPr>
            <a:r>
              <a:rPr lang="en-US" sz="1600" dirty="0" err="1" smtClean="0"/>
              <a:t>miércoles</a:t>
            </a:r>
            <a:r>
              <a:rPr lang="en-US" sz="1600" dirty="0" smtClean="0"/>
              <a:t> 			                   Monday</a:t>
            </a:r>
          </a:p>
          <a:p>
            <a:pPr>
              <a:buNone/>
            </a:pPr>
            <a:endParaRPr lang="en-US" sz="1600" dirty="0" smtClean="0"/>
          </a:p>
          <a:p>
            <a:pPr>
              <a:buNone/>
            </a:pPr>
            <a:r>
              <a:rPr lang="en-US" sz="1600" dirty="0" err="1" smtClean="0"/>
              <a:t>jueves</a:t>
            </a:r>
            <a:r>
              <a:rPr lang="en-US" sz="1600" dirty="0" smtClean="0"/>
              <a:t>				Tuesday	</a:t>
            </a:r>
          </a:p>
          <a:p>
            <a:pPr>
              <a:buNone/>
            </a:pPr>
            <a:endParaRPr lang="en-US" sz="1600" dirty="0" smtClean="0"/>
          </a:p>
          <a:p>
            <a:pPr>
              <a:buNone/>
            </a:pPr>
            <a:r>
              <a:rPr lang="en-US" sz="1600" dirty="0" err="1" smtClean="0"/>
              <a:t>viernes</a:t>
            </a:r>
            <a:r>
              <a:rPr lang="en-US" sz="1600" dirty="0" smtClean="0"/>
              <a:t>				Saturday</a:t>
            </a:r>
          </a:p>
          <a:p>
            <a:pPr>
              <a:buNone/>
            </a:pPr>
            <a:endParaRPr lang="en-US" sz="1600" dirty="0" smtClean="0"/>
          </a:p>
          <a:p>
            <a:pPr>
              <a:buNone/>
            </a:pPr>
            <a:r>
              <a:rPr lang="en-US" sz="1600" dirty="0" err="1" smtClean="0"/>
              <a:t>sábado</a:t>
            </a:r>
            <a:r>
              <a:rPr lang="en-US" sz="1600" dirty="0" smtClean="0"/>
              <a:t>				Wednesday</a:t>
            </a:r>
          </a:p>
          <a:p>
            <a:pPr>
              <a:buNone/>
            </a:pPr>
            <a:endParaRPr lang="en-US" sz="1600" dirty="0" smtClean="0"/>
          </a:p>
          <a:p>
            <a:pPr>
              <a:buNone/>
            </a:pPr>
            <a:r>
              <a:rPr lang="en-US" sz="1600" dirty="0" err="1" smtClean="0"/>
              <a:t>domingo</a:t>
            </a:r>
            <a:r>
              <a:rPr lang="en-US" sz="1600" dirty="0" smtClean="0"/>
              <a:t>				Thursday</a:t>
            </a:r>
          </a:p>
        </p:txBody>
      </p:sp>
      <p:sp>
        <p:nvSpPr>
          <p:cNvPr id="8" name="5-Point Star 7"/>
          <p:cNvSpPr/>
          <p:nvPr/>
        </p:nvSpPr>
        <p:spPr>
          <a:xfrm>
            <a:off x="990600" y="1447800"/>
            <a:ext cx="228600" cy="152400"/>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5-Point Star 8"/>
          <p:cNvSpPr/>
          <p:nvPr/>
        </p:nvSpPr>
        <p:spPr>
          <a:xfrm>
            <a:off x="1143000" y="1981200"/>
            <a:ext cx="228600" cy="152400"/>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5-Point Star 9"/>
          <p:cNvSpPr/>
          <p:nvPr/>
        </p:nvSpPr>
        <p:spPr>
          <a:xfrm>
            <a:off x="1447800" y="2438400"/>
            <a:ext cx="228600" cy="152400"/>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5-Point Star 10"/>
          <p:cNvSpPr/>
          <p:nvPr/>
        </p:nvSpPr>
        <p:spPr>
          <a:xfrm>
            <a:off x="1143000" y="2971800"/>
            <a:ext cx="228600" cy="152400"/>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5-Point Star 11"/>
          <p:cNvSpPr/>
          <p:nvPr/>
        </p:nvSpPr>
        <p:spPr>
          <a:xfrm>
            <a:off x="1143000" y="3429000"/>
            <a:ext cx="228600" cy="152400"/>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5-Point Star 12"/>
          <p:cNvSpPr/>
          <p:nvPr/>
        </p:nvSpPr>
        <p:spPr>
          <a:xfrm>
            <a:off x="1143000" y="3962400"/>
            <a:ext cx="228600" cy="152400"/>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5-Point Star 13"/>
          <p:cNvSpPr/>
          <p:nvPr/>
        </p:nvSpPr>
        <p:spPr>
          <a:xfrm>
            <a:off x="1295400" y="4419600"/>
            <a:ext cx="228600" cy="152400"/>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42" name="Picture 2" descr="http://t3.gstatic.com/images?q=tbn:ANd9GcTGvpEUCK-Cfdi8qDDewvfHvEP0yqurR4Pm7BwPhusWW2V2fY5rlJgEpYdABA"/>
          <p:cNvPicPr>
            <a:picLocks noChangeAspect="1" noChangeArrowheads="1"/>
          </p:cNvPicPr>
          <p:nvPr/>
        </p:nvPicPr>
        <p:blipFill>
          <a:blip r:embed="rId2" cstate="print"/>
          <a:srcRect/>
          <a:stretch>
            <a:fillRect/>
          </a:stretch>
        </p:blipFill>
        <p:spPr bwMode="auto">
          <a:xfrm>
            <a:off x="5305425" y="466725"/>
            <a:ext cx="1552575" cy="1514475"/>
          </a:xfrm>
          <a:prstGeom prst="rect">
            <a:avLst/>
          </a:prstGeom>
          <a:noFill/>
        </p:spPr>
      </p:pic>
      <p:sp>
        <p:nvSpPr>
          <p:cNvPr id="22" name="TextBox 21"/>
          <p:cNvSpPr txBox="1"/>
          <p:nvPr/>
        </p:nvSpPr>
        <p:spPr>
          <a:xfrm>
            <a:off x="2209800" y="4724400"/>
            <a:ext cx="2514600" cy="369332"/>
          </a:xfrm>
          <a:prstGeom prst="rect">
            <a:avLst/>
          </a:prstGeom>
          <a:noFill/>
        </p:spPr>
        <p:txBody>
          <a:bodyPr wrap="square" rtlCol="0">
            <a:spAutoFit/>
          </a:bodyPr>
          <a:lstStyle/>
          <a:p>
            <a:pPr algn="ctr"/>
            <a:r>
              <a:rPr lang="en-US" b="1" dirty="0" smtClean="0"/>
              <a:t>¿</a:t>
            </a:r>
            <a:r>
              <a:rPr lang="en-US" b="1" dirty="0" err="1" smtClean="0"/>
              <a:t>Qué</a:t>
            </a:r>
            <a:r>
              <a:rPr lang="en-US" b="1" dirty="0" smtClean="0"/>
              <a:t> </a:t>
            </a:r>
            <a:r>
              <a:rPr lang="en-US" b="1" dirty="0" err="1" smtClean="0"/>
              <a:t>día</a:t>
            </a:r>
            <a:r>
              <a:rPr lang="en-US" b="1" dirty="0" smtClean="0"/>
              <a:t> </a:t>
            </a:r>
            <a:r>
              <a:rPr lang="en-US" b="1" dirty="0" err="1" smtClean="0"/>
              <a:t>es</a:t>
            </a:r>
            <a:r>
              <a:rPr lang="en-US" b="1" dirty="0" smtClean="0"/>
              <a:t>?</a:t>
            </a:r>
            <a:endParaRPr lang="en-US" b="1" dirty="0"/>
          </a:p>
        </p:txBody>
      </p:sp>
      <p:sp>
        <p:nvSpPr>
          <p:cNvPr id="23" name="TextBox 22"/>
          <p:cNvSpPr txBox="1"/>
          <p:nvPr/>
        </p:nvSpPr>
        <p:spPr>
          <a:xfrm>
            <a:off x="381000" y="4953000"/>
            <a:ext cx="6096000" cy="584775"/>
          </a:xfrm>
          <a:prstGeom prst="rect">
            <a:avLst/>
          </a:prstGeom>
          <a:noFill/>
        </p:spPr>
        <p:txBody>
          <a:bodyPr wrap="square" rtlCol="0">
            <a:spAutoFit/>
          </a:bodyPr>
          <a:lstStyle/>
          <a:p>
            <a:pPr algn="ctr"/>
            <a:r>
              <a:rPr lang="en-US" b="1" dirty="0" smtClean="0"/>
              <a:t>Ayer – Hoy – </a:t>
            </a:r>
            <a:r>
              <a:rPr lang="en-US" b="1" dirty="0" err="1" smtClean="0"/>
              <a:t>Mañana</a:t>
            </a:r>
            <a:endParaRPr lang="en-US" sz="1400" b="1" dirty="0" smtClean="0"/>
          </a:p>
          <a:p>
            <a:r>
              <a:rPr lang="en-US" sz="1400" b="1" dirty="0" smtClean="0"/>
              <a:t>Fill in the blank. </a:t>
            </a:r>
            <a:endParaRPr lang="en-US" b="1" dirty="0" smtClean="0"/>
          </a:p>
        </p:txBody>
      </p:sp>
      <p:graphicFrame>
        <p:nvGraphicFramePr>
          <p:cNvPr id="24" name="Table 23"/>
          <p:cNvGraphicFramePr>
            <a:graphicFrameLocks noGrp="1"/>
          </p:cNvGraphicFramePr>
          <p:nvPr/>
        </p:nvGraphicFramePr>
        <p:xfrm>
          <a:off x="381000" y="5638800"/>
          <a:ext cx="6248400" cy="3276600"/>
        </p:xfrm>
        <a:graphic>
          <a:graphicData uri="http://schemas.openxmlformats.org/drawingml/2006/table">
            <a:tbl>
              <a:tblPr firstRow="1" bandRow="1">
                <a:tableStyleId>{5C22544A-7EE6-4342-B048-85BDC9FD1C3A}</a:tableStyleId>
              </a:tblPr>
              <a:tblGrid>
                <a:gridCol w="2082800"/>
                <a:gridCol w="2082800"/>
                <a:gridCol w="2082800"/>
              </a:tblGrid>
              <a:tr h="409575">
                <a:tc>
                  <a:txBody>
                    <a:bodyPr/>
                    <a:lstStyle/>
                    <a:p>
                      <a:pPr algn="ctr"/>
                      <a:r>
                        <a:rPr lang="en-US" dirty="0" smtClean="0"/>
                        <a:t>Ayer </a:t>
                      </a:r>
                      <a:r>
                        <a:rPr lang="en-US" dirty="0" err="1" smtClean="0"/>
                        <a:t>fue</a:t>
                      </a:r>
                      <a:endParaRPr lang="en-US" dirty="0"/>
                    </a:p>
                  </a:txBody>
                  <a:tcPr/>
                </a:tc>
                <a:tc>
                  <a:txBody>
                    <a:bodyPr/>
                    <a:lstStyle/>
                    <a:p>
                      <a:pPr algn="ctr"/>
                      <a:r>
                        <a:rPr lang="en-US" dirty="0" smtClean="0"/>
                        <a:t>Hoy </a:t>
                      </a:r>
                      <a:r>
                        <a:rPr lang="en-US" dirty="0" err="1" smtClean="0"/>
                        <a:t>es</a:t>
                      </a:r>
                      <a:endParaRPr lang="en-US" dirty="0"/>
                    </a:p>
                  </a:txBody>
                  <a:tcPr/>
                </a:tc>
                <a:tc>
                  <a:txBody>
                    <a:bodyPr/>
                    <a:lstStyle/>
                    <a:p>
                      <a:pPr algn="ctr"/>
                      <a:r>
                        <a:rPr lang="en-US" dirty="0" err="1" smtClean="0"/>
                        <a:t>Mañana</a:t>
                      </a:r>
                      <a:r>
                        <a:rPr lang="en-US" dirty="0" smtClean="0"/>
                        <a:t> </a:t>
                      </a:r>
                      <a:r>
                        <a:rPr lang="en-US" dirty="0" err="1" smtClean="0"/>
                        <a:t>será</a:t>
                      </a:r>
                      <a:endParaRPr lang="en-US" dirty="0"/>
                    </a:p>
                  </a:txBody>
                  <a:tcPr/>
                </a:tc>
              </a:tr>
              <a:tr h="409575">
                <a:tc>
                  <a:txBody>
                    <a:bodyPr/>
                    <a:lstStyle/>
                    <a:p>
                      <a:endParaRPr lang="en-US"/>
                    </a:p>
                  </a:txBody>
                  <a:tcPr/>
                </a:tc>
                <a:tc>
                  <a:txBody>
                    <a:bodyPr/>
                    <a:lstStyle/>
                    <a:p>
                      <a:pPr algn="ctr"/>
                      <a:r>
                        <a:rPr lang="en-US" dirty="0" err="1" smtClean="0"/>
                        <a:t>miércoles</a:t>
                      </a:r>
                      <a:endParaRPr lang="en-US" dirty="0"/>
                    </a:p>
                  </a:txBody>
                  <a:tcPr/>
                </a:tc>
                <a:tc>
                  <a:txBody>
                    <a:bodyPr/>
                    <a:lstStyle/>
                    <a:p>
                      <a:endParaRPr lang="en-US"/>
                    </a:p>
                  </a:txBody>
                  <a:tcPr/>
                </a:tc>
              </a:tr>
              <a:tr h="409575">
                <a:tc>
                  <a:txBody>
                    <a:bodyPr/>
                    <a:lstStyle/>
                    <a:p>
                      <a:endParaRPr lang="en-US"/>
                    </a:p>
                  </a:txBody>
                  <a:tcPr/>
                </a:tc>
                <a:tc>
                  <a:txBody>
                    <a:bodyPr/>
                    <a:lstStyle/>
                    <a:p>
                      <a:pPr algn="ctr"/>
                      <a:r>
                        <a:rPr lang="en-US" dirty="0" err="1" smtClean="0"/>
                        <a:t>viernes</a:t>
                      </a:r>
                      <a:endParaRPr lang="en-US" dirty="0"/>
                    </a:p>
                  </a:txBody>
                  <a:tcPr/>
                </a:tc>
                <a:tc>
                  <a:txBody>
                    <a:bodyPr/>
                    <a:lstStyle/>
                    <a:p>
                      <a:endParaRPr lang="en-US"/>
                    </a:p>
                  </a:txBody>
                  <a:tcPr/>
                </a:tc>
              </a:tr>
              <a:tr h="409575">
                <a:tc>
                  <a:txBody>
                    <a:bodyPr/>
                    <a:lstStyle/>
                    <a:p>
                      <a:endParaRPr lang="en-US" dirty="0"/>
                    </a:p>
                  </a:txBody>
                  <a:tcPr/>
                </a:tc>
                <a:tc>
                  <a:txBody>
                    <a:bodyPr/>
                    <a:lstStyle/>
                    <a:p>
                      <a:pPr algn="ctr"/>
                      <a:r>
                        <a:rPr lang="en-US" dirty="0" err="1" smtClean="0"/>
                        <a:t>domingo</a:t>
                      </a:r>
                      <a:endParaRPr lang="en-US" dirty="0"/>
                    </a:p>
                  </a:txBody>
                  <a:tcPr/>
                </a:tc>
                <a:tc>
                  <a:txBody>
                    <a:bodyPr/>
                    <a:lstStyle/>
                    <a:p>
                      <a:endParaRPr lang="en-US" dirty="0"/>
                    </a:p>
                  </a:txBody>
                  <a:tcPr/>
                </a:tc>
              </a:tr>
              <a:tr h="409575">
                <a:tc>
                  <a:txBody>
                    <a:bodyPr/>
                    <a:lstStyle/>
                    <a:p>
                      <a:endParaRPr lang="en-US"/>
                    </a:p>
                  </a:txBody>
                  <a:tcPr/>
                </a:tc>
                <a:tc>
                  <a:txBody>
                    <a:bodyPr/>
                    <a:lstStyle/>
                    <a:p>
                      <a:pPr algn="ctr"/>
                      <a:r>
                        <a:rPr lang="en-US" dirty="0" err="1" smtClean="0"/>
                        <a:t>sábado</a:t>
                      </a:r>
                      <a:endParaRPr lang="en-US" dirty="0"/>
                    </a:p>
                  </a:txBody>
                  <a:tcPr/>
                </a:tc>
                <a:tc>
                  <a:txBody>
                    <a:bodyPr/>
                    <a:lstStyle/>
                    <a:p>
                      <a:endParaRPr lang="en-US" dirty="0"/>
                    </a:p>
                  </a:txBody>
                  <a:tcPr/>
                </a:tc>
              </a:tr>
              <a:tr h="409575">
                <a:tc>
                  <a:txBody>
                    <a:bodyPr/>
                    <a:lstStyle/>
                    <a:p>
                      <a:endParaRPr lang="en-US"/>
                    </a:p>
                  </a:txBody>
                  <a:tcPr/>
                </a:tc>
                <a:tc>
                  <a:txBody>
                    <a:bodyPr/>
                    <a:lstStyle/>
                    <a:p>
                      <a:pPr algn="ctr"/>
                      <a:r>
                        <a:rPr lang="en-US" dirty="0" err="1" smtClean="0"/>
                        <a:t>martes</a:t>
                      </a:r>
                      <a:endParaRPr lang="en-US" dirty="0"/>
                    </a:p>
                  </a:txBody>
                  <a:tcPr/>
                </a:tc>
                <a:tc>
                  <a:txBody>
                    <a:bodyPr/>
                    <a:lstStyle/>
                    <a:p>
                      <a:endParaRPr lang="en-US"/>
                    </a:p>
                  </a:txBody>
                  <a:tcPr/>
                </a:tc>
              </a:tr>
              <a:tr h="409575">
                <a:tc>
                  <a:txBody>
                    <a:bodyPr/>
                    <a:lstStyle/>
                    <a:p>
                      <a:endParaRPr lang="en-US" dirty="0"/>
                    </a:p>
                  </a:txBody>
                  <a:tcPr/>
                </a:tc>
                <a:tc>
                  <a:txBody>
                    <a:bodyPr/>
                    <a:lstStyle/>
                    <a:p>
                      <a:pPr algn="ctr"/>
                      <a:r>
                        <a:rPr lang="en-US" dirty="0" err="1" smtClean="0"/>
                        <a:t>jueves</a:t>
                      </a:r>
                      <a:endParaRPr lang="en-US" dirty="0"/>
                    </a:p>
                  </a:txBody>
                  <a:tcPr/>
                </a:tc>
                <a:tc>
                  <a:txBody>
                    <a:bodyPr/>
                    <a:lstStyle/>
                    <a:p>
                      <a:endParaRPr lang="en-US"/>
                    </a:p>
                  </a:txBody>
                  <a:tcPr/>
                </a:tc>
              </a:tr>
              <a:tr h="409575">
                <a:tc>
                  <a:txBody>
                    <a:bodyPr/>
                    <a:lstStyle/>
                    <a:p>
                      <a:endParaRPr lang="en-US" dirty="0"/>
                    </a:p>
                  </a:txBody>
                  <a:tcPr/>
                </a:tc>
                <a:tc>
                  <a:txBody>
                    <a:bodyPr/>
                    <a:lstStyle/>
                    <a:p>
                      <a:pPr algn="ctr"/>
                      <a:r>
                        <a:rPr lang="en-US" dirty="0" err="1" smtClean="0"/>
                        <a:t>lunes</a:t>
                      </a:r>
                      <a:endParaRPr lang="en-US" dirty="0"/>
                    </a:p>
                  </a:txBody>
                  <a:tcPr/>
                </a:tc>
                <a:tc>
                  <a:txBody>
                    <a:bodyPr/>
                    <a:lstStyle/>
                    <a:p>
                      <a:endParaRPr lang="en-US" dirty="0"/>
                    </a:p>
                  </a:txBody>
                  <a:tcPr/>
                </a:tc>
              </a:tr>
            </a:tbl>
          </a:graphicData>
        </a:graphic>
      </p:graphicFrame>
      <p:sp>
        <p:nvSpPr>
          <p:cNvPr id="25" name="Rectangle 24"/>
          <p:cNvSpPr/>
          <p:nvPr/>
        </p:nvSpPr>
        <p:spPr>
          <a:xfrm>
            <a:off x="4350390" y="164068"/>
            <a:ext cx="2507610" cy="369332"/>
          </a:xfrm>
          <a:prstGeom prst="rect">
            <a:avLst/>
          </a:prstGeom>
        </p:spPr>
        <p:txBody>
          <a:bodyPr wrap="none">
            <a:spAutoFit/>
          </a:bodyPr>
          <a:lstStyle/>
          <a:p>
            <a:r>
              <a:rPr lang="en-US" dirty="0" err="1" smtClean="0"/>
              <a:t>Nombre</a:t>
            </a:r>
            <a:r>
              <a:rPr lang="en-US" dirty="0" smtClean="0"/>
              <a:t>:  ____________</a:t>
            </a:r>
            <a:endParaRPr lang="en-US" dirty="0"/>
          </a:p>
        </p:txBody>
      </p:sp>
      <p:sp>
        <p:nvSpPr>
          <p:cNvPr id="26" name="Rectangle 25"/>
          <p:cNvSpPr/>
          <p:nvPr/>
        </p:nvSpPr>
        <p:spPr>
          <a:xfrm>
            <a:off x="2248069" y="392668"/>
            <a:ext cx="2247731" cy="369332"/>
          </a:xfrm>
          <a:prstGeom prst="rect">
            <a:avLst/>
          </a:prstGeom>
        </p:spPr>
        <p:txBody>
          <a:bodyPr wrap="none">
            <a:spAutoFit/>
          </a:bodyPr>
          <a:lstStyle/>
          <a:p>
            <a:pPr algn="ctr">
              <a:buNone/>
            </a:pPr>
            <a:r>
              <a:rPr lang="en-US" b="1" u="sng" dirty="0" smtClean="0"/>
              <a:t>Los </a:t>
            </a:r>
            <a:r>
              <a:rPr lang="en-US" b="1" u="sng" dirty="0" err="1" smtClean="0"/>
              <a:t>días</a:t>
            </a:r>
            <a:r>
              <a:rPr lang="en-US" b="1" u="sng" dirty="0" smtClean="0"/>
              <a:t> de la </a:t>
            </a:r>
            <a:r>
              <a:rPr lang="en-US" b="1" u="sng" dirty="0" err="1" smtClean="0"/>
              <a:t>semana</a:t>
            </a:r>
            <a:endParaRPr lang="en-US" b="1" u="sng" dirty="0" smtClean="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304800" y="152400"/>
            <a:ext cx="1371600" cy="369332"/>
          </a:xfrm>
          <a:prstGeom prst="rect">
            <a:avLst/>
          </a:prstGeom>
          <a:noFill/>
        </p:spPr>
        <p:txBody>
          <a:bodyPr wrap="square" rtlCol="0">
            <a:spAutoFit/>
          </a:bodyPr>
          <a:lstStyle/>
          <a:p>
            <a:r>
              <a:rPr lang="en-US" u="sng" dirty="0" err="1" smtClean="0">
                <a:latin typeface="Comic Sans MS" pitchFamily="66" charset="0"/>
              </a:rPr>
              <a:t>Lección</a:t>
            </a:r>
            <a:r>
              <a:rPr lang="en-US" u="sng" dirty="0" smtClean="0">
                <a:latin typeface="Comic Sans MS" pitchFamily="66" charset="0"/>
              </a:rPr>
              <a:t> 1</a:t>
            </a:r>
            <a:endParaRPr lang="en-US" u="sng" dirty="0">
              <a:latin typeface="Comic Sans MS" pitchFamily="66" charset="0"/>
            </a:endParaRPr>
          </a:p>
        </p:txBody>
      </p:sp>
      <p:sp>
        <p:nvSpPr>
          <p:cNvPr id="11" name="Title 10"/>
          <p:cNvSpPr>
            <a:spLocks noGrp="1"/>
          </p:cNvSpPr>
          <p:nvPr>
            <p:ph type="ctrTitle"/>
          </p:nvPr>
        </p:nvSpPr>
        <p:spPr>
          <a:xfrm>
            <a:off x="533400" y="533399"/>
            <a:ext cx="5829300" cy="1219201"/>
          </a:xfrm>
        </p:spPr>
        <p:txBody>
          <a:bodyPr>
            <a:normAutofit/>
          </a:bodyPr>
          <a:lstStyle/>
          <a:p>
            <a:r>
              <a:rPr lang="en-US" dirty="0" smtClean="0"/>
              <a:t>Los </a:t>
            </a:r>
            <a:r>
              <a:rPr lang="en-US" dirty="0" err="1" smtClean="0"/>
              <a:t>meses</a:t>
            </a:r>
            <a:r>
              <a:rPr lang="en-US" dirty="0" smtClean="0"/>
              <a:t> del </a:t>
            </a:r>
            <a:r>
              <a:rPr lang="en-US" dirty="0" err="1" smtClean="0"/>
              <a:t>año</a:t>
            </a:r>
            <a:r>
              <a:rPr lang="en-US" dirty="0" smtClean="0"/>
              <a:t/>
            </a:r>
            <a:br>
              <a:rPr lang="en-US" dirty="0" smtClean="0"/>
            </a:br>
            <a:r>
              <a:rPr lang="en-US" sz="1100" dirty="0" smtClean="0"/>
              <a:t>Place the months in order and </a:t>
            </a:r>
            <a:r>
              <a:rPr lang="en-US" sz="1200" dirty="0" smtClean="0"/>
              <a:t>fill in the missing letter</a:t>
            </a:r>
            <a:endParaRPr lang="en-US" dirty="0"/>
          </a:p>
        </p:txBody>
      </p:sp>
      <p:sp>
        <p:nvSpPr>
          <p:cNvPr id="12" name="TextBox 11"/>
          <p:cNvSpPr txBox="1"/>
          <p:nvPr/>
        </p:nvSpPr>
        <p:spPr>
          <a:xfrm>
            <a:off x="4038600" y="1828800"/>
            <a:ext cx="2590800" cy="7017306"/>
          </a:xfrm>
          <a:prstGeom prst="rect">
            <a:avLst/>
          </a:prstGeom>
          <a:noFill/>
        </p:spPr>
        <p:txBody>
          <a:bodyPr wrap="square" rtlCol="0">
            <a:spAutoFit/>
          </a:bodyPr>
          <a:lstStyle/>
          <a:p>
            <a:pPr marL="342900" indent="-342900"/>
            <a:r>
              <a:rPr lang="en-US" dirty="0" smtClean="0"/>
              <a:t>1.  e n e r _</a:t>
            </a:r>
          </a:p>
          <a:p>
            <a:pPr marL="342900" indent="-342900">
              <a:buAutoNum type="arabicPeriod"/>
            </a:pPr>
            <a:endParaRPr lang="en-US" dirty="0" smtClean="0"/>
          </a:p>
          <a:p>
            <a:r>
              <a:rPr lang="en-US" dirty="0" smtClean="0"/>
              <a:t>2.  f _ b r e r _</a:t>
            </a:r>
          </a:p>
          <a:p>
            <a:endParaRPr lang="en-US" dirty="0" smtClean="0"/>
          </a:p>
          <a:p>
            <a:r>
              <a:rPr lang="en-US" dirty="0" smtClean="0"/>
              <a:t>3.  m _ r z _</a:t>
            </a:r>
          </a:p>
          <a:p>
            <a:endParaRPr lang="en-US" dirty="0" smtClean="0"/>
          </a:p>
          <a:p>
            <a:r>
              <a:rPr lang="en-US" dirty="0" smtClean="0"/>
              <a:t>4.   _ b r _ l</a:t>
            </a:r>
          </a:p>
          <a:p>
            <a:endParaRPr lang="en-US" dirty="0" smtClean="0"/>
          </a:p>
          <a:p>
            <a:r>
              <a:rPr lang="en-US" dirty="0" smtClean="0"/>
              <a:t>5.   m _ y _</a:t>
            </a:r>
          </a:p>
          <a:p>
            <a:endParaRPr lang="en-US" dirty="0" smtClean="0"/>
          </a:p>
          <a:p>
            <a:r>
              <a:rPr lang="en-US" dirty="0" smtClean="0"/>
              <a:t>6.   j _ n _ o</a:t>
            </a:r>
          </a:p>
          <a:p>
            <a:endParaRPr lang="en-US" dirty="0" smtClean="0"/>
          </a:p>
          <a:p>
            <a:r>
              <a:rPr lang="en-US" dirty="0" smtClean="0"/>
              <a:t>7.   j _ l _ o</a:t>
            </a:r>
          </a:p>
          <a:p>
            <a:endParaRPr lang="en-US" dirty="0" smtClean="0"/>
          </a:p>
          <a:p>
            <a:r>
              <a:rPr lang="en-US" dirty="0" smtClean="0"/>
              <a:t>8.  a g _ s t _</a:t>
            </a:r>
          </a:p>
          <a:p>
            <a:endParaRPr lang="en-US" dirty="0" smtClean="0"/>
          </a:p>
          <a:p>
            <a:r>
              <a:rPr lang="en-US" dirty="0" smtClean="0"/>
              <a:t>9.  s _ p t _  e m b r _</a:t>
            </a:r>
          </a:p>
          <a:p>
            <a:endParaRPr lang="en-US" dirty="0" smtClean="0"/>
          </a:p>
          <a:p>
            <a:r>
              <a:rPr lang="en-US" dirty="0" smtClean="0"/>
              <a:t>10.   _ c t _ b r e</a:t>
            </a:r>
          </a:p>
          <a:p>
            <a:endParaRPr lang="en-US" dirty="0" smtClean="0"/>
          </a:p>
          <a:p>
            <a:r>
              <a:rPr lang="en-US" dirty="0" smtClean="0"/>
              <a:t>11.  n _ v _ e m b r _</a:t>
            </a:r>
          </a:p>
          <a:p>
            <a:endParaRPr lang="en-US" dirty="0" smtClean="0"/>
          </a:p>
          <a:p>
            <a:r>
              <a:rPr lang="en-US" dirty="0" smtClean="0"/>
              <a:t>12.  d _ c </a:t>
            </a:r>
            <a:r>
              <a:rPr lang="en-US" dirty="0" err="1" smtClean="0"/>
              <a:t>i</a:t>
            </a:r>
            <a:r>
              <a:rPr lang="en-US" dirty="0" smtClean="0"/>
              <a:t> _ m b r _</a:t>
            </a:r>
          </a:p>
          <a:p>
            <a:endParaRPr lang="en-US" dirty="0" smtClean="0"/>
          </a:p>
          <a:p>
            <a:endParaRPr lang="en-US" dirty="0"/>
          </a:p>
        </p:txBody>
      </p:sp>
      <p:pic>
        <p:nvPicPr>
          <p:cNvPr id="9217" name="Picture 1"/>
          <p:cNvPicPr>
            <a:picLocks noChangeAspect="1" noChangeArrowheads="1"/>
          </p:cNvPicPr>
          <p:nvPr/>
        </p:nvPicPr>
        <p:blipFill>
          <a:blip r:embed="rId2" cstate="print"/>
          <a:srcRect/>
          <a:stretch>
            <a:fillRect/>
          </a:stretch>
        </p:blipFill>
        <p:spPr bwMode="auto">
          <a:xfrm>
            <a:off x="228600" y="1828800"/>
            <a:ext cx="3743325" cy="6837363"/>
          </a:xfrm>
          <a:prstGeom prst="rect">
            <a:avLst/>
          </a:prstGeom>
          <a:noFill/>
          <a:ln w="9525">
            <a:noFill/>
            <a:miter lim="800000"/>
            <a:headEnd/>
            <a:tailEnd/>
          </a:ln>
        </p:spPr>
      </p:pic>
      <p:sp>
        <p:nvSpPr>
          <p:cNvPr id="13" name="Rectangle 12"/>
          <p:cNvSpPr/>
          <p:nvPr/>
        </p:nvSpPr>
        <p:spPr>
          <a:xfrm>
            <a:off x="4350390" y="164068"/>
            <a:ext cx="2507610" cy="369332"/>
          </a:xfrm>
          <a:prstGeom prst="rect">
            <a:avLst/>
          </a:prstGeom>
        </p:spPr>
        <p:txBody>
          <a:bodyPr wrap="none">
            <a:spAutoFit/>
          </a:bodyPr>
          <a:lstStyle/>
          <a:p>
            <a:r>
              <a:rPr lang="en-US" dirty="0" err="1" smtClean="0"/>
              <a:t>Nombre</a:t>
            </a:r>
            <a:r>
              <a:rPr lang="en-US" dirty="0" smtClean="0"/>
              <a:t>:  ____________</a:t>
            </a:r>
            <a:endParaRPr lang="en-US" dirty="0"/>
          </a:p>
        </p:txBody>
      </p:sp>
      <p:sp>
        <p:nvSpPr>
          <p:cNvPr id="7" name="TextBox 6"/>
          <p:cNvSpPr txBox="1"/>
          <p:nvPr/>
        </p:nvSpPr>
        <p:spPr>
          <a:xfrm>
            <a:off x="304800" y="457200"/>
            <a:ext cx="1676400" cy="369332"/>
          </a:xfrm>
          <a:prstGeom prst="rect">
            <a:avLst/>
          </a:prstGeom>
          <a:noFill/>
        </p:spPr>
        <p:txBody>
          <a:bodyPr wrap="square" rtlCol="0">
            <a:spAutoFit/>
          </a:bodyPr>
          <a:lstStyle/>
          <a:p>
            <a:r>
              <a:rPr lang="en-US" dirty="0" smtClean="0"/>
              <a:t>Extra Activity </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TextBox 49"/>
          <p:cNvSpPr txBox="1"/>
          <p:nvPr/>
        </p:nvSpPr>
        <p:spPr>
          <a:xfrm>
            <a:off x="304800" y="152400"/>
            <a:ext cx="1371600" cy="369332"/>
          </a:xfrm>
          <a:prstGeom prst="rect">
            <a:avLst/>
          </a:prstGeom>
          <a:noFill/>
        </p:spPr>
        <p:txBody>
          <a:bodyPr wrap="square" rtlCol="0">
            <a:spAutoFit/>
          </a:bodyPr>
          <a:lstStyle/>
          <a:p>
            <a:r>
              <a:rPr lang="en-US" u="sng" dirty="0" err="1" smtClean="0">
                <a:latin typeface="Comic Sans MS" pitchFamily="66" charset="0"/>
              </a:rPr>
              <a:t>Lección</a:t>
            </a:r>
            <a:r>
              <a:rPr lang="en-US" u="sng" dirty="0" smtClean="0">
                <a:latin typeface="Comic Sans MS" pitchFamily="66" charset="0"/>
              </a:rPr>
              <a:t> 2</a:t>
            </a:r>
            <a:endParaRPr lang="en-US" u="sng" dirty="0">
              <a:latin typeface="Comic Sans MS" pitchFamily="66" charset="0"/>
            </a:endParaRPr>
          </a:p>
        </p:txBody>
      </p:sp>
      <p:sp>
        <p:nvSpPr>
          <p:cNvPr id="51" name="TextBox 50"/>
          <p:cNvSpPr txBox="1"/>
          <p:nvPr/>
        </p:nvSpPr>
        <p:spPr>
          <a:xfrm>
            <a:off x="4343400" y="152400"/>
            <a:ext cx="2590800" cy="369332"/>
          </a:xfrm>
          <a:prstGeom prst="rect">
            <a:avLst/>
          </a:prstGeom>
          <a:noFill/>
        </p:spPr>
        <p:txBody>
          <a:bodyPr wrap="square" rtlCol="0">
            <a:spAutoFit/>
          </a:bodyPr>
          <a:lstStyle/>
          <a:p>
            <a:r>
              <a:rPr lang="en-US" dirty="0" err="1" smtClean="0"/>
              <a:t>Nombre</a:t>
            </a:r>
            <a:r>
              <a:rPr lang="en-US" dirty="0" smtClean="0"/>
              <a:t>:  ____________</a:t>
            </a:r>
            <a:endParaRPr lang="en-US" dirty="0"/>
          </a:p>
        </p:txBody>
      </p:sp>
      <p:sp>
        <p:nvSpPr>
          <p:cNvPr id="53" name="Rectangle 52"/>
          <p:cNvSpPr/>
          <p:nvPr/>
        </p:nvSpPr>
        <p:spPr>
          <a:xfrm>
            <a:off x="457200" y="1447800"/>
            <a:ext cx="3429000" cy="6281848"/>
          </a:xfrm>
          <a:prstGeom prst="rect">
            <a:avLst/>
          </a:prstGeom>
        </p:spPr>
        <p:txBody>
          <a:bodyPr>
            <a:spAutoFit/>
          </a:bodyPr>
          <a:lstStyle/>
          <a:p>
            <a:pPr>
              <a:lnSpc>
                <a:spcPct val="150000"/>
              </a:lnSpc>
            </a:pPr>
            <a:r>
              <a:rPr lang="es-PR" b="1" dirty="0" smtClean="0"/>
              <a:t>1=uno</a:t>
            </a:r>
            <a:endParaRPr lang="es-PR" dirty="0" smtClean="0"/>
          </a:p>
          <a:p>
            <a:pPr>
              <a:lnSpc>
                <a:spcPct val="150000"/>
              </a:lnSpc>
            </a:pPr>
            <a:r>
              <a:rPr lang="es-PR" b="1" dirty="0" smtClean="0"/>
              <a:t>2=dos</a:t>
            </a:r>
            <a:endParaRPr lang="es-PR" dirty="0" smtClean="0"/>
          </a:p>
          <a:p>
            <a:pPr>
              <a:lnSpc>
                <a:spcPct val="150000"/>
              </a:lnSpc>
            </a:pPr>
            <a:r>
              <a:rPr lang="es-PR" b="1" dirty="0" smtClean="0"/>
              <a:t>3=tres</a:t>
            </a:r>
            <a:endParaRPr lang="es-PR" dirty="0" smtClean="0"/>
          </a:p>
          <a:p>
            <a:pPr>
              <a:lnSpc>
                <a:spcPct val="150000"/>
              </a:lnSpc>
            </a:pPr>
            <a:r>
              <a:rPr lang="es-PR" b="1" dirty="0" smtClean="0"/>
              <a:t>4=cuatro</a:t>
            </a:r>
            <a:endParaRPr lang="es-PR" dirty="0" smtClean="0"/>
          </a:p>
          <a:p>
            <a:pPr>
              <a:lnSpc>
                <a:spcPct val="150000"/>
              </a:lnSpc>
            </a:pPr>
            <a:r>
              <a:rPr lang="es-PR" b="1" dirty="0" smtClean="0"/>
              <a:t>5=cinco</a:t>
            </a:r>
            <a:endParaRPr lang="es-PR" dirty="0" smtClean="0"/>
          </a:p>
          <a:p>
            <a:pPr>
              <a:lnSpc>
                <a:spcPct val="150000"/>
              </a:lnSpc>
            </a:pPr>
            <a:r>
              <a:rPr lang="es-PR" b="1" dirty="0" smtClean="0"/>
              <a:t>6=seis</a:t>
            </a:r>
            <a:endParaRPr lang="es-PR" dirty="0" smtClean="0"/>
          </a:p>
          <a:p>
            <a:pPr>
              <a:lnSpc>
                <a:spcPct val="150000"/>
              </a:lnSpc>
            </a:pPr>
            <a:r>
              <a:rPr lang="es-PR" b="1" dirty="0" smtClean="0"/>
              <a:t>7=siete </a:t>
            </a:r>
            <a:endParaRPr lang="es-PR" dirty="0" smtClean="0"/>
          </a:p>
          <a:p>
            <a:pPr>
              <a:lnSpc>
                <a:spcPct val="150000"/>
              </a:lnSpc>
            </a:pPr>
            <a:r>
              <a:rPr lang="es-PR" b="1" dirty="0" smtClean="0"/>
              <a:t>8=ocho</a:t>
            </a:r>
            <a:endParaRPr lang="es-PR" dirty="0" smtClean="0"/>
          </a:p>
          <a:p>
            <a:pPr>
              <a:lnSpc>
                <a:spcPct val="150000"/>
              </a:lnSpc>
            </a:pPr>
            <a:r>
              <a:rPr lang="es-PR" b="1" dirty="0" smtClean="0"/>
              <a:t>9=nueve </a:t>
            </a:r>
            <a:endParaRPr lang="es-PR" dirty="0" smtClean="0"/>
          </a:p>
          <a:p>
            <a:pPr>
              <a:lnSpc>
                <a:spcPct val="150000"/>
              </a:lnSpc>
            </a:pPr>
            <a:r>
              <a:rPr lang="es-PR" b="1" dirty="0" smtClean="0"/>
              <a:t>10=diez</a:t>
            </a:r>
            <a:endParaRPr lang="es-PR" dirty="0" smtClean="0"/>
          </a:p>
          <a:p>
            <a:pPr>
              <a:lnSpc>
                <a:spcPct val="150000"/>
              </a:lnSpc>
            </a:pPr>
            <a:r>
              <a:rPr lang="es-PR" b="1" dirty="0" smtClean="0"/>
              <a:t>11=once</a:t>
            </a:r>
            <a:endParaRPr lang="es-PR" dirty="0" smtClean="0"/>
          </a:p>
          <a:p>
            <a:pPr>
              <a:lnSpc>
                <a:spcPct val="150000"/>
              </a:lnSpc>
            </a:pPr>
            <a:r>
              <a:rPr lang="es-PR" b="1" dirty="0" smtClean="0"/>
              <a:t>12=doce</a:t>
            </a:r>
            <a:endParaRPr lang="es-PR" dirty="0" smtClean="0"/>
          </a:p>
          <a:p>
            <a:pPr>
              <a:lnSpc>
                <a:spcPct val="150000"/>
              </a:lnSpc>
            </a:pPr>
            <a:r>
              <a:rPr lang="es-PR" b="1" dirty="0" smtClean="0"/>
              <a:t>13=trece</a:t>
            </a:r>
            <a:endParaRPr lang="es-PR" dirty="0" smtClean="0"/>
          </a:p>
          <a:p>
            <a:pPr>
              <a:lnSpc>
                <a:spcPct val="150000"/>
              </a:lnSpc>
            </a:pPr>
            <a:r>
              <a:rPr lang="es-PR" b="1" dirty="0" smtClean="0"/>
              <a:t>14=catorce</a:t>
            </a:r>
            <a:endParaRPr lang="es-PR" dirty="0" smtClean="0"/>
          </a:p>
          <a:p>
            <a:pPr>
              <a:lnSpc>
                <a:spcPct val="150000"/>
              </a:lnSpc>
            </a:pPr>
            <a:r>
              <a:rPr lang="es-PR" b="1" dirty="0" smtClean="0"/>
              <a:t>15=quince</a:t>
            </a:r>
            <a:endParaRPr lang="es-PR" dirty="0" smtClean="0"/>
          </a:p>
        </p:txBody>
      </p:sp>
      <p:sp>
        <p:nvSpPr>
          <p:cNvPr id="54" name="Rectangle 53"/>
          <p:cNvSpPr/>
          <p:nvPr/>
        </p:nvSpPr>
        <p:spPr>
          <a:xfrm>
            <a:off x="3657600" y="4267200"/>
            <a:ext cx="184731" cy="646331"/>
          </a:xfrm>
          <a:prstGeom prst="rect">
            <a:avLst/>
          </a:prstGeom>
        </p:spPr>
        <p:txBody>
          <a:bodyPr wrap="none">
            <a:spAutoFit/>
          </a:bodyPr>
          <a:lstStyle/>
          <a:p>
            <a:endParaRPr lang="en-US" b="1" dirty="0" smtClean="0"/>
          </a:p>
          <a:p>
            <a:endParaRPr lang="en-US" dirty="0"/>
          </a:p>
        </p:txBody>
      </p:sp>
      <p:sp>
        <p:nvSpPr>
          <p:cNvPr id="57" name="Rectangle 56"/>
          <p:cNvSpPr/>
          <p:nvPr/>
        </p:nvSpPr>
        <p:spPr>
          <a:xfrm>
            <a:off x="304800" y="381000"/>
            <a:ext cx="6248400" cy="1015663"/>
          </a:xfrm>
          <a:prstGeom prst="rect">
            <a:avLst/>
          </a:prstGeom>
        </p:spPr>
        <p:txBody>
          <a:bodyPr wrap="square">
            <a:spAutoFit/>
          </a:bodyPr>
          <a:lstStyle/>
          <a:p>
            <a:pPr algn="ctr">
              <a:buNone/>
            </a:pPr>
            <a:r>
              <a:rPr lang="en-US" b="1" u="sng" dirty="0" smtClean="0"/>
              <a:t>Los </a:t>
            </a:r>
            <a:r>
              <a:rPr lang="en-US" b="1" u="sng" dirty="0" err="1" smtClean="0"/>
              <a:t>Números</a:t>
            </a:r>
            <a:endParaRPr lang="en-US" b="1" u="sng" dirty="0" smtClean="0"/>
          </a:p>
          <a:p>
            <a:pPr algn="ctr">
              <a:buNone/>
            </a:pPr>
            <a:endParaRPr lang="en-US" sz="1400" b="1" dirty="0" smtClean="0"/>
          </a:p>
          <a:p>
            <a:pPr algn="ctr">
              <a:buNone/>
            </a:pPr>
            <a:endParaRPr lang="en-US" sz="1400" b="1" dirty="0" smtClean="0"/>
          </a:p>
          <a:p>
            <a:pPr>
              <a:buNone/>
            </a:pPr>
            <a:r>
              <a:rPr lang="en-US" sz="1400" dirty="0" smtClean="0"/>
              <a:t>This is the vocabulary you are exposed to in this lesson</a:t>
            </a:r>
          </a:p>
        </p:txBody>
      </p:sp>
      <p:sp>
        <p:nvSpPr>
          <p:cNvPr id="58" name="Title 1"/>
          <p:cNvSpPr>
            <a:spLocks noGrp="1"/>
          </p:cNvSpPr>
          <p:nvPr>
            <p:ph type="title"/>
          </p:nvPr>
        </p:nvSpPr>
        <p:spPr>
          <a:xfrm>
            <a:off x="381000" y="609600"/>
            <a:ext cx="6172200" cy="548216"/>
          </a:xfrm>
        </p:spPr>
        <p:txBody>
          <a:bodyPr>
            <a:normAutofit/>
          </a:bodyPr>
          <a:lstStyle/>
          <a:p>
            <a:r>
              <a:rPr lang="en-US" sz="1600" b="1" u="sng" dirty="0" smtClean="0"/>
              <a:t>Vocabulario</a:t>
            </a:r>
            <a:endParaRPr lang="en-US" sz="1600" b="1" u="sng" dirty="0"/>
          </a:p>
        </p:txBody>
      </p:sp>
      <p:sp>
        <p:nvSpPr>
          <p:cNvPr id="8" name="Rectangle 7"/>
          <p:cNvSpPr/>
          <p:nvPr/>
        </p:nvSpPr>
        <p:spPr>
          <a:xfrm>
            <a:off x="3505200" y="1447800"/>
            <a:ext cx="3429000" cy="6281848"/>
          </a:xfrm>
          <a:prstGeom prst="rect">
            <a:avLst/>
          </a:prstGeom>
        </p:spPr>
        <p:txBody>
          <a:bodyPr>
            <a:spAutoFit/>
          </a:bodyPr>
          <a:lstStyle/>
          <a:p>
            <a:pPr>
              <a:lnSpc>
                <a:spcPct val="150000"/>
              </a:lnSpc>
            </a:pPr>
            <a:r>
              <a:rPr lang="es-PR" b="1" dirty="0" smtClean="0"/>
              <a:t>16=dieciséis</a:t>
            </a:r>
            <a:endParaRPr lang="es-PR" dirty="0" smtClean="0"/>
          </a:p>
          <a:p>
            <a:pPr>
              <a:lnSpc>
                <a:spcPct val="150000"/>
              </a:lnSpc>
            </a:pPr>
            <a:r>
              <a:rPr lang="es-PR" b="1" dirty="0" smtClean="0"/>
              <a:t>17=diecisiete</a:t>
            </a:r>
            <a:endParaRPr lang="es-PR" dirty="0" smtClean="0"/>
          </a:p>
          <a:p>
            <a:pPr>
              <a:lnSpc>
                <a:spcPct val="150000"/>
              </a:lnSpc>
            </a:pPr>
            <a:r>
              <a:rPr lang="es-PR" b="1" dirty="0" smtClean="0"/>
              <a:t>18=dieciocho</a:t>
            </a:r>
            <a:endParaRPr lang="es-PR" dirty="0" smtClean="0"/>
          </a:p>
          <a:p>
            <a:pPr>
              <a:lnSpc>
                <a:spcPct val="150000"/>
              </a:lnSpc>
            </a:pPr>
            <a:r>
              <a:rPr lang="es-PR" b="1" dirty="0" smtClean="0"/>
              <a:t>19=diecinueve</a:t>
            </a:r>
            <a:endParaRPr lang="es-PR" dirty="0" smtClean="0"/>
          </a:p>
          <a:p>
            <a:pPr>
              <a:lnSpc>
                <a:spcPct val="150000"/>
              </a:lnSpc>
            </a:pPr>
            <a:r>
              <a:rPr lang="es-PR" b="1" dirty="0" smtClean="0"/>
              <a:t>20=veinte</a:t>
            </a:r>
          </a:p>
          <a:p>
            <a:pPr>
              <a:lnSpc>
                <a:spcPct val="150000"/>
              </a:lnSpc>
            </a:pPr>
            <a:r>
              <a:rPr lang="es-PR" b="1" dirty="0" smtClean="0"/>
              <a:t>21=veintiuno</a:t>
            </a:r>
          </a:p>
          <a:p>
            <a:pPr>
              <a:lnSpc>
                <a:spcPct val="150000"/>
              </a:lnSpc>
            </a:pPr>
            <a:r>
              <a:rPr lang="es-PR" b="1" dirty="0" smtClean="0"/>
              <a:t>22=</a:t>
            </a:r>
            <a:r>
              <a:rPr lang="es-PR" b="1" dirty="0" err="1" smtClean="0"/>
              <a:t>veintidos</a:t>
            </a:r>
            <a:r>
              <a:rPr lang="es-PR" b="1" dirty="0" smtClean="0"/>
              <a:t> </a:t>
            </a:r>
          </a:p>
          <a:p>
            <a:pPr>
              <a:lnSpc>
                <a:spcPct val="150000"/>
              </a:lnSpc>
            </a:pPr>
            <a:r>
              <a:rPr lang="es-PR" b="1" dirty="0" smtClean="0"/>
              <a:t>23=</a:t>
            </a:r>
            <a:r>
              <a:rPr lang="es-PR" b="1" dirty="0" err="1" smtClean="0"/>
              <a:t>veintitres</a:t>
            </a:r>
            <a:r>
              <a:rPr lang="es-PR" b="1" dirty="0" smtClean="0"/>
              <a:t> </a:t>
            </a:r>
          </a:p>
          <a:p>
            <a:pPr>
              <a:lnSpc>
                <a:spcPct val="150000"/>
              </a:lnSpc>
            </a:pPr>
            <a:r>
              <a:rPr lang="es-PR" b="1" dirty="0" smtClean="0"/>
              <a:t>24=veinticuatro </a:t>
            </a:r>
          </a:p>
          <a:p>
            <a:pPr>
              <a:lnSpc>
                <a:spcPct val="150000"/>
              </a:lnSpc>
            </a:pPr>
            <a:r>
              <a:rPr lang="es-PR" b="1" dirty="0" smtClean="0"/>
              <a:t>25=veinticinco </a:t>
            </a:r>
          </a:p>
          <a:p>
            <a:pPr>
              <a:lnSpc>
                <a:spcPct val="150000"/>
              </a:lnSpc>
            </a:pPr>
            <a:r>
              <a:rPr lang="es-PR" b="1" dirty="0" smtClean="0"/>
              <a:t>26=</a:t>
            </a:r>
            <a:r>
              <a:rPr lang="es-PR" b="1" dirty="0" err="1" smtClean="0"/>
              <a:t>veintiseis</a:t>
            </a:r>
            <a:r>
              <a:rPr lang="es-PR" b="1" dirty="0" smtClean="0"/>
              <a:t> </a:t>
            </a:r>
          </a:p>
          <a:p>
            <a:pPr>
              <a:lnSpc>
                <a:spcPct val="150000"/>
              </a:lnSpc>
            </a:pPr>
            <a:r>
              <a:rPr lang="es-PR" b="1" dirty="0" smtClean="0"/>
              <a:t>27=veintisiete </a:t>
            </a:r>
          </a:p>
          <a:p>
            <a:pPr>
              <a:lnSpc>
                <a:spcPct val="150000"/>
              </a:lnSpc>
            </a:pPr>
            <a:r>
              <a:rPr lang="es-PR" b="1" dirty="0" smtClean="0"/>
              <a:t>28=veintiocho </a:t>
            </a:r>
          </a:p>
          <a:p>
            <a:pPr>
              <a:lnSpc>
                <a:spcPct val="150000"/>
              </a:lnSpc>
            </a:pPr>
            <a:r>
              <a:rPr lang="es-PR" b="1" dirty="0" smtClean="0"/>
              <a:t>29=veintinueve </a:t>
            </a:r>
          </a:p>
          <a:p>
            <a:pPr>
              <a:lnSpc>
                <a:spcPct val="150000"/>
              </a:lnSpc>
            </a:pPr>
            <a:r>
              <a:rPr lang="es-PR" b="1" dirty="0" smtClean="0"/>
              <a:t>30=treinta</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256448" y="228600"/>
            <a:ext cx="1191352" cy="369332"/>
          </a:xfrm>
          <a:prstGeom prst="rect">
            <a:avLst/>
          </a:prstGeom>
        </p:spPr>
        <p:txBody>
          <a:bodyPr wrap="none">
            <a:spAutoFit/>
          </a:bodyPr>
          <a:lstStyle/>
          <a:p>
            <a:r>
              <a:rPr lang="en-US" u="sng" dirty="0" err="1" smtClean="0">
                <a:latin typeface="Comic Sans MS" pitchFamily="66" charset="0"/>
              </a:rPr>
              <a:t>Lección</a:t>
            </a:r>
            <a:r>
              <a:rPr lang="en-US" u="sng" dirty="0" smtClean="0">
                <a:latin typeface="Comic Sans MS" pitchFamily="66" charset="0"/>
              </a:rPr>
              <a:t> 2</a:t>
            </a:r>
          </a:p>
        </p:txBody>
      </p:sp>
      <p:sp>
        <p:nvSpPr>
          <p:cNvPr id="16" name="TextBox 15"/>
          <p:cNvSpPr txBox="1"/>
          <p:nvPr/>
        </p:nvSpPr>
        <p:spPr>
          <a:xfrm>
            <a:off x="228600" y="1371600"/>
            <a:ext cx="6629400" cy="3429000"/>
          </a:xfrm>
          <a:prstGeom prst="rect">
            <a:avLst/>
          </a:prstGeom>
          <a:noFill/>
        </p:spPr>
        <p:txBody>
          <a:bodyPr wrap="square" numCol="3" rtlCol="0">
            <a:spAutoFit/>
          </a:bodyPr>
          <a:lstStyle/>
          <a:p>
            <a:r>
              <a:rPr lang="en-US" dirty="0" smtClean="0"/>
              <a:t>             </a:t>
            </a:r>
            <a:r>
              <a:rPr lang="en-US" dirty="0" err="1" smtClean="0"/>
              <a:t>veinte</a:t>
            </a:r>
            <a:r>
              <a:rPr lang="en-US" dirty="0" smtClean="0"/>
              <a:t>		  </a:t>
            </a:r>
          </a:p>
          <a:p>
            <a:r>
              <a:rPr lang="en-US" dirty="0" smtClean="0"/>
              <a:t>             cero </a:t>
            </a:r>
          </a:p>
          <a:p>
            <a:endParaRPr lang="en-US" dirty="0" smtClean="0"/>
          </a:p>
          <a:p>
            <a:r>
              <a:rPr lang="en-US" dirty="0" smtClean="0"/>
              <a:t>             </a:t>
            </a:r>
            <a:r>
              <a:rPr lang="en-US" dirty="0" err="1" smtClean="0"/>
              <a:t>catorce</a:t>
            </a:r>
            <a:endParaRPr lang="en-US" dirty="0" smtClean="0"/>
          </a:p>
          <a:p>
            <a:endParaRPr lang="en-US" dirty="0" smtClean="0"/>
          </a:p>
          <a:p>
            <a:r>
              <a:rPr lang="en-US" dirty="0" smtClean="0"/>
              <a:t>             </a:t>
            </a:r>
            <a:r>
              <a:rPr lang="en-US" dirty="0" err="1" smtClean="0"/>
              <a:t>dieciséis</a:t>
            </a:r>
            <a:endParaRPr lang="en-US" dirty="0" smtClean="0"/>
          </a:p>
          <a:p>
            <a:endParaRPr lang="en-US" dirty="0" smtClean="0"/>
          </a:p>
          <a:p>
            <a:r>
              <a:rPr lang="en-US" dirty="0" smtClean="0"/>
              <a:t>             </a:t>
            </a:r>
            <a:r>
              <a:rPr lang="en-US" dirty="0" err="1" smtClean="0"/>
              <a:t>diecisiete</a:t>
            </a:r>
            <a:endParaRPr lang="en-US" dirty="0" smtClean="0"/>
          </a:p>
          <a:p>
            <a:endParaRPr lang="en-US" dirty="0" smtClean="0"/>
          </a:p>
          <a:p>
            <a:r>
              <a:rPr lang="en-US" dirty="0" smtClean="0"/>
              <a:t>             </a:t>
            </a:r>
            <a:r>
              <a:rPr lang="en-US" dirty="0" err="1" smtClean="0"/>
              <a:t>diecinueve</a:t>
            </a:r>
            <a:endParaRPr lang="en-US" dirty="0" smtClean="0"/>
          </a:p>
          <a:p>
            <a:endParaRPr lang="en-US" dirty="0" smtClean="0"/>
          </a:p>
          <a:p>
            <a:r>
              <a:rPr lang="en-US" dirty="0" smtClean="0"/>
              <a:t>     </a:t>
            </a:r>
            <a:r>
              <a:rPr lang="en-US" dirty="0" err="1" smtClean="0"/>
              <a:t>tres</a:t>
            </a:r>
            <a:endParaRPr lang="en-US" dirty="0" smtClean="0"/>
          </a:p>
          <a:p>
            <a:r>
              <a:rPr lang="en-US" dirty="0" smtClean="0"/>
              <a:t>    </a:t>
            </a:r>
          </a:p>
          <a:p>
            <a:r>
              <a:rPr lang="en-US" dirty="0" smtClean="0"/>
              <a:t>     </a:t>
            </a:r>
            <a:r>
              <a:rPr lang="en-US" dirty="0" err="1" smtClean="0"/>
              <a:t>siete</a:t>
            </a:r>
            <a:endParaRPr lang="en-US" dirty="0" smtClean="0"/>
          </a:p>
          <a:p>
            <a:endParaRPr lang="en-US" dirty="0" smtClean="0"/>
          </a:p>
          <a:p>
            <a:r>
              <a:rPr lang="en-US" dirty="0" smtClean="0"/>
              <a:t>     quince</a:t>
            </a:r>
          </a:p>
          <a:p>
            <a:endParaRPr lang="en-US" dirty="0" smtClean="0"/>
          </a:p>
          <a:p>
            <a:r>
              <a:rPr lang="en-US" dirty="0" smtClean="0"/>
              <a:t>     </a:t>
            </a:r>
            <a:r>
              <a:rPr lang="en-US" dirty="0" err="1" smtClean="0"/>
              <a:t>seis</a:t>
            </a:r>
            <a:endParaRPr lang="en-US" dirty="0" smtClean="0"/>
          </a:p>
          <a:p>
            <a:endParaRPr lang="en-US" dirty="0" smtClean="0"/>
          </a:p>
          <a:p>
            <a:r>
              <a:rPr lang="en-US" dirty="0" smtClean="0"/>
              <a:t>     </a:t>
            </a:r>
            <a:r>
              <a:rPr lang="en-US" dirty="0" err="1" smtClean="0"/>
              <a:t>cuatro</a:t>
            </a:r>
            <a:endParaRPr lang="en-US" dirty="0" smtClean="0"/>
          </a:p>
          <a:p>
            <a:endParaRPr lang="en-US" dirty="0" smtClean="0"/>
          </a:p>
          <a:p>
            <a:r>
              <a:rPr lang="en-US" dirty="0" smtClean="0"/>
              <a:t>     </a:t>
            </a:r>
            <a:r>
              <a:rPr lang="en-US" dirty="0" err="1" smtClean="0"/>
              <a:t>nueve</a:t>
            </a:r>
            <a:endParaRPr lang="en-US" dirty="0" smtClean="0"/>
          </a:p>
          <a:p>
            <a:endParaRPr lang="en-US" dirty="0" smtClean="0"/>
          </a:p>
          <a:p>
            <a:r>
              <a:rPr lang="en-US" dirty="0" smtClean="0"/>
              <a:t>dos </a:t>
            </a:r>
          </a:p>
          <a:p>
            <a:endParaRPr lang="en-US" dirty="0" smtClean="0"/>
          </a:p>
          <a:p>
            <a:r>
              <a:rPr lang="en-US" dirty="0" err="1" smtClean="0"/>
              <a:t>treinta</a:t>
            </a:r>
            <a:endParaRPr lang="en-US" dirty="0" smtClean="0"/>
          </a:p>
          <a:p>
            <a:endParaRPr lang="en-US" dirty="0" smtClean="0"/>
          </a:p>
          <a:p>
            <a:r>
              <a:rPr lang="en-US" dirty="0" err="1" smtClean="0"/>
              <a:t>trece</a:t>
            </a:r>
            <a:endParaRPr lang="en-US" dirty="0" smtClean="0"/>
          </a:p>
          <a:p>
            <a:endParaRPr lang="en-US" dirty="0" smtClean="0"/>
          </a:p>
          <a:p>
            <a:r>
              <a:rPr lang="en-US" dirty="0" err="1" smtClean="0"/>
              <a:t>doce</a:t>
            </a:r>
            <a:r>
              <a:rPr lang="en-US" dirty="0" smtClean="0"/>
              <a:t> </a:t>
            </a:r>
          </a:p>
          <a:p>
            <a:endParaRPr lang="en-US" dirty="0" smtClean="0"/>
          </a:p>
          <a:p>
            <a:r>
              <a:rPr lang="en-US" dirty="0" smtClean="0"/>
              <a:t>once</a:t>
            </a:r>
          </a:p>
          <a:p>
            <a:endParaRPr lang="en-US" dirty="0" smtClean="0"/>
          </a:p>
          <a:p>
            <a:r>
              <a:rPr lang="en-US" dirty="0" err="1" smtClean="0"/>
              <a:t>ocho</a:t>
            </a:r>
            <a:endParaRPr lang="en-US" dirty="0" smtClean="0"/>
          </a:p>
        </p:txBody>
      </p:sp>
      <p:sp>
        <p:nvSpPr>
          <p:cNvPr id="17" name="Rectangle 16"/>
          <p:cNvSpPr/>
          <p:nvPr/>
        </p:nvSpPr>
        <p:spPr>
          <a:xfrm>
            <a:off x="304800" y="1447800"/>
            <a:ext cx="609600" cy="4572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304800" y="1981200"/>
            <a:ext cx="609600" cy="4572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304800" y="2514600"/>
            <a:ext cx="609600" cy="4572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304800" y="3048000"/>
            <a:ext cx="609600" cy="4572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304800" y="3581400"/>
            <a:ext cx="609600" cy="4572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304800" y="4114800"/>
            <a:ext cx="609600" cy="4572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a:off x="2057400" y="2514600"/>
            <a:ext cx="609600" cy="4572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2057400" y="3048000"/>
            <a:ext cx="609600" cy="4572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2057400" y="1447800"/>
            <a:ext cx="609600" cy="4572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2057400" y="1981200"/>
            <a:ext cx="609600" cy="4572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2057400" y="3581400"/>
            <a:ext cx="609600" cy="4572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2057400" y="4114800"/>
            <a:ext cx="609600" cy="4572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3886200" y="1447800"/>
            <a:ext cx="609600" cy="4572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a:off x="3886200" y="1981200"/>
            <a:ext cx="609600" cy="4572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p:nvSpPr>
        <p:spPr>
          <a:xfrm>
            <a:off x="3886200" y="2514600"/>
            <a:ext cx="609600" cy="4572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3886200" y="3048000"/>
            <a:ext cx="609600" cy="4572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3886200" y="3581400"/>
            <a:ext cx="609600" cy="4572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p:nvSpPr>
        <p:spPr>
          <a:xfrm>
            <a:off x="3886200" y="4114800"/>
            <a:ext cx="609600" cy="4572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p:cNvSpPr txBox="1"/>
          <p:nvPr/>
        </p:nvSpPr>
        <p:spPr>
          <a:xfrm>
            <a:off x="228600" y="1066800"/>
            <a:ext cx="4114800" cy="276999"/>
          </a:xfrm>
          <a:prstGeom prst="rect">
            <a:avLst/>
          </a:prstGeom>
          <a:noFill/>
        </p:spPr>
        <p:txBody>
          <a:bodyPr wrap="square" rtlCol="0">
            <a:spAutoFit/>
          </a:bodyPr>
          <a:lstStyle/>
          <a:p>
            <a:r>
              <a:rPr lang="en-US" sz="1200" dirty="0" smtClean="0"/>
              <a:t>Write the number</a:t>
            </a:r>
            <a:endParaRPr lang="en-US" sz="1200" dirty="0"/>
          </a:p>
        </p:txBody>
      </p:sp>
      <p:sp>
        <p:nvSpPr>
          <p:cNvPr id="36" name="Rectangle 35"/>
          <p:cNvSpPr/>
          <p:nvPr/>
        </p:nvSpPr>
        <p:spPr>
          <a:xfrm>
            <a:off x="2362200" y="609600"/>
            <a:ext cx="1422569" cy="369332"/>
          </a:xfrm>
          <a:prstGeom prst="rect">
            <a:avLst/>
          </a:prstGeom>
        </p:spPr>
        <p:txBody>
          <a:bodyPr wrap="none">
            <a:spAutoFit/>
          </a:bodyPr>
          <a:lstStyle/>
          <a:p>
            <a:pPr algn="ctr">
              <a:buNone/>
            </a:pPr>
            <a:r>
              <a:rPr lang="en-US" b="1" u="sng" dirty="0" smtClean="0"/>
              <a:t>Los </a:t>
            </a:r>
            <a:r>
              <a:rPr lang="en-US" b="1" u="sng" dirty="0" err="1" smtClean="0"/>
              <a:t>Números</a:t>
            </a:r>
            <a:endParaRPr lang="en-US" b="1" u="sng" dirty="0" smtClean="0"/>
          </a:p>
        </p:txBody>
      </p:sp>
      <p:sp>
        <p:nvSpPr>
          <p:cNvPr id="37" name="Rectangle 36"/>
          <p:cNvSpPr/>
          <p:nvPr/>
        </p:nvSpPr>
        <p:spPr>
          <a:xfrm>
            <a:off x="4350390" y="228600"/>
            <a:ext cx="2507610" cy="369332"/>
          </a:xfrm>
          <a:prstGeom prst="rect">
            <a:avLst/>
          </a:prstGeom>
        </p:spPr>
        <p:txBody>
          <a:bodyPr wrap="none">
            <a:spAutoFit/>
          </a:bodyPr>
          <a:lstStyle/>
          <a:p>
            <a:r>
              <a:rPr lang="en-US" dirty="0" err="1" smtClean="0"/>
              <a:t>Nombre</a:t>
            </a:r>
            <a:r>
              <a:rPr lang="en-US" dirty="0" smtClean="0"/>
              <a:t>:  ____________</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TextBox 49"/>
          <p:cNvSpPr txBox="1"/>
          <p:nvPr/>
        </p:nvSpPr>
        <p:spPr>
          <a:xfrm>
            <a:off x="304800" y="152400"/>
            <a:ext cx="1371600" cy="369332"/>
          </a:xfrm>
          <a:prstGeom prst="rect">
            <a:avLst/>
          </a:prstGeom>
          <a:noFill/>
        </p:spPr>
        <p:txBody>
          <a:bodyPr wrap="square" rtlCol="0">
            <a:spAutoFit/>
          </a:bodyPr>
          <a:lstStyle/>
          <a:p>
            <a:r>
              <a:rPr lang="en-US" u="sng" dirty="0" err="1" smtClean="0">
                <a:latin typeface="Comic Sans MS" pitchFamily="66" charset="0"/>
              </a:rPr>
              <a:t>Lección</a:t>
            </a:r>
            <a:r>
              <a:rPr lang="en-US" u="sng" dirty="0" smtClean="0">
                <a:latin typeface="Comic Sans MS" pitchFamily="66" charset="0"/>
              </a:rPr>
              <a:t> 3</a:t>
            </a:r>
            <a:endParaRPr lang="en-US" u="sng" dirty="0">
              <a:latin typeface="Comic Sans MS" pitchFamily="66" charset="0"/>
            </a:endParaRPr>
          </a:p>
        </p:txBody>
      </p:sp>
      <p:sp>
        <p:nvSpPr>
          <p:cNvPr id="51" name="TextBox 50"/>
          <p:cNvSpPr txBox="1"/>
          <p:nvPr/>
        </p:nvSpPr>
        <p:spPr>
          <a:xfrm>
            <a:off x="4343400" y="152400"/>
            <a:ext cx="2590800" cy="369332"/>
          </a:xfrm>
          <a:prstGeom prst="rect">
            <a:avLst/>
          </a:prstGeom>
          <a:noFill/>
        </p:spPr>
        <p:txBody>
          <a:bodyPr wrap="square" rtlCol="0">
            <a:spAutoFit/>
          </a:bodyPr>
          <a:lstStyle/>
          <a:p>
            <a:r>
              <a:rPr lang="en-US" dirty="0" err="1" smtClean="0"/>
              <a:t>Nombre</a:t>
            </a:r>
            <a:r>
              <a:rPr lang="en-US" dirty="0" smtClean="0"/>
              <a:t>:  ____________</a:t>
            </a:r>
            <a:endParaRPr lang="en-US" dirty="0"/>
          </a:p>
        </p:txBody>
      </p:sp>
      <p:sp>
        <p:nvSpPr>
          <p:cNvPr id="53" name="Rectangle 52"/>
          <p:cNvSpPr/>
          <p:nvPr/>
        </p:nvSpPr>
        <p:spPr>
          <a:xfrm>
            <a:off x="304800" y="1419285"/>
            <a:ext cx="6096000" cy="5355312"/>
          </a:xfrm>
          <a:prstGeom prst="rect">
            <a:avLst/>
          </a:prstGeom>
        </p:spPr>
        <p:txBody>
          <a:bodyPr wrap="square">
            <a:spAutoFit/>
          </a:bodyPr>
          <a:lstStyle/>
          <a:p>
            <a:r>
              <a:rPr lang="en-US" b="1" dirty="0" err="1" smtClean="0"/>
              <a:t>Hace</a:t>
            </a:r>
            <a:r>
              <a:rPr lang="en-US" b="1" dirty="0" smtClean="0"/>
              <a:t> sol          		It is sunny</a:t>
            </a:r>
          </a:p>
          <a:p>
            <a:r>
              <a:rPr lang="en-US" b="1" dirty="0" err="1" smtClean="0"/>
              <a:t>Hace</a:t>
            </a:r>
            <a:r>
              <a:rPr lang="en-US" b="1" dirty="0" smtClean="0"/>
              <a:t> </a:t>
            </a:r>
            <a:r>
              <a:rPr lang="en-US" b="1" dirty="0" err="1" smtClean="0"/>
              <a:t>calor</a:t>
            </a:r>
            <a:r>
              <a:rPr lang="en-US" b="1" dirty="0" smtClean="0"/>
              <a:t>		It is hot</a:t>
            </a:r>
          </a:p>
          <a:p>
            <a:r>
              <a:rPr lang="en-US" b="1" dirty="0" err="1" smtClean="0"/>
              <a:t>Hace</a:t>
            </a:r>
            <a:r>
              <a:rPr lang="en-US" b="1" dirty="0" smtClean="0"/>
              <a:t> </a:t>
            </a:r>
            <a:r>
              <a:rPr lang="en-US" b="1" dirty="0" err="1" smtClean="0"/>
              <a:t>frío</a:t>
            </a:r>
            <a:r>
              <a:rPr lang="en-US" b="1" dirty="0" smtClean="0"/>
              <a:t>			It is cold</a:t>
            </a:r>
          </a:p>
          <a:p>
            <a:r>
              <a:rPr lang="en-US" b="1" dirty="0" err="1" smtClean="0"/>
              <a:t>Hace</a:t>
            </a:r>
            <a:r>
              <a:rPr lang="en-US" b="1" dirty="0" smtClean="0"/>
              <a:t> </a:t>
            </a:r>
            <a:r>
              <a:rPr lang="en-US" b="1" dirty="0" err="1" smtClean="0"/>
              <a:t>viento</a:t>
            </a:r>
            <a:r>
              <a:rPr lang="en-US" b="1" dirty="0" smtClean="0"/>
              <a:t>		It is windy</a:t>
            </a:r>
          </a:p>
          <a:p>
            <a:r>
              <a:rPr lang="en-US" b="1" dirty="0" err="1" smtClean="0"/>
              <a:t>Está</a:t>
            </a:r>
            <a:r>
              <a:rPr lang="en-US" b="1" dirty="0" smtClean="0"/>
              <a:t> </a:t>
            </a:r>
            <a:r>
              <a:rPr lang="en-US" b="1" dirty="0" err="1" smtClean="0"/>
              <a:t>lloviendo</a:t>
            </a:r>
            <a:r>
              <a:rPr lang="en-US" b="1" dirty="0" smtClean="0"/>
              <a:t>		It is raining</a:t>
            </a:r>
          </a:p>
          <a:p>
            <a:r>
              <a:rPr lang="en-US" b="1" dirty="0" err="1" smtClean="0"/>
              <a:t>Está</a:t>
            </a:r>
            <a:r>
              <a:rPr lang="en-US" b="1" dirty="0" smtClean="0"/>
              <a:t> </a:t>
            </a:r>
            <a:r>
              <a:rPr lang="en-US" b="1" dirty="0" err="1" smtClean="0"/>
              <a:t>nublado</a:t>
            </a:r>
            <a:r>
              <a:rPr lang="en-US" b="1" dirty="0" smtClean="0"/>
              <a:t>		It is cloudy</a:t>
            </a:r>
          </a:p>
          <a:p>
            <a:r>
              <a:rPr lang="en-US" b="1" dirty="0" err="1" smtClean="0"/>
              <a:t>Está</a:t>
            </a:r>
            <a:r>
              <a:rPr lang="en-US" b="1" dirty="0" smtClean="0"/>
              <a:t> </a:t>
            </a:r>
            <a:r>
              <a:rPr lang="en-US" b="1" dirty="0" err="1" smtClean="0"/>
              <a:t>nevando</a:t>
            </a:r>
            <a:r>
              <a:rPr lang="en-US" b="1" dirty="0" smtClean="0"/>
              <a:t>		It is snowing</a:t>
            </a:r>
          </a:p>
          <a:p>
            <a:r>
              <a:rPr lang="en-US" b="1" dirty="0" smtClean="0"/>
              <a:t>¿</a:t>
            </a:r>
            <a:r>
              <a:rPr lang="en-US" b="1" dirty="0" err="1" smtClean="0"/>
              <a:t>Qué</a:t>
            </a:r>
            <a:r>
              <a:rPr lang="en-US" b="1" dirty="0" smtClean="0"/>
              <a:t> </a:t>
            </a:r>
            <a:r>
              <a:rPr lang="en-US" b="1" dirty="0" err="1" smtClean="0"/>
              <a:t>tiempo</a:t>
            </a:r>
            <a:r>
              <a:rPr lang="en-US" b="1" dirty="0" smtClean="0"/>
              <a:t> </a:t>
            </a:r>
            <a:r>
              <a:rPr lang="en-US" b="1" dirty="0" err="1" smtClean="0"/>
              <a:t>hace</a:t>
            </a:r>
            <a:r>
              <a:rPr lang="en-US" b="1" dirty="0" smtClean="0"/>
              <a:t> </a:t>
            </a:r>
            <a:r>
              <a:rPr lang="en-US" b="1" dirty="0" err="1" smtClean="0"/>
              <a:t>hoy</a:t>
            </a:r>
            <a:r>
              <a:rPr lang="en-US" b="1" dirty="0" smtClean="0"/>
              <a:t>?	What is the weather like today?</a:t>
            </a:r>
          </a:p>
          <a:p>
            <a:endParaRPr lang="en-US" b="1" dirty="0" smtClean="0"/>
          </a:p>
          <a:p>
            <a:r>
              <a:rPr lang="en-US" b="1" dirty="0" smtClean="0"/>
              <a:t>				</a:t>
            </a:r>
          </a:p>
          <a:p>
            <a:endParaRPr lang="en-US" b="1" dirty="0" smtClean="0"/>
          </a:p>
          <a:p>
            <a:endParaRPr lang="en-US" b="1" dirty="0" smtClean="0"/>
          </a:p>
          <a:p>
            <a:endParaRPr lang="en-US" b="1" dirty="0" smtClean="0"/>
          </a:p>
          <a:p>
            <a:endParaRPr lang="en-US" b="1" dirty="0" smtClean="0"/>
          </a:p>
          <a:p>
            <a:endParaRPr lang="en-US" b="1" dirty="0" smtClean="0"/>
          </a:p>
          <a:p>
            <a:r>
              <a:rPr lang="en-US" b="1" dirty="0" smtClean="0"/>
              <a:t> </a:t>
            </a:r>
          </a:p>
          <a:p>
            <a:endParaRPr lang="en-US" b="1" dirty="0" smtClean="0"/>
          </a:p>
          <a:p>
            <a:endParaRPr lang="en-US" b="1" dirty="0" smtClean="0"/>
          </a:p>
          <a:p>
            <a:endParaRPr lang="en-US" dirty="0"/>
          </a:p>
        </p:txBody>
      </p:sp>
      <p:sp>
        <p:nvSpPr>
          <p:cNvPr id="54" name="Rectangle 53"/>
          <p:cNvSpPr/>
          <p:nvPr/>
        </p:nvSpPr>
        <p:spPr>
          <a:xfrm>
            <a:off x="3657600" y="4267200"/>
            <a:ext cx="184731" cy="646331"/>
          </a:xfrm>
          <a:prstGeom prst="rect">
            <a:avLst/>
          </a:prstGeom>
        </p:spPr>
        <p:txBody>
          <a:bodyPr wrap="none">
            <a:spAutoFit/>
          </a:bodyPr>
          <a:lstStyle/>
          <a:p>
            <a:endParaRPr lang="en-US" b="1" dirty="0" smtClean="0"/>
          </a:p>
          <a:p>
            <a:endParaRPr lang="en-US" dirty="0"/>
          </a:p>
        </p:txBody>
      </p:sp>
      <p:sp>
        <p:nvSpPr>
          <p:cNvPr id="57" name="Rectangle 56"/>
          <p:cNvSpPr/>
          <p:nvPr/>
        </p:nvSpPr>
        <p:spPr>
          <a:xfrm>
            <a:off x="304800" y="381000"/>
            <a:ext cx="6248400" cy="1015663"/>
          </a:xfrm>
          <a:prstGeom prst="rect">
            <a:avLst/>
          </a:prstGeom>
        </p:spPr>
        <p:txBody>
          <a:bodyPr wrap="square">
            <a:spAutoFit/>
          </a:bodyPr>
          <a:lstStyle/>
          <a:p>
            <a:pPr algn="ctr">
              <a:buNone/>
            </a:pPr>
            <a:r>
              <a:rPr lang="en-US" b="1" u="sng" dirty="0" smtClean="0"/>
              <a:t>El </a:t>
            </a:r>
            <a:r>
              <a:rPr lang="en-US" b="1" u="sng" dirty="0" err="1" smtClean="0"/>
              <a:t>tiempo</a:t>
            </a:r>
            <a:endParaRPr lang="en-US" b="1" u="sng" dirty="0" smtClean="0"/>
          </a:p>
          <a:p>
            <a:pPr algn="ctr">
              <a:buNone/>
            </a:pPr>
            <a:endParaRPr lang="en-US" sz="1400" b="1" dirty="0" smtClean="0"/>
          </a:p>
          <a:p>
            <a:pPr algn="ctr">
              <a:buNone/>
            </a:pPr>
            <a:endParaRPr lang="en-US" sz="1400" b="1" dirty="0" smtClean="0"/>
          </a:p>
          <a:p>
            <a:pPr>
              <a:buNone/>
            </a:pPr>
            <a:r>
              <a:rPr lang="en-US" sz="1400" dirty="0" smtClean="0"/>
              <a:t>This is the vocabulary you are exposed to in this lesson</a:t>
            </a:r>
          </a:p>
        </p:txBody>
      </p:sp>
      <p:sp>
        <p:nvSpPr>
          <p:cNvPr id="58" name="Title 1"/>
          <p:cNvSpPr>
            <a:spLocks noGrp="1"/>
          </p:cNvSpPr>
          <p:nvPr>
            <p:ph type="title"/>
          </p:nvPr>
        </p:nvSpPr>
        <p:spPr>
          <a:xfrm>
            <a:off x="381000" y="609600"/>
            <a:ext cx="6172200" cy="548216"/>
          </a:xfrm>
        </p:spPr>
        <p:txBody>
          <a:bodyPr>
            <a:normAutofit/>
          </a:bodyPr>
          <a:lstStyle/>
          <a:p>
            <a:r>
              <a:rPr lang="en-US" sz="1600" b="1" u="sng" dirty="0" err="1" smtClean="0"/>
              <a:t>Vocabulario</a:t>
            </a:r>
            <a:endParaRPr lang="en-US" sz="1600" b="1" u="sng"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3314700" y="7721602"/>
            <a:ext cx="3543300" cy="382092"/>
          </a:xfrm>
          <a:prstGeom prst="rect">
            <a:avLst/>
          </a:prstGeom>
          <a:noFill/>
        </p:spPr>
        <p:txBody>
          <a:bodyPr wrap="square" rtlCol="0">
            <a:spAutoFit/>
          </a:bodyPr>
          <a:lstStyle/>
          <a:p>
            <a:pPr>
              <a:lnSpc>
                <a:spcPct val="150000"/>
              </a:lnSpc>
            </a:pPr>
            <a:endParaRPr lang="en-US" sz="1400" dirty="0"/>
          </a:p>
        </p:txBody>
      </p:sp>
      <p:sp>
        <p:nvSpPr>
          <p:cNvPr id="11" name="TextBox 10"/>
          <p:cNvSpPr txBox="1"/>
          <p:nvPr/>
        </p:nvSpPr>
        <p:spPr>
          <a:xfrm>
            <a:off x="381000" y="1143000"/>
            <a:ext cx="6096000" cy="1200329"/>
          </a:xfrm>
          <a:prstGeom prst="rect">
            <a:avLst/>
          </a:prstGeom>
          <a:noFill/>
        </p:spPr>
        <p:txBody>
          <a:bodyPr wrap="square" rtlCol="0">
            <a:spAutoFit/>
          </a:bodyPr>
          <a:lstStyle/>
          <a:p>
            <a:r>
              <a:rPr lang="en-US" dirty="0" smtClean="0"/>
              <a:t>Look at the drawings below.  Describe the weather for each.  Find a partner. Take turns pointing to a picture and tell your partner a sentence in Spanish for </a:t>
            </a:r>
            <a:r>
              <a:rPr lang="en-US" b="1" dirty="0" smtClean="0"/>
              <a:t>each </a:t>
            </a:r>
            <a:r>
              <a:rPr lang="en-US" dirty="0" smtClean="0"/>
              <a:t>drawing.  Here are some examples: </a:t>
            </a:r>
            <a:r>
              <a:rPr lang="en-US" dirty="0" err="1" smtClean="0"/>
              <a:t>hoy</a:t>
            </a:r>
            <a:r>
              <a:rPr lang="en-US" dirty="0" smtClean="0"/>
              <a:t> </a:t>
            </a:r>
            <a:r>
              <a:rPr lang="en-US" dirty="0" err="1" smtClean="0"/>
              <a:t>hace</a:t>
            </a:r>
            <a:r>
              <a:rPr lang="en-US" dirty="0" smtClean="0"/>
              <a:t> </a:t>
            </a:r>
            <a:r>
              <a:rPr lang="en-US" dirty="0" err="1" smtClean="0"/>
              <a:t>calor</a:t>
            </a:r>
            <a:r>
              <a:rPr lang="en-US" dirty="0" smtClean="0"/>
              <a:t>, </a:t>
            </a:r>
            <a:r>
              <a:rPr lang="en-US" dirty="0" err="1" smtClean="0"/>
              <a:t>hoy</a:t>
            </a:r>
            <a:r>
              <a:rPr lang="en-US" dirty="0" smtClean="0"/>
              <a:t> no </a:t>
            </a:r>
            <a:r>
              <a:rPr lang="en-US" dirty="0" err="1" smtClean="0"/>
              <a:t>hace</a:t>
            </a:r>
            <a:r>
              <a:rPr lang="en-US" dirty="0" smtClean="0"/>
              <a:t> </a:t>
            </a:r>
            <a:r>
              <a:rPr lang="en-US" dirty="0" err="1" smtClean="0"/>
              <a:t>frío</a:t>
            </a:r>
            <a:r>
              <a:rPr lang="en-US" dirty="0" smtClean="0"/>
              <a:t>… </a:t>
            </a:r>
            <a:endParaRPr lang="en-US" dirty="0"/>
          </a:p>
        </p:txBody>
      </p:sp>
      <p:sp>
        <p:nvSpPr>
          <p:cNvPr id="14" name="TextBox 13"/>
          <p:cNvSpPr txBox="1"/>
          <p:nvPr/>
        </p:nvSpPr>
        <p:spPr>
          <a:xfrm>
            <a:off x="304800" y="152400"/>
            <a:ext cx="1371600" cy="369332"/>
          </a:xfrm>
          <a:prstGeom prst="rect">
            <a:avLst/>
          </a:prstGeom>
          <a:noFill/>
        </p:spPr>
        <p:txBody>
          <a:bodyPr wrap="square" rtlCol="0">
            <a:spAutoFit/>
          </a:bodyPr>
          <a:lstStyle/>
          <a:p>
            <a:r>
              <a:rPr lang="en-US" u="sng" dirty="0" err="1" smtClean="0">
                <a:latin typeface="Comic Sans MS" pitchFamily="66" charset="0"/>
              </a:rPr>
              <a:t>Lección</a:t>
            </a:r>
            <a:r>
              <a:rPr lang="en-US" u="sng" dirty="0" smtClean="0">
                <a:latin typeface="Comic Sans MS" pitchFamily="66" charset="0"/>
              </a:rPr>
              <a:t> 3  </a:t>
            </a:r>
            <a:endParaRPr lang="en-US" u="sng" dirty="0">
              <a:latin typeface="Comic Sans MS" pitchFamily="66" charset="0"/>
            </a:endParaRPr>
          </a:p>
        </p:txBody>
      </p:sp>
      <p:sp>
        <p:nvSpPr>
          <p:cNvPr id="17" name="TextBox 16"/>
          <p:cNvSpPr txBox="1"/>
          <p:nvPr/>
        </p:nvSpPr>
        <p:spPr>
          <a:xfrm>
            <a:off x="4343400" y="152400"/>
            <a:ext cx="2590800" cy="369332"/>
          </a:xfrm>
          <a:prstGeom prst="rect">
            <a:avLst/>
          </a:prstGeom>
          <a:noFill/>
        </p:spPr>
        <p:txBody>
          <a:bodyPr wrap="square" rtlCol="0">
            <a:spAutoFit/>
          </a:bodyPr>
          <a:lstStyle/>
          <a:p>
            <a:r>
              <a:rPr lang="en-US" dirty="0" err="1" smtClean="0"/>
              <a:t>Nombre</a:t>
            </a:r>
            <a:r>
              <a:rPr lang="en-US" dirty="0" smtClean="0"/>
              <a:t>:  ____________</a:t>
            </a:r>
            <a:endParaRPr lang="en-US" dirty="0"/>
          </a:p>
        </p:txBody>
      </p:sp>
      <p:sp>
        <p:nvSpPr>
          <p:cNvPr id="19" name="TextBox 18"/>
          <p:cNvSpPr txBox="1"/>
          <p:nvPr/>
        </p:nvSpPr>
        <p:spPr>
          <a:xfrm>
            <a:off x="457200" y="457200"/>
            <a:ext cx="5943600" cy="369332"/>
          </a:xfrm>
          <a:prstGeom prst="rect">
            <a:avLst/>
          </a:prstGeom>
          <a:noFill/>
        </p:spPr>
        <p:txBody>
          <a:bodyPr wrap="square" rtlCol="0">
            <a:spAutoFit/>
          </a:bodyPr>
          <a:lstStyle/>
          <a:p>
            <a:pPr algn="ctr"/>
            <a:r>
              <a:rPr lang="en-US" b="1" dirty="0" smtClean="0"/>
              <a:t>El </a:t>
            </a:r>
            <a:r>
              <a:rPr lang="en-US" b="1" dirty="0" err="1" smtClean="0"/>
              <a:t>tiempo</a:t>
            </a:r>
            <a:endParaRPr lang="en-US" b="1" dirty="0"/>
          </a:p>
        </p:txBody>
      </p:sp>
      <p:pic>
        <p:nvPicPr>
          <p:cNvPr id="6147" name="Picture 3"/>
          <p:cNvPicPr>
            <a:picLocks noChangeAspect="1" noChangeArrowheads="1"/>
          </p:cNvPicPr>
          <p:nvPr/>
        </p:nvPicPr>
        <p:blipFill>
          <a:blip r:embed="rId2" cstate="print"/>
          <a:srcRect/>
          <a:stretch>
            <a:fillRect/>
          </a:stretch>
        </p:blipFill>
        <p:spPr bwMode="auto">
          <a:xfrm>
            <a:off x="381000" y="2362200"/>
            <a:ext cx="1459976" cy="1600200"/>
          </a:xfrm>
          <a:prstGeom prst="rect">
            <a:avLst/>
          </a:prstGeom>
          <a:noFill/>
          <a:ln w="9525">
            <a:noFill/>
            <a:miter lim="800000"/>
            <a:headEnd/>
            <a:tailEnd/>
          </a:ln>
        </p:spPr>
      </p:pic>
      <p:pic>
        <p:nvPicPr>
          <p:cNvPr id="6148" name="Picture 4"/>
          <p:cNvPicPr>
            <a:picLocks noChangeAspect="1" noChangeArrowheads="1"/>
          </p:cNvPicPr>
          <p:nvPr/>
        </p:nvPicPr>
        <p:blipFill>
          <a:blip r:embed="rId3" cstate="print"/>
          <a:srcRect/>
          <a:stretch>
            <a:fillRect/>
          </a:stretch>
        </p:blipFill>
        <p:spPr bwMode="auto">
          <a:xfrm>
            <a:off x="304800" y="4724400"/>
            <a:ext cx="1828800" cy="2217906"/>
          </a:xfrm>
          <a:prstGeom prst="rect">
            <a:avLst/>
          </a:prstGeom>
          <a:noFill/>
          <a:ln w="9525">
            <a:noFill/>
            <a:miter lim="800000"/>
            <a:headEnd/>
            <a:tailEnd/>
          </a:ln>
        </p:spPr>
      </p:pic>
      <p:pic>
        <p:nvPicPr>
          <p:cNvPr id="6150" name="Picture 6"/>
          <p:cNvPicPr>
            <a:picLocks noChangeAspect="1" noChangeArrowheads="1"/>
          </p:cNvPicPr>
          <p:nvPr/>
        </p:nvPicPr>
        <p:blipFill>
          <a:blip r:embed="rId4" cstate="print"/>
          <a:srcRect/>
          <a:stretch>
            <a:fillRect/>
          </a:stretch>
        </p:blipFill>
        <p:spPr bwMode="auto">
          <a:xfrm>
            <a:off x="2743200" y="2362200"/>
            <a:ext cx="1828800" cy="1601553"/>
          </a:xfrm>
          <a:prstGeom prst="rect">
            <a:avLst/>
          </a:prstGeom>
          <a:noFill/>
          <a:ln w="9525">
            <a:noFill/>
            <a:miter lim="800000"/>
            <a:headEnd/>
            <a:tailEnd/>
          </a:ln>
        </p:spPr>
      </p:pic>
      <p:pic>
        <p:nvPicPr>
          <p:cNvPr id="6151" name="Picture 7"/>
          <p:cNvPicPr>
            <a:picLocks noChangeAspect="1" noChangeArrowheads="1"/>
          </p:cNvPicPr>
          <p:nvPr/>
        </p:nvPicPr>
        <p:blipFill>
          <a:blip r:embed="rId5" cstate="print"/>
          <a:srcRect/>
          <a:stretch>
            <a:fillRect/>
          </a:stretch>
        </p:blipFill>
        <p:spPr bwMode="auto">
          <a:xfrm>
            <a:off x="2743200" y="5181600"/>
            <a:ext cx="1600200" cy="1448602"/>
          </a:xfrm>
          <a:prstGeom prst="rect">
            <a:avLst/>
          </a:prstGeom>
          <a:noFill/>
          <a:ln w="9525">
            <a:noFill/>
            <a:miter lim="800000"/>
            <a:headEnd/>
            <a:tailEnd/>
          </a:ln>
        </p:spPr>
      </p:pic>
      <p:pic>
        <p:nvPicPr>
          <p:cNvPr id="6154" name="Picture 10"/>
          <p:cNvPicPr>
            <a:picLocks noChangeAspect="1" noChangeArrowheads="1"/>
          </p:cNvPicPr>
          <p:nvPr/>
        </p:nvPicPr>
        <p:blipFill>
          <a:blip r:embed="rId6" cstate="print"/>
          <a:srcRect/>
          <a:stretch>
            <a:fillRect/>
          </a:stretch>
        </p:blipFill>
        <p:spPr bwMode="auto">
          <a:xfrm>
            <a:off x="5105400" y="2514600"/>
            <a:ext cx="1403430" cy="1143000"/>
          </a:xfrm>
          <a:prstGeom prst="rect">
            <a:avLst/>
          </a:prstGeom>
          <a:noFill/>
          <a:ln w="9525">
            <a:noFill/>
            <a:miter lim="800000"/>
            <a:headEnd/>
            <a:tailEnd/>
          </a:ln>
        </p:spPr>
      </p:pic>
      <p:pic>
        <p:nvPicPr>
          <p:cNvPr id="6146" name="Picture 2" descr="http://ts2.mm.bing.net/th?id=H.4800696437771209&amp;pid=1.7"/>
          <p:cNvPicPr>
            <a:picLocks noChangeAspect="1" noChangeArrowheads="1"/>
          </p:cNvPicPr>
          <p:nvPr/>
        </p:nvPicPr>
        <p:blipFill>
          <a:blip r:embed="rId7" cstate="print"/>
          <a:srcRect/>
          <a:stretch>
            <a:fillRect/>
          </a:stretch>
        </p:blipFill>
        <p:spPr bwMode="auto">
          <a:xfrm>
            <a:off x="4724400" y="4876800"/>
            <a:ext cx="1930400" cy="1676400"/>
          </a:xfrm>
          <a:prstGeom prst="rect">
            <a:avLst/>
          </a:prstGeom>
          <a:noFill/>
        </p:spPr>
      </p:pic>
      <p:sp>
        <p:nvSpPr>
          <p:cNvPr id="15" name="TextBox 14"/>
          <p:cNvSpPr txBox="1"/>
          <p:nvPr/>
        </p:nvSpPr>
        <p:spPr>
          <a:xfrm>
            <a:off x="685800" y="7315200"/>
            <a:ext cx="5791200" cy="923330"/>
          </a:xfrm>
          <a:prstGeom prst="rect">
            <a:avLst/>
          </a:prstGeom>
          <a:noFill/>
        </p:spPr>
        <p:txBody>
          <a:bodyPr wrap="square" rtlCol="0">
            <a:spAutoFit/>
          </a:bodyPr>
          <a:lstStyle/>
          <a:p>
            <a:r>
              <a:rPr lang="en-US" dirty="0" smtClean="0"/>
              <a:t>Hoy ___________  ____________________________</a:t>
            </a:r>
          </a:p>
          <a:p>
            <a:endParaRPr lang="en-US" dirty="0" smtClean="0"/>
          </a:p>
          <a:p>
            <a:r>
              <a:rPr lang="en-US" dirty="0" smtClean="0"/>
              <a:t>Hoy no __________  ___________________________</a:t>
            </a:r>
            <a:endParaRPr lang="en-US" dirty="0"/>
          </a:p>
        </p:txBody>
      </p:sp>
      <p:graphicFrame>
        <p:nvGraphicFramePr>
          <p:cNvPr id="18" name="Table 17"/>
          <p:cNvGraphicFramePr>
            <a:graphicFrameLocks noGrp="1"/>
          </p:cNvGraphicFramePr>
          <p:nvPr/>
        </p:nvGraphicFramePr>
        <p:xfrm>
          <a:off x="381000" y="762000"/>
          <a:ext cx="3124200" cy="426720"/>
        </p:xfrm>
        <a:graphic>
          <a:graphicData uri="http://schemas.openxmlformats.org/drawingml/2006/table">
            <a:tbl>
              <a:tblPr/>
              <a:tblGrid>
                <a:gridCol w="3124200"/>
              </a:tblGrid>
              <a:tr h="0">
                <a:tc>
                  <a:txBody>
                    <a:bodyPr/>
                    <a:lstStyle/>
                    <a:p>
                      <a:r>
                        <a:rPr lang="en-US" sz="2200" dirty="0">
                          <a:solidFill>
                            <a:srgbClr val="FF0000"/>
                          </a:solidFill>
                          <a:latin typeface="COMIC SANS MS"/>
                        </a:rPr>
                        <a:t>Describe</a:t>
                      </a:r>
                      <a:r>
                        <a:rPr lang="en-US" sz="2200" dirty="0">
                          <a:solidFill>
                            <a:srgbClr val="000000"/>
                          </a:solidFill>
                          <a:latin typeface="COMIC SANS MS"/>
                        </a:rPr>
                        <a:t> </a:t>
                      </a:r>
                      <a:r>
                        <a:rPr lang="en-US" sz="2200" dirty="0">
                          <a:solidFill>
                            <a:srgbClr val="FF0000"/>
                          </a:solidFill>
                          <a:latin typeface="COMIC SANS MS"/>
                        </a:rPr>
                        <a:t>el</a:t>
                      </a:r>
                      <a:r>
                        <a:rPr lang="en-US" sz="2200" dirty="0">
                          <a:solidFill>
                            <a:srgbClr val="000000"/>
                          </a:solidFill>
                          <a:latin typeface="COMIC SANS MS"/>
                        </a:rPr>
                        <a:t> </a:t>
                      </a:r>
                      <a:r>
                        <a:rPr lang="en-US" sz="2200" dirty="0" err="1">
                          <a:solidFill>
                            <a:srgbClr val="FF0000"/>
                          </a:solidFill>
                          <a:latin typeface="COMIC SANS MS"/>
                        </a:rPr>
                        <a:t>tiempo</a:t>
                      </a:r>
                      <a:endParaRPr lang="en-US" dirty="0"/>
                    </a:p>
                  </a:txBody>
                  <a:tcPr anchor="ctr">
                    <a:lnL>
                      <a:noFill/>
                    </a:lnL>
                    <a:lnR>
                      <a:noFill/>
                    </a:lnR>
                    <a:lnT>
                      <a:noFill/>
                    </a:lnT>
                    <a:lnB>
                      <a:noFill/>
                    </a:lnB>
                  </a:tcPr>
                </a:tc>
              </a:tr>
            </a:tbl>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3"/>
          <p:cNvSpPr>
            <a:spLocks noChangeArrowheads="1"/>
          </p:cNvSpPr>
          <p:nvPr/>
        </p:nvSpPr>
        <p:spPr bwMode="auto">
          <a:xfrm>
            <a:off x="228600" y="905963"/>
            <a:ext cx="6629400" cy="60016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100" dirty="0" smtClean="0">
                <a:latin typeface="Cambria" pitchFamily="18" charset="0"/>
                <a:cs typeface="Times New Roman" pitchFamily="18" charset="0"/>
              </a:rPr>
              <a:t>You are a weather person.  Fill in the weather chart for the city of your choice.  When presenting, you will need to greet your audience (</a:t>
            </a:r>
            <a:r>
              <a:rPr lang="en-US" sz="1100" dirty="0" err="1" smtClean="0">
                <a:latin typeface="Cambria" pitchFamily="18" charset="0"/>
                <a:cs typeface="Times New Roman" pitchFamily="18" charset="0"/>
              </a:rPr>
              <a:t>hola</a:t>
            </a:r>
            <a:r>
              <a:rPr lang="en-US" sz="1100" dirty="0" smtClean="0">
                <a:latin typeface="Cambria" pitchFamily="18" charset="0"/>
                <a:cs typeface="Times New Roman" pitchFamily="18" charset="0"/>
              </a:rPr>
              <a:t>…), state your name (me </a:t>
            </a:r>
            <a:r>
              <a:rPr lang="en-US" sz="1100" dirty="0" err="1" smtClean="0">
                <a:latin typeface="Cambria" pitchFamily="18" charset="0"/>
                <a:cs typeface="Times New Roman" pitchFamily="18" charset="0"/>
              </a:rPr>
              <a:t>llamo</a:t>
            </a:r>
            <a:r>
              <a:rPr lang="en-US" sz="1100" dirty="0" smtClean="0">
                <a:latin typeface="Cambria" pitchFamily="18" charset="0"/>
                <a:cs typeface="Times New Roman" pitchFamily="18" charset="0"/>
              </a:rPr>
              <a:t>…), choose</a:t>
            </a:r>
            <a:r>
              <a:rPr kumimoji="0" lang="en-US" sz="1100" b="0" i="0" u="none" strike="noStrike" cap="none" normalizeH="0" baseline="0" dirty="0" smtClean="0">
                <a:ln>
                  <a:noFill/>
                </a:ln>
                <a:solidFill>
                  <a:schemeClr val="tx1"/>
                </a:solidFill>
                <a:effectLst/>
                <a:latin typeface="Cambria" pitchFamily="18" charset="0"/>
                <a:cs typeface="Times New Roman" pitchFamily="18" charset="0"/>
              </a:rPr>
              <a:t> a day</a:t>
            </a:r>
            <a:r>
              <a:rPr kumimoji="0" lang="en-US" sz="1100" b="0" i="0" u="none" strike="noStrike" cap="none" normalizeH="0" dirty="0" smtClean="0">
                <a:ln>
                  <a:noFill/>
                </a:ln>
                <a:solidFill>
                  <a:schemeClr val="tx1"/>
                </a:solidFill>
                <a:effectLst/>
                <a:latin typeface="Cambria" pitchFamily="18" charset="0"/>
                <a:cs typeface="Times New Roman" pitchFamily="18" charset="0"/>
              </a:rPr>
              <a:t> (</a:t>
            </a:r>
            <a:r>
              <a:rPr kumimoji="0" lang="en-US" sz="1100" b="0" i="0" u="none" strike="noStrike" cap="none" normalizeH="0" dirty="0" err="1" smtClean="0">
                <a:ln>
                  <a:noFill/>
                </a:ln>
                <a:solidFill>
                  <a:schemeClr val="tx1"/>
                </a:solidFill>
                <a:effectLst/>
                <a:latin typeface="Cambria" pitchFamily="18" charset="0"/>
                <a:cs typeface="Times New Roman" pitchFamily="18" charset="0"/>
              </a:rPr>
              <a:t>hoy</a:t>
            </a:r>
            <a:r>
              <a:rPr kumimoji="0" lang="en-US" sz="1100" b="0" i="0" u="none" strike="noStrike" cap="none" normalizeH="0" dirty="0" smtClean="0">
                <a:ln>
                  <a:noFill/>
                </a:ln>
                <a:solidFill>
                  <a:schemeClr val="tx1"/>
                </a:solidFill>
                <a:effectLst/>
                <a:latin typeface="Cambria" pitchFamily="18" charset="0"/>
                <a:cs typeface="Times New Roman" pitchFamily="18" charset="0"/>
              </a:rPr>
              <a:t> </a:t>
            </a:r>
            <a:r>
              <a:rPr kumimoji="0" lang="en-US" sz="1100" b="0" i="0" u="none" strike="noStrike" cap="none" normalizeH="0" dirty="0" err="1" smtClean="0">
                <a:ln>
                  <a:noFill/>
                </a:ln>
                <a:solidFill>
                  <a:schemeClr val="tx1"/>
                </a:solidFill>
                <a:effectLst/>
                <a:latin typeface="Cambria" pitchFamily="18" charset="0"/>
                <a:cs typeface="Times New Roman" pitchFamily="18" charset="0"/>
              </a:rPr>
              <a:t>es</a:t>
            </a:r>
            <a:r>
              <a:rPr kumimoji="0" lang="en-US" sz="1100" b="0" i="0" u="none" strike="noStrike" cap="none" normalizeH="0" dirty="0" smtClean="0">
                <a:ln>
                  <a:noFill/>
                </a:ln>
                <a:solidFill>
                  <a:schemeClr val="tx1"/>
                </a:solidFill>
                <a:effectLst/>
                <a:latin typeface="Cambria" pitchFamily="18" charset="0"/>
                <a:cs typeface="Times New Roman" pitchFamily="18" charset="0"/>
              </a:rPr>
              <a:t>…), and tell the weather for that day based on the visual you create.</a:t>
            </a:r>
            <a:endParaRPr kumimoji="0" lang="en-US" sz="1800" b="0" i="0" u="none" strike="noStrike" cap="none" normalizeH="0" baseline="0" dirty="0" smtClean="0">
              <a:ln>
                <a:noFill/>
              </a:ln>
              <a:solidFill>
                <a:schemeClr val="tx1"/>
              </a:solidFill>
              <a:effectLst/>
              <a:latin typeface="Arial" pitchFamily="34" charset="0"/>
            </a:endParaRPr>
          </a:p>
        </p:txBody>
      </p:sp>
      <p:sp>
        <p:nvSpPr>
          <p:cNvPr id="1030" name="Rectangle 6"/>
          <p:cNvSpPr>
            <a:spLocks noChangeArrowheads="1"/>
          </p:cNvSpPr>
          <p:nvPr/>
        </p:nvSpPr>
        <p:spPr bwMode="auto">
          <a:xfrm>
            <a:off x="228600" y="591151"/>
            <a:ext cx="6477000" cy="27699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err="1" smtClean="0">
                <a:ln>
                  <a:noFill/>
                </a:ln>
                <a:solidFill>
                  <a:schemeClr val="tx1"/>
                </a:solidFill>
                <a:effectLst/>
                <a:latin typeface="Cambria" pitchFamily="18" charset="0"/>
                <a:ea typeface="Calibri" pitchFamily="34" charset="0"/>
                <a:cs typeface="Times New Roman" pitchFamily="18" charset="0"/>
              </a:rPr>
              <a:t>Nombre</a:t>
            </a:r>
            <a:r>
              <a:rPr kumimoji="0" lang="en-US" sz="1200" b="0" i="0" u="none" strike="noStrike" cap="none" normalizeH="0" baseline="0" dirty="0" smtClean="0">
                <a:ln>
                  <a:noFill/>
                </a:ln>
                <a:solidFill>
                  <a:schemeClr val="tx1"/>
                </a:solidFill>
                <a:effectLst/>
                <a:latin typeface="Cambria" pitchFamily="18" charset="0"/>
                <a:ea typeface="Calibri" pitchFamily="34" charset="0"/>
                <a:cs typeface="Times New Roman" pitchFamily="18" charset="0"/>
              </a:rPr>
              <a:t>: ________________________________________  Maestro/a: _______________________________________</a:t>
            </a:r>
            <a:endParaRPr kumimoji="0" lang="en-US" sz="1200" b="0" i="0" u="none" strike="noStrike" cap="none" normalizeH="0" baseline="0" dirty="0" smtClean="0">
              <a:ln>
                <a:noFill/>
              </a:ln>
              <a:solidFill>
                <a:schemeClr val="tx1"/>
              </a:solidFill>
              <a:effectLst/>
              <a:latin typeface="Arial" pitchFamily="34" charset="0"/>
            </a:endParaRPr>
          </a:p>
        </p:txBody>
      </p:sp>
      <p:sp>
        <p:nvSpPr>
          <p:cNvPr id="8" name="TextBox 7"/>
          <p:cNvSpPr txBox="1"/>
          <p:nvPr/>
        </p:nvSpPr>
        <p:spPr>
          <a:xfrm>
            <a:off x="1828800" y="2"/>
            <a:ext cx="2895600" cy="646331"/>
          </a:xfrm>
          <a:prstGeom prst="rect">
            <a:avLst/>
          </a:prstGeom>
          <a:noFill/>
        </p:spPr>
        <p:txBody>
          <a:bodyPr wrap="square" rtlCol="0">
            <a:spAutoFit/>
          </a:bodyPr>
          <a:lstStyle/>
          <a:p>
            <a:pPr algn="ctr"/>
            <a:r>
              <a:rPr lang="en-US" b="1" dirty="0" smtClean="0"/>
              <a:t> </a:t>
            </a:r>
            <a:r>
              <a:rPr lang="en-US" b="1" dirty="0" err="1" smtClean="0"/>
              <a:t>Proyecto</a:t>
            </a:r>
            <a:r>
              <a:rPr lang="en-US" b="1" dirty="0" smtClean="0"/>
              <a:t>:  El </a:t>
            </a:r>
            <a:r>
              <a:rPr lang="en-US" b="1" dirty="0" err="1" smtClean="0"/>
              <a:t>calendario</a:t>
            </a:r>
            <a:endParaRPr lang="en-US" b="1" dirty="0" smtClean="0"/>
          </a:p>
          <a:p>
            <a:pPr algn="ctr"/>
            <a:r>
              <a:rPr lang="en-US" b="1" dirty="0" smtClean="0"/>
              <a:t>Draft</a:t>
            </a:r>
            <a:endParaRPr lang="en-US" b="1" dirty="0"/>
          </a:p>
        </p:txBody>
      </p:sp>
      <p:pic>
        <p:nvPicPr>
          <p:cNvPr id="4097" name="Picture 1"/>
          <p:cNvPicPr>
            <a:picLocks noChangeAspect="1" noChangeArrowheads="1"/>
          </p:cNvPicPr>
          <p:nvPr/>
        </p:nvPicPr>
        <p:blipFill>
          <a:blip r:embed="rId2" cstate="print"/>
          <a:srcRect/>
          <a:stretch>
            <a:fillRect/>
          </a:stretch>
        </p:blipFill>
        <p:spPr bwMode="auto">
          <a:xfrm>
            <a:off x="3048000" y="1447800"/>
            <a:ext cx="535623" cy="547687"/>
          </a:xfrm>
          <a:prstGeom prst="rect">
            <a:avLst/>
          </a:prstGeom>
          <a:noFill/>
          <a:ln w="9525">
            <a:noFill/>
            <a:miter lim="800000"/>
            <a:headEnd/>
            <a:tailEnd/>
          </a:ln>
        </p:spPr>
      </p:pic>
      <p:graphicFrame>
        <p:nvGraphicFramePr>
          <p:cNvPr id="11" name="Table 10"/>
          <p:cNvGraphicFramePr>
            <a:graphicFrameLocks noGrp="1"/>
          </p:cNvGraphicFramePr>
          <p:nvPr/>
        </p:nvGraphicFramePr>
        <p:xfrm>
          <a:off x="152400" y="5334000"/>
          <a:ext cx="6781800" cy="2662484"/>
        </p:xfrm>
        <a:graphic>
          <a:graphicData uri="http://schemas.openxmlformats.org/drawingml/2006/table">
            <a:tbl>
              <a:tblPr/>
              <a:tblGrid>
                <a:gridCol w="6781800"/>
              </a:tblGrid>
              <a:tr h="2590800">
                <a:tc>
                  <a:txBody>
                    <a:bodyPr/>
                    <a:lstStyle/>
                    <a:p>
                      <a:r>
                        <a:rPr lang="en-US" sz="2200" dirty="0" smtClean="0">
                          <a:solidFill>
                            <a:srgbClr val="000000"/>
                          </a:solidFill>
                          <a:latin typeface="Calibri"/>
                        </a:rPr>
                        <a:t>¡</a:t>
                      </a:r>
                      <a:r>
                        <a:rPr lang="en-US" sz="2200" dirty="0" err="1" smtClean="0">
                          <a:solidFill>
                            <a:srgbClr val="000000"/>
                          </a:solidFill>
                          <a:latin typeface="Calibri"/>
                        </a:rPr>
                        <a:t>Hola</a:t>
                      </a:r>
                      <a:r>
                        <a:rPr lang="en-US" sz="2200" dirty="0" smtClean="0">
                          <a:solidFill>
                            <a:srgbClr val="000000"/>
                          </a:solidFill>
                          <a:latin typeface="Calibri"/>
                        </a:rPr>
                        <a:t>!</a:t>
                      </a:r>
                    </a:p>
                    <a:p>
                      <a:r>
                        <a:rPr lang="en-US" sz="2200" dirty="0" smtClean="0">
                          <a:solidFill>
                            <a:srgbClr val="000000"/>
                          </a:solidFill>
                          <a:latin typeface="Calibri"/>
                        </a:rPr>
                        <a:t>Me </a:t>
                      </a:r>
                      <a:r>
                        <a:rPr lang="en-US" sz="2200" dirty="0" err="1" smtClean="0">
                          <a:solidFill>
                            <a:srgbClr val="000000"/>
                          </a:solidFill>
                          <a:latin typeface="Calibri"/>
                        </a:rPr>
                        <a:t>llamo</a:t>
                      </a:r>
                      <a:r>
                        <a:rPr lang="en-US" sz="2200" dirty="0" smtClean="0">
                          <a:solidFill>
                            <a:srgbClr val="000000"/>
                          </a:solidFill>
                          <a:latin typeface="Calibri"/>
                        </a:rPr>
                        <a:t> __________________________________.</a:t>
                      </a:r>
                      <a:endParaRPr lang="en-US" sz="1100" dirty="0"/>
                    </a:p>
                    <a:p>
                      <a:r>
                        <a:rPr lang="en-US" sz="2200" dirty="0">
                          <a:solidFill>
                            <a:srgbClr val="000000"/>
                          </a:solidFill>
                          <a:latin typeface="Calibri"/>
                        </a:rPr>
                        <a:t>Hoy </a:t>
                      </a:r>
                      <a:r>
                        <a:rPr lang="en-US" sz="2200" dirty="0" err="1">
                          <a:solidFill>
                            <a:srgbClr val="000000"/>
                          </a:solidFill>
                          <a:latin typeface="Calibri"/>
                        </a:rPr>
                        <a:t>es</a:t>
                      </a:r>
                      <a:r>
                        <a:rPr lang="en-US" sz="2200" dirty="0">
                          <a:solidFill>
                            <a:srgbClr val="000000"/>
                          </a:solidFill>
                          <a:latin typeface="Calibri"/>
                        </a:rPr>
                        <a:t> </a:t>
                      </a:r>
                      <a:r>
                        <a:rPr lang="en-US" sz="2200" dirty="0" smtClean="0">
                          <a:solidFill>
                            <a:srgbClr val="000000"/>
                          </a:solidFill>
                          <a:latin typeface="Calibri"/>
                        </a:rPr>
                        <a:t>____________________________________.</a:t>
                      </a:r>
                      <a:endParaRPr lang="en-US" sz="1100" dirty="0"/>
                    </a:p>
                    <a:p>
                      <a:r>
                        <a:rPr lang="en-US" sz="2200" dirty="0">
                          <a:solidFill>
                            <a:srgbClr val="000000"/>
                          </a:solidFill>
                          <a:latin typeface="Calibri"/>
                        </a:rPr>
                        <a:t>En </a:t>
                      </a:r>
                      <a:r>
                        <a:rPr lang="en-US" sz="2200" dirty="0" smtClean="0">
                          <a:solidFill>
                            <a:srgbClr val="000000"/>
                          </a:solidFill>
                          <a:latin typeface="Calibri"/>
                        </a:rPr>
                        <a:t>_______________ </a:t>
                      </a:r>
                      <a:r>
                        <a:rPr lang="en-US" sz="2200" dirty="0" err="1" smtClean="0">
                          <a:solidFill>
                            <a:srgbClr val="000000"/>
                          </a:solidFill>
                          <a:latin typeface="Calibri"/>
                        </a:rPr>
                        <a:t>hace</a:t>
                      </a:r>
                      <a:r>
                        <a:rPr lang="en-US" sz="2200" dirty="0" smtClean="0">
                          <a:solidFill>
                            <a:srgbClr val="000000"/>
                          </a:solidFill>
                          <a:latin typeface="Calibri"/>
                        </a:rPr>
                        <a:t>/</a:t>
                      </a:r>
                      <a:r>
                        <a:rPr lang="en-US" sz="800" dirty="0" smtClean="0">
                          <a:solidFill>
                            <a:srgbClr val="000000"/>
                          </a:solidFill>
                          <a:latin typeface="+mn-lt"/>
                        </a:rPr>
                        <a:t> </a:t>
                      </a:r>
                      <a:r>
                        <a:rPr lang="en-US" sz="2200" dirty="0" err="1" smtClean="0">
                          <a:solidFill>
                            <a:srgbClr val="000000"/>
                          </a:solidFill>
                          <a:latin typeface="+mn-lt"/>
                        </a:rPr>
                        <a:t>está</a:t>
                      </a:r>
                      <a:r>
                        <a:rPr lang="en-US" sz="2200" dirty="0" smtClean="0">
                          <a:solidFill>
                            <a:srgbClr val="000000"/>
                          </a:solidFill>
                          <a:latin typeface="+mn-lt"/>
                        </a:rPr>
                        <a:t> ________________.</a:t>
                      </a:r>
                      <a:endParaRPr lang="en-US" sz="2200" dirty="0" smtClean="0">
                        <a:solidFill>
                          <a:srgbClr val="000000"/>
                        </a:solidFill>
                        <a:latin typeface="Calibri"/>
                      </a:endParaRPr>
                    </a:p>
                    <a:p>
                      <a:r>
                        <a:rPr lang="en-US" sz="800" baseline="0" dirty="0" smtClean="0">
                          <a:solidFill>
                            <a:srgbClr val="000000"/>
                          </a:solidFill>
                          <a:latin typeface="Calibri"/>
                        </a:rPr>
                        <a:t>                                                  place                                                                                                                                                 weather</a:t>
                      </a:r>
                      <a:endParaRPr lang="en-US" sz="800" dirty="0" smtClean="0"/>
                    </a:p>
                    <a:p>
                      <a:r>
                        <a:rPr lang="en-US" sz="2200" dirty="0" smtClean="0">
                          <a:solidFill>
                            <a:srgbClr val="000000"/>
                          </a:solidFill>
                          <a:latin typeface="Calibri"/>
                        </a:rPr>
                        <a:t>  </a:t>
                      </a:r>
                      <a:r>
                        <a:rPr lang="en-US" sz="2200" baseline="0" dirty="0" smtClean="0">
                          <a:solidFill>
                            <a:srgbClr val="000000"/>
                          </a:solidFill>
                          <a:latin typeface="Calibri"/>
                        </a:rPr>
                        <a:t>                          </a:t>
                      </a:r>
                      <a:r>
                        <a:rPr lang="en-US" sz="800" dirty="0" smtClean="0">
                          <a:solidFill>
                            <a:srgbClr val="000000"/>
                          </a:solidFill>
                          <a:latin typeface="Calibri"/>
                        </a:rPr>
                        <a:t>                             </a:t>
                      </a:r>
                      <a:endParaRPr lang="en-US" sz="2200" dirty="0" smtClean="0">
                        <a:solidFill>
                          <a:srgbClr val="000000"/>
                        </a:solidFill>
                        <a:latin typeface="Calibri"/>
                      </a:endParaRPr>
                    </a:p>
                    <a:p>
                      <a:endParaRPr lang="en-US" sz="1100" dirty="0"/>
                    </a:p>
                    <a:p>
                      <a:r>
                        <a:rPr lang="en-US" sz="1400" b="1" dirty="0">
                          <a:solidFill>
                            <a:srgbClr val="000000"/>
                          </a:solidFill>
                          <a:latin typeface="Calibri"/>
                        </a:rPr>
                        <a:t>Optional: </a:t>
                      </a:r>
                      <a:endParaRPr lang="en-US" sz="1400" b="1" dirty="0" smtClean="0">
                        <a:solidFill>
                          <a:srgbClr val="000000"/>
                        </a:solidFill>
                        <a:latin typeface="Calibri"/>
                      </a:endParaRPr>
                    </a:p>
                    <a:p>
                      <a:r>
                        <a:rPr lang="en-US" sz="1400" dirty="0" smtClean="0">
                          <a:solidFill>
                            <a:srgbClr val="000000"/>
                          </a:solidFill>
                          <a:latin typeface="Calibri"/>
                        </a:rPr>
                        <a:t>a.  Discuss tomorrow’s weather.</a:t>
                      </a:r>
                    </a:p>
                    <a:p>
                      <a:r>
                        <a:rPr lang="en-US" sz="1400" dirty="0" smtClean="0">
                          <a:solidFill>
                            <a:srgbClr val="000000"/>
                          </a:solidFill>
                          <a:latin typeface="Calibri"/>
                        </a:rPr>
                        <a:t>b.  You </a:t>
                      </a:r>
                      <a:r>
                        <a:rPr lang="en-US" sz="1400" dirty="0">
                          <a:solidFill>
                            <a:srgbClr val="000000"/>
                          </a:solidFill>
                          <a:latin typeface="Calibri"/>
                        </a:rPr>
                        <a:t>may use numbers when telling the date or the weather of a specific </a:t>
                      </a:r>
                      <a:r>
                        <a:rPr lang="en-US" sz="1400" dirty="0" smtClean="0">
                          <a:solidFill>
                            <a:srgbClr val="000000"/>
                          </a:solidFill>
                          <a:latin typeface="Calibri"/>
                        </a:rPr>
                        <a:t>day and place.</a:t>
                      </a:r>
                      <a:endParaRPr lang="en-US" sz="1100" dirty="0"/>
                    </a:p>
                  </a:txBody>
                  <a:tcPr marL="56444" marR="56444" marT="28222" marB="28222" anchor="ctr">
                    <a:lnL>
                      <a:noFill/>
                    </a:lnL>
                    <a:lnR>
                      <a:noFill/>
                    </a:lnR>
                    <a:lnT>
                      <a:noFill/>
                    </a:lnT>
                    <a:lnB>
                      <a:noFill/>
                    </a:lnB>
                  </a:tcPr>
                </a:tc>
              </a:tr>
            </a:tbl>
          </a:graphicData>
        </a:graphic>
      </p:graphicFrame>
      <p:pic>
        <p:nvPicPr>
          <p:cNvPr id="2" name="Picture 1"/>
          <p:cNvPicPr>
            <a:picLocks noChangeAspect="1" noChangeArrowheads="1"/>
          </p:cNvPicPr>
          <p:nvPr/>
        </p:nvPicPr>
        <p:blipFill>
          <a:blip r:embed="rId3" cstate="print"/>
          <a:srcRect/>
          <a:stretch>
            <a:fillRect/>
          </a:stretch>
        </p:blipFill>
        <p:spPr bwMode="auto">
          <a:xfrm>
            <a:off x="0" y="1981200"/>
            <a:ext cx="6858000" cy="3200400"/>
          </a:xfrm>
          <a:prstGeom prst="rect">
            <a:avLst/>
          </a:prstGeom>
          <a:noFill/>
          <a:ln w="9525">
            <a:noFill/>
            <a:miter lim="800000"/>
            <a:headEnd/>
            <a:tailEnd/>
          </a:ln>
        </p:spPr>
      </p:pic>
      <p:sp>
        <p:nvSpPr>
          <p:cNvPr id="9" name="TextBox 8"/>
          <p:cNvSpPr txBox="1"/>
          <p:nvPr/>
        </p:nvSpPr>
        <p:spPr>
          <a:xfrm>
            <a:off x="228600" y="2133600"/>
            <a:ext cx="686406" cy="369332"/>
          </a:xfrm>
          <a:prstGeom prst="rect">
            <a:avLst/>
          </a:prstGeom>
          <a:noFill/>
        </p:spPr>
        <p:txBody>
          <a:bodyPr wrap="none" rtlCol="0">
            <a:spAutoFit/>
          </a:bodyPr>
          <a:lstStyle/>
          <a:p>
            <a:r>
              <a:rPr lang="en-US" dirty="0" err="1" smtClean="0"/>
              <a:t>lunes</a:t>
            </a:r>
            <a:endParaRPr lang="en-US" dirty="0"/>
          </a:p>
        </p:txBody>
      </p:sp>
      <p:sp>
        <p:nvSpPr>
          <p:cNvPr id="10" name="TextBox 9"/>
          <p:cNvSpPr txBox="1"/>
          <p:nvPr/>
        </p:nvSpPr>
        <p:spPr>
          <a:xfrm>
            <a:off x="1143000" y="2133600"/>
            <a:ext cx="839397" cy="369332"/>
          </a:xfrm>
          <a:prstGeom prst="rect">
            <a:avLst/>
          </a:prstGeom>
          <a:noFill/>
        </p:spPr>
        <p:txBody>
          <a:bodyPr wrap="none" rtlCol="0">
            <a:spAutoFit/>
          </a:bodyPr>
          <a:lstStyle/>
          <a:p>
            <a:r>
              <a:rPr lang="en-US" dirty="0" err="1" smtClean="0"/>
              <a:t>martes</a:t>
            </a:r>
            <a:endParaRPr lang="en-US" dirty="0"/>
          </a:p>
        </p:txBody>
      </p:sp>
      <p:sp>
        <p:nvSpPr>
          <p:cNvPr id="12" name="TextBox 11"/>
          <p:cNvSpPr txBox="1"/>
          <p:nvPr/>
        </p:nvSpPr>
        <p:spPr>
          <a:xfrm>
            <a:off x="1958150" y="2133600"/>
            <a:ext cx="1089850" cy="369332"/>
          </a:xfrm>
          <a:prstGeom prst="rect">
            <a:avLst/>
          </a:prstGeom>
          <a:noFill/>
        </p:spPr>
        <p:txBody>
          <a:bodyPr wrap="none" rtlCol="0">
            <a:spAutoFit/>
          </a:bodyPr>
          <a:lstStyle/>
          <a:p>
            <a:r>
              <a:rPr lang="en-US" dirty="0" err="1" smtClean="0"/>
              <a:t>miércoles</a:t>
            </a:r>
            <a:endParaRPr lang="en-US" dirty="0"/>
          </a:p>
        </p:txBody>
      </p:sp>
      <p:sp>
        <p:nvSpPr>
          <p:cNvPr id="13" name="TextBox 12"/>
          <p:cNvSpPr txBox="1"/>
          <p:nvPr/>
        </p:nvSpPr>
        <p:spPr>
          <a:xfrm>
            <a:off x="3048000" y="2133600"/>
            <a:ext cx="782394" cy="369332"/>
          </a:xfrm>
          <a:prstGeom prst="rect">
            <a:avLst/>
          </a:prstGeom>
          <a:noFill/>
        </p:spPr>
        <p:txBody>
          <a:bodyPr wrap="none" rtlCol="0">
            <a:spAutoFit/>
          </a:bodyPr>
          <a:lstStyle/>
          <a:p>
            <a:r>
              <a:rPr lang="en-US" dirty="0" err="1" smtClean="0"/>
              <a:t>jueves</a:t>
            </a:r>
            <a:endParaRPr lang="en-US" dirty="0"/>
          </a:p>
        </p:txBody>
      </p:sp>
      <p:sp>
        <p:nvSpPr>
          <p:cNvPr id="14" name="TextBox 13"/>
          <p:cNvSpPr txBox="1"/>
          <p:nvPr/>
        </p:nvSpPr>
        <p:spPr>
          <a:xfrm>
            <a:off x="3962400" y="2133600"/>
            <a:ext cx="864339" cy="369332"/>
          </a:xfrm>
          <a:prstGeom prst="rect">
            <a:avLst/>
          </a:prstGeom>
          <a:noFill/>
        </p:spPr>
        <p:txBody>
          <a:bodyPr wrap="none" rtlCol="0">
            <a:spAutoFit/>
          </a:bodyPr>
          <a:lstStyle/>
          <a:p>
            <a:r>
              <a:rPr lang="en-US" dirty="0" err="1" smtClean="0"/>
              <a:t>viernes</a:t>
            </a:r>
            <a:endParaRPr lang="en-US" dirty="0"/>
          </a:p>
        </p:txBody>
      </p:sp>
      <p:sp>
        <p:nvSpPr>
          <p:cNvPr id="15" name="TextBox 14"/>
          <p:cNvSpPr txBox="1"/>
          <p:nvPr/>
        </p:nvSpPr>
        <p:spPr>
          <a:xfrm>
            <a:off x="4953000" y="2133600"/>
            <a:ext cx="861133" cy="369332"/>
          </a:xfrm>
          <a:prstGeom prst="rect">
            <a:avLst/>
          </a:prstGeom>
          <a:noFill/>
        </p:spPr>
        <p:txBody>
          <a:bodyPr wrap="none" rtlCol="0">
            <a:spAutoFit/>
          </a:bodyPr>
          <a:lstStyle/>
          <a:p>
            <a:r>
              <a:rPr lang="en-US" dirty="0" err="1" smtClean="0"/>
              <a:t>sábado</a:t>
            </a:r>
            <a:endParaRPr lang="en-US" dirty="0"/>
          </a:p>
        </p:txBody>
      </p:sp>
      <p:sp>
        <p:nvSpPr>
          <p:cNvPr id="16" name="TextBox 15"/>
          <p:cNvSpPr txBox="1"/>
          <p:nvPr/>
        </p:nvSpPr>
        <p:spPr>
          <a:xfrm>
            <a:off x="5841375" y="2133600"/>
            <a:ext cx="1016625" cy="369332"/>
          </a:xfrm>
          <a:prstGeom prst="rect">
            <a:avLst/>
          </a:prstGeom>
          <a:noFill/>
        </p:spPr>
        <p:txBody>
          <a:bodyPr wrap="none" rtlCol="0">
            <a:spAutoFit/>
          </a:bodyPr>
          <a:lstStyle/>
          <a:p>
            <a:r>
              <a:rPr lang="en-US" dirty="0" err="1" smtClean="0"/>
              <a:t>domingo</a:t>
            </a:r>
            <a:endParaRPr lang="en-US" dirty="0"/>
          </a:p>
        </p:txBody>
      </p:sp>
      <p:sp>
        <p:nvSpPr>
          <p:cNvPr id="17" name="TextBox 16"/>
          <p:cNvSpPr txBox="1"/>
          <p:nvPr/>
        </p:nvSpPr>
        <p:spPr>
          <a:xfrm>
            <a:off x="0" y="5105400"/>
            <a:ext cx="6858000" cy="369332"/>
          </a:xfrm>
          <a:prstGeom prst="rect">
            <a:avLst/>
          </a:prstGeom>
          <a:noFill/>
        </p:spPr>
        <p:txBody>
          <a:bodyPr wrap="square" rtlCol="0">
            <a:spAutoFit/>
          </a:bodyPr>
          <a:lstStyle/>
          <a:p>
            <a:r>
              <a:rPr lang="en-US" dirty="0" smtClean="0"/>
              <a:t>-----------------------------------------------------------------------------------------------</a:t>
            </a:r>
            <a:endParaRPr lang="en-US" dirty="0"/>
          </a:p>
        </p:txBody>
      </p:sp>
      <p:pic>
        <p:nvPicPr>
          <p:cNvPr id="4099" name="Picture 3" descr="http://ts1.mm.bing.net/th?id=H.4644011772872924&amp;pid=1.7&amp;w=220&amp;h=188&amp;c=7&amp;rs=1&amp;url=http%3a%2f%2fbestclipartblog.com%2f23-scissors-clip-art.html%2fscissors-clip-art-5"/>
          <p:cNvPicPr>
            <a:picLocks noChangeAspect="1" noChangeArrowheads="1"/>
          </p:cNvPicPr>
          <p:nvPr/>
        </p:nvPicPr>
        <p:blipFill>
          <a:blip r:embed="rId4" cstate="print"/>
          <a:srcRect/>
          <a:stretch>
            <a:fillRect/>
          </a:stretch>
        </p:blipFill>
        <p:spPr bwMode="auto">
          <a:xfrm flipV="1">
            <a:off x="76200" y="5105400"/>
            <a:ext cx="381000" cy="325582"/>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Content Placeholder 3"/>
          <p:cNvGraphicFramePr>
            <a:graphicFrameLocks/>
          </p:cNvGraphicFramePr>
          <p:nvPr/>
        </p:nvGraphicFramePr>
        <p:xfrm>
          <a:off x="304800" y="76200"/>
          <a:ext cx="6248400" cy="2220468"/>
        </p:xfrm>
        <a:graphic>
          <a:graphicData uri="http://schemas.openxmlformats.org/drawingml/2006/table">
            <a:tbl>
              <a:tblPr/>
              <a:tblGrid>
                <a:gridCol w="6248400"/>
              </a:tblGrid>
              <a:tr h="287461">
                <a:tc>
                  <a:txBody>
                    <a:bodyPr/>
                    <a:lstStyle/>
                    <a:p>
                      <a:endParaRPr lang="en-US" sz="1900" dirty="0"/>
                    </a:p>
                  </a:txBody>
                  <a:tcPr marL="9525" marR="9525" marT="9525" marB="9525">
                    <a:lnL>
                      <a:noFill/>
                    </a:lnL>
                    <a:lnR>
                      <a:noFill/>
                    </a:lnR>
                    <a:lnT>
                      <a:noFill/>
                    </a:lnT>
                    <a:lnB>
                      <a:noFill/>
                    </a:lnB>
                  </a:tcPr>
                </a:tc>
              </a:tr>
              <a:tr h="1846138">
                <a:tc>
                  <a:txBody>
                    <a:bodyPr/>
                    <a:lstStyle/>
                    <a:p>
                      <a:pPr marL="457200" marR="0" algn="ctr">
                        <a:lnSpc>
                          <a:spcPct val="115000"/>
                        </a:lnSpc>
                      </a:pPr>
                      <a:r>
                        <a:rPr lang="en-US" sz="3600" b="1" dirty="0" smtClean="0">
                          <a:solidFill>
                            <a:srgbClr val="000000"/>
                          </a:solidFill>
                          <a:latin typeface="Garamond" pitchFamily="18" charset="0"/>
                          <a:ea typeface="Times New Roman"/>
                        </a:rPr>
                        <a:t>PROYECTO:</a:t>
                      </a:r>
                      <a:br>
                        <a:rPr lang="en-US" sz="3600" b="1" dirty="0" smtClean="0">
                          <a:solidFill>
                            <a:srgbClr val="000000"/>
                          </a:solidFill>
                          <a:latin typeface="Garamond" pitchFamily="18" charset="0"/>
                          <a:ea typeface="Times New Roman"/>
                        </a:rPr>
                      </a:br>
                      <a:r>
                        <a:rPr lang="en-US" sz="3600" b="1" dirty="0" smtClean="0">
                          <a:solidFill>
                            <a:srgbClr val="000000"/>
                          </a:solidFill>
                          <a:latin typeface="Garamond" pitchFamily="18" charset="0"/>
                          <a:ea typeface="Times New Roman"/>
                        </a:rPr>
                        <a:t>El</a:t>
                      </a:r>
                      <a:r>
                        <a:rPr lang="en-US" sz="3600" b="1" baseline="0" dirty="0" smtClean="0">
                          <a:solidFill>
                            <a:srgbClr val="000000"/>
                          </a:solidFill>
                          <a:latin typeface="Garamond" pitchFamily="18" charset="0"/>
                          <a:ea typeface="Times New Roman"/>
                        </a:rPr>
                        <a:t> </a:t>
                      </a:r>
                      <a:r>
                        <a:rPr lang="en-US" sz="3600" b="1" baseline="0" dirty="0" err="1" smtClean="0">
                          <a:solidFill>
                            <a:srgbClr val="000000"/>
                          </a:solidFill>
                          <a:latin typeface="Garamond" pitchFamily="18" charset="0"/>
                          <a:ea typeface="Times New Roman"/>
                        </a:rPr>
                        <a:t>calendario</a:t>
                      </a:r>
                      <a:r>
                        <a:rPr lang="en-US" sz="900" dirty="0">
                          <a:latin typeface="Arial"/>
                          <a:ea typeface="Times New Roman"/>
                        </a:rPr>
                        <a:t/>
                      </a:r>
                      <a:br>
                        <a:rPr lang="en-US" sz="900" dirty="0">
                          <a:latin typeface="Arial"/>
                          <a:ea typeface="Times New Roman"/>
                        </a:rPr>
                      </a:br>
                      <a:r>
                        <a:rPr lang="en-US" sz="1200" dirty="0" smtClean="0">
                          <a:latin typeface="Arial"/>
                          <a:ea typeface="Times New Roman"/>
                        </a:rPr>
                        <a:t>Me </a:t>
                      </a:r>
                      <a:r>
                        <a:rPr lang="en-US" sz="1200" dirty="0" err="1" smtClean="0">
                          <a:latin typeface="Arial"/>
                          <a:ea typeface="Times New Roman"/>
                        </a:rPr>
                        <a:t>llamo</a:t>
                      </a:r>
                      <a:r>
                        <a:rPr lang="en-US" sz="1200" dirty="0" smtClean="0">
                          <a:latin typeface="Arial"/>
                          <a:ea typeface="Times New Roman"/>
                        </a:rPr>
                        <a:t>: __________________________  </a:t>
                      </a:r>
                    </a:p>
                    <a:p>
                      <a:pPr marL="457200" marR="0" algn="ctr">
                        <a:lnSpc>
                          <a:spcPct val="115000"/>
                        </a:lnSpc>
                      </a:pPr>
                      <a:endParaRPr lang="en-US" sz="1200" dirty="0" smtClean="0">
                        <a:latin typeface="Arial"/>
                        <a:ea typeface="Times New Roman"/>
                      </a:endParaRPr>
                    </a:p>
                    <a:p>
                      <a:pPr marL="457200" marR="0" algn="ctr">
                        <a:lnSpc>
                          <a:spcPct val="115000"/>
                        </a:lnSpc>
                      </a:pPr>
                      <a:r>
                        <a:rPr lang="en-US" sz="1200" dirty="0" err="1" smtClean="0">
                          <a:latin typeface="Arial"/>
                          <a:ea typeface="Times New Roman"/>
                        </a:rPr>
                        <a:t>Maestra</a:t>
                      </a:r>
                      <a:r>
                        <a:rPr lang="en-US" sz="1200" baseline="0" dirty="0" smtClean="0">
                          <a:latin typeface="Arial"/>
                          <a:ea typeface="Times New Roman"/>
                        </a:rPr>
                        <a:t> __________________________</a:t>
                      </a:r>
                      <a:endParaRPr lang="en-US" sz="1200" dirty="0">
                        <a:latin typeface="Times New Roman"/>
                        <a:ea typeface="Times New Roman"/>
                      </a:endParaRPr>
                    </a:p>
                  </a:txBody>
                  <a:tcPr marL="9525" marR="9525" marT="9525" marB="9525">
                    <a:lnL>
                      <a:noFill/>
                    </a:lnL>
                    <a:lnR>
                      <a:noFill/>
                    </a:lnR>
                    <a:lnT>
                      <a:noFill/>
                    </a:lnT>
                    <a:lnB>
                      <a:noFill/>
                    </a:lnB>
                    <a:solidFill>
                      <a:srgbClr val="FFFFFF"/>
                    </a:solidFill>
                  </a:tcPr>
                </a:tc>
              </a:tr>
            </a:tbl>
          </a:graphicData>
        </a:graphic>
      </p:graphicFrame>
      <p:sp>
        <p:nvSpPr>
          <p:cNvPr id="7" name="TextBox 6"/>
          <p:cNvSpPr txBox="1"/>
          <p:nvPr/>
        </p:nvSpPr>
        <p:spPr>
          <a:xfrm>
            <a:off x="304800" y="228600"/>
            <a:ext cx="1752600" cy="338554"/>
          </a:xfrm>
          <a:prstGeom prst="rect">
            <a:avLst/>
          </a:prstGeom>
          <a:noFill/>
        </p:spPr>
        <p:txBody>
          <a:bodyPr wrap="square" rtlCol="0">
            <a:spAutoFit/>
          </a:bodyPr>
          <a:lstStyle/>
          <a:p>
            <a:r>
              <a:rPr lang="en-US" sz="1600" dirty="0" err="1" smtClean="0">
                <a:latin typeface="Garamond" pitchFamily="18" charset="0"/>
              </a:rPr>
              <a:t>Rubrica</a:t>
            </a:r>
            <a:endParaRPr lang="en-US" sz="1600" dirty="0">
              <a:latin typeface="Garamond" pitchFamily="18" charset="0"/>
            </a:endParaRPr>
          </a:p>
        </p:txBody>
      </p:sp>
      <p:graphicFrame>
        <p:nvGraphicFramePr>
          <p:cNvPr id="8" name="Table 7"/>
          <p:cNvGraphicFramePr>
            <a:graphicFrameLocks noGrp="1"/>
          </p:cNvGraphicFramePr>
          <p:nvPr/>
        </p:nvGraphicFramePr>
        <p:xfrm>
          <a:off x="228600" y="2286000"/>
          <a:ext cx="6400800" cy="6642332"/>
        </p:xfrm>
        <a:graphic>
          <a:graphicData uri="http://schemas.openxmlformats.org/drawingml/2006/table">
            <a:tbl>
              <a:tblPr/>
              <a:tblGrid>
                <a:gridCol w="1280160"/>
                <a:gridCol w="1280160"/>
                <a:gridCol w="1280160"/>
                <a:gridCol w="1280160"/>
                <a:gridCol w="1280160"/>
              </a:tblGrid>
              <a:tr h="219136">
                <a:tc>
                  <a:txBody>
                    <a:bodyPr/>
                    <a:lstStyle/>
                    <a:p>
                      <a:pPr marL="0" marR="0" algn="ctr">
                        <a:lnSpc>
                          <a:spcPct val="115000"/>
                        </a:lnSpc>
                        <a:spcBef>
                          <a:spcPts val="0"/>
                        </a:spcBef>
                        <a:spcAft>
                          <a:spcPts val="0"/>
                        </a:spcAft>
                      </a:pPr>
                      <a:r>
                        <a:rPr lang="en-US" sz="1100" dirty="0">
                          <a:latin typeface="Arial"/>
                          <a:ea typeface="Times New Roman"/>
                        </a:rPr>
                        <a:t>CATEGORY </a:t>
                      </a:r>
                      <a:endParaRPr lang="en-US" sz="1100" dirty="0">
                        <a:latin typeface="Times New Roman"/>
                        <a:ea typeface="Times New Roman"/>
                      </a:endParaRPr>
                    </a:p>
                  </a:txBody>
                  <a:tcPr marL="11481" marR="11481" marT="11481" marB="11481" anchor="b">
                    <a:lnL>
                      <a:noFill/>
                    </a:lnL>
                    <a:lnR>
                      <a:noFill/>
                    </a:lnR>
                    <a:lnT>
                      <a:noFill/>
                    </a:lnT>
                    <a:lnB>
                      <a:noFill/>
                    </a:ln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t="100000" r="100000"/>
                      </a:path>
                      <a:tileRect l="-100000" b="-100000"/>
                    </a:gradFill>
                  </a:tcPr>
                </a:tc>
                <a:tc>
                  <a:txBody>
                    <a:bodyPr/>
                    <a:lstStyle/>
                    <a:p>
                      <a:pPr marL="0" marR="0">
                        <a:lnSpc>
                          <a:spcPct val="115000"/>
                        </a:lnSpc>
                        <a:spcBef>
                          <a:spcPts val="0"/>
                        </a:spcBef>
                        <a:spcAft>
                          <a:spcPts val="0"/>
                        </a:spcAft>
                      </a:pPr>
                      <a:r>
                        <a:rPr lang="en-US" sz="1100" b="1">
                          <a:latin typeface="Arial"/>
                          <a:ea typeface="Times New Roman"/>
                        </a:rPr>
                        <a:t>4 </a:t>
                      </a:r>
                      <a:endParaRPr lang="en-US" sz="1100">
                        <a:latin typeface="Times New Roman"/>
                        <a:ea typeface="Times New Roman"/>
                      </a:endParaRPr>
                    </a:p>
                  </a:txBody>
                  <a:tcPr marL="11481" marR="11481" marT="11481" marB="11481" anchor="b">
                    <a:lnL>
                      <a:noFill/>
                    </a:lnL>
                    <a:lnR>
                      <a:noFill/>
                    </a:lnR>
                    <a:lnT>
                      <a:noFill/>
                    </a:lnT>
                    <a:lnB>
                      <a:noFill/>
                    </a:ln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t="100000" r="100000"/>
                      </a:path>
                      <a:tileRect l="-100000" b="-100000"/>
                    </a:gradFill>
                  </a:tcPr>
                </a:tc>
                <a:tc>
                  <a:txBody>
                    <a:bodyPr/>
                    <a:lstStyle/>
                    <a:p>
                      <a:pPr marL="0" marR="0">
                        <a:lnSpc>
                          <a:spcPct val="115000"/>
                        </a:lnSpc>
                        <a:spcBef>
                          <a:spcPts val="0"/>
                        </a:spcBef>
                        <a:spcAft>
                          <a:spcPts val="0"/>
                        </a:spcAft>
                      </a:pPr>
                      <a:r>
                        <a:rPr lang="en-US" sz="1100" b="1">
                          <a:latin typeface="Arial"/>
                          <a:ea typeface="Times New Roman"/>
                        </a:rPr>
                        <a:t>3 </a:t>
                      </a:r>
                      <a:endParaRPr lang="en-US" sz="1100">
                        <a:latin typeface="Times New Roman"/>
                        <a:ea typeface="Times New Roman"/>
                      </a:endParaRPr>
                    </a:p>
                  </a:txBody>
                  <a:tcPr marL="11481" marR="11481" marT="11481" marB="11481" anchor="b">
                    <a:lnL>
                      <a:noFill/>
                    </a:lnL>
                    <a:lnR>
                      <a:noFill/>
                    </a:lnR>
                    <a:lnT>
                      <a:noFill/>
                    </a:lnT>
                    <a:lnB>
                      <a:noFill/>
                    </a:ln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t="100000" r="100000"/>
                      </a:path>
                      <a:tileRect l="-100000" b="-100000"/>
                    </a:gradFill>
                  </a:tcPr>
                </a:tc>
                <a:tc>
                  <a:txBody>
                    <a:bodyPr/>
                    <a:lstStyle/>
                    <a:p>
                      <a:pPr marL="0" marR="0">
                        <a:lnSpc>
                          <a:spcPct val="115000"/>
                        </a:lnSpc>
                        <a:spcBef>
                          <a:spcPts val="0"/>
                        </a:spcBef>
                        <a:spcAft>
                          <a:spcPts val="0"/>
                        </a:spcAft>
                      </a:pPr>
                      <a:r>
                        <a:rPr lang="en-US" sz="1100" b="1" dirty="0">
                          <a:latin typeface="Arial"/>
                          <a:ea typeface="Times New Roman"/>
                        </a:rPr>
                        <a:t>2 </a:t>
                      </a:r>
                      <a:endParaRPr lang="en-US" sz="1100" dirty="0">
                        <a:latin typeface="Times New Roman"/>
                        <a:ea typeface="Times New Roman"/>
                      </a:endParaRPr>
                    </a:p>
                  </a:txBody>
                  <a:tcPr marL="11481" marR="11481" marT="11481" marB="11481" anchor="b">
                    <a:lnL>
                      <a:noFill/>
                    </a:lnL>
                    <a:lnR>
                      <a:noFill/>
                    </a:lnR>
                    <a:lnT>
                      <a:noFill/>
                    </a:lnT>
                    <a:lnB>
                      <a:noFill/>
                    </a:ln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t="100000" r="100000"/>
                      </a:path>
                      <a:tileRect l="-100000" b="-100000"/>
                    </a:gradFill>
                  </a:tcPr>
                </a:tc>
                <a:tc>
                  <a:txBody>
                    <a:bodyPr/>
                    <a:lstStyle/>
                    <a:p>
                      <a:pPr marL="0" marR="0">
                        <a:lnSpc>
                          <a:spcPct val="115000"/>
                        </a:lnSpc>
                        <a:spcBef>
                          <a:spcPts val="0"/>
                        </a:spcBef>
                        <a:spcAft>
                          <a:spcPts val="0"/>
                        </a:spcAft>
                      </a:pPr>
                      <a:r>
                        <a:rPr lang="en-US" sz="1100" b="1" dirty="0">
                          <a:latin typeface="Arial"/>
                          <a:ea typeface="Times New Roman"/>
                        </a:rPr>
                        <a:t>1 </a:t>
                      </a:r>
                      <a:endParaRPr lang="en-US" sz="1100" dirty="0">
                        <a:latin typeface="Times New Roman"/>
                        <a:ea typeface="Times New Roman"/>
                      </a:endParaRPr>
                    </a:p>
                  </a:txBody>
                  <a:tcPr marL="11481" marR="11481" marT="11481" marB="11481" anchor="b">
                    <a:lnL>
                      <a:noFill/>
                    </a:lnL>
                    <a:lnR>
                      <a:noFill/>
                    </a:lnR>
                    <a:lnT>
                      <a:noFill/>
                    </a:lnT>
                    <a:lnB>
                      <a:noFill/>
                    </a:ln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t="100000" r="100000"/>
                      </a:path>
                      <a:tileRect l="-100000" b="-100000"/>
                    </a:gradFill>
                  </a:tcPr>
                </a:tc>
              </a:tr>
              <a:tr h="863723">
                <a:tc>
                  <a:txBody>
                    <a:bodyPr/>
                    <a:lstStyle/>
                    <a:p>
                      <a:pPr marL="0" marR="0">
                        <a:lnSpc>
                          <a:spcPct val="115000"/>
                        </a:lnSpc>
                        <a:spcBef>
                          <a:spcPts val="0"/>
                        </a:spcBef>
                        <a:spcAft>
                          <a:spcPts val="0"/>
                        </a:spcAft>
                      </a:pPr>
                      <a:r>
                        <a:rPr lang="en-US" sz="1100" b="1" dirty="0">
                          <a:latin typeface="Arial"/>
                          <a:ea typeface="Times New Roman"/>
                        </a:rPr>
                        <a:t>Requirements </a:t>
                      </a:r>
                      <a:endParaRPr lang="en-US" sz="1100" dirty="0">
                        <a:latin typeface="Times New Roman"/>
                        <a:ea typeface="Times New Roman"/>
                      </a:endParaRPr>
                    </a:p>
                  </a:txBody>
                  <a:tcPr marL="11481" marR="11481" marT="11481" marB="11481">
                    <a:lnL>
                      <a:noFill/>
                    </a:lnL>
                    <a:lnR>
                      <a:noFill/>
                    </a:lnR>
                    <a:lnT>
                      <a:noFill/>
                    </a:lnT>
                    <a:lnB>
                      <a:noFill/>
                    </a:ln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t="100000" r="100000"/>
                      </a:path>
                      <a:tileRect l="-100000" b="-100000"/>
                    </a:gradFill>
                  </a:tcPr>
                </a:tc>
                <a:tc>
                  <a:txBody>
                    <a:bodyPr/>
                    <a:lstStyle/>
                    <a:p>
                      <a:pPr marL="0" marR="0">
                        <a:lnSpc>
                          <a:spcPct val="115000"/>
                        </a:lnSpc>
                        <a:spcBef>
                          <a:spcPts val="0"/>
                        </a:spcBef>
                        <a:spcAft>
                          <a:spcPts val="0"/>
                        </a:spcAft>
                      </a:pPr>
                      <a:r>
                        <a:rPr lang="en-US" sz="1100" dirty="0">
                          <a:latin typeface="Arial"/>
                          <a:ea typeface="Times New Roman"/>
                        </a:rPr>
                        <a:t>All requirements are met and exceeded. </a:t>
                      </a:r>
                      <a:endParaRPr lang="en-US" sz="1100" dirty="0">
                        <a:latin typeface="Times New Roman"/>
                        <a:ea typeface="Times New Roman"/>
                      </a:endParaRPr>
                    </a:p>
                  </a:txBody>
                  <a:tcPr marL="11481" marR="11481" marT="11481" marB="11481">
                    <a:lnL>
                      <a:noFill/>
                    </a:lnL>
                    <a:lnR>
                      <a:noFill/>
                    </a:lnR>
                    <a:lnT>
                      <a:noFill/>
                    </a:lnT>
                    <a:lnB>
                      <a:noFill/>
                    </a:ln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t="100000" r="100000"/>
                      </a:path>
                      <a:tileRect l="-100000" b="-100000"/>
                    </a:gradFill>
                  </a:tcPr>
                </a:tc>
                <a:tc>
                  <a:txBody>
                    <a:bodyPr/>
                    <a:lstStyle/>
                    <a:p>
                      <a:pPr marL="0" marR="0">
                        <a:lnSpc>
                          <a:spcPct val="115000"/>
                        </a:lnSpc>
                        <a:spcBef>
                          <a:spcPts val="0"/>
                        </a:spcBef>
                        <a:spcAft>
                          <a:spcPts val="0"/>
                        </a:spcAft>
                      </a:pPr>
                      <a:r>
                        <a:rPr lang="en-US" sz="1100">
                          <a:latin typeface="Arial"/>
                          <a:ea typeface="Times New Roman"/>
                        </a:rPr>
                        <a:t>All requirements are met. </a:t>
                      </a:r>
                      <a:endParaRPr lang="en-US" sz="1100">
                        <a:latin typeface="Times New Roman"/>
                        <a:ea typeface="Times New Roman"/>
                      </a:endParaRPr>
                    </a:p>
                  </a:txBody>
                  <a:tcPr marL="11481" marR="11481" marT="11481" marB="11481">
                    <a:lnL>
                      <a:noFill/>
                    </a:lnL>
                    <a:lnR>
                      <a:noFill/>
                    </a:lnR>
                    <a:lnT>
                      <a:noFill/>
                    </a:lnT>
                    <a:lnB>
                      <a:noFill/>
                    </a:ln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t="100000" r="100000"/>
                      </a:path>
                      <a:tileRect l="-100000" b="-100000"/>
                    </a:gradFill>
                  </a:tcPr>
                </a:tc>
                <a:tc>
                  <a:txBody>
                    <a:bodyPr/>
                    <a:lstStyle/>
                    <a:p>
                      <a:pPr marL="0" marR="0">
                        <a:lnSpc>
                          <a:spcPct val="115000"/>
                        </a:lnSpc>
                        <a:spcBef>
                          <a:spcPts val="0"/>
                        </a:spcBef>
                        <a:spcAft>
                          <a:spcPts val="0"/>
                        </a:spcAft>
                      </a:pPr>
                      <a:r>
                        <a:rPr lang="en-US" sz="1100">
                          <a:latin typeface="Arial"/>
                          <a:ea typeface="Times New Roman"/>
                        </a:rPr>
                        <a:t>One requirement was not completely met. </a:t>
                      </a:r>
                      <a:endParaRPr lang="en-US" sz="1100">
                        <a:latin typeface="Times New Roman"/>
                        <a:ea typeface="Times New Roman"/>
                      </a:endParaRPr>
                    </a:p>
                  </a:txBody>
                  <a:tcPr marL="11481" marR="11481" marT="11481" marB="11481">
                    <a:lnL>
                      <a:noFill/>
                    </a:lnL>
                    <a:lnR>
                      <a:noFill/>
                    </a:lnR>
                    <a:lnT>
                      <a:noFill/>
                    </a:lnT>
                    <a:lnB>
                      <a:noFill/>
                    </a:ln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t="100000" r="100000"/>
                      </a:path>
                      <a:tileRect l="-100000" b="-100000"/>
                    </a:gradFill>
                  </a:tcPr>
                </a:tc>
                <a:tc>
                  <a:txBody>
                    <a:bodyPr/>
                    <a:lstStyle/>
                    <a:p>
                      <a:pPr marL="0" marR="0">
                        <a:lnSpc>
                          <a:spcPct val="115000"/>
                        </a:lnSpc>
                        <a:spcBef>
                          <a:spcPts val="0"/>
                        </a:spcBef>
                        <a:spcAft>
                          <a:spcPts val="0"/>
                        </a:spcAft>
                      </a:pPr>
                      <a:r>
                        <a:rPr lang="en-US" sz="1100" dirty="0">
                          <a:latin typeface="Arial"/>
                          <a:ea typeface="Times New Roman"/>
                        </a:rPr>
                        <a:t>More than one requirement was not completely met. </a:t>
                      </a:r>
                      <a:endParaRPr lang="en-US" sz="1100" dirty="0">
                        <a:latin typeface="Times New Roman"/>
                        <a:ea typeface="Times New Roman"/>
                      </a:endParaRPr>
                    </a:p>
                  </a:txBody>
                  <a:tcPr marL="11481" marR="11481" marT="11481" marB="11481">
                    <a:lnL>
                      <a:noFill/>
                    </a:lnL>
                    <a:lnR>
                      <a:noFill/>
                    </a:lnR>
                    <a:lnT>
                      <a:noFill/>
                    </a:lnT>
                    <a:lnB>
                      <a:noFill/>
                    </a:ln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t="100000" r="100000"/>
                      </a:path>
                      <a:tileRect l="-100000" b="-100000"/>
                    </a:gradFill>
                  </a:tcPr>
                </a:tc>
              </a:tr>
              <a:tr h="1314976">
                <a:tc>
                  <a:txBody>
                    <a:bodyPr/>
                    <a:lstStyle/>
                    <a:p>
                      <a:pPr marL="0" marR="0">
                        <a:lnSpc>
                          <a:spcPct val="115000"/>
                        </a:lnSpc>
                        <a:spcBef>
                          <a:spcPts val="0"/>
                        </a:spcBef>
                        <a:spcAft>
                          <a:spcPts val="0"/>
                        </a:spcAft>
                      </a:pPr>
                      <a:r>
                        <a:rPr lang="en-US" sz="1100" b="1">
                          <a:latin typeface="Arial"/>
                          <a:ea typeface="Times New Roman"/>
                        </a:rPr>
                        <a:t>Organization </a:t>
                      </a:r>
                      <a:endParaRPr lang="en-US" sz="1100">
                        <a:latin typeface="Times New Roman"/>
                        <a:ea typeface="Times New Roman"/>
                      </a:endParaRPr>
                    </a:p>
                  </a:txBody>
                  <a:tcPr marL="11481" marR="11481" marT="11481" marB="11481">
                    <a:lnL>
                      <a:noFill/>
                    </a:lnL>
                    <a:lnR>
                      <a:noFill/>
                    </a:lnR>
                    <a:lnT>
                      <a:noFill/>
                    </a:lnT>
                    <a:lnB>
                      <a:noFill/>
                    </a:ln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t="100000" r="100000"/>
                      </a:path>
                      <a:tileRect l="-100000" b="-100000"/>
                    </a:gradFill>
                  </a:tcPr>
                </a:tc>
                <a:tc>
                  <a:txBody>
                    <a:bodyPr/>
                    <a:lstStyle/>
                    <a:p>
                      <a:pPr marL="0" marR="0">
                        <a:lnSpc>
                          <a:spcPct val="115000"/>
                        </a:lnSpc>
                        <a:spcBef>
                          <a:spcPts val="0"/>
                        </a:spcBef>
                        <a:spcAft>
                          <a:spcPts val="0"/>
                        </a:spcAft>
                      </a:pPr>
                      <a:r>
                        <a:rPr lang="en-US" sz="1100" dirty="0">
                          <a:latin typeface="Arial"/>
                          <a:ea typeface="Times New Roman"/>
                        </a:rPr>
                        <a:t>Content is well </a:t>
                      </a:r>
                      <a:r>
                        <a:rPr lang="en-US" sz="1100" dirty="0" smtClean="0">
                          <a:latin typeface="Arial"/>
                          <a:ea typeface="Times New Roman"/>
                        </a:rPr>
                        <a:t>organized and interesting </a:t>
                      </a:r>
                      <a:r>
                        <a:rPr lang="en-US" sz="1100" dirty="0">
                          <a:latin typeface="Arial"/>
                          <a:ea typeface="Times New Roman"/>
                        </a:rPr>
                        <a:t>using headings or bulleted lists to group related material. </a:t>
                      </a:r>
                      <a:endParaRPr lang="en-US" sz="1100" dirty="0">
                        <a:latin typeface="Times New Roman"/>
                        <a:ea typeface="Times New Roman"/>
                      </a:endParaRPr>
                    </a:p>
                  </a:txBody>
                  <a:tcPr marL="11481" marR="11481" marT="11481" marB="11481">
                    <a:lnL>
                      <a:noFill/>
                    </a:lnL>
                    <a:lnR>
                      <a:noFill/>
                    </a:lnR>
                    <a:lnT>
                      <a:noFill/>
                    </a:lnT>
                    <a:lnB>
                      <a:noFill/>
                    </a:ln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t="100000" r="100000"/>
                      </a:path>
                      <a:tileRect l="-100000" b="-100000"/>
                    </a:gradFill>
                  </a:tcPr>
                </a:tc>
                <a:tc>
                  <a:txBody>
                    <a:bodyPr/>
                    <a:lstStyle/>
                    <a:p>
                      <a:pPr marL="0" marR="0">
                        <a:lnSpc>
                          <a:spcPct val="115000"/>
                        </a:lnSpc>
                        <a:spcBef>
                          <a:spcPts val="0"/>
                        </a:spcBef>
                        <a:spcAft>
                          <a:spcPts val="0"/>
                        </a:spcAft>
                      </a:pPr>
                      <a:r>
                        <a:rPr lang="en-US" sz="1100" dirty="0">
                          <a:latin typeface="Arial"/>
                          <a:ea typeface="Times New Roman"/>
                        </a:rPr>
                        <a:t>Uses </a:t>
                      </a:r>
                      <a:r>
                        <a:rPr lang="en-US" sz="1100" dirty="0" smtClean="0">
                          <a:latin typeface="Arial"/>
                          <a:ea typeface="Times New Roman"/>
                        </a:rPr>
                        <a:t> teacher</a:t>
                      </a:r>
                      <a:r>
                        <a:rPr lang="en-US" sz="1100" baseline="0" dirty="0" smtClean="0">
                          <a:latin typeface="Arial"/>
                          <a:ea typeface="Times New Roman"/>
                        </a:rPr>
                        <a:t> given </a:t>
                      </a:r>
                      <a:r>
                        <a:rPr lang="en-US" sz="1100" dirty="0" smtClean="0">
                          <a:latin typeface="Arial"/>
                          <a:ea typeface="Times New Roman"/>
                        </a:rPr>
                        <a:t>headings </a:t>
                      </a:r>
                      <a:r>
                        <a:rPr lang="en-US" sz="1100" dirty="0">
                          <a:latin typeface="Arial"/>
                          <a:ea typeface="Times New Roman"/>
                        </a:rPr>
                        <a:t>or bulleted lists to </a:t>
                      </a:r>
                      <a:r>
                        <a:rPr lang="en-US" sz="1100" dirty="0" smtClean="0">
                          <a:latin typeface="Arial"/>
                          <a:ea typeface="Times New Roman"/>
                        </a:rPr>
                        <a:t>organize.</a:t>
                      </a:r>
                      <a:endParaRPr lang="en-US" sz="1100" dirty="0">
                        <a:latin typeface="Times New Roman"/>
                        <a:ea typeface="Times New Roman"/>
                      </a:endParaRPr>
                    </a:p>
                  </a:txBody>
                  <a:tcPr marL="11481" marR="11481" marT="11481" marB="11481">
                    <a:lnL>
                      <a:noFill/>
                    </a:lnL>
                    <a:lnR>
                      <a:noFill/>
                    </a:lnR>
                    <a:lnT>
                      <a:noFill/>
                    </a:lnT>
                    <a:lnB>
                      <a:noFill/>
                    </a:ln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t="100000" r="100000"/>
                      </a:path>
                      <a:tileRect l="-100000" b="-100000"/>
                    </a:gradFill>
                  </a:tcPr>
                </a:tc>
                <a:tc>
                  <a:txBody>
                    <a:bodyPr/>
                    <a:lstStyle/>
                    <a:p>
                      <a:pPr marL="0" marR="0">
                        <a:lnSpc>
                          <a:spcPct val="115000"/>
                        </a:lnSpc>
                        <a:spcBef>
                          <a:spcPts val="0"/>
                        </a:spcBef>
                        <a:spcAft>
                          <a:spcPts val="0"/>
                        </a:spcAft>
                      </a:pPr>
                      <a:r>
                        <a:rPr lang="en-US" sz="1100">
                          <a:latin typeface="Arial"/>
                          <a:ea typeface="Times New Roman"/>
                        </a:rPr>
                        <a:t>Content is logically organized for the most part. </a:t>
                      </a:r>
                      <a:endParaRPr lang="en-US" sz="1100">
                        <a:latin typeface="Times New Roman"/>
                        <a:ea typeface="Times New Roman"/>
                      </a:endParaRPr>
                    </a:p>
                  </a:txBody>
                  <a:tcPr marL="11481" marR="11481" marT="11481" marB="11481">
                    <a:lnL>
                      <a:noFill/>
                    </a:lnL>
                    <a:lnR>
                      <a:noFill/>
                    </a:lnR>
                    <a:lnT>
                      <a:noFill/>
                    </a:lnT>
                    <a:lnB>
                      <a:noFill/>
                    </a:ln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t="100000" r="100000"/>
                      </a:path>
                      <a:tileRect l="-100000" b="-100000"/>
                    </a:gradFill>
                  </a:tcPr>
                </a:tc>
                <a:tc>
                  <a:txBody>
                    <a:bodyPr/>
                    <a:lstStyle/>
                    <a:p>
                      <a:pPr marL="0" marR="0">
                        <a:lnSpc>
                          <a:spcPct val="115000"/>
                        </a:lnSpc>
                        <a:spcBef>
                          <a:spcPts val="0"/>
                        </a:spcBef>
                        <a:spcAft>
                          <a:spcPts val="0"/>
                        </a:spcAft>
                      </a:pPr>
                      <a:r>
                        <a:rPr lang="en-US" sz="1100">
                          <a:latin typeface="Arial"/>
                          <a:ea typeface="Times New Roman"/>
                        </a:rPr>
                        <a:t>There was no clear or logical organizational structure, just lots of facts. </a:t>
                      </a:r>
                      <a:endParaRPr lang="en-US" sz="1100">
                        <a:latin typeface="Times New Roman"/>
                        <a:ea typeface="Times New Roman"/>
                      </a:endParaRPr>
                    </a:p>
                  </a:txBody>
                  <a:tcPr marL="11481" marR="11481" marT="11481" marB="11481">
                    <a:lnL>
                      <a:noFill/>
                    </a:lnL>
                    <a:lnR>
                      <a:noFill/>
                    </a:lnR>
                    <a:lnT>
                      <a:noFill/>
                    </a:lnT>
                    <a:lnB>
                      <a:noFill/>
                    </a:ln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t="100000" r="100000"/>
                      </a:path>
                      <a:tileRect l="-100000" b="-100000"/>
                    </a:gradFill>
                  </a:tcPr>
                </a:tc>
              </a:tr>
              <a:tr h="1314976">
                <a:tc>
                  <a:txBody>
                    <a:bodyPr/>
                    <a:lstStyle/>
                    <a:p>
                      <a:pPr marL="0" marR="0">
                        <a:lnSpc>
                          <a:spcPct val="115000"/>
                        </a:lnSpc>
                        <a:spcBef>
                          <a:spcPts val="0"/>
                        </a:spcBef>
                        <a:spcAft>
                          <a:spcPts val="0"/>
                        </a:spcAft>
                      </a:pPr>
                      <a:r>
                        <a:rPr lang="en-US" sz="1100" b="1">
                          <a:latin typeface="Arial"/>
                          <a:ea typeface="Times New Roman"/>
                        </a:rPr>
                        <a:t>Attractiveness </a:t>
                      </a:r>
                      <a:endParaRPr lang="en-US" sz="1100">
                        <a:latin typeface="Times New Roman"/>
                        <a:ea typeface="Times New Roman"/>
                      </a:endParaRPr>
                    </a:p>
                  </a:txBody>
                  <a:tcPr marL="11481" marR="11481" marT="11481" marB="11481">
                    <a:lnL>
                      <a:noFill/>
                    </a:lnL>
                    <a:lnR>
                      <a:noFill/>
                    </a:lnR>
                    <a:lnT>
                      <a:noFill/>
                    </a:lnT>
                    <a:lnB>
                      <a:noFill/>
                    </a:ln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t="100000" r="100000"/>
                      </a:path>
                      <a:tileRect l="-100000" b="-100000"/>
                    </a:gradFill>
                  </a:tcPr>
                </a:tc>
                <a:tc>
                  <a:txBody>
                    <a:bodyPr/>
                    <a:lstStyle/>
                    <a:p>
                      <a:pPr marL="0" marR="0">
                        <a:lnSpc>
                          <a:spcPct val="115000"/>
                        </a:lnSpc>
                        <a:spcBef>
                          <a:spcPts val="0"/>
                        </a:spcBef>
                        <a:spcAft>
                          <a:spcPts val="0"/>
                        </a:spcAft>
                      </a:pPr>
                      <a:r>
                        <a:rPr lang="en-US" sz="1100">
                          <a:latin typeface="Arial"/>
                          <a:ea typeface="Times New Roman"/>
                        </a:rPr>
                        <a:t>Makes excellent use of font, color, graphics, effects, etc. to enhance the presentation. </a:t>
                      </a:r>
                      <a:endParaRPr lang="en-US" sz="1100">
                        <a:latin typeface="Times New Roman"/>
                        <a:ea typeface="Times New Roman"/>
                      </a:endParaRPr>
                    </a:p>
                  </a:txBody>
                  <a:tcPr marL="11481" marR="11481" marT="11481" marB="11481">
                    <a:lnL>
                      <a:noFill/>
                    </a:lnL>
                    <a:lnR>
                      <a:noFill/>
                    </a:lnR>
                    <a:lnT>
                      <a:noFill/>
                    </a:lnT>
                    <a:lnB>
                      <a:noFill/>
                    </a:ln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t="100000" r="100000"/>
                      </a:path>
                      <a:tileRect l="-100000" b="-100000"/>
                    </a:gradFill>
                  </a:tcPr>
                </a:tc>
                <a:tc>
                  <a:txBody>
                    <a:bodyPr/>
                    <a:lstStyle/>
                    <a:p>
                      <a:pPr marL="0" marR="0">
                        <a:lnSpc>
                          <a:spcPct val="115000"/>
                        </a:lnSpc>
                        <a:spcBef>
                          <a:spcPts val="0"/>
                        </a:spcBef>
                        <a:spcAft>
                          <a:spcPts val="0"/>
                        </a:spcAft>
                      </a:pPr>
                      <a:r>
                        <a:rPr lang="en-US" sz="1100">
                          <a:latin typeface="Arial"/>
                          <a:ea typeface="Times New Roman"/>
                        </a:rPr>
                        <a:t>Makes good use of font, color, graphics, effects, etc. to enhance to presentation. </a:t>
                      </a:r>
                      <a:endParaRPr lang="en-US" sz="1100">
                        <a:latin typeface="Times New Roman"/>
                        <a:ea typeface="Times New Roman"/>
                      </a:endParaRPr>
                    </a:p>
                  </a:txBody>
                  <a:tcPr marL="11481" marR="11481" marT="11481" marB="11481">
                    <a:lnL>
                      <a:noFill/>
                    </a:lnL>
                    <a:lnR>
                      <a:noFill/>
                    </a:lnR>
                    <a:lnT>
                      <a:noFill/>
                    </a:lnT>
                    <a:lnB>
                      <a:noFill/>
                    </a:ln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t="100000" r="100000"/>
                      </a:path>
                      <a:tileRect l="-100000" b="-100000"/>
                    </a:gradFill>
                  </a:tcPr>
                </a:tc>
                <a:tc>
                  <a:txBody>
                    <a:bodyPr/>
                    <a:lstStyle/>
                    <a:p>
                      <a:pPr marL="0" marR="0">
                        <a:lnSpc>
                          <a:spcPct val="115000"/>
                        </a:lnSpc>
                        <a:spcBef>
                          <a:spcPts val="0"/>
                        </a:spcBef>
                        <a:spcAft>
                          <a:spcPts val="0"/>
                        </a:spcAft>
                      </a:pPr>
                      <a:r>
                        <a:rPr lang="en-US" sz="1100" dirty="0">
                          <a:latin typeface="Arial"/>
                          <a:ea typeface="Times New Roman"/>
                        </a:rPr>
                        <a:t>Makes use of </a:t>
                      </a:r>
                      <a:r>
                        <a:rPr lang="en-US" sz="1100" dirty="0" smtClean="0">
                          <a:latin typeface="Arial"/>
                          <a:ea typeface="Times New Roman"/>
                        </a:rPr>
                        <a:t>font</a:t>
                      </a:r>
                      <a:r>
                        <a:rPr lang="en-US" sz="1100" dirty="0">
                          <a:latin typeface="Arial"/>
                          <a:ea typeface="Times New Roman"/>
                        </a:rPr>
                        <a:t>, color, graphics, effects, etc. but occasionally these detract from the presentation content. </a:t>
                      </a:r>
                      <a:endParaRPr lang="en-US" sz="1100" dirty="0">
                        <a:latin typeface="Times New Roman"/>
                        <a:ea typeface="Times New Roman"/>
                      </a:endParaRPr>
                    </a:p>
                  </a:txBody>
                  <a:tcPr marL="11481" marR="11481" marT="11481" marB="11481">
                    <a:lnL>
                      <a:noFill/>
                    </a:lnL>
                    <a:lnR>
                      <a:noFill/>
                    </a:lnR>
                    <a:lnT>
                      <a:noFill/>
                    </a:lnT>
                    <a:lnB>
                      <a:noFill/>
                    </a:ln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t="100000" r="100000"/>
                      </a:path>
                      <a:tileRect l="-100000" b="-100000"/>
                    </a:gradFill>
                  </a:tcPr>
                </a:tc>
                <a:tc>
                  <a:txBody>
                    <a:bodyPr/>
                    <a:lstStyle/>
                    <a:p>
                      <a:pPr marL="0" marR="0">
                        <a:lnSpc>
                          <a:spcPct val="115000"/>
                        </a:lnSpc>
                        <a:spcBef>
                          <a:spcPts val="0"/>
                        </a:spcBef>
                        <a:spcAft>
                          <a:spcPts val="0"/>
                        </a:spcAft>
                      </a:pPr>
                      <a:r>
                        <a:rPr lang="en-US" sz="1100" dirty="0">
                          <a:latin typeface="Arial"/>
                          <a:ea typeface="Times New Roman"/>
                        </a:rPr>
                        <a:t>Does not use font, color, graphics, effects etc, or the ones used are extremely distracting to the presentation. </a:t>
                      </a:r>
                      <a:endParaRPr lang="en-US" sz="1100" dirty="0">
                        <a:latin typeface="Times New Roman"/>
                        <a:ea typeface="Times New Roman"/>
                      </a:endParaRPr>
                    </a:p>
                  </a:txBody>
                  <a:tcPr marL="11481" marR="11481" marT="11481" marB="11481">
                    <a:lnL>
                      <a:noFill/>
                    </a:lnL>
                    <a:lnR>
                      <a:noFill/>
                    </a:lnR>
                    <a:lnT>
                      <a:noFill/>
                    </a:lnT>
                    <a:lnB>
                      <a:noFill/>
                    </a:ln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t="100000" r="100000"/>
                      </a:path>
                      <a:tileRect l="-100000" b="-100000"/>
                    </a:gradFill>
                  </a:tcPr>
                </a:tc>
              </a:tr>
              <a:tr h="863723">
                <a:tc>
                  <a:txBody>
                    <a:bodyPr/>
                    <a:lstStyle/>
                    <a:p>
                      <a:pPr marL="0" marR="0">
                        <a:lnSpc>
                          <a:spcPct val="115000"/>
                        </a:lnSpc>
                        <a:spcBef>
                          <a:spcPts val="0"/>
                        </a:spcBef>
                        <a:spcAft>
                          <a:spcPts val="0"/>
                        </a:spcAft>
                      </a:pPr>
                      <a:r>
                        <a:rPr lang="en-US" sz="1100" b="1">
                          <a:latin typeface="Arial"/>
                          <a:ea typeface="Times New Roman"/>
                        </a:rPr>
                        <a:t>Mechanics </a:t>
                      </a:r>
                      <a:endParaRPr lang="en-US" sz="1100">
                        <a:latin typeface="Times New Roman"/>
                        <a:ea typeface="Times New Roman"/>
                      </a:endParaRPr>
                    </a:p>
                  </a:txBody>
                  <a:tcPr marL="11481" marR="11481" marT="11481" marB="11481">
                    <a:lnL>
                      <a:noFill/>
                    </a:lnL>
                    <a:lnR>
                      <a:noFill/>
                    </a:lnR>
                    <a:lnT>
                      <a:noFill/>
                    </a:lnT>
                    <a:lnB>
                      <a:noFill/>
                    </a:ln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t="100000" r="100000"/>
                      </a:path>
                      <a:tileRect l="-100000" b="-100000"/>
                    </a:gradFill>
                  </a:tcPr>
                </a:tc>
                <a:tc>
                  <a:txBody>
                    <a:bodyPr/>
                    <a:lstStyle/>
                    <a:p>
                      <a:pPr marL="0" marR="0">
                        <a:lnSpc>
                          <a:spcPct val="115000"/>
                        </a:lnSpc>
                        <a:spcBef>
                          <a:spcPts val="0"/>
                        </a:spcBef>
                        <a:spcAft>
                          <a:spcPts val="0"/>
                        </a:spcAft>
                      </a:pPr>
                      <a:r>
                        <a:rPr lang="en-US" sz="1100">
                          <a:latin typeface="Arial"/>
                          <a:ea typeface="Times New Roman"/>
                        </a:rPr>
                        <a:t>No misspellings or grammatical errors. </a:t>
                      </a:r>
                      <a:endParaRPr lang="en-US" sz="1100">
                        <a:latin typeface="Times New Roman"/>
                        <a:ea typeface="Times New Roman"/>
                      </a:endParaRPr>
                    </a:p>
                  </a:txBody>
                  <a:tcPr marL="11481" marR="11481" marT="11481" marB="11481">
                    <a:lnL>
                      <a:noFill/>
                    </a:lnL>
                    <a:lnR>
                      <a:noFill/>
                    </a:lnR>
                    <a:lnT>
                      <a:noFill/>
                    </a:lnT>
                    <a:lnB>
                      <a:noFill/>
                    </a:ln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t="100000" r="100000"/>
                      </a:path>
                      <a:tileRect l="-100000" b="-100000"/>
                    </a:gradFill>
                  </a:tcPr>
                </a:tc>
                <a:tc>
                  <a:txBody>
                    <a:bodyPr/>
                    <a:lstStyle/>
                    <a:p>
                      <a:pPr marL="0" marR="0">
                        <a:lnSpc>
                          <a:spcPct val="115000"/>
                        </a:lnSpc>
                        <a:spcBef>
                          <a:spcPts val="0"/>
                        </a:spcBef>
                        <a:spcAft>
                          <a:spcPts val="0"/>
                        </a:spcAft>
                      </a:pPr>
                      <a:r>
                        <a:rPr lang="en-US" sz="1100">
                          <a:latin typeface="Arial"/>
                          <a:ea typeface="Times New Roman"/>
                        </a:rPr>
                        <a:t>Three or fewer misspellings and/or mechanical errors. </a:t>
                      </a:r>
                      <a:endParaRPr lang="en-US" sz="1100">
                        <a:latin typeface="Times New Roman"/>
                        <a:ea typeface="Times New Roman"/>
                      </a:endParaRPr>
                    </a:p>
                  </a:txBody>
                  <a:tcPr marL="11481" marR="11481" marT="11481" marB="11481">
                    <a:lnL>
                      <a:noFill/>
                    </a:lnL>
                    <a:lnR>
                      <a:noFill/>
                    </a:lnR>
                    <a:lnT>
                      <a:noFill/>
                    </a:lnT>
                    <a:lnB>
                      <a:noFill/>
                    </a:ln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t="100000" r="100000"/>
                      </a:path>
                      <a:tileRect l="-100000" b="-100000"/>
                    </a:gradFill>
                  </a:tcPr>
                </a:tc>
                <a:tc>
                  <a:txBody>
                    <a:bodyPr/>
                    <a:lstStyle/>
                    <a:p>
                      <a:pPr marL="0" marR="0">
                        <a:lnSpc>
                          <a:spcPct val="115000"/>
                        </a:lnSpc>
                        <a:spcBef>
                          <a:spcPts val="0"/>
                        </a:spcBef>
                        <a:spcAft>
                          <a:spcPts val="0"/>
                        </a:spcAft>
                      </a:pPr>
                      <a:r>
                        <a:rPr lang="en-US" sz="1100" dirty="0">
                          <a:latin typeface="Arial"/>
                          <a:ea typeface="Times New Roman"/>
                        </a:rPr>
                        <a:t>4-10 misspellings and/or grammatical errors. </a:t>
                      </a:r>
                      <a:endParaRPr lang="en-US" sz="1100" dirty="0">
                        <a:latin typeface="Times New Roman"/>
                        <a:ea typeface="Times New Roman"/>
                      </a:endParaRPr>
                    </a:p>
                  </a:txBody>
                  <a:tcPr marL="11481" marR="11481" marT="11481" marB="11481">
                    <a:lnL>
                      <a:noFill/>
                    </a:lnL>
                    <a:lnR>
                      <a:noFill/>
                    </a:lnR>
                    <a:lnT>
                      <a:noFill/>
                    </a:lnT>
                    <a:lnB>
                      <a:noFill/>
                    </a:ln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t="100000" r="100000"/>
                      </a:path>
                      <a:tileRect l="-100000" b="-100000"/>
                    </a:gradFill>
                  </a:tcPr>
                </a:tc>
                <a:tc>
                  <a:txBody>
                    <a:bodyPr/>
                    <a:lstStyle/>
                    <a:p>
                      <a:pPr marL="0" marR="0">
                        <a:lnSpc>
                          <a:spcPct val="115000"/>
                        </a:lnSpc>
                        <a:spcBef>
                          <a:spcPts val="0"/>
                        </a:spcBef>
                        <a:spcAft>
                          <a:spcPts val="0"/>
                        </a:spcAft>
                      </a:pPr>
                      <a:r>
                        <a:rPr lang="en-US" sz="1100" dirty="0">
                          <a:latin typeface="Arial"/>
                          <a:ea typeface="Times New Roman"/>
                        </a:rPr>
                        <a:t>More than 10 errors in spelling or grammar. </a:t>
                      </a:r>
                      <a:endParaRPr lang="en-US" sz="1100" dirty="0">
                        <a:latin typeface="Times New Roman"/>
                        <a:ea typeface="Times New Roman"/>
                      </a:endParaRPr>
                    </a:p>
                  </a:txBody>
                  <a:tcPr marL="11481" marR="11481" marT="11481" marB="11481">
                    <a:lnL>
                      <a:noFill/>
                    </a:lnL>
                    <a:lnR>
                      <a:noFill/>
                    </a:lnR>
                    <a:lnT>
                      <a:noFill/>
                    </a:lnT>
                    <a:lnB>
                      <a:noFill/>
                    </a:ln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t="100000" r="100000"/>
                      </a:path>
                      <a:tileRect l="-100000" b="-100000"/>
                    </a:gradFill>
                  </a:tcPr>
                </a:tc>
              </a:tr>
              <a:tr h="1875488">
                <a:tc>
                  <a:txBody>
                    <a:bodyPr/>
                    <a:lstStyle/>
                    <a:p>
                      <a:pPr marL="0" marR="0">
                        <a:lnSpc>
                          <a:spcPct val="115000"/>
                        </a:lnSpc>
                        <a:spcBef>
                          <a:spcPts val="0"/>
                        </a:spcBef>
                        <a:spcAft>
                          <a:spcPts val="0"/>
                        </a:spcAft>
                      </a:pPr>
                      <a:r>
                        <a:rPr lang="en-US" sz="1100" b="1" dirty="0">
                          <a:latin typeface="Arial"/>
                          <a:ea typeface="Times New Roman"/>
                        </a:rPr>
                        <a:t>Oral Presentation </a:t>
                      </a:r>
                      <a:endParaRPr lang="en-US" sz="1100" dirty="0">
                        <a:latin typeface="Times New Roman"/>
                        <a:ea typeface="Times New Roman"/>
                      </a:endParaRPr>
                    </a:p>
                  </a:txBody>
                  <a:tcPr marL="11481" marR="11481" marT="11481" marB="11481">
                    <a:lnL>
                      <a:noFill/>
                    </a:lnL>
                    <a:lnR>
                      <a:noFill/>
                    </a:lnR>
                    <a:lnT>
                      <a:noFill/>
                    </a:lnT>
                    <a:lnB>
                      <a:noFill/>
                    </a:ln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t="100000" r="100000"/>
                      </a:path>
                      <a:tileRect l="-100000" b="-100000"/>
                    </a:gradFill>
                  </a:tcPr>
                </a:tc>
                <a:tc>
                  <a:txBody>
                    <a:bodyPr/>
                    <a:lstStyle/>
                    <a:p>
                      <a:pPr marL="0" marR="0">
                        <a:lnSpc>
                          <a:spcPct val="115000"/>
                        </a:lnSpc>
                        <a:spcBef>
                          <a:spcPts val="0"/>
                        </a:spcBef>
                        <a:spcAft>
                          <a:spcPts val="0"/>
                        </a:spcAft>
                      </a:pPr>
                      <a:r>
                        <a:rPr lang="en-US" sz="1100" dirty="0">
                          <a:latin typeface="Arial"/>
                          <a:ea typeface="Times New Roman"/>
                        </a:rPr>
                        <a:t>Interesting, well-rehearsed with smooth </a:t>
                      </a:r>
                      <a:r>
                        <a:rPr lang="en-US" sz="1100" dirty="0" smtClean="0">
                          <a:latin typeface="Arial"/>
                          <a:ea typeface="Times New Roman"/>
                        </a:rPr>
                        <a:t>and clear delivery </a:t>
                      </a:r>
                      <a:r>
                        <a:rPr lang="en-US" sz="1100" dirty="0">
                          <a:latin typeface="Arial"/>
                          <a:ea typeface="Times New Roman"/>
                        </a:rPr>
                        <a:t>that holds audience attention. </a:t>
                      </a:r>
                      <a:r>
                        <a:rPr lang="en-US" sz="1100" dirty="0" smtClean="0">
                          <a:latin typeface="Arial"/>
                          <a:ea typeface="Times New Roman"/>
                        </a:rPr>
                        <a:t> Uses direct eye</a:t>
                      </a:r>
                      <a:r>
                        <a:rPr lang="en-US" sz="1100" baseline="0" dirty="0" smtClean="0">
                          <a:latin typeface="Arial"/>
                          <a:ea typeface="Times New Roman"/>
                        </a:rPr>
                        <a:t> contact.</a:t>
                      </a:r>
                      <a:endParaRPr lang="en-US" sz="1100" dirty="0">
                        <a:latin typeface="Times New Roman"/>
                        <a:ea typeface="Times New Roman"/>
                      </a:endParaRPr>
                    </a:p>
                  </a:txBody>
                  <a:tcPr marL="11481" marR="11481" marT="11481" marB="11481">
                    <a:lnL>
                      <a:noFill/>
                    </a:lnL>
                    <a:lnR>
                      <a:noFill/>
                    </a:lnR>
                    <a:lnT>
                      <a:noFill/>
                    </a:lnT>
                    <a:lnB>
                      <a:noFill/>
                    </a:ln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t="100000" r="100000"/>
                      </a:path>
                      <a:tileRect l="-100000" b="-100000"/>
                    </a:gradFill>
                  </a:tcPr>
                </a:tc>
                <a:tc>
                  <a:txBody>
                    <a:bodyPr/>
                    <a:lstStyle/>
                    <a:p>
                      <a:pPr marL="0" marR="0">
                        <a:lnSpc>
                          <a:spcPct val="115000"/>
                        </a:lnSpc>
                        <a:spcBef>
                          <a:spcPts val="0"/>
                        </a:spcBef>
                        <a:spcAft>
                          <a:spcPts val="0"/>
                        </a:spcAft>
                      </a:pPr>
                      <a:r>
                        <a:rPr lang="en-US" sz="1100" dirty="0">
                          <a:latin typeface="Arial"/>
                          <a:ea typeface="Times New Roman"/>
                        </a:rPr>
                        <a:t>Relatively interesting, rehearsed with a fairly smooth delivery that usually holds audience attention</a:t>
                      </a:r>
                      <a:r>
                        <a:rPr lang="en-US" sz="1100" dirty="0" smtClean="0">
                          <a:latin typeface="Arial"/>
                          <a:ea typeface="Times New Roman"/>
                        </a:rPr>
                        <a:t>. Uses direct eye contact,</a:t>
                      </a:r>
                      <a:r>
                        <a:rPr lang="en-US" sz="1100" baseline="0" dirty="0" smtClean="0">
                          <a:latin typeface="Arial"/>
                          <a:ea typeface="Times New Roman"/>
                        </a:rPr>
                        <a:t> but still returns to notes.</a:t>
                      </a:r>
                      <a:r>
                        <a:rPr lang="en-US" sz="1100" dirty="0" smtClean="0">
                          <a:latin typeface="Arial"/>
                          <a:ea typeface="Times New Roman"/>
                        </a:rPr>
                        <a:t> </a:t>
                      </a:r>
                      <a:endParaRPr lang="en-US" sz="1100" dirty="0">
                        <a:latin typeface="Times New Roman"/>
                        <a:ea typeface="Times New Roman"/>
                      </a:endParaRPr>
                    </a:p>
                  </a:txBody>
                  <a:tcPr marL="11481" marR="11481" marT="11481" marB="11481">
                    <a:lnL>
                      <a:noFill/>
                    </a:lnL>
                    <a:lnR>
                      <a:noFill/>
                    </a:lnR>
                    <a:lnT>
                      <a:noFill/>
                    </a:lnT>
                    <a:lnB>
                      <a:noFill/>
                    </a:ln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t="100000" r="100000"/>
                      </a:path>
                      <a:tileRect l="-100000" b="-100000"/>
                    </a:gradFill>
                  </a:tcPr>
                </a:tc>
                <a:tc>
                  <a:txBody>
                    <a:bodyPr/>
                    <a:lstStyle/>
                    <a:p>
                      <a:pPr marL="0" marR="0">
                        <a:lnSpc>
                          <a:spcPct val="115000"/>
                        </a:lnSpc>
                        <a:spcBef>
                          <a:spcPts val="0"/>
                        </a:spcBef>
                        <a:spcAft>
                          <a:spcPts val="0"/>
                        </a:spcAft>
                      </a:pPr>
                      <a:r>
                        <a:rPr lang="en-US" sz="1100" dirty="0">
                          <a:latin typeface="Arial"/>
                          <a:ea typeface="Times New Roman"/>
                        </a:rPr>
                        <a:t>Delivery not smooth, but able to hold audience attention most of the time</a:t>
                      </a:r>
                      <a:r>
                        <a:rPr lang="en-US" sz="1100" dirty="0" smtClean="0">
                          <a:latin typeface="Arial"/>
                          <a:ea typeface="Times New Roman"/>
                        </a:rPr>
                        <a:t>.</a:t>
                      </a:r>
                      <a:r>
                        <a:rPr lang="en-US" sz="1100" baseline="0" dirty="0" smtClean="0">
                          <a:latin typeface="Arial"/>
                          <a:ea typeface="Times New Roman"/>
                        </a:rPr>
                        <a:t>  Uses minimal eye contact, while reading mostly from notes.</a:t>
                      </a:r>
                    </a:p>
                    <a:p>
                      <a:pPr marL="0" marR="0">
                        <a:lnSpc>
                          <a:spcPct val="115000"/>
                        </a:lnSpc>
                        <a:spcBef>
                          <a:spcPts val="0"/>
                        </a:spcBef>
                        <a:spcAft>
                          <a:spcPts val="0"/>
                        </a:spcAft>
                      </a:pPr>
                      <a:r>
                        <a:rPr lang="en-US" sz="1100" b="1" baseline="0" dirty="0" smtClean="0">
                          <a:latin typeface="Arial"/>
                          <a:ea typeface="Times New Roman"/>
                        </a:rPr>
                        <a:t>Uses English</a:t>
                      </a:r>
                      <a:endParaRPr lang="en-US" sz="1100" b="1" dirty="0">
                        <a:latin typeface="Times New Roman"/>
                        <a:ea typeface="Times New Roman"/>
                      </a:endParaRPr>
                    </a:p>
                  </a:txBody>
                  <a:tcPr marL="11481" marR="11481" marT="11481" marB="11481">
                    <a:lnL>
                      <a:noFill/>
                    </a:lnL>
                    <a:lnR>
                      <a:noFill/>
                    </a:lnR>
                    <a:lnT>
                      <a:noFill/>
                    </a:lnT>
                    <a:lnB>
                      <a:noFill/>
                    </a:ln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t="100000" r="100000"/>
                      </a:path>
                      <a:tileRect l="-100000" b="-100000"/>
                    </a:gradFill>
                  </a:tcPr>
                </a:tc>
                <a:tc>
                  <a:txBody>
                    <a:bodyPr/>
                    <a:lstStyle/>
                    <a:p>
                      <a:pPr marL="0" marR="0">
                        <a:lnSpc>
                          <a:spcPct val="115000"/>
                        </a:lnSpc>
                        <a:spcBef>
                          <a:spcPts val="0"/>
                        </a:spcBef>
                        <a:spcAft>
                          <a:spcPts val="0"/>
                        </a:spcAft>
                      </a:pPr>
                      <a:r>
                        <a:rPr lang="en-US" sz="1100" dirty="0">
                          <a:latin typeface="Arial"/>
                          <a:ea typeface="Times New Roman"/>
                        </a:rPr>
                        <a:t>Delivery not smooth and audience attention lost.  </a:t>
                      </a:r>
                      <a:r>
                        <a:rPr lang="en-US" sz="1100" dirty="0" smtClean="0">
                          <a:latin typeface="Arial"/>
                          <a:ea typeface="Times New Roman"/>
                        </a:rPr>
                        <a:t>No</a:t>
                      </a:r>
                      <a:r>
                        <a:rPr lang="en-US" sz="1100" baseline="0" dirty="0" smtClean="0">
                          <a:latin typeface="Arial"/>
                          <a:ea typeface="Times New Roman"/>
                        </a:rPr>
                        <a:t> eye contact with audience.  </a:t>
                      </a:r>
                      <a:r>
                        <a:rPr lang="en-US" sz="1100" b="1" dirty="0" smtClean="0">
                          <a:latin typeface="Arial"/>
                          <a:ea typeface="Times New Roman"/>
                        </a:rPr>
                        <a:t>Uses </a:t>
                      </a:r>
                      <a:r>
                        <a:rPr lang="en-US" sz="1100" b="1" dirty="0">
                          <a:latin typeface="Arial"/>
                          <a:ea typeface="Times New Roman"/>
                        </a:rPr>
                        <a:t>English on more than one occasion.  </a:t>
                      </a:r>
                      <a:endParaRPr lang="en-US" sz="1100" dirty="0">
                        <a:latin typeface="Times New Roman"/>
                        <a:ea typeface="Times New Roman"/>
                      </a:endParaRPr>
                    </a:p>
                  </a:txBody>
                  <a:tcPr marL="11481" marR="11481" marT="11481" marB="11481">
                    <a:lnL>
                      <a:noFill/>
                    </a:lnL>
                    <a:lnR>
                      <a:noFill/>
                    </a:lnR>
                    <a:lnT>
                      <a:noFill/>
                    </a:lnT>
                    <a:lnB>
                      <a:noFill/>
                    </a:ln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t="100000" r="100000"/>
                      </a:path>
                      <a:tileRect l="-100000" b="-100000"/>
                    </a:gradFill>
                  </a:tcPr>
                </a:tc>
              </a:tr>
            </a:tbl>
          </a:graphicData>
        </a:graphic>
      </p:graphicFrame>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1468</TotalTime>
  <Words>1009</Words>
  <Application>Microsoft Office PowerPoint</Application>
  <PresentationFormat>On-screen Show (4:3)</PresentationFormat>
  <Paragraphs>291</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El Calendario 4to Grado</vt:lpstr>
      <vt:lpstr>PowerPoint Presentation</vt:lpstr>
      <vt:lpstr>Vocabulario</vt:lpstr>
      <vt:lpstr>PowerPoint Presentation</vt:lpstr>
      <vt:lpstr>Los meses del año Place the months in order and fill in the missing letter</vt:lpstr>
      <vt:lpstr>Vocabulario</vt:lpstr>
      <vt:lpstr>PowerPoint Presentation</vt:lpstr>
      <vt:lpstr>Vocabulario</vt:lpstr>
      <vt:lpstr>PowerPoint Presentation</vt:lpstr>
      <vt:lpstr>PowerPoint Presentation</vt:lpstr>
      <vt:lpstr>PowerPoint Presentation</vt:lpstr>
    </vt:vector>
  </TitlesOfParts>
  <Company>LCPS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LCPS</dc:creator>
  <cp:lastModifiedBy>LCPS</cp:lastModifiedBy>
  <cp:revision>193</cp:revision>
  <dcterms:created xsi:type="dcterms:W3CDTF">2012-05-16T15:52:35Z</dcterms:created>
  <dcterms:modified xsi:type="dcterms:W3CDTF">2013-08-28T18:13:12Z</dcterms:modified>
</cp:coreProperties>
</file>