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56" r:id="rId2"/>
    <p:sldId id="257" r:id="rId3"/>
    <p:sldId id="259" r:id="rId4"/>
    <p:sldId id="270" r:id="rId5"/>
    <p:sldId id="258" r:id="rId6"/>
    <p:sldId id="274" r:id="rId7"/>
    <p:sldId id="260" r:id="rId8"/>
    <p:sldId id="282" r:id="rId9"/>
    <p:sldId id="261" r:id="rId10"/>
    <p:sldId id="284" r:id="rId11"/>
    <p:sldId id="288" r:id="rId12"/>
    <p:sldId id="263" r:id="rId13"/>
    <p:sldId id="262" r:id="rId14"/>
    <p:sldId id="271" r:id="rId15"/>
    <p:sldId id="264" r:id="rId16"/>
    <p:sldId id="265" r:id="rId17"/>
    <p:sldId id="266" r:id="rId18"/>
    <p:sldId id="267" r:id="rId19"/>
    <p:sldId id="273" r:id="rId20"/>
    <p:sldId id="286" r:id="rId21"/>
    <p:sldId id="268" r:id="rId22"/>
    <p:sldId id="287" r:id="rId23"/>
    <p:sldId id="279" r:id="rId24"/>
    <p:sldId id="283" r:id="rId25"/>
    <p:sldId id="285" r:id="rId26"/>
    <p:sldId id="276" r:id="rId27"/>
    <p:sldId id="277" r:id="rId28"/>
    <p:sldId id="272" r:id="rId29"/>
    <p:sldId id="289" r:id="rId30"/>
    <p:sldId id="281" r:id="rId31"/>
    <p:sldId id="27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0614" autoAdjust="0"/>
  </p:normalViewPr>
  <p:slideViewPr>
    <p:cSldViewPr>
      <p:cViewPr>
        <p:scale>
          <a:sx n="75" d="100"/>
          <a:sy n="75" d="100"/>
        </p:scale>
        <p:origin x="-1830" y="120"/>
      </p:cViewPr>
      <p:guideLst>
        <p:guide orient="horz" pos="2160"/>
        <p:guide pos="2880"/>
      </p:guideLst>
    </p:cSldViewPr>
  </p:slideViewPr>
  <p:notesTextViewPr>
    <p:cViewPr>
      <p:scale>
        <a:sx n="150" d="100"/>
        <a:sy n="150" d="100"/>
      </p:scale>
      <p:origin x="0" y="0"/>
    </p:cViewPr>
  </p:notesTextViewPr>
  <p:sorterViewPr>
    <p:cViewPr>
      <p:scale>
        <a:sx n="100" d="100"/>
        <a:sy n="100" d="100"/>
      </p:scale>
      <p:origin x="0" y="316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8272C9-28AA-4CF5-A5F8-C82AFEBC4085}" type="datetimeFigureOut">
              <a:rPr lang="en-US" smtClean="0"/>
              <a:pPr/>
              <a:t>12/17/2014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C5A14C-BBE8-4675-AB52-8B051C3E25E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time to merge our first two presentations into the final destination of writing IEP goals aligned to standards.</a:t>
            </a:r>
          </a:p>
          <a:p>
            <a:r>
              <a:rPr lang="en-US" dirty="0" smtClean="0"/>
              <a:t>In Illinois, the standards</a:t>
            </a:r>
            <a:r>
              <a:rPr lang="en-US" baseline="0" dirty="0" smtClean="0"/>
              <a:t> have been renamed the New Illinois Learning Standards. This or NILS or CCSS may be used </a:t>
            </a:r>
            <a:r>
              <a:rPr lang="en-US" baseline="0" dirty="0" err="1" smtClean="0"/>
              <a:t>interchangably</a:t>
            </a:r>
            <a:r>
              <a:rPr lang="en-US" baseline="0" dirty="0" smtClean="0"/>
              <a:t>.</a:t>
            </a:r>
            <a:endParaRPr lang="en-US" dirty="0" smtClean="0"/>
          </a:p>
          <a:p>
            <a:r>
              <a:rPr lang="en-US" dirty="0" smtClean="0"/>
              <a:t>Standards provide statements of outcomes</a:t>
            </a:r>
            <a:r>
              <a:rPr lang="en-US" baseline="0" dirty="0" smtClean="0"/>
              <a:t> all learners should achieve or the “what”. </a:t>
            </a:r>
          </a:p>
          <a:p>
            <a:r>
              <a:rPr lang="en-US" baseline="0" dirty="0" smtClean="0"/>
              <a:t>The “how” is determined by which instructional strategies we use to teach them</a:t>
            </a:r>
          </a:p>
          <a:p>
            <a:r>
              <a:rPr lang="en-US" baseline="0" dirty="0" smtClean="0"/>
              <a:t>There are specific statements of knowledge and skills LINKED to CCSS grade level expectations called Essential Elements.</a:t>
            </a:r>
          </a:p>
          <a:p>
            <a:r>
              <a:rPr lang="en-US" baseline="0" dirty="0" smtClean="0"/>
              <a:t>Standards are not a packaged curriculum.</a:t>
            </a:r>
          </a:p>
          <a:p>
            <a:r>
              <a:rPr lang="en-US" baseline="0" dirty="0" smtClean="0"/>
              <a:t>Standards are not goals. We should not simply restate the standards or cut and paste them into our IEPs.</a:t>
            </a:r>
          </a:p>
          <a:p>
            <a:r>
              <a:rPr lang="en-US" baseline="0" dirty="0" smtClean="0"/>
              <a:t>Data collected through formal or diagnostic and informal assessment should drive instruction. Data-based decisions are key for monitoring and achieving progress.</a:t>
            </a:r>
          </a:p>
          <a:p>
            <a:r>
              <a:rPr lang="en-US" baseline="0" dirty="0" smtClean="0"/>
              <a:t>Balance assessment include formative assessment, interim assessment, and summative assessment. These processes are ongoing in the cycle of sound instruction.</a:t>
            </a:r>
          </a:p>
        </p:txBody>
      </p:sp>
      <p:sp>
        <p:nvSpPr>
          <p:cNvPr id="4" name="Slide Number Placeholder 3"/>
          <p:cNvSpPr>
            <a:spLocks noGrp="1"/>
          </p:cNvSpPr>
          <p:nvPr>
            <p:ph type="sldNum" sz="quarter" idx="10"/>
          </p:nvPr>
        </p:nvSpPr>
        <p:spPr/>
        <p:txBody>
          <a:bodyPr/>
          <a:lstStyle/>
          <a:p>
            <a:fld id="{36C5A14C-BBE8-4675-AB52-8B051C3E25E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IEPs</a:t>
            </a:r>
            <a:r>
              <a:rPr lang="en-US" baseline="0" dirty="0" smtClean="0"/>
              <a:t> can be aligned to state standards for the purpose of aligning instruction with the general education curriculum.</a:t>
            </a:r>
          </a:p>
          <a:p>
            <a:r>
              <a:rPr lang="en-US" baseline="0" dirty="0" smtClean="0"/>
              <a:t>An IEP is not intended to define all instruction, nor does it function as the student’s curriculum. Instead, it points the way for you to set priorities for what the student will master and how he or she will access the broader content.</a:t>
            </a:r>
          </a:p>
          <a:p>
            <a:r>
              <a:rPr lang="en-US" baseline="0" dirty="0" smtClean="0"/>
              <a:t>Deciding what academic skills to teach students can be difficult. Sometimes we choose skills that are academic but not relevant to the students current grade level content. Knowing how to align an IEP to CCSS can help select academic goals that promote access to the general education curriculum.</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the state of Illinois, each IEP is required to include the following: 1. A statement of measurable annual goal or goals that reflect consideration of the State Goals for Learning and the NILS.</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Students with disabilities learn the same standards for their grade level placement.</a:t>
            </a:r>
          </a:p>
          <a:p>
            <a:r>
              <a:rPr lang="en-US" dirty="0" smtClean="0"/>
              <a:t>For the student with a disability</a:t>
            </a:r>
            <a:r>
              <a:rPr lang="en-US" baseline="0" dirty="0" smtClean="0"/>
              <a:t> to be successful, educators need to plan for the use of instructional supports, accommodations, and assistive technology.</a:t>
            </a:r>
          </a:p>
          <a:p>
            <a:r>
              <a:rPr lang="en-US" baseline="0" dirty="0" smtClean="0"/>
              <a:t>In order for special education students to meet the standards and full demonstrate their conceptual and procedural knowledge and skills, their instruction must incorporate specially designed instruction and accommodations.</a:t>
            </a:r>
          </a:p>
          <a:p>
            <a:r>
              <a:rPr lang="en-US" baseline="0" dirty="0" smtClean="0"/>
              <a:t>Connecting IEPs to CCSSs means referring to standards to determine grade level expectations, using the standards as a guide to determine what the student is expected to know or do, and connecting to the district, grade level curriculum at an appropriate level to meet the student’s needs.</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outlined</a:t>
            </a:r>
            <a:r>
              <a:rPr lang="en-US" baseline="0" dirty="0" smtClean="0"/>
              <a:t> by the resources available on the ISBE website……</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a:t>
            </a:r>
            <a:r>
              <a:rPr lang="en-US" baseline="0" dirty="0" smtClean="0"/>
              <a:t> develop an IEP aligned to standards, special education teachers must learn more about the general education curriculum as outlined in the CCSS.  Determining how to create access for your students with disabilities can be challenging when the gap grade level expectations and your student’s current academic skills is large.</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smtClean="0"/>
              <a:t>Implementation of CCSS will not work unless we are working within a multi-tiered system of supports.  </a:t>
            </a:r>
          </a:p>
          <a:p>
            <a:endParaRPr lang="en-US" smtClean="0"/>
          </a:p>
          <a:p>
            <a:r>
              <a:rPr lang="en-US" smtClean="0"/>
              <a:t>Emphasize how we need to work together with general education and with all of the resources available to us to meet student needs.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Connecting IEP</a:t>
            </a:r>
            <a:r>
              <a:rPr lang="en-US" baseline="0" dirty="0" smtClean="0"/>
              <a:t> goals to common core state standards means building a  bridge from a students present level of performance to general education curricular expectations, as appropriate and as deemed priority for special education students.</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dig in and start unpacking a</a:t>
            </a:r>
            <a:r>
              <a:rPr lang="en-US" baseline="0" dirty="0" smtClean="0"/>
              <a:t> sample standard for the purpose of writing an IEP goal.</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you</a:t>
            </a:r>
            <a:r>
              <a:rPr lang="en-US" baseline="0" dirty="0" smtClean="0"/>
              <a:t> feel familiarized with the state standards for a student’s assigned grade level and the progression of skills of the standard, begin my identifying the students present level of performance with regard to the grade level standard.</a:t>
            </a:r>
          </a:p>
          <a:p>
            <a:r>
              <a:rPr lang="en-US" baseline="0" dirty="0" smtClean="0"/>
              <a:t>The assigned grade level is usually based on chronological age, which, for students with moderate to severe disabilities typically differs from the instructional grade level. We will explain how to unpack a standard to bridge this gap later on in the presentation.</a:t>
            </a:r>
          </a:p>
          <a:p>
            <a:r>
              <a:rPr lang="en-US" baseline="0" dirty="0" smtClean="0"/>
              <a:t>Once the PLOP is identified with regard to a standard, it’s time to develop a goal. From there, we use the standards to inform our writing of short term objectives and benchmarks as well as developing a plan for monitoring progress toward the goals.</a:t>
            </a:r>
          </a:p>
          <a:p>
            <a:r>
              <a:rPr lang="en-US" baseline="0" dirty="0" smtClean="0"/>
              <a:t>In focusing on alignment, the educational team considers how to create access to the students assigned grade level while also using information on PLOP (instructional level) to pinpoint objectives for academic learning.</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 example</a:t>
            </a:r>
            <a:r>
              <a:rPr lang="en-US" baseline="0" dirty="0" smtClean="0"/>
              <a:t> of a standard.</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Think</a:t>
            </a:r>
            <a:r>
              <a:rPr lang="en-US" baseline="0" dirty="0" smtClean="0"/>
              <a:t> of choosing a standard to target as step 1. Let’s use this 2nd grade Math standard seen here on working on telling time. Maybe you know you have a student who needs work with telling time. </a:t>
            </a:r>
          </a:p>
          <a:p>
            <a:r>
              <a:rPr lang="en-US" baseline="0" dirty="0" smtClean="0"/>
              <a:t>Johnny is a 2nd grader whose access point or PLOP involves telling time to the half hour. .</a:t>
            </a:r>
            <a:endParaRPr lang="en-US" dirty="0" smtClean="0"/>
          </a:p>
          <a:p>
            <a:r>
              <a:rPr lang="en-US" baseline="0" dirty="0" smtClean="0"/>
              <a:t>Consider the words that might be most appropriately connected to the student’s goals based on the PLOP and unpacked standard. The standard has to be unpacked first.</a:t>
            </a:r>
          </a:p>
          <a:p>
            <a:r>
              <a:rPr lang="en-US" baseline="0" dirty="0" smtClean="0"/>
              <a:t>Next identify the verbs, what the student needs to be able to DO. In this case, the verbs are “tell time”, “write time”.</a:t>
            </a:r>
          </a:p>
          <a:p>
            <a:r>
              <a:rPr lang="en-US" baseline="0" dirty="0" smtClean="0"/>
              <a:t>Then identify the nouns in the standard. The nouns here are: time, analog clocks, digital clocks, 5 minutes, a.m., and p.m.</a:t>
            </a:r>
          </a:p>
          <a:p>
            <a:r>
              <a:rPr lang="en-US" baseline="0" dirty="0" smtClean="0"/>
              <a:t>Finally, we need to identify the skills needed. The skills needed for the standard here are defining analog, digital, a.m., and p.m., counting by 5’s, telling time to the hour and half hour, and writing time in the correct format.</a:t>
            </a:r>
          </a:p>
        </p:txBody>
      </p:sp>
      <p:sp>
        <p:nvSpPr>
          <p:cNvPr id="4" name="Slide Number Placeholder 3"/>
          <p:cNvSpPr>
            <a:spLocks noGrp="1"/>
          </p:cNvSpPr>
          <p:nvPr>
            <p:ph type="sldNum" sz="quarter" idx="10"/>
          </p:nvPr>
        </p:nvSpPr>
        <p:spPr/>
        <p:txBody>
          <a:bodyPr/>
          <a:lstStyle/>
          <a:p>
            <a:fld id="{36C5A14C-BBE8-4675-AB52-8B051C3E25E3}"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you have selected the standard</a:t>
            </a:r>
            <a:r>
              <a:rPr lang="en-US" baseline="0" dirty="0" smtClean="0"/>
              <a:t> that is your targeted outcome and have unpacked the verbs and nouns and skills necessary, it’s time to consider the students present level of performance.</a:t>
            </a:r>
          </a:p>
          <a:p>
            <a:r>
              <a:rPr lang="en-US" baseline="0" dirty="0" smtClean="0"/>
              <a:t>Using assessment strategies from our last presentation, you can identify at what access point you can consider your student to be with regard to the standard.</a:t>
            </a:r>
          </a:p>
          <a:p>
            <a:r>
              <a:rPr lang="en-US" baseline="0" dirty="0" smtClean="0"/>
              <a:t>With regard to the 2</a:t>
            </a:r>
            <a:r>
              <a:rPr lang="en-US" baseline="30000" dirty="0" smtClean="0"/>
              <a:t>nd</a:t>
            </a:r>
            <a:r>
              <a:rPr lang="en-US" baseline="0" dirty="0" smtClean="0"/>
              <a:t> grade math standard dealing with time, if the PLOP is that the student is able to tell time to the hour and write time in the correct format, then his/her access point for generating an aligned IEP goal may focus on telling time to the half hour. Writing a measureable goal for Johnny may look like this:</a:t>
            </a:r>
          </a:p>
          <a:p>
            <a:endParaRPr lang="en-US" baseline="0" dirty="0" smtClean="0"/>
          </a:p>
          <a:p>
            <a:pPr>
              <a:buFontTx/>
              <a:buChar char="-"/>
            </a:pPr>
            <a:r>
              <a:rPr lang="en-US" dirty="0" smtClean="0"/>
              <a:t>Given ten digital and ten analog printed representations of clocks, Johnny will identify the time on the clock verbally and by writing the time in the correct format  to the nearest five</a:t>
            </a:r>
            <a:r>
              <a:rPr lang="en-US" baseline="0" dirty="0" smtClean="0"/>
              <a:t> minutes</a:t>
            </a:r>
            <a:r>
              <a:rPr lang="en-US" dirty="0" smtClean="0"/>
              <a:t> with 16/20 correct responses in 4/5 trials.</a:t>
            </a:r>
          </a:p>
        </p:txBody>
      </p:sp>
      <p:sp>
        <p:nvSpPr>
          <p:cNvPr id="4" name="Slide Number Placeholder 3"/>
          <p:cNvSpPr>
            <a:spLocks noGrp="1"/>
          </p:cNvSpPr>
          <p:nvPr>
            <p:ph type="sldNum" sz="quarter" idx="10"/>
          </p:nvPr>
        </p:nvSpPr>
        <p:spPr/>
        <p:txBody>
          <a:bodyPr/>
          <a:lstStyle/>
          <a:p>
            <a:fld id="{36C5A14C-BBE8-4675-AB52-8B051C3E25E3}"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middle school example using an ELA standard.  We will take this example farther…</a:t>
            </a:r>
          </a:p>
          <a:p>
            <a:r>
              <a:rPr lang="en-US" dirty="0" smtClean="0"/>
              <a:t>So let’s say for your student you</a:t>
            </a:r>
            <a:r>
              <a:rPr lang="en-US" baseline="0" dirty="0" smtClean="0"/>
              <a:t> have chosen the standard listed here because the student is a 6</a:t>
            </a:r>
            <a:r>
              <a:rPr lang="en-US" baseline="30000" dirty="0" smtClean="0"/>
              <a:t>th</a:t>
            </a:r>
            <a:r>
              <a:rPr lang="en-US" baseline="0" dirty="0" smtClean="0"/>
              <a:t> grader. But this student is working at a level below her chronological age. Unpacking the standard, examining the skill progression for it, and identifying the student’s present level of performance will still be the method for writing an IEP goal aligned to this standard.</a:t>
            </a:r>
          </a:p>
          <a:p>
            <a:r>
              <a:rPr lang="en-US" baseline="0" dirty="0" smtClean="0"/>
              <a:t>Take a minute to identify and jot down the verbs, nouns, and skills necessary……………..</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you’ve unpacked the standard, and this 6</a:t>
            </a:r>
            <a:r>
              <a:rPr lang="en-US" baseline="30000" dirty="0" smtClean="0"/>
              <a:t>th</a:t>
            </a:r>
            <a:r>
              <a:rPr lang="en-US" dirty="0" smtClean="0"/>
              <a:t> grader’s present level of performance with regard to this</a:t>
            </a:r>
            <a:r>
              <a:rPr lang="en-US" baseline="0" dirty="0" smtClean="0"/>
              <a:t> standard are not at grade level. This student’s access point is not listed in the nouns, verbs, or skills you’ve found by unpacking the standard……</a:t>
            </a:r>
          </a:p>
          <a:p>
            <a:r>
              <a:rPr lang="en-US" baseline="0" dirty="0" smtClean="0"/>
              <a:t>This is when the progress of skills within the standards is key. Look at how this standard progresses to this grade level point by looking to the previous grade level or two. Here you see this standard at the 4</a:t>
            </a:r>
            <a:r>
              <a:rPr lang="en-US" baseline="30000" dirty="0" smtClean="0"/>
              <a:t>th</a:t>
            </a:r>
            <a:r>
              <a:rPr lang="en-US" baseline="0" dirty="0" smtClean="0"/>
              <a:t> and 5</a:t>
            </a:r>
            <a:r>
              <a:rPr lang="en-US" baseline="30000" dirty="0" smtClean="0"/>
              <a:t>th</a:t>
            </a:r>
            <a:r>
              <a:rPr lang="en-US" baseline="0" dirty="0" smtClean="0"/>
              <a:t> grade level leading up to this student’s chronological age.</a:t>
            </a:r>
          </a:p>
          <a:p>
            <a:r>
              <a:rPr lang="en-US" baseline="0" dirty="0" smtClean="0"/>
              <a:t>Maybe the student’s present level of performance involves comprehension of right there questions within the text or identifying details. They may not be able to demonstrate mastery of drawing inferences from the text. If that’s the case, then focus on referring to details and examples in a text when explaining or demonstrating comprehension over what a text says explicitly. This would lead to determining this 6</a:t>
            </a:r>
            <a:r>
              <a:rPr lang="en-US" baseline="30000" dirty="0" smtClean="0"/>
              <a:t>th</a:t>
            </a:r>
            <a:r>
              <a:rPr lang="en-US" baseline="0" dirty="0" smtClean="0"/>
              <a:t> grader’s access point closer to the 4</a:t>
            </a:r>
            <a:r>
              <a:rPr lang="en-US" baseline="30000" dirty="0" smtClean="0"/>
              <a:t>th</a:t>
            </a:r>
            <a:r>
              <a:rPr lang="en-US" baseline="0" dirty="0" smtClean="0"/>
              <a:t> grade level. Maybe you identified this information for the PLOP via an informal reading inventory as outlined in session two of our presentations. With the 4</a:t>
            </a:r>
            <a:r>
              <a:rPr lang="en-US" baseline="30000" dirty="0" smtClean="0"/>
              <a:t>th</a:t>
            </a:r>
            <a:r>
              <a:rPr lang="en-US" baseline="0" dirty="0" smtClean="0"/>
              <a:t> grade level and the skill progression in mind, an appropriate goal for this students may be something like:</a:t>
            </a:r>
          </a:p>
          <a:p>
            <a:r>
              <a:rPr lang="en-US" baseline="0" dirty="0" smtClean="0"/>
              <a:t>The student will identify sequential details in a test with 90% accuracy 4/5 trials.</a:t>
            </a:r>
          </a:p>
          <a:p>
            <a:r>
              <a:rPr lang="en-US" baseline="0" dirty="0" smtClean="0"/>
              <a:t>The objectives for this goal would move along how the skill progression is outlined in the 4</a:t>
            </a:r>
            <a:r>
              <a:rPr lang="en-US" baseline="30000" dirty="0" smtClean="0"/>
              <a:t>th</a:t>
            </a:r>
            <a:r>
              <a:rPr lang="en-US" baseline="0" dirty="0" smtClean="0"/>
              <a:t> grade to 5</a:t>
            </a:r>
            <a:r>
              <a:rPr lang="en-US" baseline="30000" dirty="0" smtClean="0"/>
              <a:t>th</a:t>
            </a:r>
            <a:r>
              <a:rPr lang="en-US" baseline="0" dirty="0" smtClean="0"/>
              <a:t> grade standard and then eventually the 5</a:t>
            </a:r>
            <a:r>
              <a:rPr lang="en-US" baseline="30000" dirty="0" smtClean="0"/>
              <a:t>th</a:t>
            </a:r>
            <a:r>
              <a:rPr lang="en-US" baseline="0" dirty="0" smtClean="0"/>
              <a:t> to 6</a:t>
            </a:r>
            <a:r>
              <a:rPr lang="en-US" baseline="30000" dirty="0" smtClean="0"/>
              <a:t>th</a:t>
            </a:r>
            <a:r>
              <a:rPr lang="en-US" baseline="0" dirty="0" smtClean="0"/>
              <a:t> grade one. </a:t>
            </a:r>
          </a:p>
          <a:p>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see the same ELA standard</a:t>
            </a:r>
            <a:r>
              <a:rPr lang="en-US" baseline="0" dirty="0" smtClean="0"/>
              <a:t> (6</a:t>
            </a:r>
            <a:r>
              <a:rPr lang="en-US" baseline="30000" dirty="0" smtClean="0"/>
              <a:t>th</a:t>
            </a:r>
            <a:r>
              <a:rPr lang="en-US" baseline="0" dirty="0" smtClean="0"/>
              <a:t> grade) and at the 9</a:t>
            </a:r>
            <a:r>
              <a:rPr lang="en-US" baseline="30000" dirty="0" smtClean="0"/>
              <a:t>th</a:t>
            </a:r>
            <a:r>
              <a:rPr lang="en-US" baseline="0" dirty="0" smtClean="0"/>
              <a:t>/10</a:t>
            </a:r>
            <a:r>
              <a:rPr lang="en-US" baseline="30000" dirty="0" smtClean="0"/>
              <a:t>th</a:t>
            </a:r>
            <a:r>
              <a:rPr lang="en-US" baseline="0" dirty="0" smtClean="0"/>
              <a:t> grade level</a:t>
            </a:r>
          </a:p>
          <a:p>
            <a:r>
              <a:rPr lang="en-US" baseline="0" dirty="0" smtClean="0"/>
              <a:t>Notice the only difference in the wording of the standards is the addition or increased rigor in the form of citing “strong and thorough” textual evidence.</a:t>
            </a:r>
          </a:p>
          <a:p>
            <a:r>
              <a:rPr lang="en-US" baseline="0" dirty="0" smtClean="0"/>
              <a:t>The verbs, nouns, and skills necessary increase accordingly.</a:t>
            </a:r>
          </a:p>
          <a:p>
            <a:r>
              <a:rPr lang="en-US" baseline="0" dirty="0" smtClean="0"/>
              <a:t>If you are working with a 9</a:t>
            </a:r>
            <a:r>
              <a:rPr lang="en-US" baseline="30000" dirty="0" smtClean="0"/>
              <a:t>th</a:t>
            </a:r>
            <a:r>
              <a:rPr lang="en-US" baseline="0" dirty="0" smtClean="0"/>
              <a:t> or 10</a:t>
            </a:r>
            <a:r>
              <a:rPr lang="en-US" baseline="30000" dirty="0" smtClean="0"/>
              <a:t>th</a:t>
            </a:r>
            <a:r>
              <a:rPr lang="en-US" baseline="0" dirty="0" smtClean="0"/>
              <a:t> grade student whose instructional level is along the progression of a standard closer to 6</a:t>
            </a:r>
            <a:r>
              <a:rPr lang="en-US" baseline="30000" dirty="0" smtClean="0"/>
              <a:t>th</a:t>
            </a:r>
            <a:r>
              <a:rPr lang="en-US" baseline="0" dirty="0" smtClean="0"/>
              <a:t> grade as seen in this example (or at another lower level), identify their access point. Maybe their instructional level is closer to the 6</a:t>
            </a:r>
            <a:r>
              <a:rPr lang="en-US" baseline="30000" dirty="0" smtClean="0"/>
              <a:t>th</a:t>
            </a:r>
            <a:r>
              <a:rPr lang="en-US" baseline="0" dirty="0" smtClean="0"/>
              <a:t> grade level and students can cite using textual evidence using specific examples. The IEP goal that can be generated then involves support and analysis of an inference with the short term goal of the skills needed between 6</a:t>
            </a:r>
            <a:r>
              <a:rPr lang="en-US" baseline="30000" dirty="0" smtClean="0"/>
              <a:t>th</a:t>
            </a:r>
            <a:r>
              <a:rPr lang="en-US" baseline="0" dirty="0" smtClean="0"/>
              <a:t>-9</a:t>
            </a:r>
            <a:r>
              <a:rPr lang="en-US" baseline="30000" dirty="0" smtClean="0"/>
              <a:t>th</a:t>
            </a:r>
            <a:r>
              <a:rPr lang="en-US" baseline="0" dirty="0" smtClean="0"/>
              <a:t> grade for this particular ELA standard.</a:t>
            </a:r>
          </a:p>
        </p:txBody>
      </p:sp>
      <p:sp>
        <p:nvSpPr>
          <p:cNvPr id="4" name="Slide Number Placeholder 3"/>
          <p:cNvSpPr>
            <a:spLocks noGrp="1"/>
          </p:cNvSpPr>
          <p:nvPr>
            <p:ph type="sldNum" sz="quarter" idx="10"/>
          </p:nvPr>
        </p:nvSpPr>
        <p:spPr/>
        <p:txBody>
          <a:bodyPr/>
          <a:lstStyle/>
          <a:p>
            <a:fld id="{36C5A14C-BBE8-4675-AB52-8B051C3E25E3}"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is a math example.</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Goals should be aligned to the</a:t>
            </a:r>
            <a:r>
              <a:rPr lang="en-US" baseline="0" dirty="0" smtClean="0"/>
              <a:t> grade-level standard and thus the objectives that follow may need to be stepping stones from the student’s starting point to the grade-level goal.  </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Access point according to progression</a:t>
            </a:r>
            <a:r>
              <a:rPr lang="en-US" baseline="0" dirty="0" smtClean="0"/>
              <a:t> of standards</a:t>
            </a:r>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C5A14C-BBE8-4675-AB52-8B051C3E25E3}"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E92E0108-65ED-4A29-BBDA-00164CC1DD43}" type="datetimeFigureOut">
              <a:rPr lang="en-US" smtClean="0"/>
              <a:pPr/>
              <a:t>12/17/2014</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183EBB0-2837-4848-A6EF-E734B1882C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E92E0108-65ED-4A29-BBDA-00164CC1DD43}" type="datetimeFigureOut">
              <a:rPr lang="en-US" smtClean="0"/>
              <a:pPr/>
              <a:t>12/17/2014</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3183EBB0-2837-4848-A6EF-E734B1882C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E92E0108-65ED-4A29-BBDA-00164CC1DD43}" type="datetimeFigureOut">
              <a:rPr lang="en-US" smtClean="0"/>
              <a:pPr/>
              <a:t>12/17/2014</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3183EBB0-2837-4848-A6EF-E734B1882CA7}"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E92E0108-65ED-4A29-BBDA-00164CC1DD43}" type="datetimeFigureOut">
              <a:rPr lang="en-US" smtClean="0"/>
              <a:pPr/>
              <a:t>12/17/2014</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3183EBB0-2837-4848-A6EF-E734B1882C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E92E0108-65ED-4A29-BBDA-00164CC1DD43}" type="datetimeFigureOut">
              <a:rPr lang="en-US" smtClean="0"/>
              <a:pPr/>
              <a:t>12/17/2014</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3183EBB0-2837-4848-A6EF-E734B1882CA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92E0108-65ED-4A29-BBDA-00164CC1DD43}" type="datetimeFigureOut">
              <a:rPr lang="en-US" smtClean="0"/>
              <a:pPr/>
              <a:t>12/17/2014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83EBB0-2837-4848-A6EF-E734B1882C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E92E0108-65ED-4A29-BBDA-00164CC1DD43}" type="datetimeFigureOut">
              <a:rPr lang="en-US" smtClean="0"/>
              <a:pPr/>
              <a:t>12/17/2014</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3183EBB0-2837-4848-A6EF-E734B1882C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E92E0108-65ED-4A29-BBDA-00164CC1DD43}" type="datetimeFigureOut">
              <a:rPr lang="en-US" smtClean="0"/>
              <a:pPr/>
              <a:t>12/17/2014</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3183EBB0-2837-4848-A6EF-E734B1882CA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E92E0108-65ED-4A29-BBDA-00164CC1DD43}" type="datetimeFigureOut">
              <a:rPr lang="en-US" smtClean="0"/>
              <a:pPr/>
              <a:t>12/17/2014</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3183EBB0-2837-4848-A6EF-E734B1882CA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2E0108-65ED-4A29-BBDA-00164CC1DD43}"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83EBB0-2837-4848-A6EF-E734B1882C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2E0108-65ED-4A29-BBDA-00164CC1DD43}"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83EBB0-2837-4848-A6EF-E734B1882C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92E0108-65ED-4A29-BBDA-00164CC1DD43}" type="datetimeFigureOut">
              <a:rPr lang="en-US" smtClean="0"/>
              <a:pPr/>
              <a:t>12/17/2014</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183EBB0-2837-4848-A6EF-E734B1882CA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mailto:jjewell@wcsea.us"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mailto:kfehr@wcsea.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Aligning IEP Goals to </a:t>
            </a:r>
            <a:br>
              <a:rPr lang="en-US" dirty="0" smtClean="0"/>
            </a:br>
            <a:r>
              <a:rPr lang="en-US" dirty="0" smtClean="0"/>
              <a:t>State Standards</a:t>
            </a:r>
            <a:endParaRPr lang="en-US" dirty="0"/>
          </a:p>
        </p:txBody>
      </p:sp>
      <p:sp>
        <p:nvSpPr>
          <p:cNvPr id="3" name="Subtitle 2"/>
          <p:cNvSpPr>
            <a:spLocks noGrp="1"/>
          </p:cNvSpPr>
          <p:nvPr>
            <p:ph type="subTitle" idx="1"/>
          </p:nvPr>
        </p:nvSpPr>
        <p:spPr>
          <a:xfrm>
            <a:off x="540544" y="2250280"/>
            <a:ext cx="8062912" cy="4074320"/>
          </a:xfrm>
        </p:spPr>
        <p:txBody>
          <a:bodyPr>
            <a:normAutofit/>
          </a:bodyPr>
          <a:lstStyle/>
          <a:p>
            <a:r>
              <a:rPr lang="en-US" dirty="0" smtClean="0"/>
              <a:t>Part 3</a:t>
            </a:r>
          </a:p>
          <a:p>
            <a:r>
              <a:rPr lang="en-US" dirty="0" smtClean="0"/>
              <a:t>Jennifer Jewell</a:t>
            </a:r>
          </a:p>
          <a:p>
            <a:r>
              <a:rPr lang="en-US" dirty="0" smtClean="0"/>
              <a:t>Kristin Fehr</a:t>
            </a:r>
          </a:p>
          <a:p>
            <a:endParaRPr lang="en-US" dirty="0" smtClean="0"/>
          </a:p>
          <a:p>
            <a:endParaRPr lang="en-US" dirty="0" smtClean="0"/>
          </a:p>
          <a:p>
            <a:endParaRPr lang="en-US" dirty="0" smtClean="0"/>
          </a:p>
          <a:p>
            <a:endParaRPr lang="en-US" dirty="0" smtClean="0"/>
          </a:p>
          <a:p>
            <a:endParaRPr lang="en-US" dirty="0"/>
          </a:p>
        </p:txBody>
      </p:sp>
      <p:pic>
        <p:nvPicPr>
          <p:cNvPr id="1027" name="Picture 3" descr="C:\Users\kfehr\AppData\Local\Microsoft\Windows\Temporary Internet Files\Content.IE5\0X6XE8NU\MC900280783[1].wmf"/>
          <p:cNvPicPr>
            <a:picLocks noChangeAspect="1" noChangeArrowheads="1"/>
          </p:cNvPicPr>
          <p:nvPr/>
        </p:nvPicPr>
        <p:blipFill>
          <a:blip r:embed="rId2" cstate="print"/>
          <a:srcRect/>
          <a:stretch>
            <a:fillRect/>
          </a:stretch>
        </p:blipFill>
        <p:spPr bwMode="auto">
          <a:xfrm>
            <a:off x="838200" y="2133600"/>
            <a:ext cx="3810000" cy="310678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Sessions 1 and 2</a:t>
            </a:r>
            <a:endParaRPr lang="en-US" dirty="0"/>
          </a:p>
        </p:txBody>
      </p:sp>
      <p:sp>
        <p:nvSpPr>
          <p:cNvPr id="3" name="Content Placeholder 2"/>
          <p:cNvSpPr>
            <a:spLocks noGrp="1"/>
          </p:cNvSpPr>
          <p:nvPr>
            <p:ph idx="1"/>
          </p:nvPr>
        </p:nvSpPr>
        <p:spPr/>
        <p:txBody>
          <a:bodyPr/>
          <a:lstStyle/>
          <a:p>
            <a:r>
              <a:rPr lang="en-US" dirty="0" smtClean="0"/>
              <a:t>Remember:</a:t>
            </a:r>
          </a:p>
          <a:p>
            <a:pPr lvl="1"/>
            <a:r>
              <a:rPr lang="en-US" dirty="0" smtClean="0"/>
              <a:t> Standards are…………</a:t>
            </a:r>
          </a:p>
          <a:p>
            <a:pPr lvl="1"/>
            <a:r>
              <a:rPr lang="en-US" dirty="0" smtClean="0"/>
              <a:t>Standards are not…………</a:t>
            </a:r>
          </a:p>
          <a:p>
            <a:pPr lvl="1"/>
            <a:r>
              <a:rPr lang="en-US" dirty="0" smtClean="0"/>
              <a:t>Use Assessment to drive </a:t>
            </a:r>
          </a:p>
          <a:p>
            <a:pPr lvl="1">
              <a:buNone/>
            </a:pPr>
            <a:r>
              <a:rPr lang="en-US" dirty="0" smtClean="0"/>
              <a:t>Instruction.</a:t>
            </a:r>
          </a:p>
          <a:p>
            <a:pPr lvl="4"/>
            <a:endParaRPr lang="en-US" dirty="0"/>
          </a:p>
        </p:txBody>
      </p:sp>
      <p:pic>
        <p:nvPicPr>
          <p:cNvPr id="7171" name="Picture 3" descr="C:\Users\kfehr\AppData\Local\Microsoft\Windows\Temporary Internet Files\Content.IE5\0ADKCRA3\MP900385981[1].jpg"/>
          <p:cNvPicPr>
            <a:picLocks noChangeAspect="1" noChangeArrowheads="1"/>
          </p:cNvPicPr>
          <p:nvPr/>
        </p:nvPicPr>
        <p:blipFill>
          <a:blip r:embed="rId3" cstate="print"/>
          <a:srcRect/>
          <a:stretch>
            <a:fillRect/>
          </a:stretch>
        </p:blipFill>
        <p:spPr bwMode="auto">
          <a:xfrm>
            <a:off x="5791200" y="1752600"/>
            <a:ext cx="2993571" cy="4191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align?</a:t>
            </a:r>
            <a:endParaRPr lang="en-US" dirty="0"/>
          </a:p>
        </p:txBody>
      </p:sp>
      <p:sp>
        <p:nvSpPr>
          <p:cNvPr id="3" name="Text Placeholder 2"/>
          <p:cNvSpPr>
            <a:spLocks noGrp="1"/>
          </p:cNvSpPr>
          <p:nvPr>
            <p:ph type="body" idx="1"/>
          </p:nvPr>
        </p:nvSpPr>
        <p:spPr>
          <a:xfrm>
            <a:off x="381000" y="1633536"/>
            <a:ext cx="3886200" cy="4538664"/>
          </a:xfrm>
        </p:spPr>
        <p:txBody>
          <a:bodyPr>
            <a:normAutofit/>
          </a:bodyPr>
          <a:lstStyle/>
          <a:p>
            <a:pPr>
              <a:buFont typeface="Arial" pitchFamily="34" charset="0"/>
              <a:buChar char="•"/>
            </a:pPr>
            <a:r>
              <a:rPr lang="en-US" dirty="0" smtClean="0"/>
              <a:t>For students to show progress in academic content, they need academic instruction.</a:t>
            </a:r>
          </a:p>
          <a:p>
            <a:pPr>
              <a:buFont typeface="Arial" pitchFamily="34" charset="0"/>
              <a:buChar char="•"/>
            </a:pPr>
            <a:r>
              <a:rPr lang="en-US" dirty="0" smtClean="0"/>
              <a:t>Well-aligned IEPs can promote meaningful academic instruction.</a:t>
            </a:r>
          </a:p>
          <a:p>
            <a:pPr>
              <a:buFont typeface="Arial" pitchFamily="34" charset="0"/>
              <a:buChar char="•"/>
            </a:pPr>
            <a:r>
              <a:rPr lang="en-US" dirty="0" smtClean="0"/>
              <a:t>Align with state and grade level standards to facilitate</a:t>
            </a:r>
          </a:p>
          <a:p>
            <a:r>
              <a:rPr lang="en-US" dirty="0" smtClean="0"/>
              <a:t>progress.</a:t>
            </a:r>
          </a:p>
          <a:p>
            <a:pPr>
              <a:buFont typeface="Arial" pitchFamily="34" charset="0"/>
              <a:buChar char="•"/>
            </a:pPr>
            <a:r>
              <a:rPr lang="en-US" dirty="0" smtClean="0"/>
              <a:t>Align to help identify the skills needed to progress in a specific grade level curriculum.</a:t>
            </a:r>
          </a:p>
          <a:p>
            <a:endParaRPr lang="en-US" dirty="0" smtClean="0"/>
          </a:p>
          <a:p>
            <a:endParaRPr lang="en-US" dirty="0" smtClean="0"/>
          </a:p>
        </p:txBody>
      </p:sp>
      <p:pic>
        <p:nvPicPr>
          <p:cNvPr id="2052" name="Picture 4" descr="C:\Users\kfehr\AppData\Local\Microsoft\Windows\Temporary Internet Files\Content.IE5\2VXX4ONG\MP900408891[1].jpg"/>
          <p:cNvPicPr>
            <a:picLocks noChangeAspect="1" noChangeArrowheads="1"/>
          </p:cNvPicPr>
          <p:nvPr/>
        </p:nvPicPr>
        <p:blipFill>
          <a:blip r:embed="rId3" cstate="print"/>
          <a:srcRect/>
          <a:stretch>
            <a:fillRect/>
          </a:stretch>
        </p:blipFill>
        <p:spPr bwMode="auto">
          <a:xfrm>
            <a:off x="4343400" y="1447800"/>
            <a:ext cx="4458056" cy="29813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Grp="1" noChangeArrowheads="1"/>
          </p:cNvSpPr>
          <p:nvPr>
            <p:ph type="title"/>
          </p:nvPr>
        </p:nvSpPr>
        <p:spPr>
          <a:xfrm>
            <a:off x="457200" y="609600"/>
            <a:ext cx="8229600" cy="1219200"/>
          </a:xfrm>
        </p:spPr>
        <p:txBody>
          <a:bodyPr>
            <a:normAutofit fontScale="90000"/>
          </a:bodyPr>
          <a:lstStyle/>
          <a:p>
            <a:pPr eaLnBrk="1" hangingPunct="1"/>
            <a:r>
              <a:rPr lang="en-US" sz="5400" dirty="0" smtClean="0"/>
              <a:t>Illinois Guidelines</a:t>
            </a:r>
            <a:r>
              <a:rPr lang="en-US" sz="3900" dirty="0" smtClean="0"/>
              <a:t/>
            </a:r>
            <a:br>
              <a:rPr lang="en-US" sz="3900" dirty="0" smtClean="0"/>
            </a:br>
            <a:endParaRPr lang="en-US" sz="3900" dirty="0" smtClean="0"/>
          </a:p>
        </p:txBody>
      </p:sp>
      <p:sp>
        <p:nvSpPr>
          <p:cNvPr id="65539" name="Rectangle 2"/>
          <p:cNvSpPr>
            <a:spLocks noGrp="1" noChangeArrowheads="1"/>
          </p:cNvSpPr>
          <p:nvPr>
            <p:ph type="body" idx="1"/>
          </p:nvPr>
        </p:nvSpPr>
        <p:spPr/>
        <p:txBody>
          <a:bodyPr/>
          <a:lstStyle/>
          <a:p>
            <a:pPr eaLnBrk="1" hangingPunct="1">
              <a:spcBef>
                <a:spcPct val="0"/>
              </a:spcBef>
            </a:pPr>
            <a:endParaRPr lang="en-US" sz="4400" smtClean="0"/>
          </a:p>
          <a:p>
            <a:pPr eaLnBrk="1" hangingPunct="1">
              <a:spcBef>
                <a:spcPts val="1000"/>
              </a:spcBef>
            </a:pPr>
            <a:r>
              <a:rPr lang="en-US" sz="4000" smtClean="0"/>
              <a:t>Each IEP shall include: 1) A statement of measurable annual goals that reflect consideration of the State Goals for Learning and the Illinois Learning Standards…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How do we use the standards to inform our instruction as special education teachers?</a:t>
            </a:r>
            <a:endParaRPr lang="en-US" dirty="0"/>
          </a:p>
        </p:txBody>
      </p:sp>
      <p:sp>
        <p:nvSpPr>
          <p:cNvPr id="3" name="Content Placeholder 2"/>
          <p:cNvSpPr>
            <a:spLocks noGrp="1"/>
          </p:cNvSpPr>
          <p:nvPr>
            <p:ph idx="1"/>
          </p:nvPr>
        </p:nvSpPr>
        <p:spPr/>
        <p:txBody>
          <a:bodyPr/>
          <a:lstStyle/>
          <a:p>
            <a:r>
              <a:rPr lang="en-US" dirty="0" smtClean="0"/>
              <a:t>Grade level placement standards</a:t>
            </a:r>
          </a:p>
          <a:p>
            <a:r>
              <a:rPr lang="en-US" dirty="0" smtClean="0"/>
              <a:t>Careful planning</a:t>
            </a:r>
          </a:p>
          <a:p>
            <a:pPr lvl="1"/>
            <a:r>
              <a:rPr lang="en-US" dirty="0" smtClean="0"/>
              <a:t>Instructional supports</a:t>
            </a:r>
          </a:p>
          <a:p>
            <a:pPr lvl="1"/>
            <a:r>
              <a:rPr lang="en-US" dirty="0" smtClean="0"/>
              <a:t>Accommodations</a:t>
            </a:r>
          </a:p>
          <a:p>
            <a:pPr lvl="1"/>
            <a:r>
              <a:rPr lang="en-US" dirty="0" smtClean="0"/>
              <a:t>Assistive technology</a:t>
            </a:r>
          </a:p>
          <a:p>
            <a:pPr lv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Paradigm Shift</a:t>
            </a:r>
            <a:endParaRPr lang="en-US" dirty="0"/>
          </a:p>
        </p:txBody>
      </p:sp>
      <p:sp>
        <p:nvSpPr>
          <p:cNvPr id="3" name="Text Placeholder 2"/>
          <p:cNvSpPr>
            <a:spLocks noGrp="1"/>
          </p:cNvSpPr>
          <p:nvPr>
            <p:ph type="body" idx="1"/>
          </p:nvPr>
        </p:nvSpPr>
        <p:spPr>
          <a:xfrm>
            <a:off x="381000" y="1633536"/>
            <a:ext cx="7620000" cy="4538664"/>
          </a:xfrm>
        </p:spPr>
        <p:txBody>
          <a:bodyPr>
            <a:noAutofit/>
          </a:bodyPr>
          <a:lstStyle/>
          <a:p>
            <a:pPr algn="ctr"/>
            <a:r>
              <a:rPr lang="en-US" sz="2600" dirty="0" smtClean="0"/>
              <a:t>Students with disabilities are </a:t>
            </a:r>
          </a:p>
          <a:p>
            <a:pPr algn="ctr"/>
            <a:r>
              <a:rPr lang="en-US" sz="2600" dirty="0" smtClean="0"/>
              <a:t>general education </a:t>
            </a:r>
          </a:p>
          <a:p>
            <a:pPr algn="ctr"/>
            <a:r>
              <a:rPr lang="en-US" sz="2600" dirty="0" smtClean="0"/>
              <a:t>students first.</a:t>
            </a:r>
          </a:p>
          <a:p>
            <a:r>
              <a:rPr lang="en-US" sz="2600" dirty="0" smtClean="0"/>
              <a:t>• Raise the bar for students with disabilities </a:t>
            </a:r>
          </a:p>
          <a:p>
            <a:r>
              <a:rPr lang="en-US" sz="2600" dirty="0" smtClean="0"/>
              <a:t>by using students’ current grade level standards to develop IEP goals </a:t>
            </a:r>
          </a:p>
          <a:p>
            <a:pPr>
              <a:buFont typeface="Arial" pitchFamily="34" charset="0"/>
              <a:buChar char="•"/>
            </a:pPr>
            <a:r>
              <a:rPr lang="en-US" sz="2600" dirty="0" smtClean="0"/>
              <a:t>Use assessment data to do this</a:t>
            </a:r>
          </a:p>
          <a:p>
            <a:r>
              <a:rPr lang="en-US" sz="2600" dirty="0" smtClean="0"/>
              <a:t>• Collaboration between all educators is </a:t>
            </a:r>
          </a:p>
          <a:p>
            <a:r>
              <a:rPr lang="en-US" sz="2600" dirty="0" smtClean="0"/>
              <a:t>imperative</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More on Alignment…..</a:t>
            </a:r>
            <a:endParaRPr lang="en-US" dirty="0"/>
          </a:p>
        </p:txBody>
      </p:sp>
      <p:sp>
        <p:nvSpPr>
          <p:cNvPr id="5" name="Subtitle 4"/>
          <p:cNvSpPr>
            <a:spLocks noGrp="1"/>
          </p:cNvSpPr>
          <p:nvPr>
            <p:ph type="subTitle" idx="1"/>
          </p:nvPr>
        </p:nvSpPr>
        <p:spPr/>
        <p:txBody>
          <a:bodyPr>
            <a:normAutofit fontScale="92500" lnSpcReduction="10000"/>
          </a:bodyPr>
          <a:lstStyle/>
          <a:p>
            <a:r>
              <a:rPr lang="en-US" dirty="0" smtClean="0"/>
              <a:t>Aligning IEP goals with general </a:t>
            </a:r>
            <a:r>
              <a:rPr lang="en-US" dirty="0" err="1" smtClean="0"/>
              <a:t>ed</a:t>
            </a:r>
            <a:r>
              <a:rPr lang="en-US" dirty="0" smtClean="0"/>
              <a:t> curriculum can be especially challenging when the gap between  general </a:t>
            </a:r>
            <a:r>
              <a:rPr lang="en-US" dirty="0" err="1" smtClean="0"/>
              <a:t>ed</a:t>
            </a:r>
            <a:r>
              <a:rPr lang="en-US" dirty="0" smtClean="0"/>
              <a:t> and the student’s current academic skills is large.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p:txBody>
          <a:bodyPr/>
          <a:lstStyle/>
          <a:p>
            <a:pPr eaLnBrk="1" hangingPunct="1"/>
            <a:r>
              <a:rPr lang="en-US" smtClean="0"/>
              <a:t>What if students are not performing at grade level?</a:t>
            </a:r>
          </a:p>
        </p:txBody>
      </p:sp>
      <p:sp>
        <p:nvSpPr>
          <p:cNvPr id="22531" name="Rectangle 2"/>
          <p:cNvSpPr>
            <a:spLocks noGrp="1" noChangeArrowheads="1"/>
          </p:cNvSpPr>
          <p:nvPr>
            <p:ph type="body" idx="1"/>
          </p:nvPr>
        </p:nvSpPr>
        <p:spPr/>
        <p:txBody>
          <a:bodyPr/>
          <a:lstStyle/>
          <a:p>
            <a:pPr eaLnBrk="1" hangingPunct="1">
              <a:buFont typeface="Arial" pitchFamily="34" charset="0"/>
              <a:buNone/>
            </a:pPr>
            <a:r>
              <a:rPr lang="en-US" dirty="0" smtClean="0"/>
              <a:t>Important to identify students’:</a:t>
            </a:r>
          </a:p>
          <a:p>
            <a:pPr lvl="1" eaLnBrk="1" hangingPunct="1"/>
            <a:r>
              <a:rPr lang="en-US" dirty="0" smtClean="0"/>
              <a:t>Starting points/baseline</a:t>
            </a:r>
          </a:p>
          <a:p>
            <a:pPr lvl="1" eaLnBrk="1" hangingPunct="1"/>
            <a:r>
              <a:rPr lang="en-US" dirty="0" smtClean="0"/>
              <a:t>Level of discrepancy with peers</a:t>
            </a:r>
          </a:p>
          <a:p>
            <a:pPr lvl="1"/>
            <a:r>
              <a:rPr lang="en-US" dirty="0" smtClean="0"/>
              <a:t>Grade-level goal</a:t>
            </a:r>
          </a:p>
          <a:p>
            <a:pPr lvl="1" eaLnBrk="1" hangingPunct="1"/>
            <a:r>
              <a:rPr lang="en-US" dirty="0" smtClean="0"/>
              <a:t>Next steps</a:t>
            </a:r>
          </a:p>
        </p:txBody>
      </p:sp>
      <p:sp>
        <p:nvSpPr>
          <p:cNvPr id="22532" name="Rectangle 3"/>
          <p:cNvSpPr>
            <a:spLocks/>
          </p:cNvSpPr>
          <p:nvPr/>
        </p:nvSpPr>
        <p:spPr bwMode="auto">
          <a:xfrm>
            <a:off x="8443913" y="6492875"/>
            <a:ext cx="246062" cy="190500"/>
          </a:xfrm>
          <a:prstGeom prst="rect">
            <a:avLst/>
          </a:prstGeom>
          <a:noFill/>
          <a:ln w="12700">
            <a:noFill/>
            <a:miter lim="800000"/>
            <a:headEnd/>
            <a:tailEnd/>
          </a:ln>
        </p:spPr>
        <p:txBody>
          <a:bodyPr wrap="none" lIns="0" tIns="0" rIns="40639" bIns="0" anchor="ctr">
            <a:spAutoFit/>
          </a:bodyPr>
          <a:lstStyle/>
          <a:p>
            <a:pPr marL="39688" algn="ctr"/>
            <a:r>
              <a:rPr lang="en-US">
                <a:solidFill>
                  <a:srgbClr val="87B7CF"/>
                </a:solidFill>
                <a:latin typeface="Lucida Grande" charset="0"/>
                <a:ea typeface="Lucida Grande" charset="0"/>
                <a:cs typeface="Lucida Grande" charset="0"/>
                <a:sym typeface="Lucida Grande" charset="0"/>
              </a:rPr>
              <a:t>38</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57200"/>
            <a:ext cx="8062912" cy="1470025"/>
          </a:xfrm>
        </p:spPr>
        <p:txBody>
          <a:bodyPr>
            <a:normAutofit/>
          </a:bodyPr>
          <a:lstStyle/>
          <a:p>
            <a:pPr algn="ctr"/>
            <a:r>
              <a:rPr lang="en-US" sz="2600" dirty="0" smtClean="0"/>
              <a:t>IEP Goals</a:t>
            </a:r>
            <a:endParaRPr lang="en-US" sz="2600" dirty="0"/>
          </a:p>
        </p:txBody>
      </p:sp>
      <p:sp>
        <p:nvSpPr>
          <p:cNvPr id="3" name="Subtitle 2"/>
          <p:cNvSpPr>
            <a:spLocks noGrp="1"/>
          </p:cNvSpPr>
          <p:nvPr>
            <p:ph type="subTitle" idx="1"/>
          </p:nvPr>
        </p:nvSpPr>
        <p:spPr/>
        <p:txBody>
          <a:bodyPr>
            <a:normAutofit fontScale="70000" lnSpcReduction="20000"/>
          </a:bodyPr>
          <a:lstStyle/>
          <a:p>
            <a:endParaRPr lang="en-US" dirty="0" smtClean="0"/>
          </a:p>
          <a:p>
            <a:pPr algn="l"/>
            <a:r>
              <a:rPr lang="en-US" dirty="0" smtClean="0"/>
              <a:t>Present</a:t>
            </a:r>
          </a:p>
          <a:p>
            <a:pPr algn="l"/>
            <a:r>
              <a:rPr lang="en-US" dirty="0" smtClean="0"/>
              <a:t>level							General</a:t>
            </a:r>
          </a:p>
          <a:p>
            <a:pPr algn="l"/>
            <a:r>
              <a:rPr lang="en-US" dirty="0" smtClean="0"/>
              <a:t>of							    </a:t>
            </a:r>
            <a:r>
              <a:rPr lang="en-US" dirty="0" err="1" smtClean="0"/>
              <a:t>ed</a:t>
            </a:r>
            <a:r>
              <a:rPr lang="en-US" dirty="0" smtClean="0"/>
              <a:t> 	</a:t>
            </a:r>
          </a:p>
          <a:p>
            <a:pPr algn="l"/>
            <a:r>
              <a:rPr lang="en-US" dirty="0" smtClean="0"/>
              <a:t>Performance					E       Expectations   </a:t>
            </a:r>
            <a:endParaRPr lang="en-US" dirty="0"/>
          </a:p>
        </p:txBody>
      </p:sp>
      <p:pic>
        <p:nvPicPr>
          <p:cNvPr id="3074" name="Picture 2" descr="C:\Users\kfehr\AppData\Local\Microsoft\Windows\Temporary Internet Files\Content.IE5\0X6XE8NU\MC900369992[1].wmf"/>
          <p:cNvPicPr>
            <a:picLocks noChangeAspect="1" noChangeArrowheads="1"/>
          </p:cNvPicPr>
          <p:nvPr/>
        </p:nvPicPr>
        <p:blipFill>
          <a:blip r:embed="rId3" cstate="print"/>
          <a:srcRect/>
          <a:stretch>
            <a:fillRect/>
          </a:stretch>
        </p:blipFill>
        <p:spPr bwMode="auto">
          <a:xfrm>
            <a:off x="2362200" y="1905000"/>
            <a:ext cx="4267200" cy="196467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High Quality IEP Goals</a:t>
            </a:r>
            <a:endParaRPr lang="en-US" dirty="0"/>
          </a:p>
        </p:txBody>
      </p:sp>
      <p:sp>
        <p:nvSpPr>
          <p:cNvPr id="3" name="Content Placeholder 2"/>
          <p:cNvSpPr>
            <a:spLocks noGrp="1"/>
          </p:cNvSpPr>
          <p:nvPr>
            <p:ph idx="1"/>
          </p:nvPr>
        </p:nvSpPr>
        <p:spPr/>
        <p:txBody>
          <a:bodyPr/>
          <a:lstStyle/>
          <a:p>
            <a:r>
              <a:rPr lang="en-US" dirty="0" smtClean="0"/>
              <a:t>Measurable</a:t>
            </a:r>
          </a:p>
          <a:p>
            <a:r>
              <a:rPr lang="en-US" dirty="0" smtClean="0"/>
              <a:t>Progress monitoring plan identified</a:t>
            </a:r>
          </a:p>
          <a:p>
            <a:r>
              <a:rPr lang="en-US" dirty="0" smtClean="0"/>
              <a:t>Goal is aligned to grade-level standard</a:t>
            </a:r>
          </a:p>
          <a:p>
            <a:r>
              <a:rPr lang="en-US" dirty="0" smtClean="0"/>
              <a:t>Objectives may be seen as stepping stones to the goal</a:t>
            </a:r>
          </a:p>
          <a:p>
            <a:r>
              <a:rPr lang="en-US" dirty="0" smtClean="0"/>
              <a:t>Objectives can reflect student’s rate of progress toward mastery of the goal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Parking Lot Questions</a:t>
            </a:r>
            <a:endParaRPr lang="en-US" dirty="0"/>
          </a:p>
        </p:txBody>
      </p:sp>
      <p:sp>
        <p:nvSpPr>
          <p:cNvPr id="3" name="Text Placeholder 2"/>
          <p:cNvSpPr>
            <a:spLocks noGrp="1"/>
          </p:cNvSpPr>
          <p:nvPr>
            <p:ph type="body" idx="1"/>
          </p:nvPr>
        </p:nvSpPr>
        <p:spPr>
          <a:xfrm>
            <a:off x="533400" y="1905000"/>
            <a:ext cx="6019800" cy="3733800"/>
          </a:xfrm>
        </p:spPr>
        <p:txBody>
          <a:bodyPr>
            <a:noAutofit/>
          </a:bodyPr>
          <a:lstStyle/>
          <a:p>
            <a:pPr>
              <a:buFont typeface="Arial" pitchFamily="34" charset="0"/>
              <a:buChar char="•"/>
            </a:pPr>
            <a:r>
              <a:rPr lang="en-US" sz="2400" dirty="0" smtClean="0"/>
              <a:t>How familiar are you with the progression of standards?</a:t>
            </a:r>
          </a:p>
          <a:p>
            <a:pPr>
              <a:buFont typeface="Arial" pitchFamily="34" charset="0"/>
              <a:buChar char="•"/>
            </a:pPr>
            <a:r>
              <a:rPr lang="en-US" sz="2400" dirty="0" smtClean="0"/>
              <a:t>How do you use different assessments to gauge your students’ progress toward goals?</a:t>
            </a:r>
          </a:p>
          <a:p>
            <a:pPr>
              <a:buFont typeface="Arial" pitchFamily="34" charset="0"/>
              <a:buChar char="•"/>
            </a:pPr>
            <a:r>
              <a:rPr lang="en-US" sz="2400" dirty="0" smtClean="0"/>
              <a:t>How can you efficiently identify your students PLOP for the purpose of determining the access point to a particular standard to then write an IEP goal that is aligned to a standard.</a:t>
            </a:r>
          </a:p>
          <a:p>
            <a:endParaRPr lang="en-US" sz="2400" dirty="0"/>
          </a:p>
        </p:txBody>
      </p:sp>
      <p:pic>
        <p:nvPicPr>
          <p:cNvPr id="6146" name="Picture 2" descr="C:\Users\kfehr\AppData\Local\Microsoft\Windows\Temporary Internet Files\Content.IE5\0X6XE8NU\MC900056919[1].wmf"/>
          <p:cNvPicPr>
            <a:picLocks noChangeAspect="1" noChangeArrowheads="1"/>
          </p:cNvPicPr>
          <p:nvPr/>
        </p:nvPicPr>
        <p:blipFill>
          <a:blip r:embed="rId2" cstate="print"/>
          <a:srcRect/>
          <a:stretch>
            <a:fillRect/>
          </a:stretch>
        </p:blipFill>
        <p:spPr bwMode="auto">
          <a:xfrm>
            <a:off x="6858000" y="2590800"/>
            <a:ext cx="1826971" cy="138531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Writing IEP Goals Aligned to Standards</a:t>
            </a:r>
            <a:endParaRPr lang="en-US" dirty="0"/>
          </a:p>
        </p:txBody>
      </p:sp>
      <p:pic>
        <p:nvPicPr>
          <p:cNvPr id="4098" name="Picture 2" descr="C:\Users\kfehr\AppData\Local\Microsoft\Windows\Temporary Internet Files\Content.IE5\2VXX4ONG\MP900431721[1].jpg"/>
          <p:cNvPicPr>
            <a:picLocks noChangeAspect="1" noChangeArrowheads="1"/>
          </p:cNvPicPr>
          <p:nvPr/>
        </p:nvPicPr>
        <p:blipFill>
          <a:blip r:embed="rId3" cstate="print"/>
          <a:srcRect/>
          <a:stretch>
            <a:fillRect/>
          </a:stretch>
        </p:blipFill>
        <p:spPr bwMode="auto">
          <a:xfrm>
            <a:off x="1981200" y="1676400"/>
            <a:ext cx="5181600" cy="51816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6285706"/>
          </a:xfrm>
        </p:spPr>
        <p:txBody>
          <a:bodyPr>
            <a:normAutofit/>
          </a:bodyPr>
          <a:lstStyle/>
          <a:p>
            <a:r>
              <a:rPr lang="en-US" sz="3600" dirty="0" smtClean="0"/>
              <a:t>1. Identify a standard</a:t>
            </a:r>
            <a:br>
              <a:rPr lang="en-US" sz="3600" dirty="0" smtClean="0"/>
            </a:br>
            <a:r>
              <a:rPr lang="en-US" sz="3600" dirty="0" smtClean="0"/>
              <a:t>2. Unpack the standard</a:t>
            </a:r>
            <a:br>
              <a:rPr lang="en-US" sz="3600" dirty="0" smtClean="0"/>
            </a:br>
            <a:r>
              <a:rPr lang="en-US" sz="3600" dirty="0" smtClean="0"/>
              <a:t>3. Identify present levels of performance.</a:t>
            </a:r>
            <a:br>
              <a:rPr lang="en-US" sz="3600" dirty="0" smtClean="0"/>
            </a:br>
            <a:r>
              <a:rPr lang="en-US" sz="3600" dirty="0" smtClean="0"/>
              <a:t>4. Develop a goal based on the student’s PLOP and the grade level expectation(s)</a:t>
            </a:r>
            <a:br>
              <a:rPr lang="en-US" sz="3600" dirty="0" smtClean="0"/>
            </a:br>
            <a:r>
              <a:rPr lang="en-US" sz="3600" dirty="0" smtClean="0"/>
              <a:t>5. Write short-term objectives and benchmarks.</a:t>
            </a:r>
            <a:br>
              <a:rPr lang="en-US" sz="3600" dirty="0" smtClean="0"/>
            </a:br>
            <a:r>
              <a:rPr lang="en-US" sz="3600" dirty="0" smtClean="0"/>
              <a:t>6. Develop a plan to monitor progress toward goals.</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p:txBody>
          <a:bodyPr/>
          <a:lstStyle/>
          <a:p>
            <a:pPr eaLnBrk="1" hangingPunct="1"/>
            <a:r>
              <a:rPr lang="en-US" dirty="0" smtClean="0"/>
              <a:t>Identify a Standard</a:t>
            </a:r>
          </a:p>
        </p:txBody>
      </p:sp>
      <p:sp>
        <p:nvSpPr>
          <p:cNvPr id="66563" name="Rectangle 2"/>
          <p:cNvSpPr>
            <a:spLocks noGrp="1" noChangeArrowheads="1"/>
          </p:cNvSpPr>
          <p:nvPr>
            <p:ph type="body" idx="1"/>
          </p:nvPr>
        </p:nvSpPr>
        <p:spPr/>
        <p:txBody>
          <a:bodyPr/>
          <a:lstStyle/>
          <a:p>
            <a:pPr eaLnBrk="1" hangingPunct="1"/>
            <a:r>
              <a:rPr lang="en-US" dirty="0" smtClean="0"/>
              <a:t>Math, Measurement and Data, Grade 2</a:t>
            </a:r>
          </a:p>
          <a:p>
            <a:r>
              <a:rPr lang="en-US" dirty="0" smtClean="0"/>
              <a:t>Tell and write time from analog and digital clocks to the nearest five minutes, using a.m. and p.m.</a:t>
            </a:r>
          </a:p>
          <a:p>
            <a:r>
              <a:rPr lang="en-US" dirty="0" smtClean="0"/>
              <a:t>This standard could be referenced as 2.MD.7  </a:t>
            </a:r>
          </a:p>
          <a:p>
            <a:pPr eaLnBrk="1" hangingPunct="1"/>
            <a:endParaRPr lang="en-US" b="1" dirty="0" smtClean="0">
              <a:ea typeface="ヒラギノ角ゴ ProN W6" charset="0"/>
              <a:cs typeface="ヒラギノ角ゴ ProN W6"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Unpack the Standard</a:t>
            </a:r>
            <a:endParaRPr lang="en-US" dirty="0"/>
          </a:p>
        </p:txBody>
      </p:sp>
      <p:sp>
        <p:nvSpPr>
          <p:cNvPr id="3" name="Text Placeholder 2"/>
          <p:cNvSpPr>
            <a:spLocks noGrp="1"/>
          </p:cNvSpPr>
          <p:nvPr>
            <p:ph type="body" idx="1"/>
          </p:nvPr>
        </p:nvSpPr>
        <p:spPr>
          <a:xfrm>
            <a:off x="381000" y="1633536"/>
            <a:ext cx="6553200" cy="4691064"/>
          </a:xfrm>
        </p:spPr>
        <p:txBody>
          <a:bodyPr>
            <a:normAutofit/>
          </a:bodyPr>
          <a:lstStyle/>
          <a:p>
            <a:r>
              <a:rPr lang="en-US" dirty="0" smtClean="0"/>
              <a:t>2.MD.7  </a:t>
            </a:r>
          </a:p>
          <a:p>
            <a:r>
              <a:rPr lang="en-US" dirty="0" smtClean="0"/>
              <a:t>Tell and write time from analog and digital clocks to the nearest five minutes, using a.m. and p.m.</a:t>
            </a:r>
          </a:p>
          <a:p>
            <a:pPr marL="512064" indent="-457200"/>
            <a:endParaRPr lang="en-US" dirty="0"/>
          </a:p>
        </p:txBody>
      </p:sp>
      <p:graphicFrame>
        <p:nvGraphicFramePr>
          <p:cNvPr id="4" name="Table 3"/>
          <p:cNvGraphicFramePr>
            <a:graphicFrameLocks noGrp="1"/>
          </p:cNvGraphicFramePr>
          <p:nvPr/>
        </p:nvGraphicFramePr>
        <p:xfrm>
          <a:off x="1447800" y="3276600"/>
          <a:ext cx="6096000" cy="347980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Verbs</a:t>
                      </a:r>
                      <a:endParaRPr lang="en-US" dirty="0"/>
                    </a:p>
                  </a:txBody>
                  <a:tcPr/>
                </a:tc>
                <a:tc>
                  <a:txBody>
                    <a:bodyPr/>
                    <a:lstStyle/>
                    <a:p>
                      <a:r>
                        <a:rPr lang="en-US" dirty="0" smtClean="0"/>
                        <a:t>Nouns</a:t>
                      </a:r>
                      <a:endParaRPr lang="en-US" dirty="0"/>
                    </a:p>
                  </a:txBody>
                  <a:tcPr/>
                </a:tc>
                <a:tc>
                  <a:txBody>
                    <a:bodyPr/>
                    <a:lstStyle/>
                    <a:p>
                      <a:r>
                        <a:rPr lang="en-US" dirty="0" smtClean="0"/>
                        <a:t>Skills Needed</a:t>
                      </a:r>
                      <a:endParaRPr lang="en-US" dirty="0"/>
                    </a:p>
                  </a:txBody>
                  <a:tcPr/>
                </a:tc>
              </a:tr>
              <a:tr h="370840">
                <a:tc>
                  <a:txBody>
                    <a:bodyPr/>
                    <a:lstStyle/>
                    <a:p>
                      <a:r>
                        <a:rPr lang="en-US" dirty="0" smtClean="0"/>
                        <a:t>-Tell time</a:t>
                      </a:r>
                    </a:p>
                    <a:p>
                      <a:r>
                        <a:rPr lang="en-US" dirty="0" smtClean="0"/>
                        <a:t>-Write time</a:t>
                      </a:r>
                      <a:endParaRPr lang="en-US" dirty="0"/>
                    </a:p>
                  </a:txBody>
                  <a:tcPr/>
                </a:tc>
                <a:tc>
                  <a:txBody>
                    <a:bodyPr/>
                    <a:lstStyle/>
                    <a:p>
                      <a:r>
                        <a:rPr lang="en-US" dirty="0" smtClean="0"/>
                        <a:t>-Time</a:t>
                      </a:r>
                    </a:p>
                    <a:p>
                      <a:r>
                        <a:rPr lang="en-US" dirty="0" smtClean="0"/>
                        <a:t>-Analog clocks</a:t>
                      </a:r>
                    </a:p>
                    <a:p>
                      <a:r>
                        <a:rPr lang="en-US" dirty="0" smtClean="0"/>
                        <a:t>-Digital clocks</a:t>
                      </a:r>
                    </a:p>
                    <a:p>
                      <a:r>
                        <a:rPr lang="en-US" dirty="0" smtClean="0"/>
                        <a:t>-5</a:t>
                      </a:r>
                      <a:r>
                        <a:rPr lang="en-US" baseline="0" dirty="0" smtClean="0"/>
                        <a:t> minutes</a:t>
                      </a:r>
                    </a:p>
                    <a:p>
                      <a:r>
                        <a:rPr lang="en-US" baseline="0" dirty="0" smtClean="0"/>
                        <a:t>-a.m.</a:t>
                      </a:r>
                    </a:p>
                    <a:p>
                      <a:r>
                        <a:rPr lang="en-US" baseline="0" dirty="0" smtClean="0"/>
                        <a:t>-p.m.</a:t>
                      </a:r>
                      <a:endParaRPr lang="en-US" dirty="0"/>
                    </a:p>
                  </a:txBody>
                  <a:tcPr/>
                </a:tc>
                <a:tc>
                  <a:txBody>
                    <a:bodyPr/>
                    <a:lstStyle/>
                    <a:p>
                      <a:r>
                        <a:rPr lang="en-US" dirty="0" smtClean="0"/>
                        <a:t>-Define</a:t>
                      </a:r>
                      <a:r>
                        <a:rPr lang="en-US" baseline="0" dirty="0" smtClean="0"/>
                        <a:t> analog</a:t>
                      </a:r>
                    </a:p>
                    <a:p>
                      <a:r>
                        <a:rPr lang="en-US" baseline="0" dirty="0" smtClean="0"/>
                        <a:t>-Define digital</a:t>
                      </a:r>
                    </a:p>
                    <a:p>
                      <a:r>
                        <a:rPr lang="en-US" baseline="0" dirty="0" smtClean="0"/>
                        <a:t>-Define a.m. </a:t>
                      </a:r>
                    </a:p>
                    <a:p>
                      <a:r>
                        <a:rPr lang="en-US" baseline="0" dirty="0" smtClean="0"/>
                        <a:t>-Define p.m.</a:t>
                      </a:r>
                    </a:p>
                    <a:p>
                      <a:r>
                        <a:rPr lang="en-US" baseline="0" dirty="0" smtClean="0"/>
                        <a:t>-Count by 5’s</a:t>
                      </a:r>
                    </a:p>
                    <a:p>
                      <a:r>
                        <a:rPr lang="en-US" baseline="0" dirty="0" smtClean="0"/>
                        <a:t>-Tell time to the hour and half hour</a:t>
                      </a:r>
                    </a:p>
                    <a:p>
                      <a:r>
                        <a:rPr lang="en-US" baseline="0" dirty="0" smtClean="0"/>
                        <a:t>-Write time in the correct format</a:t>
                      </a:r>
                      <a:endParaRPr lang="en-US"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I’ve unpacked the standard, now what?</a:t>
            </a:r>
            <a:endParaRPr lang="en-US" dirty="0"/>
          </a:p>
        </p:txBody>
      </p:sp>
      <p:sp>
        <p:nvSpPr>
          <p:cNvPr id="3" name="Text Placeholder 2"/>
          <p:cNvSpPr>
            <a:spLocks noGrp="1"/>
          </p:cNvSpPr>
          <p:nvPr>
            <p:ph type="body" idx="1"/>
          </p:nvPr>
        </p:nvSpPr>
        <p:spPr>
          <a:xfrm>
            <a:off x="381000" y="1633536"/>
            <a:ext cx="3886200" cy="4995864"/>
          </a:xfrm>
        </p:spPr>
        <p:txBody>
          <a:bodyPr>
            <a:normAutofit lnSpcReduction="10000"/>
          </a:bodyPr>
          <a:lstStyle/>
          <a:p>
            <a:r>
              <a:rPr lang="en-US" dirty="0" smtClean="0"/>
              <a:t>Look at the student’s PLOP</a:t>
            </a:r>
          </a:p>
          <a:p>
            <a:pPr>
              <a:buFontTx/>
              <a:buChar char="-"/>
            </a:pPr>
            <a:r>
              <a:rPr lang="en-US" dirty="0" smtClean="0"/>
              <a:t>Given the student’s PLOP with regard to the standard, what is the student’s access point that could be a focus for an IEP goal?</a:t>
            </a:r>
          </a:p>
          <a:p>
            <a:pPr>
              <a:buFontTx/>
              <a:buChar char="-"/>
            </a:pPr>
            <a:endParaRPr lang="en-US" dirty="0" smtClean="0"/>
          </a:p>
          <a:p>
            <a:pPr>
              <a:buFontTx/>
              <a:buChar char="-"/>
            </a:pPr>
            <a:r>
              <a:rPr lang="en-US" dirty="0" smtClean="0"/>
              <a:t>Given ten digital and ten analog printed representations of clocks, Johnny will identify the time on the clock verbally and by writing the time in the correct format  to the nearest five minutes with 16/20 correct responses in 4/5 trials.</a:t>
            </a:r>
          </a:p>
          <a:p>
            <a:pPr>
              <a:buFontTx/>
              <a:buChar char="-"/>
            </a:pPr>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5122" name="Picture 2" descr="C:\Users\kfehr\AppData\Local\Microsoft\Windows\Temporary Internet Files\Content.IE5\JEZTKYT2\MP900341478[1].jpg"/>
          <p:cNvPicPr>
            <a:picLocks noChangeAspect="1" noChangeArrowheads="1"/>
          </p:cNvPicPr>
          <p:nvPr/>
        </p:nvPicPr>
        <p:blipFill>
          <a:blip r:embed="rId3" cstate="print"/>
          <a:srcRect/>
          <a:stretch>
            <a:fillRect/>
          </a:stretch>
        </p:blipFill>
        <p:spPr bwMode="auto">
          <a:xfrm>
            <a:off x="4495800" y="1752600"/>
            <a:ext cx="3657600" cy="260908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239000" cy="1362075"/>
          </a:xfrm>
        </p:spPr>
        <p:txBody>
          <a:bodyPr>
            <a:normAutofit/>
          </a:bodyPr>
          <a:lstStyle/>
          <a:p>
            <a:r>
              <a:rPr lang="en-US" dirty="0" smtClean="0"/>
              <a:t>Let’s try another standard…</a:t>
            </a:r>
            <a:endParaRPr lang="en-US" dirty="0"/>
          </a:p>
        </p:txBody>
      </p:sp>
      <p:sp>
        <p:nvSpPr>
          <p:cNvPr id="3" name="Text Placeholder 2"/>
          <p:cNvSpPr>
            <a:spLocks noGrp="1"/>
          </p:cNvSpPr>
          <p:nvPr>
            <p:ph type="body" idx="1"/>
          </p:nvPr>
        </p:nvSpPr>
        <p:spPr>
          <a:xfrm>
            <a:off x="381000" y="1295400"/>
            <a:ext cx="8001000" cy="2971800"/>
          </a:xfrm>
        </p:spPr>
        <p:txBody>
          <a:bodyPr/>
          <a:lstStyle/>
          <a:p>
            <a:r>
              <a:rPr lang="en-US" sz="3200" dirty="0" smtClean="0"/>
              <a:t>Step 1: Identify a Standard</a:t>
            </a:r>
          </a:p>
          <a:p>
            <a:r>
              <a:rPr lang="en-US" sz="3200" dirty="0" smtClean="0"/>
              <a:t>RL6.1</a:t>
            </a:r>
          </a:p>
          <a:p>
            <a:r>
              <a:rPr lang="en-US" sz="3200" dirty="0" smtClean="0"/>
              <a:t>Cite textual evidence to support analysis of what the text says explicitly as well as inferences drawn.</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371600" y="1600200"/>
          <a:ext cx="6096000" cy="40233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US" dirty="0" smtClean="0"/>
                    </a:p>
                    <a:p>
                      <a:r>
                        <a:rPr lang="en-US" dirty="0" smtClean="0"/>
                        <a:t>Identify the Verbs</a:t>
                      </a:r>
                      <a:endParaRPr lang="en-US" dirty="0"/>
                    </a:p>
                  </a:txBody>
                  <a:tcPr/>
                </a:tc>
                <a:tc>
                  <a:txBody>
                    <a:bodyPr/>
                    <a:lstStyle/>
                    <a:p>
                      <a:endParaRPr lang="en-US" dirty="0" smtClean="0"/>
                    </a:p>
                    <a:p>
                      <a:r>
                        <a:rPr lang="en-US" dirty="0" smtClean="0"/>
                        <a:t> Identify the Nouns</a:t>
                      </a:r>
                      <a:endParaRPr lang="en-US" dirty="0"/>
                    </a:p>
                  </a:txBody>
                  <a:tcPr/>
                </a:tc>
                <a:tc>
                  <a:txBody>
                    <a:bodyPr/>
                    <a:lstStyle/>
                    <a:p>
                      <a:endParaRPr lang="en-US" dirty="0" smtClean="0"/>
                    </a:p>
                    <a:p>
                      <a:r>
                        <a:rPr lang="en-US" dirty="0" smtClean="0"/>
                        <a:t>Identify </a:t>
                      </a:r>
                      <a:r>
                        <a:rPr lang="en-US" dirty="0" err="1" smtClean="0"/>
                        <a:t>theSkills</a:t>
                      </a:r>
                      <a:r>
                        <a:rPr lang="en-US" dirty="0" smtClean="0"/>
                        <a:t> Needed</a:t>
                      </a:r>
                      <a:endParaRPr lang="en-US" dirty="0"/>
                    </a:p>
                  </a:txBody>
                  <a:tcPr/>
                </a:tc>
              </a:tr>
              <a:tr h="370840">
                <a:tc>
                  <a:txBody>
                    <a:bodyPr/>
                    <a:lstStyle/>
                    <a:p>
                      <a:r>
                        <a:rPr lang="en-US" dirty="0" smtClean="0"/>
                        <a:t>-Cite</a:t>
                      </a:r>
                    </a:p>
                    <a:p>
                      <a:r>
                        <a:rPr lang="en-US" dirty="0" smtClean="0"/>
                        <a:t>-Support</a:t>
                      </a:r>
                    </a:p>
                    <a:p>
                      <a:r>
                        <a:rPr lang="en-US" dirty="0" smtClean="0"/>
                        <a:t>-Analyze</a:t>
                      </a:r>
                    </a:p>
                  </a:txBody>
                  <a:tcPr/>
                </a:tc>
                <a:tc>
                  <a:txBody>
                    <a:bodyPr/>
                    <a:lstStyle/>
                    <a:p>
                      <a:r>
                        <a:rPr lang="en-US" dirty="0" smtClean="0"/>
                        <a:t>-</a:t>
                      </a:r>
                      <a:r>
                        <a:rPr lang="en-US" baseline="0" dirty="0" smtClean="0"/>
                        <a:t>Textual evidence</a:t>
                      </a:r>
                    </a:p>
                    <a:p>
                      <a:pPr>
                        <a:buFontTx/>
                        <a:buChar char="-"/>
                      </a:pPr>
                      <a:r>
                        <a:rPr lang="en-US" baseline="0" dirty="0" smtClean="0"/>
                        <a:t>Analysis</a:t>
                      </a:r>
                    </a:p>
                    <a:p>
                      <a:pPr>
                        <a:buFontTx/>
                        <a:buChar char="-"/>
                      </a:pPr>
                      <a:r>
                        <a:rPr lang="en-US" baseline="0" dirty="0" smtClean="0"/>
                        <a:t>inferences</a:t>
                      </a:r>
                      <a:endParaRPr lang="en-US" dirty="0"/>
                    </a:p>
                  </a:txBody>
                  <a:tcPr/>
                </a:tc>
                <a:tc>
                  <a:txBody>
                    <a:bodyPr/>
                    <a:lstStyle/>
                    <a:p>
                      <a:r>
                        <a:rPr lang="en-US" baseline="0" dirty="0" smtClean="0"/>
                        <a:t>-Reading comprehension</a:t>
                      </a:r>
                    </a:p>
                    <a:p>
                      <a:r>
                        <a:rPr lang="en-US" baseline="0" dirty="0" smtClean="0"/>
                        <a:t>-Draw inferences</a:t>
                      </a:r>
                    </a:p>
                    <a:p>
                      <a:r>
                        <a:rPr lang="en-US" baseline="0" dirty="0" smtClean="0"/>
                        <a:t>-Cite specific examples</a:t>
                      </a:r>
                    </a:p>
                    <a:p>
                      <a:r>
                        <a:rPr lang="en-US" baseline="0" dirty="0" smtClean="0"/>
                        <a:t>-Cite details to support inferences</a:t>
                      </a:r>
                    </a:p>
                    <a:p>
                      <a:r>
                        <a:rPr lang="en-US" baseline="0" dirty="0" smtClean="0"/>
                        <a:t>-Analyze the text</a:t>
                      </a:r>
                    </a:p>
                  </a:txBody>
                  <a:tcPr/>
                </a:tc>
              </a:tr>
            </a:tbl>
          </a:graphicData>
        </a:graphic>
      </p:graphicFrame>
      <p:sp>
        <p:nvSpPr>
          <p:cNvPr id="3" name="Title 2"/>
          <p:cNvSpPr>
            <a:spLocks noGrp="1"/>
          </p:cNvSpPr>
          <p:nvPr>
            <p:ph type="ctrTitle"/>
          </p:nvPr>
        </p:nvSpPr>
        <p:spPr>
          <a:xfrm>
            <a:off x="-533400" y="0"/>
            <a:ext cx="8062912" cy="1470025"/>
          </a:xfrm>
        </p:spPr>
        <p:txBody>
          <a:bodyPr/>
          <a:lstStyle/>
          <a:p>
            <a:r>
              <a:rPr lang="en-US" dirty="0" smtClean="0"/>
              <a:t>Unpack the Standard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the 6</a:t>
            </a:r>
            <a:r>
              <a:rPr lang="en-US" baseline="30000" dirty="0" smtClean="0"/>
              <a:t>th</a:t>
            </a:r>
            <a:r>
              <a:rPr lang="en-US" dirty="0" smtClean="0"/>
              <a:t> Grade Student’s Starting Point/PLOP</a:t>
            </a:r>
            <a:endParaRPr lang="en-US" dirty="0"/>
          </a:p>
        </p:txBody>
      </p:sp>
      <p:graphicFrame>
        <p:nvGraphicFramePr>
          <p:cNvPr id="4" name="Table 3"/>
          <p:cNvGraphicFramePr>
            <a:graphicFrameLocks noGrp="1"/>
          </p:cNvGraphicFramePr>
          <p:nvPr/>
        </p:nvGraphicFramePr>
        <p:xfrm>
          <a:off x="1371600" y="3200400"/>
          <a:ext cx="6096000" cy="2992120"/>
        </p:xfrm>
        <a:graphic>
          <a:graphicData uri="http://schemas.openxmlformats.org/drawingml/2006/table">
            <a:tbl>
              <a:tblPr firstRow="1" bandRow="1">
                <a:tableStyleId>{5C22544A-7EE6-4342-B048-85BDC9FD1C3A}</a:tableStyleId>
              </a:tblPr>
              <a:tblGrid>
                <a:gridCol w="2032000"/>
                <a:gridCol w="2032000"/>
                <a:gridCol w="2032000"/>
              </a:tblGrid>
              <a:tr h="431800">
                <a:tc>
                  <a:txBody>
                    <a:bodyPr/>
                    <a:lstStyle/>
                    <a:p>
                      <a:r>
                        <a:rPr lang="en-US" dirty="0" smtClean="0"/>
                        <a:t>RL.4.1</a:t>
                      </a:r>
                      <a:endParaRPr lang="en-US" dirty="0"/>
                    </a:p>
                  </a:txBody>
                  <a:tcPr/>
                </a:tc>
                <a:tc>
                  <a:txBody>
                    <a:bodyPr/>
                    <a:lstStyle/>
                    <a:p>
                      <a:r>
                        <a:rPr lang="en-US" dirty="0" smtClean="0"/>
                        <a:t>RL.5.1</a:t>
                      </a:r>
                      <a:endParaRPr lang="en-US" dirty="0"/>
                    </a:p>
                  </a:txBody>
                  <a:tcPr/>
                </a:tc>
                <a:tc>
                  <a:txBody>
                    <a:bodyPr/>
                    <a:lstStyle/>
                    <a:p>
                      <a:r>
                        <a:rPr lang="en-US" dirty="0" smtClean="0"/>
                        <a:t>RL.6.1</a:t>
                      </a:r>
                      <a:endParaRPr lang="en-US" dirty="0"/>
                    </a:p>
                  </a:txBody>
                  <a:tcPr/>
                </a:tc>
              </a:tr>
              <a:tr h="1930400">
                <a:tc>
                  <a:txBody>
                    <a:bodyPr/>
                    <a:lstStyle/>
                    <a:p>
                      <a:r>
                        <a:rPr kumimoji="0" lang="en-US" b="0" i="0" kern="1200" dirty="0" smtClean="0">
                          <a:solidFill>
                            <a:schemeClr val="dk1"/>
                          </a:solidFill>
                          <a:latin typeface="+mn-lt"/>
                          <a:ea typeface="+mn-ea"/>
                          <a:cs typeface="+mn-cs"/>
                        </a:rPr>
                        <a:t>Refer to details and examples in a text when explaining what the text says explicitly and when drawing inferences from the text.</a:t>
                      </a:r>
                      <a:endParaRPr lang="en-US" dirty="0"/>
                    </a:p>
                  </a:txBody>
                  <a:tcPr/>
                </a:tc>
                <a:tc>
                  <a:txBody>
                    <a:bodyPr/>
                    <a:lstStyle/>
                    <a:p>
                      <a:r>
                        <a:rPr kumimoji="0" lang="en-US" b="0" i="0" kern="1200" dirty="0" smtClean="0">
                          <a:solidFill>
                            <a:schemeClr val="dk1"/>
                          </a:solidFill>
                          <a:latin typeface="+mn-lt"/>
                          <a:ea typeface="+mn-ea"/>
                          <a:cs typeface="+mn-cs"/>
                        </a:rPr>
                        <a:t>Quote accurately from a text when explaining what the text says explicitly and when drawing inferences from the text.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Cite textual evidence to support analysis of what the text says explicitly as well as inferences drawn.</a:t>
                      </a:r>
                    </a:p>
                    <a:p>
                      <a:endParaRPr lang="en-US" dirty="0"/>
                    </a:p>
                  </a:txBody>
                  <a:tcPr/>
                </a:tc>
              </a:tr>
            </a:tbl>
          </a:graphicData>
        </a:graphic>
      </p:graphicFrame>
      <p:sp>
        <p:nvSpPr>
          <p:cNvPr id="5" name="Down Arrow 4"/>
          <p:cNvSpPr/>
          <p:nvPr/>
        </p:nvSpPr>
        <p:spPr>
          <a:xfrm>
            <a:off x="2133600" y="1676400"/>
            <a:ext cx="990600" cy="1676400"/>
          </a:xfrm>
          <a:prstGeom prst="downArrow">
            <a:avLst>
              <a:gd name="adj1" fmla="val 50000"/>
              <a:gd name="adj2"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Goal and Objectives</a:t>
            </a:r>
            <a:endParaRPr lang="en-US" dirty="0"/>
          </a:p>
        </p:txBody>
      </p:sp>
      <p:sp>
        <p:nvSpPr>
          <p:cNvPr id="3" name="Text Placeholder 2"/>
          <p:cNvSpPr>
            <a:spLocks noGrp="1"/>
          </p:cNvSpPr>
          <p:nvPr>
            <p:ph type="body" idx="1"/>
          </p:nvPr>
        </p:nvSpPr>
        <p:spPr>
          <a:xfrm>
            <a:off x="381000" y="1633536"/>
            <a:ext cx="7848600" cy="4233864"/>
          </a:xfrm>
        </p:spPr>
        <p:txBody>
          <a:bodyPr>
            <a:normAutofit fontScale="85000" lnSpcReduction="10000"/>
          </a:bodyPr>
          <a:lstStyle/>
          <a:p>
            <a:r>
              <a:rPr lang="en-US" sz="3200" dirty="0" smtClean="0"/>
              <a:t>With the 4</a:t>
            </a:r>
            <a:r>
              <a:rPr lang="en-US" sz="3200" baseline="30000" dirty="0" smtClean="0"/>
              <a:t>th</a:t>
            </a:r>
            <a:r>
              <a:rPr lang="en-US" sz="3200" dirty="0" smtClean="0"/>
              <a:t> grade level and the skill progression in mind, an appropriate goal for this students may be something like:</a:t>
            </a:r>
          </a:p>
          <a:p>
            <a:r>
              <a:rPr lang="en-US" sz="3200" dirty="0" smtClean="0"/>
              <a:t>The student will identify sequential details in a text with 90% accuracy 4/5 trials.</a:t>
            </a:r>
          </a:p>
          <a:p>
            <a:endParaRPr lang="en-US" sz="3200" dirty="0" smtClean="0"/>
          </a:p>
          <a:p>
            <a:r>
              <a:rPr lang="en-US" sz="3200" dirty="0" smtClean="0"/>
              <a:t>The objectives for this goal would move along how the skill progression is outlined in the 4</a:t>
            </a:r>
            <a:r>
              <a:rPr lang="en-US" sz="3200" baseline="30000" dirty="0" smtClean="0"/>
              <a:t>th</a:t>
            </a:r>
            <a:r>
              <a:rPr lang="en-US" sz="3200" dirty="0" smtClean="0"/>
              <a:t> grade to 5</a:t>
            </a:r>
            <a:r>
              <a:rPr lang="en-US" sz="3200" baseline="30000" dirty="0" smtClean="0"/>
              <a:t>th</a:t>
            </a:r>
            <a:r>
              <a:rPr lang="en-US" sz="3200" dirty="0" smtClean="0"/>
              <a:t> grade standard and then eventually the 5</a:t>
            </a:r>
            <a:r>
              <a:rPr lang="en-US" sz="3200" baseline="30000" dirty="0" smtClean="0"/>
              <a:t>th</a:t>
            </a:r>
            <a:r>
              <a:rPr lang="en-US" sz="3200" dirty="0" smtClean="0"/>
              <a:t> to 6</a:t>
            </a:r>
            <a:r>
              <a:rPr lang="en-US" sz="3200" baseline="30000" dirty="0" smtClean="0"/>
              <a:t>th</a:t>
            </a:r>
            <a:r>
              <a:rPr lang="en-US" sz="3200" dirty="0" smtClean="0"/>
              <a:t> grade one.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look at the SAME standard but at the 9</a:t>
            </a:r>
            <a:r>
              <a:rPr lang="en-US" baseline="30000" dirty="0" smtClean="0"/>
              <a:t>th</a:t>
            </a:r>
            <a:r>
              <a:rPr lang="en-US" dirty="0" smtClean="0"/>
              <a:t>/10</a:t>
            </a:r>
            <a:r>
              <a:rPr lang="en-US" baseline="30000" dirty="0" smtClean="0"/>
              <a:t>th</a:t>
            </a:r>
            <a:r>
              <a:rPr lang="en-US" dirty="0" smtClean="0"/>
              <a:t> grade level</a:t>
            </a:r>
            <a:endParaRPr lang="en-US" dirty="0"/>
          </a:p>
        </p:txBody>
      </p:sp>
      <p:sp>
        <p:nvSpPr>
          <p:cNvPr id="3" name="Text Placeholder 2"/>
          <p:cNvSpPr>
            <a:spLocks noGrp="1"/>
          </p:cNvSpPr>
          <p:nvPr>
            <p:ph type="body" idx="1"/>
          </p:nvPr>
        </p:nvSpPr>
        <p:spPr>
          <a:xfrm>
            <a:off x="381000" y="1600200"/>
            <a:ext cx="3886200" cy="2286000"/>
          </a:xfrm>
        </p:spPr>
        <p:txBody>
          <a:bodyPr/>
          <a:lstStyle/>
          <a:p>
            <a:r>
              <a:rPr lang="en-US" sz="1400" dirty="0" smtClean="0"/>
              <a:t>RL6.1</a:t>
            </a:r>
          </a:p>
          <a:p>
            <a:r>
              <a:rPr lang="en-US" sz="1400" dirty="0" smtClean="0"/>
              <a:t>Cite textual evidence to support analysis of what the text says explicitly as well as inferences drawn.</a:t>
            </a:r>
          </a:p>
          <a:p>
            <a:endParaRPr lang="en-US" dirty="0" smtClean="0"/>
          </a:p>
        </p:txBody>
      </p:sp>
      <p:sp>
        <p:nvSpPr>
          <p:cNvPr id="4" name="Text Placeholder 2"/>
          <p:cNvSpPr txBox="1">
            <a:spLocks/>
          </p:cNvSpPr>
          <p:nvPr/>
        </p:nvSpPr>
        <p:spPr>
          <a:xfrm>
            <a:off x="4495800" y="1600200"/>
            <a:ext cx="3886200" cy="2286000"/>
          </a:xfrm>
          <a:prstGeom prst="rect">
            <a:avLst/>
          </a:prstGeom>
        </p:spPr>
        <p:txBody>
          <a:bodyPr vert="horz" anchor="t">
            <a:normAutofit/>
          </a:bodyPr>
          <a:lstStyle/>
          <a:p>
            <a:pPr marL="54864" marR="0" lvl="0" indent="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1400" b="0" i="0" u="none" strike="noStrike" kern="1200" cap="none" spc="0" normalizeH="0" baseline="0" noProof="0" dirty="0" smtClean="0">
                <a:ln>
                  <a:noFill/>
                </a:ln>
                <a:solidFill>
                  <a:schemeClr val="tx1">
                    <a:tint val="75000"/>
                  </a:schemeClr>
                </a:solidFill>
                <a:effectLst/>
                <a:uLnTx/>
                <a:uFillTx/>
                <a:latin typeface="+mn-lt"/>
                <a:ea typeface="+mn-ea"/>
                <a:cs typeface="+mn-cs"/>
              </a:rPr>
              <a:t>RL9-10.1</a:t>
            </a:r>
          </a:p>
          <a:p>
            <a:pPr marL="54864" marR="0" lvl="0" indent="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1400" b="0" i="0" u="none" strike="noStrike" kern="1200" cap="none" spc="0" normalizeH="0" baseline="0" noProof="0" dirty="0" smtClean="0">
                <a:ln>
                  <a:noFill/>
                </a:ln>
                <a:solidFill>
                  <a:schemeClr val="tx1">
                    <a:tint val="75000"/>
                  </a:schemeClr>
                </a:solidFill>
                <a:effectLst/>
                <a:uLnTx/>
                <a:uFillTx/>
                <a:latin typeface="+mn-lt"/>
                <a:ea typeface="+mn-ea"/>
                <a:cs typeface="+mn-cs"/>
              </a:rPr>
              <a:t>Cite strong and thorough</a:t>
            </a:r>
            <a:r>
              <a:rPr kumimoji="0" lang="en-US" sz="1400" b="0" i="0" u="none" strike="noStrike" kern="1200" cap="none" spc="0" normalizeH="0" noProof="0" dirty="0" smtClean="0">
                <a:ln>
                  <a:noFill/>
                </a:ln>
                <a:solidFill>
                  <a:schemeClr val="tx1">
                    <a:tint val="75000"/>
                  </a:schemeClr>
                </a:solidFill>
                <a:effectLst/>
                <a:uLnTx/>
                <a:uFillTx/>
                <a:latin typeface="+mn-lt"/>
                <a:ea typeface="+mn-ea"/>
                <a:cs typeface="+mn-cs"/>
              </a:rPr>
              <a:t> </a:t>
            </a:r>
            <a:r>
              <a:rPr kumimoji="0" lang="en-US" sz="1400" b="0" i="0" u="none" strike="noStrike" kern="1200" cap="none" spc="0" normalizeH="0" baseline="0" noProof="0" dirty="0" smtClean="0">
                <a:ln>
                  <a:noFill/>
                </a:ln>
                <a:solidFill>
                  <a:schemeClr val="tx1">
                    <a:tint val="75000"/>
                  </a:schemeClr>
                </a:solidFill>
                <a:effectLst/>
                <a:uLnTx/>
                <a:uFillTx/>
                <a:latin typeface="+mn-lt"/>
                <a:ea typeface="+mn-ea"/>
                <a:cs typeface="+mn-cs"/>
              </a:rPr>
              <a:t>textual evidence to support analysis of what the text says explicitly as well as inferences drawn.</a:t>
            </a:r>
          </a:p>
        </p:txBody>
      </p:sp>
      <p:graphicFrame>
        <p:nvGraphicFramePr>
          <p:cNvPr id="5" name="Table 4"/>
          <p:cNvGraphicFramePr>
            <a:graphicFrameLocks noGrp="1"/>
          </p:cNvGraphicFramePr>
          <p:nvPr/>
        </p:nvGraphicFramePr>
        <p:xfrm>
          <a:off x="1447800" y="2819400"/>
          <a:ext cx="6096000" cy="36576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endParaRPr lang="en-US" dirty="0"/>
                    </a:p>
                  </a:txBody>
                  <a:tcPr/>
                </a:tc>
                <a:tc>
                  <a:txBody>
                    <a:bodyPr/>
                    <a:lstStyle/>
                    <a:p>
                      <a:r>
                        <a:rPr lang="en-US" sz="1600" dirty="0" smtClean="0"/>
                        <a:t>Identify the Verbs</a:t>
                      </a:r>
                      <a:endParaRPr lang="en-US" sz="1600" dirty="0"/>
                    </a:p>
                  </a:txBody>
                  <a:tcPr/>
                </a:tc>
                <a:tc>
                  <a:txBody>
                    <a:bodyPr/>
                    <a:lstStyle/>
                    <a:p>
                      <a:r>
                        <a:rPr lang="en-US" sz="1600" dirty="0" smtClean="0"/>
                        <a:t>Identify the Nouns</a:t>
                      </a:r>
                      <a:endParaRPr lang="en-US" sz="1600" dirty="0"/>
                    </a:p>
                  </a:txBody>
                  <a:tcPr/>
                </a:tc>
                <a:tc>
                  <a:txBody>
                    <a:bodyPr/>
                    <a:lstStyle/>
                    <a:p>
                      <a:r>
                        <a:rPr lang="en-US" sz="1600" dirty="0" smtClean="0"/>
                        <a:t>Identify the Skills Needed</a:t>
                      </a:r>
                      <a:endParaRPr lang="en-US" sz="1600" dirty="0"/>
                    </a:p>
                  </a:txBody>
                  <a:tcPr/>
                </a:tc>
              </a:tr>
              <a:tr h="370840">
                <a:tc>
                  <a:txBody>
                    <a:bodyPr/>
                    <a:lstStyle/>
                    <a:p>
                      <a:r>
                        <a:rPr lang="en-US" sz="1000" dirty="0" smtClean="0"/>
                        <a:t>6th</a:t>
                      </a:r>
                    </a:p>
                  </a:txBody>
                  <a:tcPr/>
                </a:tc>
                <a:tc>
                  <a:txBody>
                    <a:bodyPr/>
                    <a:lstStyle/>
                    <a:p>
                      <a:r>
                        <a:rPr lang="en-US" sz="1000" dirty="0" smtClean="0"/>
                        <a:t>-Cite</a:t>
                      </a:r>
                    </a:p>
                    <a:p>
                      <a:r>
                        <a:rPr lang="en-US" sz="1000" dirty="0" smtClean="0"/>
                        <a:t>-Support</a:t>
                      </a:r>
                    </a:p>
                    <a:p>
                      <a:r>
                        <a:rPr lang="en-US" sz="1000" dirty="0" smtClean="0"/>
                        <a:t>-Analyze</a:t>
                      </a:r>
                    </a:p>
                  </a:txBody>
                  <a:tcPr/>
                </a:tc>
                <a:tc>
                  <a:txBody>
                    <a:bodyPr/>
                    <a:lstStyle/>
                    <a:p>
                      <a:r>
                        <a:rPr lang="en-US" sz="1000" dirty="0" smtClean="0"/>
                        <a:t>-</a:t>
                      </a:r>
                      <a:r>
                        <a:rPr lang="en-US" sz="1000" baseline="0" dirty="0" smtClean="0"/>
                        <a:t>Textual evidence</a:t>
                      </a:r>
                    </a:p>
                    <a:p>
                      <a:pPr>
                        <a:buFontTx/>
                        <a:buChar char="-"/>
                      </a:pPr>
                      <a:r>
                        <a:rPr lang="en-US" sz="1000" baseline="0" dirty="0" smtClean="0"/>
                        <a:t>Analysis</a:t>
                      </a:r>
                    </a:p>
                    <a:p>
                      <a:pPr>
                        <a:buFontTx/>
                        <a:buChar char="-"/>
                      </a:pPr>
                      <a:r>
                        <a:rPr lang="en-US" sz="1000" baseline="0" dirty="0" smtClean="0"/>
                        <a:t>inferences</a:t>
                      </a:r>
                      <a:endParaRPr lang="en-US" sz="1000" dirty="0"/>
                    </a:p>
                  </a:txBody>
                  <a:tcPr/>
                </a:tc>
                <a:tc>
                  <a:txBody>
                    <a:bodyPr/>
                    <a:lstStyle/>
                    <a:p>
                      <a:r>
                        <a:rPr lang="en-US" sz="1000" baseline="0" dirty="0" smtClean="0"/>
                        <a:t>-Reading comprehension</a:t>
                      </a:r>
                    </a:p>
                    <a:p>
                      <a:r>
                        <a:rPr lang="en-US" sz="1000" baseline="0" dirty="0" smtClean="0"/>
                        <a:t>-Draw inferences</a:t>
                      </a:r>
                    </a:p>
                    <a:p>
                      <a:r>
                        <a:rPr lang="en-US" sz="1000" baseline="0" dirty="0" smtClean="0"/>
                        <a:t>-Cite specific examples</a:t>
                      </a:r>
                    </a:p>
                    <a:p>
                      <a:r>
                        <a:rPr lang="en-US" sz="1000" baseline="0" dirty="0" smtClean="0"/>
                        <a:t>-Cite details to support inferences</a:t>
                      </a:r>
                    </a:p>
                    <a:p>
                      <a:r>
                        <a:rPr lang="en-US" sz="1000" baseline="0" dirty="0" smtClean="0"/>
                        <a:t>-Analyze the text</a:t>
                      </a:r>
                    </a:p>
                  </a:txBody>
                  <a:tcPr/>
                </a:tc>
              </a:tr>
              <a:tr h="370840">
                <a:tc>
                  <a:txBody>
                    <a:bodyPr/>
                    <a:lstStyle/>
                    <a:p>
                      <a:r>
                        <a:rPr lang="en-US" sz="1000" dirty="0" smtClean="0"/>
                        <a:t>9</a:t>
                      </a:r>
                      <a:r>
                        <a:rPr lang="en-US" sz="1000" baseline="30000" dirty="0" smtClean="0"/>
                        <a:t>th</a:t>
                      </a:r>
                      <a:r>
                        <a:rPr lang="en-US" sz="1000" dirty="0" smtClean="0"/>
                        <a:t>/10th</a:t>
                      </a:r>
                    </a:p>
                  </a:txBody>
                  <a:tcPr/>
                </a:tc>
                <a:tc>
                  <a:txBody>
                    <a:bodyPr/>
                    <a:lstStyle/>
                    <a:p>
                      <a:r>
                        <a:rPr lang="en-US" sz="1000" dirty="0" smtClean="0"/>
                        <a:t>-Cite</a:t>
                      </a:r>
                    </a:p>
                    <a:p>
                      <a:r>
                        <a:rPr lang="en-US" sz="1000" dirty="0" smtClean="0"/>
                        <a:t>-Support</a:t>
                      </a:r>
                    </a:p>
                    <a:p>
                      <a:r>
                        <a:rPr lang="en-US" sz="1000" dirty="0" smtClean="0"/>
                        <a:t>-Analyze</a:t>
                      </a:r>
                    </a:p>
                    <a:p>
                      <a:endParaRPr lang="en-US" sz="1000" dirty="0" smtClean="0"/>
                    </a:p>
                  </a:txBody>
                  <a:tcPr/>
                </a:tc>
                <a:tc>
                  <a:txBody>
                    <a:bodyPr/>
                    <a:lstStyle/>
                    <a:p>
                      <a:pPr>
                        <a:buFontTx/>
                        <a:buChar char="-"/>
                      </a:pPr>
                      <a:r>
                        <a:rPr lang="en-US" sz="1000" dirty="0" smtClean="0"/>
                        <a:t>Explicit textual</a:t>
                      </a:r>
                      <a:r>
                        <a:rPr lang="en-US" sz="1000" baseline="0" dirty="0" smtClean="0"/>
                        <a:t> evidence</a:t>
                      </a:r>
                    </a:p>
                    <a:p>
                      <a:pPr>
                        <a:buFontTx/>
                        <a:buChar char="-"/>
                      </a:pPr>
                      <a:r>
                        <a:rPr lang="en-US" sz="1000" baseline="0" dirty="0" smtClean="0"/>
                        <a:t>strong, thorough evidence</a:t>
                      </a:r>
                    </a:p>
                    <a:p>
                      <a:pPr>
                        <a:buFontTx/>
                        <a:buChar char="-"/>
                      </a:pPr>
                      <a:r>
                        <a:rPr lang="en-US" sz="1000" baseline="0" dirty="0" smtClean="0"/>
                        <a:t>Analysis</a:t>
                      </a:r>
                    </a:p>
                    <a:p>
                      <a:pPr>
                        <a:buFontTx/>
                        <a:buChar char="-"/>
                      </a:pPr>
                      <a:r>
                        <a:rPr lang="en-US" sz="1000" baseline="0" dirty="0" smtClean="0"/>
                        <a:t>inferences</a:t>
                      </a:r>
                      <a:endParaRPr lang="en-US" sz="1000" dirty="0"/>
                    </a:p>
                  </a:txBody>
                  <a:tcPr/>
                </a:tc>
                <a:tc>
                  <a:txBody>
                    <a:bodyPr/>
                    <a:lstStyle/>
                    <a:p>
                      <a:r>
                        <a:rPr lang="en-US" sz="1000" baseline="0" dirty="0" smtClean="0"/>
                        <a:t>-analyze the text</a:t>
                      </a:r>
                    </a:p>
                    <a:p>
                      <a:r>
                        <a:rPr lang="en-US" sz="1000" baseline="0" dirty="0" smtClean="0"/>
                        <a:t>-identify explicit textual evidence</a:t>
                      </a:r>
                    </a:p>
                    <a:p>
                      <a:r>
                        <a:rPr lang="en-US" sz="1000" baseline="0" dirty="0" smtClean="0"/>
                        <a:t>-cite evidence</a:t>
                      </a:r>
                    </a:p>
                    <a:p>
                      <a:r>
                        <a:rPr lang="en-US" sz="1000" baseline="0" dirty="0" smtClean="0"/>
                        <a:t>-draw inferences</a:t>
                      </a:r>
                    </a:p>
                    <a:p>
                      <a:r>
                        <a:rPr lang="en-US" sz="1000" baseline="0" dirty="0" smtClean="0"/>
                        <a:t>-support inference using several pieces from the text</a:t>
                      </a:r>
                    </a:p>
                    <a:p>
                      <a:r>
                        <a:rPr lang="en-US" sz="1000" baseline="0" dirty="0" smtClean="0"/>
                        <a:t>-Provide varying degrees of support (evidence)</a:t>
                      </a:r>
                    </a:p>
                  </a:txBody>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Goal:</a:t>
            </a:r>
            <a:br>
              <a:rPr lang="en-US" dirty="0" smtClean="0"/>
            </a:br>
            <a:r>
              <a:rPr lang="en-US" dirty="0" smtClean="0"/>
              <a:t>9</a:t>
            </a:r>
            <a:r>
              <a:rPr lang="en-US" baseline="30000" dirty="0" smtClean="0"/>
              <a:t>th</a:t>
            </a:r>
            <a:r>
              <a:rPr lang="en-US" dirty="0" smtClean="0"/>
              <a:t> Grade Student performing at the 6</a:t>
            </a:r>
            <a:r>
              <a:rPr lang="en-US" baseline="30000" dirty="0" smtClean="0"/>
              <a:t>th</a:t>
            </a:r>
            <a:r>
              <a:rPr lang="en-US" dirty="0" smtClean="0"/>
              <a:t> Grade level </a:t>
            </a:r>
            <a:endParaRPr lang="en-US" dirty="0"/>
          </a:p>
        </p:txBody>
      </p:sp>
      <p:sp>
        <p:nvSpPr>
          <p:cNvPr id="3" name="Text Placeholder 2"/>
          <p:cNvSpPr>
            <a:spLocks noGrp="1"/>
          </p:cNvSpPr>
          <p:nvPr>
            <p:ph type="body" idx="1"/>
          </p:nvPr>
        </p:nvSpPr>
        <p:spPr>
          <a:xfrm>
            <a:off x="381000" y="1905000"/>
            <a:ext cx="8001000" cy="4005264"/>
          </a:xfrm>
        </p:spPr>
        <p:txBody>
          <a:bodyPr>
            <a:normAutofit/>
          </a:bodyPr>
          <a:lstStyle/>
          <a:p>
            <a:r>
              <a:rPr lang="en-US" sz="2800" dirty="0" smtClean="0"/>
              <a:t>In a small group setting, when reading a passage at the independent reading level (6</a:t>
            </a:r>
            <a:r>
              <a:rPr lang="en-US" sz="2800" baseline="30000" dirty="0" smtClean="0"/>
              <a:t>th</a:t>
            </a:r>
            <a:r>
              <a:rPr lang="en-US" sz="2800" dirty="0" smtClean="0"/>
              <a:t> grade), the student will use both explicit and inferential information to draw a comprehensive conclusion about the passage and be able to identify explicit and inferential information that leads to that conclusion with 75% accuracy as measured by informal assessment.</a:t>
            </a:r>
          </a:p>
          <a:p>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Another example: </a:t>
            </a:r>
            <a:br>
              <a:rPr lang="en-US" dirty="0" smtClean="0"/>
            </a:br>
            <a:r>
              <a:rPr lang="en-US" dirty="0" smtClean="0"/>
              <a:t>Notice the PLOP was found via assessment data</a:t>
            </a:r>
            <a:endParaRPr lang="en-US" dirty="0"/>
          </a:p>
        </p:txBody>
      </p:sp>
      <p:sp>
        <p:nvSpPr>
          <p:cNvPr id="3" name="Text Placeholder 2"/>
          <p:cNvSpPr>
            <a:spLocks noGrp="1"/>
          </p:cNvSpPr>
          <p:nvPr>
            <p:ph type="body" idx="1"/>
          </p:nvPr>
        </p:nvSpPr>
        <p:spPr>
          <a:xfrm>
            <a:off x="381000" y="1633536"/>
            <a:ext cx="8229600" cy="4843464"/>
          </a:xfrm>
        </p:spPr>
        <p:txBody>
          <a:bodyPr>
            <a:normAutofit/>
          </a:bodyPr>
          <a:lstStyle/>
          <a:p>
            <a:r>
              <a:rPr lang="en-US" dirty="0" smtClean="0"/>
              <a:t>Sue is a 4th grade student who enjoys school and works hard in class. At this time, she has not yet mastered all addition </a:t>
            </a:r>
          </a:p>
          <a:p>
            <a:r>
              <a:rPr lang="en-US" dirty="0" smtClean="0"/>
              <a:t>and subtraction facts through 20. For those facts she has mastered, Sue is able to add with regrouping (3.1.C). She is </a:t>
            </a:r>
          </a:p>
          <a:p>
            <a:r>
              <a:rPr lang="en-US" dirty="0" smtClean="0"/>
              <a:t>beginning to master multiplication facts with factors of 1, 2, 5, and 10 (3.2.E). When using curriculum based measures of </a:t>
            </a:r>
          </a:p>
          <a:p>
            <a:r>
              <a:rPr lang="en-US" dirty="0" smtClean="0"/>
              <a:t>these multiplication facts Sue achieves an average of 50% accuracy.</a:t>
            </a:r>
          </a:p>
          <a:p>
            <a:r>
              <a:rPr lang="en-US" dirty="0" smtClean="0"/>
              <a:t>By end of 4th grade students are expected to be able to solve single- and multi-step word problems involving multi-digit </a:t>
            </a:r>
          </a:p>
          <a:p>
            <a:r>
              <a:rPr lang="en-US" dirty="0" smtClean="0"/>
              <a:t>multiplication (CCSS 4.OA.A.2). Currently, when given a teacher created assessment of single- and multi-step</a:t>
            </a:r>
          </a:p>
          <a:p>
            <a:r>
              <a:rPr lang="en-US" dirty="0" smtClean="0"/>
              <a:t>word problems involving multi-digit multiplication she was able to solve 0 of 15.</a:t>
            </a:r>
            <a:endParaRPr lang="en-US" dirty="0"/>
          </a:p>
        </p:txBody>
      </p:sp>
      <p:sp>
        <p:nvSpPr>
          <p:cNvPr id="4" name="Text Placeholder 2"/>
          <p:cNvSpPr txBox="1">
            <a:spLocks/>
          </p:cNvSpPr>
          <p:nvPr/>
        </p:nvSpPr>
        <p:spPr>
          <a:xfrm>
            <a:off x="304800" y="1447800"/>
            <a:ext cx="8229600" cy="2286000"/>
          </a:xfrm>
          <a:prstGeom prst="rect">
            <a:avLst/>
          </a:prstGeom>
        </p:spPr>
        <p:txBody>
          <a:bodyPr vert="horz" anchor="t">
            <a:normAutofit/>
          </a:bodyPr>
          <a:lstStyle/>
          <a:p>
            <a:pPr marL="54864" marR="0" lvl="0" indent="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n-US" sz="2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We’ve identified the student’s starting point, the next step is to write a measurable goal.</a:t>
            </a:r>
            <a:endParaRPr lang="en-US" dirty="0"/>
          </a:p>
        </p:txBody>
      </p:sp>
      <p:sp>
        <p:nvSpPr>
          <p:cNvPr id="3" name="Content Placeholder 2"/>
          <p:cNvSpPr>
            <a:spLocks noGrp="1"/>
          </p:cNvSpPr>
          <p:nvPr>
            <p:ph idx="1"/>
          </p:nvPr>
        </p:nvSpPr>
        <p:spPr>
          <a:xfrm>
            <a:off x="914400" y="2209800"/>
            <a:ext cx="7772400" cy="4245008"/>
          </a:xfrm>
        </p:spPr>
        <p:txBody>
          <a:bodyPr>
            <a:normAutofit fontScale="92500" lnSpcReduction="10000"/>
          </a:bodyPr>
          <a:lstStyle/>
          <a:p>
            <a:r>
              <a:rPr lang="en-US" dirty="0" smtClean="0"/>
              <a:t>When given a teacher created assessment of single- and multi-step word problems involving multi-digit multiplication,  Sue will increase her accuracy from 0 of 15 correct to 10 of 15 correct over three consecutive assessments (CCSS 4.OA.A.2) as measured by curriculum based assessment.</a:t>
            </a:r>
          </a:p>
          <a:p>
            <a:pPr>
              <a:buNone/>
            </a:pPr>
            <a:r>
              <a:rPr lang="en-US" dirty="0" smtClean="0"/>
              <a:t>			</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Monitoring Plan</a:t>
            </a:r>
            <a:endParaRPr lang="en-US" dirty="0"/>
          </a:p>
        </p:txBody>
      </p:sp>
      <p:sp>
        <p:nvSpPr>
          <p:cNvPr id="3" name="Content Placeholder 2"/>
          <p:cNvSpPr>
            <a:spLocks noGrp="1"/>
          </p:cNvSpPr>
          <p:nvPr>
            <p:ph idx="1"/>
          </p:nvPr>
        </p:nvSpPr>
        <p:spPr/>
        <p:txBody>
          <a:bodyPr/>
          <a:lstStyle/>
          <a:p>
            <a:r>
              <a:rPr lang="en-US" dirty="0" smtClean="0"/>
              <a:t>How often will be progress be monitored?</a:t>
            </a:r>
          </a:p>
          <a:p>
            <a:r>
              <a:rPr lang="en-US" dirty="0" smtClean="0"/>
              <a:t>Who will do the monitoring?</a:t>
            </a:r>
          </a:p>
          <a:p>
            <a:r>
              <a:rPr lang="en-US" dirty="0" smtClean="0"/>
              <a:t>What assessment tool will be used?</a:t>
            </a:r>
          </a:p>
          <a:p>
            <a:r>
              <a:rPr lang="en-US" dirty="0" smtClean="0"/>
              <a:t>Who will analyze the data?</a:t>
            </a:r>
          </a:p>
          <a:p>
            <a:endParaRPr lang="en-US" dirty="0" smtClean="0"/>
          </a:p>
          <a:p>
            <a:pPr>
              <a:buNone/>
            </a:pPr>
            <a:r>
              <a:rPr lang="en-US" dirty="0" smtClean="0"/>
              <a:t>Remember: data should be used to </a:t>
            </a:r>
            <a:r>
              <a:rPr lang="en-US" smtClean="0"/>
              <a:t>drive instruction</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Connecting Standards to IEP Implementation for students with </a:t>
            </a:r>
            <a:br>
              <a:rPr lang="en-US" dirty="0" smtClean="0"/>
            </a:br>
            <a:r>
              <a:rPr lang="en-US" dirty="0" smtClean="0"/>
              <a:t>Significant Intellectual Disabilities </a:t>
            </a:r>
            <a:endParaRPr lang="en-US" dirty="0"/>
          </a:p>
        </p:txBody>
      </p:sp>
      <p:sp>
        <p:nvSpPr>
          <p:cNvPr id="3" name="Text Placeholder 2"/>
          <p:cNvSpPr>
            <a:spLocks noGrp="1"/>
          </p:cNvSpPr>
          <p:nvPr>
            <p:ph type="body" idx="1"/>
          </p:nvPr>
        </p:nvSpPr>
        <p:spPr>
          <a:xfrm>
            <a:off x="381000" y="1633536"/>
            <a:ext cx="7924800" cy="4310064"/>
          </a:xfrm>
        </p:spPr>
        <p:txBody>
          <a:bodyPr/>
          <a:lstStyle/>
          <a:p>
            <a:endParaRPr lang="en-US" dirty="0" smtClean="0"/>
          </a:p>
          <a:p>
            <a:r>
              <a:rPr lang="en-US" dirty="0" smtClean="0"/>
              <a:t>Dynamic Learning Maps (DLM) Essential Elements were </a:t>
            </a:r>
          </a:p>
          <a:p>
            <a:r>
              <a:rPr lang="en-US" dirty="0" smtClean="0"/>
              <a:t>developed to build a bridge between content in the NILS and </a:t>
            </a:r>
          </a:p>
          <a:p>
            <a:r>
              <a:rPr lang="en-US" dirty="0" smtClean="0"/>
              <a:t>academic expectations for students with the most significant </a:t>
            </a:r>
          </a:p>
          <a:p>
            <a:r>
              <a:rPr lang="en-US" dirty="0" smtClean="0"/>
              <a:t>intellectual disabilities </a:t>
            </a:r>
          </a:p>
          <a:p>
            <a:endParaRPr lang="en-US" dirty="0" smtClean="0"/>
          </a:p>
          <a:p>
            <a:endParaRPr lang="en-US" dirty="0" smtClean="0"/>
          </a:p>
          <a:p>
            <a:r>
              <a:rPr lang="en-US" dirty="0" smtClean="0"/>
              <a:t>Essential Elements are specific statements of the content and </a:t>
            </a:r>
          </a:p>
          <a:p>
            <a:r>
              <a:rPr lang="en-US" dirty="0" smtClean="0"/>
              <a:t>skills linked to NILS with grade level specific expectations.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DLM Essential Elements </a:t>
            </a:r>
            <a:br>
              <a:rPr lang="en-US" dirty="0" smtClean="0"/>
            </a:br>
            <a:r>
              <a:rPr lang="en-US" dirty="0" smtClean="0"/>
              <a:t>and IEP Goals </a:t>
            </a:r>
            <a:br>
              <a:rPr lang="en-US" dirty="0" smtClean="0"/>
            </a:br>
            <a:endParaRPr lang="en-US" dirty="0"/>
          </a:p>
        </p:txBody>
      </p:sp>
      <p:sp>
        <p:nvSpPr>
          <p:cNvPr id="3" name="Text Placeholder 2"/>
          <p:cNvSpPr>
            <a:spLocks noGrp="1"/>
          </p:cNvSpPr>
          <p:nvPr>
            <p:ph type="body" idx="1"/>
          </p:nvPr>
        </p:nvSpPr>
        <p:spPr>
          <a:xfrm>
            <a:off x="381000" y="1633536"/>
            <a:ext cx="8077200" cy="4767264"/>
          </a:xfrm>
        </p:spPr>
        <p:txBody>
          <a:bodyPr/>
          <a:lstStyle/>
          <a:p>
            <a:r>
              <a:rPr lang="en-US" dirty="0" smtClean="0"/>
              <a:t>NILS - RL.4.1 – Refer to details and examples in text when </a:t>
            </a:r>
          </a:p>
          <a:p>
            <a:r>
              <a:rPr lang="en-US" dirty="0" smtClean="0"/>
              <a:t>explaining what the text says explicitly and when drawing </a:t>
            </a:r>
          </a:p>
          <a:p>
            <a:r>
              <a:rPr lang="en-US" dirty="0" smtClean="0"/>
              <a:t>inferences from the text </a:t>
            </a:r>
          </a:p>
          <a:p>
            <a:endParaRPr lang="en-US" dirty="0" smtClean="0"/>
          </a:p>
          <a:p>
            <a:r>
              <a:rPr lang="en-US" dirty="0" smtClean="0"/>
              <a:t>Essential Elements - RL.4.1 - Use details from the text to recount what the </a:t>
            </a:r>
          </a:p>
          <a:p>
            <a:r>
              <a:rPr lang="en-US" dirty="0" smtClean="0"/>
              <a:t>text says </a:t>
            </a:r>
          </a:p>
          <a:p>
            <a:endParaRPr lang="en-US" dirty="0" smtClean="0"/>
          </a:p>
          <a:p>
            <a:r>
              <a:rPr lang="en-US" dirty="0" smtClean="0"/>
              <a:t>IEP Goal: Given a content area passage orally read to the </a:t>
            </a:r>
          </a:p>
          <a:p>
            <a:r>
              <a:rPr lang="en-US" dirty="0" smtClean="0"/>
              <a:t>Student, student will use communication device and give 2 </a:t>
            </a:r>
          </a:p>
          <a:p>
            <a:r>
              <a:rPr lang="en-US" dirty="0" smtClean="0"/>
              <a:t>factual details answering who, what, where, or when about the </a:t>
            </a:r>
          </a:p>
          <a:p>
            <a:r>
              <a:rPr lang="en-US" dirty="0" smtClean="0"/>
              <a:t>passage with 100% accuracy 4 out of 5 trials by June, 2015 (EE.RL.4.1)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Grp="1" noChangeArrowheads="1"/>
          </p:cNvSpPr>
          <p:nvPr>
            <p:ph type="title"/>
          </p:nvPr>
        </p:nvSpPr>
        <p:spPr/>
        <p:txBody>
          <a:bodyPr/>
          <a:lstStyle/>
          <a:p>
            <a:pPr eaLnBrk="1" hangingPunct="1"/>
            <a:r>
              <a:rPr lang="en-US" smtClean="0"/>
              <a:t>Things to Remember</a:t>
            </a:r>
          </a:p>
        </p:txBody>
      </p:sp>
      <p:sp>
        <p:nvSpPr>
          <p:cNvPr id="70659" name="Rectangle 2"/>
          <p:cNvSpPr>
            <a:spLocks noGrp="1" noChangeArrowheads="1"/>
          </p:cNvSpPr>
          <p:nvPr>
            <p:ph type="body" idx="1"/>
          </p:nvPr>
        </p:nvSpPr>
        <p:spPr/>
        <p:txBody>
          <a:bodyPr/>
          <a:lstStyle/>
          <a:p>
            <a:pPr marL="304800" indent="-304800" eaLnBrk="1" hangingPunct="1">
              <a:lnSpc>
                <a:spcPct val="90000"/>
              </a:lnSpc>
              <a:spcBef>
                <a:spcPct val="0"/>
              </a:spcBef>
            </a:pPr>
            <a:r>
              <a:rPr lang="en-US" smtClean="0"/>
              <a:t>Use CCSS as a foundation</a:t>
            </a:r>
          </a:p>
          <a:p>
            <a:pPr marL="304800" indent="-304800" eaLnBrk="1" hangingPunct="1">
              <a:lnSpc>
                <a:spcPct val="90000"/>
              </a:lnSpc>
            </a:pPr>
            <a:r>
              <a:rPr lang="en-US" smtClean="0"/>
              <a:t>Strategies to implement IEP goals should be related to CCSS</a:t>
            </a:r>
          </a:p>
          <a:p>
            <a:pPr marL="304800" indent="-304800" eaLnBrk="1" hangingPunct="1">
              <a:lnSpc>
                <a:spcPct val="90000"/>
              </a:lnSpc>
            </a:pPr>
            <a:r>
              <a:rPr lang="en-US" smtClean="0"/>
              <a:t>Standard </a:t>
            </a:r>
            <a:r>
              <a:rPr lang="en-US" b="1" smtClean="0"/>
              <a:t>does not equal </a:t>
            </a:r>
            <a:r>
              <a:rPr lang="en-US" smtClean="0"/>
              <a:t>the goal</a:t>
            </a:r>
          </a:p>
          <a:p>
            <a:pPr marL="304800" indent="-304800" eaLnBrk="1" hangingPunct="1">
              <a:lnSpc>
                <a:spcPct val="90000"/>
              </a:lnSpc>
            </a:pPr>
            <a:r>
              <a:rPr lang="en-US" smtClean="0"/>
              <a:t>Align the standard with the student’s grade level regardless of the performance/instructional level</a:t>
            </a:r>
          </a:p>
          <a:p>
            <a:pPr marL="304800" indent="-304800" eaLnBrk="1" hangingPunct="1">
              <a:lnSpc>
                <a:spcPct val="90000"/>
              </a:lnSpc>
            </a:pPr>
            <a:r>
              <a:rPr lang="en-US" smtClean="0"/>
              <a:t>Teach students the grade level standard at their performance/instructional level</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Parking Lot Questions</a:t>
            </a:r>
            <a:endParaRPr lang="en-US" dirty="0"/>
          </a:p>
        </p:txBody>
      </p:sp>
      <p:sp>
        <p:nvSpPr>
          <p:cNvPr id="3" name="Text Placeholder 2"/>
          <p:cNvSpPr>
            <a:spLocks noGrp="1"/>
          </p:cNvSpPr>
          <p:nvPr>
            <p:ph type="body" idx="1"/>
          </p:nvPr>
        </p:nvSpPr>
        <p:spPr>
          <a:xfrm>
            <a:off x="533400" y="1905000"/>
            <a:ext cx="6019800" cy="3733800"/>
          </a:xfrm>
        </p:spPr>
        <p:txBody>
          <a:bodyPr>
            <a:noAutofit/>
          </a:bodyPr>
          <a:lstStyle/>
          <a:p>
            <a:pPr>
              <a:buFont typeface="Arial" pitchFamily="34" charset="0"/>
              <a:buChar char="•"/>
            </a:pPr>
            <a:r>
              <a:rPr lang="en-US" sz="2400" dirty="0" smtClean="0"/>
              <a:t>Are you writing IEP goals that are measurable and aligned to standards?</a:t>
            </a:r>
          </a:p>
          <a:p>
            <a:pPr>
              <a:buFont typeface="Arial" pitchFamily="34" charset="0"/>
              <a:buChar char="•"/>
            </a:pPr>
            <a:r>
              <a:rPr lang="en-US" sz="2400" dirty="0" smtClean="0"/>
              <a:t>Are your objectives stepping stones towards mastery of the goal?  </a:t>
            </a:r>
          </a:p>
          <a:p>
            <a:pPr>
              <a:buFont typeface="Arial" pitchFamily="34" charset="0"/>
              <a:buChar char="•"/>
            </a:pPr>
            <a:r>
              <a:rPr lang="en-US" sz="2400" dirty="0" smtClean="0"/>
              <a:t>Are you identifying a progress monitoring plan that frequently assesses student progress?</a:t>
            </a:r>
          </a:p>
          <a:p>
            <a:pPr>
              <a:buFont typeface="Arial" pitchFamily="34" charset="0"/>
              <a:buChar char="•"/>
            </a:pPr>
            <a:r>
              <a:rPr lang="en-US" sz="2400" dirty="0" smtClean="0"/>
              <a:t>Are you using the progress monitoring data to drive instruction? </a:t>
            </a:r>
          </a:p>
          <a:p>
            <a:endParaRPr lang="en-US" sz="2400" dirty="0"/>
          </a:p>
        </p:txBody>
      </p:sp>
      <p:pic>
        <p:nvPicPr>
          <p:cNvPr id="6146" name="Picture 2" descr="C:\Users\kfehr\AppData\Local\Microsoft\Windows\Temporary Internet Files\Content.IE5\0X6XE8NU\MC900056919[1].wmf"/>
          <p:cNvPicPr>
            <a:picLocks noChangeAspect="1" noChangeArrowheads="1"/>
          </p:cNvPicPr>
          <p:nvPr/>
        </p:nvPicPr>
        <p:blipFill>
          <a:blip r:embed="rId2" cstate="print"/>
          <a:srcRect/>
          <a:stretch>
            <a:fillRect/>
          </a:stretch>
        </p:blipFill>
        <p:spPr bwMode="auto">
          <a:xfrm>
            <a:off x="6858000" y="2590800"/>
            <a:ext cx="1826971" cy="138531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 Placeholder 2"/>
          <p:cNvSpPr>
            <a:spLocks noGrp="1"/>
          </p:cNvSpPr>
          <p:nvPr>
            <p:ph type="body" idx="1"/>
          </p:nvPr>
        </p:nvSpPr>
        <p:spPr>
          <a:xfrm>
            <a:off x="381000" y="1633536"/>
            <a:ext cx="7848600" cy="3624264"/>
          </a:xfrm>
        </p:spPr>
        <p:txBody>
          <a:bodyPr/>
          <a:lstStyle/>
          <a:p>
            <a:pPr>
              <a:buFontTx/>
              <a:buChar char="-"/>
            </a:pPr>
            <a:r>
              <a:rPr lang="en-US" dirty="0" smtClean="0"/>
              <a:t>ISBE Guidance Document</a:t>
            </a:r>
          </a:p>
          <a:p>
            <a:r>
              <a:rPr lang="en-US" dirty="0" smtClean="0"/>
              <a:t> (Attached: Downloads and Additional Resources)</a:t>
            </a:r>
          </a:p>
          <a:p>
            <a:endParaRPr lang="en-US" dirty="0" smtClean="0"/>
          </a:p>
          <a:p>
            <a:r>
              <a:rPr lang="en-US" dirty="0" smtClean="0"/>
              <a:t>-IEP Quality Project Website</a:t>
            </a:r>
          </a:p>
          <a:p>
            <a:r>
              <a:rPr lang="en-US" dirty="0" smtClean="0"/>
              <a:t>https://iepq.education.illinois.edu/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Text Placeholder 2"/>
          <p:cNvSpPr>
            <a:spLocks noGrp="1"/>
          </p:cNvSpPr>
          <p:nvPr>
            <p:ph type="body" idx="1"/>
          </p:nvPr>
        </p:nvSpPr>
        <p:spPr>
          <a:xfrm>
            <a:off x="381000" y="1633536"/>
            <a:ext cx="7848600" cy="2286000"/>
          </a:xfrm>
        </p:spPr>
        <p:txBody>
          <a:bodyPr>
            <a:normAutofit lnSpcReduction="10000"/>
          </a:bodyPr>
          <a:lstStyle/>
          <a:p>
            <a:pPr algn="ctr"/>
            <a:endParaRPr lang="en-US" sz="3200" dirty="0" smtClean="0"/>
          </a:p>
          <a:p>
            <a:pPr algn="ctr"/>
            <a:endParaRPr lang="en-US" sz="3200" dirty="0" smtClean="0"/>
          </a:p>
          <a:p>
            <a:pPr algn="ctr"/>
            <a:r>
              <a:rPr lang="en-US" sz="3200" dirty="0" smtClean="0">
                <a:hlinkClick r:id="rId3"/>
              </a:rPr>
              <a:t>jjewell@wcsea.us</a:t>
            </a:r>
            <a:endParaRPr lang="en-US" sz="3200" dirty="0" smtClean="0"/>
          </a:p>
          <a:p>
            <a:pPr algn="ctr"/>
            <a:r>
              <a:rPr lang="en-US" sz="3200" dirty="0" smtClean="0">
                <a:hlinkClick r:id="rId4"/>
              </a:rPr>
              <a:t>kfehr@wcsea.us</a:t>
            </a:r>
            <a:endParaRPr lang="en-US" sz="3200" dirty="0" smtClean="0"/>
          </a:p>
          <a:p>
            <a:pPr algn="ctr"/>
            <a:endParaRPr lang="en-US" sz="3200"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2032</TotalTime>
  <Words>3252</Words>
  <Application>Microsoft Office PowerPoint</Application>
  <PresentationFormat>On-screen Show (4:3)</PresentationFormat>
  <Paragraphs>306</Paragraphs>
  <Slides>31</Slides>
  <Notes>22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Verve</vt:lpstr>
      <vt:lpstr>Aligning IEP Goals to  State Standards</vt:lpstr>
      <vt:lpstr>Recap Sessions 1 and 2</vt:lpstr>
      <vt:lpstr>Why align?</vt:lpstr>
      <vt:lpstr>Illinois Guidelines </vt:lpstr>
      <vt:lpstr>How do we use the standards to inform our instruction as special education teachers?</vt:lpstr>
      <vt:lpstr>Paradigm Shift</vt:lpstr>
      <vt:lpstr>More on Alignment…..</vt:lpstr>
      <vt:lpstr>What if students are not performing at grade level?</vt:lpstr>
      <vt:lpstr>IEP Goals</vt:lpstr>
      <vt:lpstr>Writing High Quality IEP Goals</vt:lpstr>
      <vt:lpstr>Parking Lot Questions</vt:lpstr>
      <vt:lpstr>Writing IEP Goals Aligned to Standards</vt:lpstr>
      <vt:lpstr>1. Identify a standard 2. Unpack the standard 3. Identify present levels of performance. 4. Develop a goal based on the student’s PLOP and the grade level expectation(s) 5. Write short-term objectives and benchmarks. 6. Develop a plan to monitor progress toward goals.</vt:lpstr>
      <vt:lpstr>Identify a Standard</vt:lpstr>
      <vt:lpstr>Unpack the Standard</vt:lpstr>
      <vt:lpstr>I’ve unpacked the standard, now what?</vt:lpstr>
      <vt:lpstr>Let’s try another standard…</vt:lpstr>
      <vt:lpstr>Unpack the Standard</vt:lpstr>
      <vt:lpstr>Identify the 6th Grade Student’s Starting Point/PLOP</vt:lpstr>
      <vt:lpstr>Creating a Goal and Objectives</vt:lpstr>
      <vt:lpstr>Let’s look at the SAME standard but at the 9th/10th grade level</vt:lpstr>
      <vt:lpstr>Example of Goal: 9th Grade Student performing at the 6th Grade level </vt:lpstr>
      <vt:lpstr>Another example:  Notice the PLOP was found via assessment data</vt:lpstr>
      <vt:lpstr>We’ve identified the student’s starting point, the next step is to write a measurable goal.</vt:lpstr>
      <vt:lpstr>Progress Monitoring Plan</vt:lpstr>
      <vt:lpstr> Connecting Standards to IEP Implementation for students with  Significant Intellectual Disabilities </vt:lpstr>
      <vt:lpstr>DLM Essential Elements  and IEP Goals  </vt:lpstr>
      <vt:lpstr>Things to Remember</vt:lpstr>
      <vt:lpstr>Parking Lot Questions</vt:lpstr>
      <vt:lpstr>Resources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Aligning IEP Goals to  State Standards</dc:title>
  <dc:creator>kfehr</dc:creator>
  <cp:lastModifiedBy>Jennifer Jewell</cp:lastModifiedBy>
  <cp:revision>14</cp:revision>
  <dcterms:created xsi:type="dcterms:W3CDTF">2014-10-31T18:01:38Z</dcterms:created>
  <dcterms:modified xsi:type="dcterms:W3CDTF">2014-12-18T19:59:49Z</dcterms:modified>
</cp:coreProperties>
</file>