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2" r:id="rId1"/>
  </p:sldMasterIdLst>
  <p:notesMasterIdLst>
    <p:notesMasterId r:id="rId14"/>
  </p:notesMasterIdLst>
  <p:handoutMasterIdLst>
    <p:handoutMasterId r:id="rId15"/>
  </p:handoutMasterIdLst>
  <p:sldIdLst>
    <p:sldId id="486" r:id="rId2"/>
    <p:sldId id="511" r:id="rId3"/>
    <p:sldId id="512" r:id="rId4"/>
    <p:sldId id="509" r:id="rId5"/>
    <p:sldId id="502" r:id="rId6"/>
    <p:sldId id="488" r:id="rId7"/>
    <p:sldId id="515" r:id="rId8"/>
    <p:sldId id="510" r:id="rId9"/>
    <p:sldId id="514" r:id="rId10"/>
    <p:sldId id="495" r:id="rId11"/>
    <p:sldId id="496" r:id="rId12"/>
    <p:sldId id="497" r:id="rId13"/>
  </p:sldIdLst>
  <p:sldSz cx="10150475" cy="7589838"/>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6600"/>
    <a:srgbClr val="006600"/>
    <a:srgbClr val="0000CC"/>
    <a:srgbClr val="332C88"/>
    <a:srgbClr val="FFFF00"/>
    <a:srgbClr val="B2B2B2"/>
    <a:srgbClr val="96969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896" autoAdjust="0"/>
    <p:restoredTop sz="94246" autoAdjust="0"/>
  </p:normalViewPr>
  <p:slideViewPr>
    <p:cSldViewPr>
      <p:cViewPr varScale="1">
        <p:scale>
          <a:sx n="78" d="100"/>
          <a:sy n="78" d="100"/>
        </p:scale>
        <p:origin x="-1710" y="-84"/>
      </p:cViewPr>
      <p:guideLst>
        <p:guide orient="horz" pos="2391"/>
        <p:guide pos="3197"/>
      </p:guideLst>
    </p:cSldViewPr>
  </p:slideViewPr>
  <p:outlineViewPr>
    <p:cViewPr>
      <p:scale>
        <a:sx n="33" d="100"/>
        <a:sy n="33" d="100"/>
      </p:scale>
      <p:origin x="264" y="90744"/>
    </p:cViewPr>
  </p:outlineViewPr>
  <p:notesTextViewPr>
    <p:cViewPr>
      <p:scale>
        <a:sx n="100" d="100"/>
        <a:sy n="100" d="100"/>
      </p:scale>
      <p:origin x="0" y="0"/>
    </p:cViewPr>
  </p:notesTextViewPr>
  <p:sorterViewPr>
    <p:cViewPr>
      <p:scale>
        <a:sx n="100" d="100"/>
        <a:sy n="100" d="100"/>
      </p:scale>
      <p:origin x="0" y="2268"/>
    </p:cViewPr>
  </p:sorterViewPr>
  <p:notesViewPr>
    <p:cSldViewPr>
      <p:cViewPr>
        <p:scale>
          <a:sx n="100" d="100"/>
          <a:sy n="100" d="100"/>
        </p:scale>
        <p:origin x="-732" y="504"/>
      </p:cViewPr>
      <p:guideLst>
        <p:guide orient="horz" pos="2929"/>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426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2794" tIns="46397" rIns="92794" bIns="46397" numCol="1" anchor="b" anchorCtr="0" compatLnSpc="1">
            <a:prstTxWarp prst="textNoShape">
              <a:avLst/>
            </a:prstTxWarp>
          </a:bodyPr>
          <a:lstStyle>
            <a:lvl1pPr algn="r" defTabSz="928692" eaLnBrk="0" hangingPunct="0">
              <a:defRPr sz="1200"/>
            </a:lvl1pPr>
          </a:lstStyle>
          <a:p>
            <a:pPr>
              <a:defRPr/>
            </a:pPr>
            <a:fld id="{2ED0A4D5-4498-4CEE-BBE0-3DB449C3FE1E}" type="slidenum">
              <a:rPr lang="en-US"/>
              <a:pPr>
                <a:defRPr/>
              </a:pPr>
              <a:t>‹#›</a:t>
            </a:fld>
            <a:endParaRPr lang="en-US"/>
          </a:p>
        </p:txBody>
      </p:sp>
      <p:sp>
        <p:nvSpPr>
          <p:cNvPr id="224262" name="Rectangle 6"/>
          <p:cNvSpPr>
            <a:spLocks noChangeArrowheads="1"/>
          </p:cNvSpPr>
          <p:nvPr/>
        </p:nvSpPr>
        <p:spPr bwMode="auto">
          <a:xfrm>
            <a:off x="3733800" y="0"/>
            <a:ext cx="3276600" cy="379413"/>
          </a:xfrm>
          <a:prstGeom prst="rect">
            <a:avLst/>
          </a:prstGeom>
          <a:noFill/>
          <a:ln w="9525">
            <a:noFill/>
            <a:miter lim="800000"/>
            <a:headEnd/>
            <a:tailEnd/>
          </a:ln>
          <a:effectLst/>
        </p:spPr>
        <p:txBody>
          <a:bodyPr lIns="92794" tIns="46397" rIns="92794" bIns="46397"/>
          <a:lstStyle/>
          <a:p>
            <a:pPr algn="r" defTabSz="928692" eaLnBrk="0" hangingPunct="0">
              <a:defRPr/>
            </a:pPr>
            <a:endParaRPr lang="en-US" sz="1200" dirty="0"/>
          </a:p>
        </p:txBody>
      </p:sp>
      <p:sp>
        <p:nvSpPr>
          <p:cNvPr id="224263" name="Rectangle 7"/>
          <p:cNvSpPr>
            <a:spLocks noGrp="1" noChangeArrowheads="1"/>
          </p:cNvSpPr>
          <p:nvPr>
            <p:ph type="hdr" sz="quarter"/>
          </p:nvPr>
        </p:nvSpPr>
        <p:spPr bwMode="auto">
          <a:xfrm>
            <a:off x="0" y="0"/>
            <a:ext cx="6854825" cy="698500"/>
          </a:xfrm>
          <a:prstGeom prst="rect">
            <a:avLst/>
          </a:prstGeom>
          <a:noFill/>
          <a:ln w="9525">
            <a:noFill/>
            <a:miter lim="800000"/>
            <a:headEnd/>
            <a:tailEnd/>
          </a:ln>
          <a:effectLst/>
        </p:spPr>
        <p:txBody>
          <a:bodyPr vert="horz" wrap="square" lIns="92811" tIns="46406" rIns="92811" bIns="46406" numCol="1" anchor="t" anchorCtr="0" compatLnSpc="1">
            <a:prstTxWarp prst="textNoShape">
              <a:avLst/>
            </a:prstTxWarp>
          </a:bodyPr>
          <a:lstStyle>
            <a:lvl1pPr algn="l" defTabSz="928692" eaLnBrk="0" hangingPunct="0">
              <a:defRPr b="1" u="sng">
                <a:solidFill>
                  <a:schemeClr val="tx2"/>
                </a:solidFill>
              </a:defRPr>
            </a:lvl1pPr>
          </a:lstStyle>
          <a:p>
            <a:pPr>
              <a:defRPr/>
            </a:pPr>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794" tIns="46397" rIns="92794" bIns="46397" numCol="1" anchor="t" anchorCtr="0" compatLnSpc="1">
            <a:prstTxWarp prst="textNoShape">
              <a:avLst/>
            </a:prstTxWarp>
          </a:bodyPr>
          <a:lstStyle>
            <a:lvl1pPr algn="l" defTabSz="928692" eaLnBrk="0" hangingPunct="0">
              <a:defRPr sz="1200"/>
            </a:lvl1pPr>
          </a:lstStyle>
          <a:p>
            <a:pPr>
              <a:defRPr/>
            </a:pPr>
            <a:endParaRPr lang="en-US"/>
          </a:p>
        </p:txBody>
      </p:sp>
      <p:sp>
        <p:nvSpPr>
          <p:cNvPr id="145411"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2794" tIns="46397" rIns="92794" bIns="46397" numCol="1" anchor="t" anchorCtr="0" compatLnSpc="1">
            <a:prstTxWarp prst="textNoShape">
              <a:avLst/>
            </a:prstTxWarp>
          </a:bodyPr>
          <a:lstStyle>
            <a:lvl1pPr algn="r" defTabSz="928692" eaLnBrk="0" hangingPunct="0">
              <a:defRPr sz="1200"/>
            </a:lvl1pPr>
          </a:lstStyle>
          <a:p>
            <a:pPr>
              <a:defRPr/>
            </a:pPr>
            <a:r>
              <a:rPr lang="en-US"/>
              <a:t>March 10, 2006</a:t>
            </a:r>
          </a:p>
        </p:txBody>
      </p:sp>
      <p:sp>
        <p:nvSpPr>
          <p:cNvPr id="13316" name="Rectangle 4"/>
          <p:cNvSpPr>
            <a:spLocks noGrp="1" noRot="1" noChangeAspect="1" noChangeArrowheads="1" noTextEdit="1"/>
          </p:cNvSpPr>
          <p:nvPr>
            <p:ph type="sldImg" idx="2"/>
          </p:nvPr>
        </p:nvSpPr>
        <p:spPr bwMode="auto">
          <a:xfrm>
            <a:off x="1177925" y="698500"/>
            <a:ext cx="4657725" cy="3484563"/>
          </a:xfrm>
          <a:prstGeom prst="rect">
            <a:avLst/>
          </a:prstGeom>
          <a:noFill/>
          <a:ln w="9525">
            <a:solidFill>
              <a:srgbClr val="000000"/>
            </a:solidFill>
            <a:miter lim="800000"/>
            <a:headEnd/>
            <a:tailEnd/>
          </a:ln>
        </p:spPr>
      </p:sp>
      <p:sp>
        <p:nvSpPr>
          <p:cNvPr id="145413"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a:effectLst/>
        </p:spPr>
        <p:txBody>
          <a:bodyPr vert="horz" wrap="square" lIns="92794" tIns="46397" rIns="92794" bIns="4639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541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2794" tIns="46397" rIns="92794" bIns="46397" numCol="1" anchor="b" anchorCtr="0" compatLnSpc="1">
            <a:prstTxWarp prst="textNoShape">
              <a:avLst/>
            </a:prstTxWarp>
          </a:bodyPr>
          <a:lstStyle>
            <a:lvl1pPr algn="r" defTabSz="928692" eaLnBrk="0" hangingPunct="0">
              <a:defRPr sz="1200"/>
            </a:lvl1pPr>
          </a:lstStyle>
          <a:p>
            <a:pPr>
              <a:defRPr/>
            </a:pPr>
            <a:fld id="{9C57A0F0-AE7E-4D5E-BA6C-09CA12BA351C}"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p:spPr>
        <p:txBody>
          <a:bodyPr/>
          <a:lstStyle/>
          <a:p>
            <a:endParaRPr lang="en-US" smtClean="0"/>
          </a:p>
        </p:txBody>
      </p:sp>
      <p:sp>
        <p:nvSpPr>
          <p:cNvPr id="16387" name="Slide Number Placeholder 3"/>
          <p:cNvSpPr>
            <a:spLocks noGrp="1"/>
          </p:cNvSpPr>
          <p:nvPr>
            <p:ph type="sldNum" sz="quarter" idx="5"/>
          </p:nvPr>
        </p:nvSpPr>
        <p:spPr>
          <a:noFill/>
        </p:spPr>
        <p:txBody>
          <a:bodyPr/>
          <a:lstStyle/>
          <a:p>
            <a:pPr defTabSz="928688"/>
            <a:fld id="{BDC3F88F-7E7E-4CD0-B5B7-B23B3E0288AB}" type="slidenum">
              <a:rPr lang="en-US" smtClean="0"/>
              <a:pPr defTabSz="928688"/>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p:spPr>
        <p:txBody>
          <a:bodyPr/>
          <a:lstStyle/>
          <a:p>
            <a:r>
              <a:rPr lang="en-US" smtClean="0"/>
              <a:t>We are looking at all data areas, our focus tonight is on grads, non-graduates, and dropouts</a:t>
            </a:r>
          </a:p>
        </p:txBody>
      </p:sp>
      <p:sp>
        <p:nvSpPr>
          <p:cNvPr id="18435" name="Slide Number Placeholder 3"/>
          <p:cNvSpPr>
            <a:spLocks noGrp="1"/>
          </p:cNvSpPr>
          <p:nvPr>
            <p:ph type="sldNum" sz="quarter" idx="5"/>
          </p:nvPr>
        </p:nvSpPr>
        <p:spPr>
          <a:noFill/>
        </p:spPr>
        <p:txBody>
          <a:bodyPr/>
          <a:lstStyle/>
          <a:p>
            <a:pPr defTabSz="928688"/>
            <a:fld id="{C68CE9CF-0CE2-44CF-AF26-DF19A5D60621}" type="slidenum">
              <a:rPr lang="en-US" smtClean="0"/>
              <a:pPr defTabSz="928688"/>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en-US" smtClean="0"/>
          </a:p>
        </p:txBody>
      </p:sp>
      <p:sp>
        <p:nvSpPr>
          <p:cNvPr id="20483" name="Slide Number Placeholder 3"/>
          <p:cNvSpPr>
            <a:spLocks noGrp="1"/>
          </p:cNvSpPr>
          <p:nvPr>
            <p:ph type="sldNum" sz="quarter" idx="5"/>
          </p:nvPr>
        </p:nvSpPr>
        <p:spPr>
          <a:noFill/>
        </p:spPr>
        <p:txBody>
          <a:bodyPr/>
          <a:lstStyle/>
          <a:p>
            <a:pPr defTabSz="928688"/>
            <a:fld id="{9AEBE54D-E1AA-4462-AFF4-BC18E22565B2}" type="slidenum">
              <a:rPr lang="en-US" smtClean="0"/>
              <a:pPr defTabSz="928688"/>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p:spPr>
        <p:txBody>
          <a:bodyPr/>
          <a:lstStyle/>
          <a:p>
            <a:pPr marL="228600" indent="-228600">
              <a:buFontTx/>
              <a:buAutoNum type="arabicPlain" startAt="313"/>
            </a:pPr>
            <a:r>
              <a:rPr lang="en-US" smtClean="0"/>
              <a:t> re-enrollees-students who come and go into our system. many kids counted more than one time.  </a:t>
            </a:r>
          </a:p>
          <a:p>
            <a:pPr marL="228600" indent="-228600"/>
            <a:r>
              <a:rPr lang="en-US" smtClean="0"/>
              <a:t>We have about 100 re-enrollees each year</a:t>
            </a:r>
          </a:p>
          <a:p>
            <a:pPr marL="228600" indent="-228600"/>
            <a:endParaRPr lang="en-US" smtClean="0"/>
          </a:p>
          <a:p>
            <a:pPr marL="228600" indent="-228600"/>
            <a:endParaRPr lang="en-US" smtClean="0"/>
          </a:p>
        </p:txBody>
      </p:sp>
      <p:sp>
        <p:nvSpPr>
          <p:cNvPr id="22531" name="Slide Number Placeholder 3"/>
          <p:cNvSpPr>
            <a:spLocks noGrp="1"/>
          </p:cNvSpPr>
          <p:nvPr>
            <p:ph type="sldNum" sz="quarter" idx="5"/>
          </p:nvPr>
        </p:nvSpPr>
        <p:spPr>
          <a:noFill/>
        </p:spPr>
        <p:txBody>
          <a:bodyPr/>
          <a:lstStyle/>
          <a:p>
            <a:pPr defTabSz="928688"/>
            <a:fld id="{CF3CF0DF-6705-4F7E-888E-1C740EA2A9DE}" type="slidenum">
              <a:rPr lang="en-US" smtClean="0"/>
              <a:pPr defTabSz="928688"/>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r>
              <a:rPr lang="en-US" smtClean="0"/>
              <a:t>Dropouts-include students who are here for four years and do not meet credit requirements or pass CAHSEE</a:t>
            </a:r>
          </a:p>
          <a:p>
            <a:endParaRPr lang="en-US" smtClean="0"/>
          </a:p>
          <a:p>
            <a:r>
              <a:rPr lang="en-US" smtClean="0"/>
              <a:t>My notes (if asked):  29 kids did not pass CAHSEE</a:t>
            </a:r>
          </a:p>
          <a:p>
            <a:r>
              <a:rPr lang="en-US" smtClean="0"/>
              <a:t>                                 92 kids didn’t meet credit requirements </a:t>
            </a:r>
          </a:p>
          <a:p>
            <a:r>
              <a:rPr lang="en-US" smtClean="0"/>
              <a:t>                                 </a:t>
            </a:r>
          </a:p>
          <a:p>
            <a:endParaRPr lang="en-US" smtClean="0"/>
          </a:p>
        </p:txBody>
      </p:sp>
      <p:sp>
        <p:nvSpPr>
          <p:cNvPr id="24579" name="Slide Number Placeholder 3"/>
          <p:cNvSpPr>
            <a:spLocks noGrp="1"/>
          </p:cNvSpPr>
          <p:nvPr>
            <p:ph type="sldNum" sz="quarter" idx="5"/>
          </p:nvPr>
        </p:nvSpPr>
        <p:spPr>
          <a:noFill/>
        </p:spPr>
        <p:txBody>
          <a:bodyPr/>
          <a:lstStyle/>
          <a:p>
            <a:pPr defTabSz="928688"/>
            <a:fld id="{86CAA411-434C-4037-A183-1E4C05AB6EEB}" type="slidenum">
              <a:rPr lang="en-US" smtClean="0"/>
              <a:pPr defTabSz="928688"/>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smtClean="0"/>
          </a:p>
        </p:txBody>
      </p:sp>
      <p:sp>
        <p:nvSpPr>
          <p:cNvPr id="26627" name="Slide Number Placeholder 3"/>
          <p:cNvSpPr>
            <a:spLocks noGrp="1"/>
          </p:cNvSpPr>
          <p:nvPr>
            <p:ph type="sldNum" sz="quarter" idx="5"/>
          </p:nvPr>
        </p:nvSpPr>
        <p:spPr>
          <a:noFill/>
        </p:spPr>
        <p:txBody>
          <a:bodyPr/>
          <a:lstStyle/>
          <a:p>
            <a:pPr defTabSz="928688"/>
            <a:fld id="{6FE0BD60-89D6-4291-8131-EBF444C518C4}" type="slidenum">
              <a:rPr lang="en-US" smtClean="0"/>
              <a:pPr defTabSz="928688"/>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p:spPr>
        <p:txBody>
          <a:bodyPr/>
          <a:lstStyle/>
          <a:p>
            <a:r>
              <a:rPr lang="en-US" smtClean="0"/>
              <a:t>These numbers include the initial 9</a:t>
            </a:r>
            <a:r>
              <a:rPr lang="en-US" baseline="30000" smtClean="0"/>
              <a:t>th</a:t>
            </a:r>
            <a:r>
              <a:rPr lang="en-US" smtClean="0"/>
              <a:t> graders, plus the new students and the re-enrollees.   </a:t>
            </a:r>
          </a:p>
          <a:p>
            <a:endParaRPr lang="en-US" smtClean="0"/>
          </a:p>
          <a:p>
            <a:r>
              <a:rPr lang="en-US" smtClean="0"/>
              <a:t>These numbers do NOT add up, as students can be in multiple  categories:</a:t>
            </a:r>
            <a:br>
              <a:rPr lang="en-US" smtClean="0"/>
            </a:br>
            <a:r>
              <a:rPr lang="en-US" smtClean="0"/>
              <a:t>a student can be a dropout and a grad (as you saw from the earlier example)</a:t>
            </a:r>
          </a:p>
          <a:p>
            <a:r>
              <a:rPr lang="en-US" smtClean="0"/>
              <a:t>A student can be a non-grad and then a dropout</a:t>
            </a:r>
          </a:p>
          <a:p>
            <a:r>
              <a:rPr lang="en-US" smtClean="0"/>
              <a:t>A student can be in all three categories—a non-grad, a dropout, and then graduate</a:t>
            </a:r>
          </a:p>
        </p:txBody>
      </p:sp>
      <p:sp>
        <p:nvSpPr>
          <p:cNvPr id="30723" name="Slide Number Placeholder 3"/>
          <p:cNvSpPr>
            <a:spLocks noGrp="1"/>
          </p:cNvSpPr>
          <p:nvPr>
            <p:ph type="sldNum" sz="quarter" idx="5"/>
          </p:nvPr>
        </p:nvSpPr>
        <p:spPr>
          <a:noFill/>
        </p:spPr>
        <p:txBody>
          <a:bodyPr/>
          <a:lstStyle/>
          <a:p>
            <a:pPr defTabSz="928688"/>
            <a:fld id="{463FD356-D2F3-4B54-9614-D63DA22D6DD5}" type="slidenum">
              <a:rPr lang="en-US" smtClean="0"/>
              <a:pPr defTabSz="928688"/>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p:spPr>
        <p:txBody>
          <a:bodyPr/>
          <a:lstStyle/>
          <a:p>
            <a:r>
              <a:rPr lang="en-US" smtClean="0"/>
              <a:t>Green is for graduated</a:t>
            </a:r>
          </a:p>
          <a:p>
            <a:r>
              <a:rPr lang="en-US" smtClean="0"/>
              <a:t>Orange is for students who are non-graduates</a:t>
            </a:r>
          </a:p>
          <a:p>
            <a:r>
              <a:rPr lang="en-US" smtClean="0"/>
              <a:t>Red is for dropouts</a:t>
            </a:r>
          </a:p>
          <a:p>
            <a:endParaRPr lang="en-US" smtClean="0"/>
          </a:p>
          <a:p>
            <a:r>
              <a:rPr lang="en-US" smtClean="0"/>
              <a:t>61% of students start and finish with us—they were here on CBEDS Information Day in October of 9</a:t>
            </a:r>
            <a:r>
              <a:rPr lang="en-US" baseline="30000" smtClean="0"/>
              <a:t>th</a:t>
            </a:r>
            <a:r>
              <a:rPr lang="en-US" smtClean="0"/>
              <a:t> grade and then again in 12</a:t>
            </a:r>
            <a:r>
              <a:rPr lang="en-US" baseline="30000" smtClean="0"/>
              <a:t>th</a:t>
            </a:r>
            <a:r>
              <a:rPr lang="en-US" smtClean="0"/>
              <a:t> grade to finish. They may not have been continuously enrolled. </a:t>
            </a:r>
          </a:p>
          <a:p>
            <a:endParaRPr lang="en-US" smtClean="0"/>
          </a:p>
          <a:p>
            <a:r>
              <a:rPr lang="en-US" smtClean="0"/>
              <a:t>Approximately 55% of our high school students are continuously enrolled from grade 9 through 12.</a:t>
            </a:r>
          </a:p>
          <a:p>
            <a:endParaRPr lang="en-US" smtClean="0"/>
          </a:p>
          <a:p>
            <a:r>
              <a:rPr lang="en-US" smtClean="0"/>
              <a:t>Total 1,378: new students and re-enrollees</a:t>
            </a:r>
          </a:p>
          <a:p>
            <a:endParaRPr lang="en-US" smtClean="0"/>
          </a:p>
          <a:p>
            <a:endParaRPr lang="en-US" smtClean="0"/>
          </a:p>
          <a:p>
            <a:endParaRPr lang="en-US" smtClean="0"/>
          </a:p>
          <a:p>
            <a:endParaRPr lang="en-US" smtClean="0"/>
          </a:p>
          <a:p>
            <a:endParaRPr lang="en-US" smtClean="0"/>
          </a:p>
        </p:txBody>
      </p:sp>
      <p:sp>
        <p:nvSpPr>
          <p:cNvPr id="32771" name="Slide Number Placeholder 3"/>
          <p:cNvSpPr>
            <a:spLocks noGrp="1"/>
          </p:cNvSpPr>
          <p:nvPr>
            <p:ph type="sldNum" sz="quarter" idx="5"/>
          </p:nvPr>
        </p:nvSpPr>
        <p:spPr>
          <a:noFill/>
        </p:spPr>
        <p:txBody>
          <a:bodyPr/>
          <a:lstStyle/>
          <a:p>
            <a:pPr defTabSz="928688"/>
            <a:fld id="{4696A4DC-084B-4509-832A-3DE2C58441E2}" type="slidenum">
              <a:rPr lang="en-US" smtClean="0"/>
              <a:pPr defTabSz="928688"/>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xfrm>
            <a:off x="1143000" y="685800"/>
            <a:ext cx="4657725" cy="3484563"/>
          </a:xfrm>
          <a:ln/>
        </p:spPr>
      </p:sp>
      <p:sp>
        <p:nvSpPr>
          <p:cNvPr id="34818" name="Slide Number Placeholder 3"/>
          <p:cNvSpPr>
            <a:spLocks noGrp="1"/>
          </p:cNvSpPr>
          <p:nvPr>
            <p:ph type="sldNum" sz="quarter" idx="5"/>
          </p:nvPr>
        </p:nvSpPr>
        <p:spPr>
          <a:noFill/>
        </p:spPr>
        <p:txBody>
          <a:bodyPr/>
          <a:lstStyle/>
          <a:p>
            <a:pPr defTabSz="928688"/>
            <a:fld id="{FF1A90F6-9B75-4493-AE19-E78D3007ED53}" type="slidenum">
              <a:rPr lang="en-US" smtClean="0"/>
              <a:pPr defTabSz="928688"/>
              <a:t>10</a:t>
            </a:fld>
            <a:endParaRPr lang="en-US" smtClean="0"/>
          </a:p>
        </p:txBody>
      </p:sp>
      <p:graphicFrame>
        <p:nvGraphicFramePr>
          <p:cNvPr id="6" name="Table 5"/>
          <p:cNvGraphicFramePr>
            <a:graphicFrameLocks noGrp="1"/>
          </p:cNvGraphicFramePr>
          <p:nvPr/>
        </p:nvGraphicFramePr>
        <p:xfrm>
          <a:off x="1143000" y="5662613"/>
          <a:ext cx="4800600" cy="3573462"/>
        </p:xfrm>
        <a:graphic>
          <a:graphicData uri="http://schemas.openxmlformats.org/drawingml/2006/table">
            <a:tbl>
              <a:tblPr/>
              <a:tblGrid>
                <a:gridCol w="1026803"/>
                <a:gridCol w="672733"/>
                <a:gridCol w="448489"/>
                <a:gridCol w="174005"/>
                <a:gridCol w="522333"/>
                <a:gridCol w="778955"/>
                <a:gridCol w="646177"/>
                <a:gridCol w="531105"/>
              </a:tblGrid>
              <a:tr h="172246">
                <a:tc gridSpan="3">
                  <a:txBody>
                    <a:bodyPr/>
                    <a:lstStyle/>
                    <a:p>
                      <a:pPr algn="ctr" fontAlgn="b"/>
                      <a:r>
                        <a:rPr lang="en-US" sz="1000" b="1" i="0" u="none" strike="noStrike" dirty="0">
                          <a:solidFill>
                            <a:srgbClr val="000000"/>
                          </a:solidFill>
                          <a:latin typeface="Calibri"/>
                        </a:rPr>
                        <a:t>Class of 2010 Cohort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a:txBody>
                    <a:bodyPr/>
                    <a:lstStyle/>
                    <a:p>
                      <a:pPr algn="ctr" fontAlgn="b"/>
                      <a:r>
                        <a:rPr lang="en-US" sz="1000" b="1" i="0" u="none" strike="noStrike">
                          <a:solidFill>
                            <a:srgbClr val="000000"/>
                          </a:solidFill>
                          <a:latin typeface="Calibri"/>
                        </a:rPr>
                        <a:t>Estimated NCES Grad Rate for 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a:rPr>
                        <a:t>Enrollment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gridSpan="2">
                  <a:txBody>
                    <a:bodyPr/>
                    <a:lstStyle/>
                    <a:p>
                      <a:pPr algn="ctr" fontAlgn="ctr"/>
                      <a:r>
                        <a:rPr lang="en-US" sz="1000" b="0" i="0" u="none" strike="noStrike">
                          <a:solidFill>
                            <a:srgbClr val="000000"/>
                          </a:solidFill>
                          <a:latin typeface="Calibri"/>
                        </a:rPr>
                        <a:t>2010 Grd 12 Grads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ctr"/>
                      <a:r>
                        <a:rPr lang="en-US" sz="1000" b="0" i="0" u="none" strike="noStrike">
                          <a:solidFill>
                            <a:srgbClr val="000000"/>
                          </a:solidFill>
                          <a:latin typeface="Calibri"/>
                        </a:rPr>
                        <a:t>2,781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as Grd 9 in 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000" b="0" i="0" u="none" strike="noStrike">
                          <a:solidFill>
                            <a:srgbClr val="000000"/>
                          </a:solidFill>
                          <a:latin typeface="Calibri"/>
                        </a:rPr>
                        <a:t>4,837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11">
                  <a:txBody>
                    <a:bodyPr/>
                    <a:lstStyle/>
                    <a:p>
                      <a:pPr algn="l" fontAlgn="b"/>
                      <a:endParaRPr lang="en-US" sz="10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endParaRPr lang="en-US" sz="1000" b="0" i="0" u="none" strike="noStrike">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rowSpan="2">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rowSpan="2">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a:txBody>
                    <a:bodyPr/>
                    <a:lstStyle/>
                    <a:p>
                      <a:pPr algn="ctr"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46846">
                <a:tc rowSpan="2">
                  <a:txBody>
                    <a:bodyPr/>
                    <a:lstStyle/>
                    <a:p>
                      <a:pPr algn="l" fontAlgn="b"/>
                      <a:r>
                        <a:rPr lang="en-US" sz="1000" b="0" i="0" u="none" strike="noStrike">
                          <a:solidFill>
                            <a:srgbClr val="000000"/>
                          </a:solidFill>
                          <a:latin typeface="Calibri"/>
                        </a:rPr>
                        <a:t>as Grd 10 in 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a:txBody>
                    <a:bodyPr/>
                    <a:lstStyle/>
                    <a:p>
                      <a:pPr algn="ctr" fontAlgn="ctr"/>
                      <a:r>
                        <a:rPr lang="en-US" sz="1000" b="0" i="0" u="none" strike="noStrike">
                          <a:solidFill>
                            <a:srgbClr val="000000"/>
                          </a:solidFill>
                          <a:latin typeface="Calibri"/>
                        </a:rPr>
                        <a:t>4,181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vMerge="1">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vMerge="1">
                  <a:txBody>
                    <a:bodyPr/>
                    <a:lstStyle/>
                    <a:p>
                      <a:pPr algn="ctr"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pPr algn="l" fontAlgn="ctr"/>
                      <a:endParaRPr lang="en-US" sz="1000" b="0" i="0" u="none" strike="noStrike">
                        <a:solidFill>
                          <a:srgbClr val="7F7F7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Grd 9 dropouts in 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ctr" fontAlgn="b"/>
                      <a:r>
                        <a:rPr lang="en-US" sz="1000" b="0" i="0" u="none" strike="noStrike">
                          <a:solidFill>
                            <a:srgbClr val="000000"/>
                          </a:solidFill>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4">
                  <a:txBody>
                    <a:bodyPr/>
                    <a:lstStyle/>
                    <a:p>
                      <a:pPr algn="l" fontAlgn="ctr"/>
                      <a:r>
                        <a:rPr lang="en-US" sz="1000" b="0" i="0" u="none" strike="noStrike">
                          <a:solidFill>
                            <a:srgbClr val="7F7F7F"/>
                          </a:solidFill>
                          <a:latin typeface="Calibri"/>
                        </a:rPr>
                        <a:t>does not include non-grads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endParaRPr lang="en-US" sz="1000" b="0" i="0" u="none" strike="noStrike">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dirty="0" err="1">
                          <a:solidFill>
                            <a:srgbClr val="000000"/>
                          </a:solidFill>
                          <a:latin typeface="Calibri"/>
                        </a:rPr>
                        <a:t>Grd</a:t>
                      </a:r>
                      <a:r>
                        <a:rPr lang="en-US" sz="1000" b="0" i="0" u="none" strike="noStrike" dirty="0">
                          <a:solidFill>
                            <a:srgbClr val="000000"/>
                          </a:solidFill>
                          <a:latin typeface="Calibri"/>
                        </a:rPr>
                        <a:t> 10 dropouts in 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ctr" fontAlgn="b"/>
                      <a:r>
                        <a:rPr lang="en-US" sz="1000" b="0" i="0" u="none" strike="noStrike">
                          <a:solidFill>
                            <a:srgbClr val="000000"/>
                          </a:solidFill>
                          <a:latin typeface="Calibri"/>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r>
              <a:tr h="172246">
                <a:tc>
                  <a:txBody>
                    <a:bodyPr/>
                    <a:lstStyle/>
                    <a:p>
                      <a:pPr algn="l" fontAlgn="b"/>
                      <a:r>
                        <a:rPr lang="en-US" sz="1000" b="0" i="0" u="none" strike="noStrike">
                          <a:solidFill>
                            <a:srgbClr val="000000"/>
                          </a:solidFill>
                          <a:latin typeface="Calibri"/>
                        </a:rPr>
                        <a:t>as Grd 11 in 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0" i="0" u="none" strike="noStrike">
                          <a:solidFill>
                            <a:srgbClr val="000000"/>
                          </a:solidFill>
                          <a:latin typeface="Calibri"/>
                        </a:rPr>
                        <a:t>3,789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Grd 11 dropouts in 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ctr" fontAlgn="b"/>
                      <a:r>
                        <a:rPr lang="en-US" sz="1000" b="0" i="0" u="none" strike="noStrike">
                          <a:solidFill>
                            <a:srgbClr val="000000"/>
                          </a:solidFill>
                          <a:latin typeface="Calibri"/>
                        </a:rPr>
                        <a:t>108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endParaRPr lang="en-US" sz="1000" b="0" i="0" u="none" strike="noStrike">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Grd 12 dropouts in 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Calibri"/>
                        </a:rPr>
                        <a:t>321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lang="en-US"/>
                    </a:p>
                  </a:txBody>
                  <a:tcPr/>
                </a:tc>
              </a:tr>
              <a:tr h="172246">
                <a:tc>
                  <a:txBody>
                    <a:bodyPr/>
                    <a:lstStyle/>
                    <a:p>
                      <a:pPr algn="l" fontAlgn="b"/>
                      <a:r>
                        <a:rPr lang="en-US" sz="1000" b="0" i="0" u="none" strike="noStrike">
                          <a:solidFill>
                            <a:srgbClr val="000000"/>
                          </a:solidFill>
                          <a:latin typeface="Calibri"/>
                        </a:rPr>
                        <a:t>as Grd 12 in 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libri"/>
                        </a:rPr>
                        <a:t>2,963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Total dropouts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Calibri"/>
                        </a:rPr>
                        <a:t>439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a:solidFill>
                          <a:srgbClr val="000000"/>
                        </a:solidFill>
                        <a:latin typeface="Calibri"/>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0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Grad in 2010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00" b="0" i="0" u="none" strike="noStrike">
                          <a:solidFill>
                            <a:srgbClr val="000000"/>
                          </a:solidFill>
                          <a:latin typeface="Calibri"/>
                        </a:rPr>
                        <a:t>2,521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2010 Grd 12 Grads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ctr" fontAlgn="b"/>
                      <a:r>
                        <a:rPr lang="en-US" sz="1000" b="0" i="0" u="none" strike="noStrike">
                          <a:solidFill>
                            <a:srgbClr val="000000"/>
                          </a:solidFill>
                          <a:latin typeface="Calibri"/>
                        </a:rPr>
                        <a:t>2,781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Original Grd 9 Enr</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00" b="0" i="0" u="none" strike="noStrike">
                          <a:solidFill>
                            <a:srgbClr val="000000"/>
                          </a:solidFill>
                          <a:latin typeface="Calibri"/>
                        </a:rPr>
                        <a:t>4,837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0" i="0" u="none" strike="noStrike">
                          <a:solidFill>
                            <a:srgbClr val="000000"/>
                          </a:solidFill>
                          <a:latin typeface="Calibri"/>
                        </a:rPr>
                        <a:t>Grads + dropouts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ctr" fontAlgn="b"/>
                      <a:r>
                        <a:rPr lang="en-US" sz="1000" b="0" i="0" u="none" strike="noStrike">
                          <a:solidFill>
                            <a:srgbClr val="000000"/>
                          </a:solidFill>
                          <a:latin typeface="Calibri"/>
                        </a:rPr>
                        <a:t>2,781 + 439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000" b="0" i="0" u="none" strike="noStrike">
                        <a:solidFill>
                          <a:srgbClr val="000000"/>
                        </a:solidFill>
                        <a:latin typeface="Calibri"/>
                      </a:endParaRPr>
                    </a:p>
                  </a:txBody>
                  <a:tcPr marL="0" marR="0" marT="0" marB="0" anchor="ctr">
                    <a:lnL>
                      <a:noFill/>
                    </a:lnL>
                    <a:lnR>
                      <a:noFill/>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en-US" sz="10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1" i="0" u="none" strike="noStrike">
                          <a:solidFill>
                            <a:srgbClr val="008000"/>
                          </a:solidFill>
                          <a:latin typeface="Calibri"/>
                        </a:rPr>
                        <a:t>Cohort Grad Rate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00" b="1" i="0" u="none" strike="noStrike">
                          <a:solidFill>
                            <a:srgbClr val="008000"/>
                          </a:solidFill>
                          <a:latin typeface="Calibri"/>
                        </a:rPr>
                        <a:t>52.1%</a:t>
                      </a:r>
                    </a:p>
                  </a:txBody>
                  <a:tcPr marL="0" marR="0" marT="0" marB="0" anchor="ctr">
                    <a:lnL>
                      <a:noFill/>
                    </a:lnL>
                    <a:lnR>
                      <a:noFill/>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000" b="1" i="0" u="none" strike="noStrike">
                          <a:solidFill>
                            <a:srgbClr val="3333FF"/>
                          </a:solidFill>
                          <a:latin typeface="Calibri"/>
                        </a:rPr>
                        <a:t>2010 Grad Rate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ctr" fontAlgn="b"/>
                      <a:r>
                        <a:rPr lang="en-US" sz="1000" b="1" i="0" u="none" strike="noStrike">
                          <a:solidFill>
                            <a:srgbClr val="3333FF"/>
                          </a:solidFill>
                          <a:latin typeface="Calibri"/>
                        </a:rPr>
                        <a:t>86.4%</a:t>
                      </a:r>
                    </a:p>
                  </a:txBody>
                  <a:tcPr marL="0" marR="0" marT="0"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smtClean="0">
                          <a:solidFill>
                            <a:srgbClr val="000000"/>
                          </a:solidFill>
                          <a:latin typeface="Calibri"/>
                        </a:rPr>
                        <a:t>Does not include newly</a:t>
                      </a:r>
                      <a:r>
                        <a:rPr lang="en-US" sz="1000" b="0" i="0" u="none" strike="noStrike" baseline="0" dirty="0" smtClean="0">
                          <a:solidFill>
                            <a:srgbClr val="000000"/>
                          </a:solidFill>
                          <a:latin typeface="Calibri"/>
                        </a:rPr>
                        <a:t> enrolled</a:t>
                      </a:r>
                      <a:endParaRPr lang="en-US" sz="10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172246">
                <a:tc rowSpan="2" gridSpan="3">
                  <a:txBody>
                    <a:bodyPr/>
                    <a:lstStyle/>
                    <a:p>
                      <a:pPr algn="l" fontAlgn="b"/>
                      <a:r>
                        <a:rPr lang="en-US" sz="1000" b="0" i="0" u="none" strike="noStrike" dirty="0">
                          <a:solidFill>
                            <a:srgbClr val="000000"/>
                          </a:solidFill>
                          <a:latin typeface="Calibri"/>
                        </a:rPr>
                        <a:t>follows one cohort, and takes into account non-grads and dropouts from the original cohort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a:txBody>
                    <a:bodyPr/>
                    <a:lstStyle/>
                    <a:p>
                      <a:pPr algn="l" fontAlgn="b"/>
                      <a:endParaRPr lang="en-US" sz="10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gridSpan="4">
                  <a:txBody>
                    <a:bodyPr/>
                    <a:lstStyle/>
                    <a:p>
                      <a:pPr algn="l" fontAlgn="ctr"/>
                      <a:r>
                        <a:rPr lang="en-US" sz="1000" b="0" i="0" u="none" strike="noStrike">
                          <a:solidFill>
                            <a:srgbClr val="000000"/>
                          </a:solidFill>
                          <a:latin typeface="Calibri"/>
                        </a:rPr>
                        <a:t>does not follow one cohort, and only takes into account dropouts on a yearly basis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r>
              <a:tr h="172246">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r>
            </a:tbl>
          </a:graphicData>
        </a:graphic>
      </p:graphicFrame>
      <p:sp>
        <p:nvSpPr>
          <p:cNvPr id="34938" name="TextBox 4"/>
          <p:cNvSpPr txBox="1">
            <a:spLocks noChangeArrowheads="1"/>
          </p:cNvSpPr>
          <p:nvPr/>
        </p:nvSpPr>
        <p:spPr bwMode="auto">
          <a:xfrm>
            <a:off x="304800" y="4191000"/>
            <a:ext cx="6400800" cy="1570038"/>
          </a:xfrm>
          <a:prstGeom prst="rect">
            <a:avLst/>
          </a:prstGeom>
          <a:noFill/>
          <a:ln w="9525">
            <a:noFill/>
            <a:miter lim="800000"/>
            <a:headEnd/>
            <a:tailEnd/>
          </a:ln>
        </p:spPr>
        <p:txBody>
          <a:bodyPr>
            <a:spAutoFit/>
          </a:bodyPr>
          <a:lstStyle/>
          <a:p>
            <a:r>
              <a:rPr lang="en-US" sz="1200"/>
              <a:t>What’s the difference between CDE’s formula and what we just discussed (SAUSD Cohort Data)?</a:t>
            </a:r>
          </a:p>
          <a:p>
            <a:pPr>
              <a:buFont typeface="Arial" charset="0"/>
              <a:buChar char="•"/>
            </a:pPr>
            <a:r>
              <a:rPr lang="en-US" sz="1200"/>
              <a:t>CDE counts dropouts on a yearly basis. Students are counted multiple times. The State does not follow students on an individual basis– new enrollees, re-enrollees and students who enter and exit the system multiple times are not distinguished.</a:t>
            </a:r>
          </a:p>
          <a:p>
            <a:pPr>
              <a:buFont typeface="Arial" charset="0"/>
              <a:buChar char="•"/>
            </a:pPr>
            <a:r>
              <a:rPr lang="en-US" sz="1200"/>
              <a:t>SAUSD Cohort Data-is a more in-depth look at graduates, non-graduates, and dropouts and their reasons for leaving, identifying  students who are highly mobile. </a:t>
            </a:r>
          </a:p>
          <a:p>
            <a:pPr>
              <a:buFont typeface="Arial" charset="0"/>
              <a:buChar char="•"/>
            </a:pPr>
            <a:r>
              <a:rPr lang="en-US" sz="1200"/>
              <a:t>The goal is for SAUSD is to address their specific needs to increase graduation rate.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r>
              <a:rPr lang="en-US" smtClean="0"/>
              <a:t>Our next step is to provide additional training on the new student information system. To continuously monitor exits and attendance and look at the relationship between the two and explore additional opportunities for credit completion and cahsee remediation. </a:t>
            </a:r>
          </a:p>
        </p:txBody>
      </p:sp>
      <p:sp>
        <p:nvSpPr>
          <p:cNvPr id="36867" name="Slide Number Placeholder 3"/>
          <p:cNvSpPr>
            <a:spLocks noGrp="1"/>
          </p:cNvSpPr>
          <p:nvPr>
            <p:ph type="sldNum" sz="quarter" idx="5"/>
          </p:nvPr>
        </p:nvSpPr>
        <p:spPr>
          <a:noFill/>
        </p:spPr>
        <p:txBody>
          <a:bodyPr/>
          <a:lstStyle/>
          <a:p>
            <a:pPr defTabSz="928688"/>
            <a:fld id="{D6D7F68E-B610-40B7-B403-E2DE8588734E}" type="slidenum">
              <a:rPr lang="en-US" smtClean="0"/>
              <a:pPr defTabSz="928688"/>
              <a:t>11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366713"/>
            <a:ext cx="10150475" cy="971550"/>
          </a:xfrm>
          <a:prstGeom prst="rect">
            <a:avLst/>
          </a:prstGeom>
          <a:noFill/>
          <a:ln w="9525">
            <a:noFill/>
            <a:miter lim="800000"/>
            <a:headEnd/>
            <a:tailEnd/>
          </a:ln>
        </p:spPr>
      </p:pic>
      <p:pic>
        <p:nvPicPr>
          <p:cNvPr id="5" name="Picture 8"/>
          <p:cNvPicPr>
            <a:picLocks noChangeAspect="1" noChangeArrowheads="1"/>
          </p:cNvPicPr>
          <p:nvPr userDrawn="1"/>
        </p:nvPicPr>
        <p:blipFill>
          <a:blip r:embed="rId3" cstate="print"/>
          <a:srcRect/>
          <a:stretch>
            <a:fillRect/>
          </a:stretch>
        </p:blipFill>
        <p:spPr bwMode="auto">
          <a:xfrm>
            <a:off x="0" y="6226175"/>
            <a:ext cx="1371600" cy="1363663"/>
          </a:xfrm>
          <a:prstGeom prst="rect">
            <a:avLst/>
          </a:prstGeom>
          <a:noFill/>
          <a:ln w="9525">
            <a:noFill/>
            <a:miter lim="800000"/>
            <a:headEnd/>
            <a:tailEnd/>
          </a:ln>
        </p:spPr>
      </p:pic>
      <p:pic>
        <p:nvPicPr>
          <p:cNvPr id="6" name="Picture 9"/>
          <p:cNvPicPr>
            <a:picLocks noChangeAspect="1" noChangeArrowheads="1"/>
          </p:cNvPicPr>
          <p:nvPr userDrawn="1"/>
        </p:nvPicPr>
        <p:blipFill>
          <a:blip r:embed="rId4" cstate="print"/>
          <a:srcRect/>
          <a:stretch>
            <a:fillRect/>
          </a:stretch>
        </p:blipFill>
        <p:spPr bwMode="auto">
          <a:xfrm>
            <a:off x="8778875" y="6226175"/>
            <a:ext cx="1371600" cy="1363663"/>
          </a:xfrm>
          <a:prstGeom prst="rect">
            <a:avLst/>
          </a:prstGeom>
          <a:noFill/>
          <a:ln w="9525">
            <a:noFill/>
            <a:miter lim="800000"/>
            <a:headEnd/>
            <a:tailEnd/>
          </a:ln>
        </p:spPr>
      </p:pic>
      <p:sp>
        <p:nvSpPr>
          <p:cNvPr id="931842" name="Rectangle 2"/>
          <p:cNvSpPr>
            <a:spLocks noGrp="1" noChangeArrowheads="1"/>
          </p:cNvSpPr>
          <p:nvPr>
            <p:ph type="ctrTitle"/>
          </p:nvPr>
        </p:nvSpPr>
        <p:spPr>
          <a:xfrm>
            <a:off x="762000" y="2357438"/>
            <a:ext cx="8626475" cy="1627187"/>
          </a:xfrm>
        </p:spPr>
        <p:txBody>
          <a:bodyPr/>
          <a:lstStyle>
            <a:lvl1pPr>
              <a:defRPr/>
            </a:lvl1pPr>
          </a:lstStyle>
          <a:p>
            <a:r>
              <a:rPr lang="en-US"/>
              <a:t>Click to edit Master title style</a:t>
            </a:r>
          </a:p>
        </p:txBody>
      </p:sp>
      <p:sp>
        <p:nvSpPr>
          <p:cNvPr id="931843" name="Rectangle 3"/>
          <p:cNvSpPr>
            <a:spLocks noGrp="1" noChangeArrowheads="1"/>
          </p:cNvSpPr>
          <p:nvPr>
            <p:ph type="subTitle" idx="1"/>
          </p:nvPr>
        </p:nvSpPr>
        <p:spPr>
          <a:xfrm>
            <a:off x="1522413" y="4300538"/>
            <a:ext cx="7105650" cy="1939925"/>
          </a:xfrm>
        </p:spPr>
        <p:txBody>
          <a:bodyPr/>
          <a:lstStyle>
            <a:lvl1pPr marL="0" indent="0" algn="ctr">
              <a:buFontTx/>
              <a:buNone/>
              <a:defRPr/>
            </a:lvl1pPr>
          </a:lstStyle>
          <a:p>
            <a:r>
              <a:rPr lang="en-US"/>
              <a:t>Click to edit Master subtitle style</a:t>
            </a:r>
          </a:p>
        </p:txBody>
      </p:sp>
      <p:sp>
        <p:nvSpPr>
          <p:cNvPr id="7" name="Rectangle 6"/>
          <p:cNvSpPr>
            <a:spLocks noGrp="1" noChangeArrowheads="1"/>
          </p:cNvSpPr>
          <p:nvPr>
            <p:ph type="sldNum" sz="quarter" idx="10"/>
          </p:nvPr>
        </p:nvSpPr>
        <p:spPr/>
        <p:txBody>
          <a:bodyPr/>
          <a:lstStyle>
            <a:lvl1pPr>
              <a:defRPr/>
            </a:lvl1pPr>
          </a:lstStyle>
          <a:p>
            <a:pPr>
              <a:defRPr/>
            </a:pPr>
            <a:fld id="{F59A7D78-BEFF-4A55-B9B3-3ADB4B1E810A}"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41409066-80C2-4EA3-8B6F-6EE300C3E4FF}"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1688" y="4876800"/>
            <a:ext cx="8628062" cy="15081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1688" y="3216275"/>
            <a:ext cx="8628062" cy="16605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FB82CB3-76A9-4C08-94D7-0611D4E4891B}"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771650"/>
            <a:ext cx="4491038" cy="5008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1438" y="1771650"/>
            <a:ext cx="4491037" cy="5008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FCC488D3-E8EB-4E00-8847-75BA3DD07593}"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698625"/>
            <a:ext cx="4484688"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06650"/>
            <a:ext cx="4484688"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56200" y="1698625"/>
            <a:ext cx="4486275"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56200" y="2406650"/>
            <a:ext cx="4486275"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DFB179FE-C112-44B0-9045-654DB58459B1}"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A3D3A7B7-2D0F-4460-8B1C-5AB67563256F}"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3325C00-1528-4CC7-9605-E28ED5E577A5}"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1625"/>
            <a:ext cx="3338513" cy="12858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68750" y="301625"/>
            <a:ext cx="5673725" cy="6478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87500"/>
            <a:ext cx="3338513" cy="51927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A9B4693-1B6D-41DE-83F6-E258CA958992}"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9138" y="5313363"/>
            <a:ext cx="6091237" cy="62706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89138" y="677863"/>
            <a:ext cx="6091237" cy="45545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89138" y="5940425"/>
            <a:ext cx="6091237" cy="890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9E1218C8-BAB0-4246-AFC7-D9008C7C1BB7}"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1A81D50-1842-4066-B4D1-33E1AA757EAE}"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59650" y="303213"/>
            <a:ext cx="2282825"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303213"/>
            <a:ext cx="669925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0097787-2DBC-411F-8FF7-936E7611B74D}"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303213"/>
            <a:ext cx="9134475" cy="1265237"/>
          </a:xfrm>
          <a:prstGeom prst="rect">
            <a:avLst/>
          </a:prstGeom>
          <a:noFill/>
          <a:ln w="9525">
            <a:noFill/>
            <a:miter lim="800000"/>
            <a:headEnd/>
            <a:tailEnd/>
          </a:ln>
        </p:spPr>
        <p:txBody>
          <a:bodyPr vert="horz" wrap="square" lIns="101366" tIns="50683" rIns="101366" bIns="50683"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8000" y="1771650"/>
            <a:ext cx="9134475" cy="5008563"/>
          </a:xfrm>
          <a:prstGeom prst="rect">
            <a:avLst/>
          </a:prstGeom>
          <a:noFill/>
          <a:ln w="9525">
            <a:noFill/>
            <a:miter lim="800000"/>
            <a:headEnd/>
            <a:tailEnd/>
          </a:ln>
        </p:spPr>
        <p:txBody>
          <a:bodyPr vert="horz" wrap="square" lIns="101366" tIns="50683" rIns="101366" bIns="5068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7"/>
          <p:cNvPicPr>
            <a:picLocks noChangeAspect="1" noChangeArrowheads="1"/>
          </p:cNvPicPr>
          <p:nvPr userDrawn="1"/>
        </p:nvPicPr>
        <p:blipFill>
          <a:blip r:embed="rId13" cstate="print"/>
          <a:srcRect/>
          <a:stretch>
            <a:fillRect/>
          </a:stretch>
        </p:blipFill>
        <p:spPr bwMode="auto">
          <a:xfrm>
            <a:off x="0" y="366713"/>
            <a:ext cx="10150475" cy="971550"/>
          </a:xfrm>
          <a:prstGeom prst="rect">
            <a:avLst/>
          </a:prstGeom>
          <a:noFill/>
          <a:ln w="9525">
            <a:noFill/>
            <a:miter lim="800000"/>
            <a:headEnd/>
            <a:tailEnd/>
          </a:ln>
        </p:spPr>
      </p:pic>
      <p:pic>
        <p:nvPicPr>
          <p:cNvPr id="1029" name="Picture 8"/>
          <p:cNvPicPr>
            <a:picLocks noChangeAspect="1" noChangeArrowheads="1"/>
          </p:cNvPicPr>
          <p:nvPr userDrawn="1"/>
        </p:nvPicPr>
        <p:blipFill>
          <a:blip r:embed="rId14" cstate="print"/>
          <a:srcRect/>
          <a:stretch>
            <a:fillRect/>
          </a:stretch>
        </p:blipFill>
        <p:spPr bwMode="auto">
          <a:xfrm>
            <a:off x="0" y="6226175"/>
            <a:ext cx="1371600" cy="1363663"/>
          </a:xfrm>
          <a:prstGeom prst="rect">
            <a:avLst/>
          </a:prstGeom>
          <a:noFill/>
          <a:ln w="9525">
            <a:noFill/>
            <a:miter lim="800000"/>
            <a:headEnd/>
            <a:tailEnd/>
          </a:ln>
        </p:spPr>
      </p:pic>
      <p:pic>
        <p:nvPicPr>
          <p:cNvPr id="1030" name="Picture 9"/>
          <p:cNvPicPr>
            <a:picLocks noChangeAspect="1" noChangeArrowheads="1"/>
          </p:cNvPicPr>
          <p:nvPr userDrawn="1"/>
        </p:nvPicPr>
        <p:blipFill>
          <a:blip r:embed="rId15" cstate="print"/>
          <a:srcRect/>
          <a:stretch>
            <a:fillRect/>
          </a:stretch>
        </p:blipFill>
        <p:spPr bwMode="auto">
          <a:xfrm>
            <a:off x="8778875" y="6226175"/>
            <a:ext cx="1371600" cy="1363663"/>
          </a:xfrm>
          <a:prstGeom prst="rect">
            <a:avLst/>
          </a:prstGeom>
          <a:noFill/>
          <a:ln w="9525">
            <a:noFill/>
            <a:miter lim="800000"/>
            <a:headEnd/>
            <a:tailEnd/>
          </a:ln>
        </p:spPr>
      </p:pic>
      <p:sp>
        <p:nvSpPr>
          <p:cNvPr id="877574" name="Rectangle 6"/>
          <p:cNvSpPr>
            <a:spLocks noGrp="1" noChangeArrowheads="1"/>
          </p:cNvSpPr>
          <p:nvPr>
            <p:ph type="sldNum" sz="quarter" idx="4"/>
          </p:nvPr>
        </p:nvSpPr>
        <p:spPr bwMode="auto">
          <a:xfrm>
            <a:off x="8428038" y="7062788"/>
            <a:ext cx="2368550" cy="527050"/>
          </a:xfrm>
          <a:prstGeom prst="rect">
            <a:avLst/>
          </a:prstGeom>
          <a:noFill/>
          <a:ln w="9525">
            <a:noFill/>
            <a:miter lim="800000"/>
            <a:headEnd/>
            <a:tailEnd/>
          </a:ln>
          <a:effectLst/>
        </p:spPr>
        <p:txBody>
          <a:bodyPr vert="horz" wrap="square" lIns="101366" tIns="50683" rIns="101366" bIns="50683" numCol="1" anchor="t" anchorCtr="0" compatLnSpc="1">
            <a:prstTxWarp prst="textNoShape">
              <a:avLst/>
            </a:prstTxWarp>
          </a:bodyPr>
          <a:lstStyle>
            <a:lvl1pPr algn="ctr">
              <a:defRPr>
                <a:solidFill>
                  <a:schemeClr val="bg1"/>
                </a:solidFill>
              </a:defRPr>
            </a:lvl1pPr>
          </a:lstStyle>
          <a:p>
            <a:pPr>
              <a:defRPr/>
            </a:pPr>
            <a:fld id="{B361303D-E0E0-4767-BBA7-F77FB729F49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4" r:id="rId1"/>
    <p:sldLayoutId id="2147483763" r:id="rId2"/>
    <p:sldLayoutId id="2147483762" r:id="rId3"/>
    <p:sldLayoutId id="2147483761" r:id="rId4"/>
    <p:sldLayoutId id="2147483760" r:id="rId5"/>
    <p:sldLayoutId id="2147483759" r:id="rId6"/>
    <p:sldLayoutId id="2147483758" r:id="rId7"/>
    <p:sldLayoutId id="2147483757" r:id="rId8"/>
    <p:sldLayoutId id="2147483756" r:id="rId9"/>
    <p:sldLayoutId id="2147483755" r:id="rId10"/>
    <p:sldLayoutId id="2147483754" r:id="rId11"/>
  </p:sldLayoutIdLst>
  <p:transition>
    <p:fade/>
  </p:transition>
  <p:timing>
    <p:tnLst>
      <p:par>
        <p:cTn id="1" dur="indefinite" restart="never" nodeType="tmRoot"/>
      </p:par>
    </p:tnLst>
  </p:timing>
  <p:hf hdr="0" dt="0"/>
  <p:txStyles>
    <p:titleStyle>
      <a:lvl1pPr algn="ctr" defTabSz="1014413" rtl="0" eaLnBrk="0" fontAlgn="base" hangingPunct="0">
        <a:spcBef>
          <a:spcPct val="0"/>
        </a:spcBef>
        <a:spcAft>
          <a:spcPct val="0"/>
        </a:spcAft>
        <a:defRPr sz="4900">
          <a:solidFill>
            <a:schemeClr val="tx2"/>
          </a:solidFill>
          <a:latin typeface="+mj-lt"/>
          <a:ea typeface="+mj-ea"/>
          <a:cs typeface="+mj-cs"/>
        </a:defRPr>
      </a:lvl1pPr>
      <a:lvl2pPr algn="ctr" defTabSz="1014413" rtl="0" eaLnBrk="0" fontAlgn="base" hangingPunct="0">
        <a:spcBef>
          <a:spcPct val="0"/>
        </a:spcBef>
        <a:spcAft>
          <a:spcPct val="0"/>
        </a:spcAft>
        <a:defRPr sz="4900">
          <a:solidFill>
            <a:schemeClr val="tx2"/>
          </a:solidFill>
          <a:latin typeface="Arial" charset="0"/>
        </a:defRPr>
      </a:lvl2pPr>
      <a:lvl3pPr algn="ctr" defTabSz="1014413" rtl="0" eaLnBrk="0" fontAlgn="base" hangingPunct="0">
        <a:spcBef>
          <a:spcPct val="0"/>
        </a:spcBef>
        <a:spcAft>
          <a:spcPct val="0"/>
        </a:spcAft>
        <a:defRPr sz="4900">
          <a:solidFill>
            <a:schemeClr val="tx2"/>
          </a:solidFill>
          <a:latin typeface="Arial" charset="0"/>
        </a:defRPr>
      </a:lvl3pPr>
      <a:lvl4pPr algn="ctr" defTabSz="1014413" rtl="0" eaLnBrk="0" fontAlgn="base" hangingPunct="0">
        <a:spcBef>
          <a:spcPct val="0"/>
        </a:spcBef>
        <a:spcAft>
          <a:spcPct val="0"/>
        </a:spcAft>
        <a:defRPr sz="4900">
          <a:solidFill>
            <a:schemeClr val="tx2"/>
          </a:solidFill>
          <a:latin typeface="Arial" charset="0"/>
        </a:defRPr>
      </a:lvl4pPr>
      <a:lvl5pPr algn="ctr" defTabSz="1014413" rtl="0" eaLnBrk="0" fontAlgn="base" hangingPunct="0">
        <a:spcBef>
          <a:spcPct val="0"/>
        </a:spcBef>
        <a:spcAft>
          <a:spcPct val="0"/>
        </a:spcAft>
        <a:defRPr sz="4900">
          <a:solidFill>
            <a:schemeClr val="tx2"/>
          </a:solidFill>
          <a:latin typeface="Arial" charset="0"/>
        </a:defRPr>
      </a:lvl5pPr>
      <a:lvl6pPr marL="457200" algn="ctr" defTabSz="1014413" rtl="0" fontAlgn="base">
        <a:spcBef>
          <a:spcPct val="0"/>
        </a:spcBef>
        <a:spcAft>
          <a:spcPct val="0"/>
        </a:spcAft>
        <a:defRPr sz="4900">
          <a:solidFill>
            <a:schemeClr val="tx2"/>
          </a:solidFill>
          <a:latin typeface="Arial" charset="0"/>
        </a:defRPr>
      </a:lvl6pPr>
      <a:lvl7pPr marL="914400" algn="ctr" defTabSz="1014413" rtl="0" fontAlgn="base">
        <a:spcBef>
          <a:spcPct val="0"/>
        </a:spcBef>
        <a:spcAft>
          <a:spcPct val="0"/>
        </a:spcAft>
        <a:defRPr sz="4900">
          <a:solidFill>
            <a:schemeClr val="tx2"/>
          </a:solidFill>
          <a:latin typeface="Arial" charset="0"/>
        </a:defRPr>
      </a:lvl7pPr>
      <a:lvl8pPr marL="1371600" algn="ctr" defTabSz="1014413" rtl="0" fontAlgn="base">
        <a:spcBef>
          <a:spcPct val="0"/>
        </a:spcBef>
        <a:spcAft>
          <a:spcPct val="0"/>
        </a:spcAft>
        <a:defRPr sz="4900">
          <a:solidFill>
            <a:schemeClr val="tx2"/>
          </a:solidFill>
          <a:latin typeface="Arial" charset="0"/>
        </a:defRPr>
      </a:lvl8pPr>
      <a:lvl9pPr marL="1828800" algn="ctr" defTabSz="1014413" rtl="0" fontAlgn="base">
        <a:spcBef>
          <a:spcPct val="0"/>
        </a:spcBef>
        <a:spcAft>
          <a:spcPct val="0"/>
        </a:spcAft>
        <a:defRPr sz="4900">
          <a:solidFill>
            <a:schemeClr val="tx2"/>
          </a:solidFill>
          <a:latin typeface="Arial" charset="0"/>
        </a:defRPr>
      </a:lvl9pPr>
    </p:titleStyle>
    <p:bodyStyle>
      <a:lvl1pPr marL="379413" indent="-379413" algn="l" defTabSz="1014413" rtl="0" eaLnBrk="0" fontAlgn="base" hangingPunct="0">
        <a:spcBef>
          <a:spcPct val="20000"/>
        </a:spcBef>
        <a:spcAft>
          <a:spcPct val="0"/>
        </a:spcAft>
        <a:buChar char="•"/>
        <a:defRPr sz="3500">
          <a:solidFill>
            <a:schemeClr val="tx1"/>
          </a:solidFill>
          <a:latin typeface="+mn-lt"/>
          <a:ea typeface="+mn-ea"/>
          <a:cs typeface="+mn-cs"/>
        </a:defRPr>
      </a:lvl1pPr>
      <a:lvl2pPr marL="823913" indent="-317500" algn="l" defTabSz="1014413" rtl="0" eaLnBrk="0" fontAlgn="base" hangingPunct="0">
        <a:spcBef>
          <a:spcPct val="20000"/>
        </a:spcBef>
        <a:spcAft>
          <a:spcPct val="0"/>
        </a:spcAft>
        <a:buChar char="–"/>
        <a:defRPr sz="3100">
          <a:solidFill>
            <a:schemeClr val="tx1"/>
          </a:solidFill>
          <a:latin typeface="+mn-lt"/>
        </a:defRPr>
      </a:lvl2pPr>
      <a:lvl3pPr marL="1266825" indent="-252413" algn="l" defTabSz="1014413" rtl="0" eaLnBrk="0" fontAlgn="base" hangingPunct="0">
        <a:spcBef>
          <a:spcPct val="20000"/>
        </a:spcBef>
        <a:spcAft>
          <a:spcPct val="0"/>
        </a:spcAft>
        <a:buChar char="•"/>
        <a:defRPr sz="2700">
          <a:solidFill>
            <a:schemeClr val="tx1"/>
          </a:solidFill>
          <a:latin typeface="+mn-lt"/>
        </a:defRPr>
      </a:lvl3pPr>
      <a:lvl4pPr marL="1773238" indent="-252413" algn="l" defTabSz="1014413" rtl="0" eaLnBrk="0" fontAlgn="base" hangingPunct="0">
        <a:spcBef>
          <a:spcPct val="20000"/>
        </a:spcBef>
        <a:spcAft>
          <a:spcPct val="0"/>
        </a:spcAft>
        <a:buChar char="–"/>
        <a:defRPr sz="2200">
          <a:solidFill>
            <a:schemeClr val="tx1"/>
          </a:solidFill>
          <a:latin typeface="+mn-lt"/>
        </a:defRPr>
      </a:lvl4pPr>
      <a:lvl5pPr marL="2281238" indent="-254000" algn="l" defTabSz="1014413" rtl="0" eaLnBrk="0" fontAlgn="base" hangingPunct="0">
        <a:spcBef>
          <a:spcPct val="20000"/>
        </a:spcBef>
        <a:spcAft>
          <a:spcPct val="0"/>
        </a:spcAft>
        <a:buChar char="»"/>
        <a:defRPr sz="2200">
          <a:solidFill>
            <a:schemeClr val="tx1"/>
          </a:solidFill>
          <a:latin typeface="+mn-lt"/>
        </a:defRPr>
      </a:lvl5pPr>
      <a:lvl6pPr marL="2738438" indent="-254000" algn="l" defTabSz="1014413" rtl="0" fontAlgn="base">
        <a:spcBef>
          <a:spcPct val="20000"/>
        </a:spcBef>
        <a:spcAft>
          <a:spcPct val="0"/>
        </a:spcAft>
        <a:buChar char="»"/>
        <a:defRPr sz="2200">
          <a:solidFill>
            <a:schemeClr val="tx1"/>
          </a:solidFill>
          <a:latin typeface="+mn-lt"/>
        </a:defRPr>
      </a:lvl6pPr>
      <a:lvl7pPr marL="3195638" indent="-254000" algn="l" defTabSz="1014413" rtl="0" fontAlgn="base">
        <a:spcBef>
          <a:spcPct val="20000"/>
        </a:spcBef>
        <a:spcAft>
          <a:spcPct val="0"/>
        </a:spcAft>
        <a:buChar char="»"/>
        <a:defRPr sz="2200">
          <a:solidFill>
            <a:schemeClr val="tx1"/>
          </a:solidFill>
          <a:latin typeface="+mn-lt"/>
        </a:defRPr>
      </a:lvl7pPr>
      <a:lvl8pPr marL="3652838" indent="-254000" algn="l" defTabSz="1014413" rtl="0" fontAlgn="base">
        <a:spcBef>
          <a:spcPct val="20000"/>
        </a:spcBef>
        <a:spcAft>
          <a:spcPct val="0"/>
        </a:spcAft>
        <a:buChar char="»"/>
        <a:defRPr sz="2200">
          <a:solidFill>
            <a:schemeClr val="tx1"/>
          </a:solidFill>
          <a:latin typeface="+mn-lt"/>
        </a:defRPr>
      </a:lvl8pPr>
      <a:lvl9pPr marL="4110038" indent="-254000" algn="l" defTabSz="1014413" rtl="0" fontAlgn="base">
        <a:spcBef>
          <a:spcPct val="2000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503238" y="900113"/>
            <a:ext cx="9144000" cy="3733800"/>
          </a:xfrm>
        </p:spPr>
        <p:txBody>
          <a:bodyPr/>
          <a:lstStyle/>
          <a:p>
            <a:r>
              <a:rPr lang="en-US" sz="4400" smtClean="0"/>
              <a:t/>
            </a:r>
            <a:br>
              <a:rPr lang="en-US" sz="4400" smtClean="0"/>
            </a:br>
            <a:r>
              <a:rPr lang="en-US" sz="4400" smtClean="0"/>
              <a:t/>
            </a:r>
            <a:br>
              <a:rPr lang="en-US" sz="4400" smtClean="0"/>
            </a:br>
            <a:r>
              <a:rPr lang="en-US" sz="4400" smtClean="0"/>
              <a:t/>
            </a:r>
            <a:br>
              <a:rPr lang="en-US" sz="4400" smtClean="0"/>
            </a:br>
            <a:r>
              <a:rPr lang="en-US" sz="4800" smtClean="0"/>
              <a:t>Determining Graduates, </a:t>
            </a:r>
            <a:br>
              <a:rPr lang="en-US" sz="4800" smtClean="0"/>
            </a:br>
            <a:r>
              <a:rPr lang="en-US" sz="4800" smtClean="0"/>
              <a:t>Non-Graduates and Dropouts</a:t>
            </a:r>
            <a:br>
              <a:rPr lang="en-US" sz="4800" smtClean="0"/>
            </a:br>
            <a:r>
              <a:rPr lang="en-US" sz="4400" smtClean="0"/>
              <a:t/>
            </a:r>
            <a:br>
              <a:rPr lang="en-US" sz="4400" smtClean="0"/>
            </a:br>
            <a:r>
              <a:rPr lang="en-US" sz="3200" smtClean="0">
                <a:solidFill>
                  <a:schemeClr val="tx1"/>
                </a:solidFill>
              </a:rPr>
              <a:t>April 12, 2011</a:t>
            </a:r>
            <a:br>
              <a:rPr lang="en-US" sz="3200" smtClean="0">
                <a:solidFill>
                  <a:schemeClr val="tx1"/>
                </a:solidFill>
              </a:rPr>
            </a:br>
            <a:endParaRPr lang="en-US" sz="3200" smtClean="0"/>
          </a:p>
        </p:txBody>
      </p:sp>
      <p:sp>
        <p:nvSpPr>
          <p:cNvPr id="15362" name="Rectangle 2"/>
          <p:cNvSpPr>
            <a:spLocks noGrp="1" noChangeArrowheads="1"/>
          </p:cNvSpPr>
          <p:nvPr>
            <p:ph type="subTitle" idx="1"/>
          </p:nvPr>
        </p:nvSpPr>
        <p:spPr>
          <a:xfrm>
            <a:off x="1493838" y="4862513"/>
            <a:ext cx="7105650" cy="1939925"/>
          </a:xfrm>
        </p:spPr>
        <p:txBody>
          <a:bodyPr/>
          <a:lstStyle/>
          <a:p>
            <a:endParaRPr lang="en-US" sz="2400" b="1" smtClean="0"/>
          </a:p>
          <a:p>
            <a:r>
              <a:rPr lang="en-US" sz="2400" b="1" smtClean="0"/>
              <a:t>Jane A. Russo, Superintendent</a:t>
            </a:r>
          </a:p>
          <a:p>
            <a:r>
              <a:rPr lang="en-US" sz="2400" b="1" smtClean="0"/>
              <a:t>Cathie Olsky, Ed.D., Deputy Superintendent</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5"/>
          <p:cNvSpPr>
            <a:spLocks noGrp="1"/>
          </p:cNvSpPr>
          <p:nvPr>
            <p:ph idx="1"/>
          </p:nvPr>
        </p:nvSpPr>
        <p:spPr>
          <a:xfrm>
            <a:off x="350838" y="1662113"/>
            <a:ext cx="9448800" cy="5713412"/>
          </a:xfrm>
        </p:spPr>
        <p:txBody>
          <a:bodyPr/>
          <a:lstStyle/>
          <a:p>
            <a:r>
              <a:rPr lang="en-US" sz="2400" smtClean="0"/>
              <a:t>2010 implementation of Aeries Student Information System</a:t>
            </a:r>
          </a:p>
          <a:p>
            <a:r>
              <a:rPr lang="en-US" sz="2400" smtClean="0"/>
              <a:t>We now have the ability to identify every student entering and exiting the school district</a:t>
            </a:r>
          </a:p>
          <a:p>
            <a:r>
              <a:rPr lang="en-US" sz="2400" smtClean="0"/>
              <a:t>As a result, we did the following:</a:t>
            </a:r>
          </a:p>
          <a:p>
            <a:pPr lvl="1"/>
            <a:r>
              <a:rPr lang="en-US" sz="2400" smtClean="0"/>
              <a:t>Met with all of the high school Principals and Assistant Principals (AP) to address the goal of graduation</a:t>
            </a:r>
          </a:p>
          <a:p>
            <a:pPr lvl="1"/>
            <a:r>
              <a:rPr lang="en-US" sz="2400" smtClean="0"/>
              <a:t>Shared the roles and responsibilities of the AP and Registrar</a:t>
            </a:r>
          </a:p>
          <a:p>
            <a:pPr lvl="1"/>
            <a:r>
              <a:rPr lang="en-US" sz="2400" smtClean="0"/>
              <a:t>Provided professional development on proper State coding</a:t>
            </a:r>
          </a:p>
          <a:p>
            <a:pPr lvl="1"/>
            <a:r>
              <a:rPr lang="en-US" sz="2400" smtClean="0"/>
              <a:t>Required each high school to provide evidence for all of their exits and graduates</a:t>
            </a:r>
          </a:p>
          <a:p>
            <a:pPr lvl="1"/>
            <a:r>
              <a:rPr lang="en-US" sz="2400" smtClean="0"/>
              <a:t>District office staff visited each school to verify their process</a:t>
            </a:r>
          </a:p>
          <a:p>
            <a:pPr lvl="1"/>
            <a:r>
              <a:rPr lang="en-US" sz="2400" smtClean="0"/>
              <a:t>Reviewed all evidence at the district office</a:t>
            </a:r>
          </a:p>
          <a:p>
            <a:pPr lvl="1"/>
            <a:endParaRPr lang="en-US" sz="2400" smtClean="0"/>
          </a:p>
          <a:p>
            <a:pPr lvl="1"/>
            <a:endParaRPr lang="en-US" sz="2400" smtClean="0"/>
          </a:p>
          <a:p>
            <a:pPr lvl="1"/>
            <a:endParaRPr lang="en-US" sz="2400" smtClean="0"/>
          </a:p>
        </p:txBody>
      </p:sp>
      <p:sp>
        <p:nvSpPr>
          <p:cNvPr id="17410" name="Slide Number Placeholder 3"/>
          <p:cNvSpPr>
            <a:spLocks noGrp="1"/>
          </p:cNvSpPr>
          <p:nvPr>
            <p:ph type="sldNum" sz="quarter" idx="10"/>
          </p:nvPr>
        </p:nvSpPr>
        <p:spPr>
          <a:xfrm>
            <a:off x="0" y="7062788"/>
            <a:ext cx="10150475" cy="527050"/>
          </a:xfrm>
          <a:noFill/>
        </p:spPr>
        <p:txBody>
          <a:bodyPr/>
          <a:lstStyle/>
          <a:p>
            <a:r>
              <a:rPr lang="en-US" smtClean="0">
                <a:solidFill>
                  <a:schemeClr val="tx1"/>
                </a:solidFill>
              </a:rPr>
              <a:t>2</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3"/>
          <p:cNvSpPr>
            <a:spLocks noGrp="1"/>
          </p:cNvSpPr>
          <p:nvPr>
            <p:ph type="title"/>
          </p:nvPr>
        </p:nvSpPr>
        <p:spPr>
          <a:xfrm>
            <a:off x="817563" y="138113"/>
            <a:ext cx="9134475" cy="1263650"/>
          </a:xfrm>
        </p:spPr>
        <p:txBody>
          <a:bodyPr/>
          <a:lstStyle/>
          <a:p>
            <a:pPr algn="r"/>
            <a:r>
              <a:rPr lang="en-US" smtClean="0"/>
              <a:t> </a:t>
            </a:r>
            <a:br>
              <a:rPr lang="en-US" smtClean="0"/>
            </a:br>
            <a:r>
              <a:rPr lang="en-US" sz="3200" b="1" smtClean="0"/>
              <a:t>The Focus of </a:t>
            </a:r>
            <a:br>
              <a:rPr lang="en-US" sz="3200" b="1" smtClean="0"/>
            </a:br>
            <a:r>
              <a:rPr lang="en-US" sz="3200" b="1" smtClean="0"/>
              <a:t>Today’s Presentation</a:t>
            </a:r>
            <a:r>
              <a:rPr lang="en-US" sz="3600" smtClean="0"/>
              <a:t/>
            </a:r>
            <a:br>
              <a:rPr lang="en-US" sz="3600" smtClean="0"/>
            </a:br>
            <a:endParaRPr lang="en-US" sz="3600" smtClean="0"/>
          </a:p>
        </p:txBody>
      </p:sp>
      <p:sp>
        <p:nvSpPr>
          <p:cNvPr id="19458" name="Content Placeholder 2"/>
          <p:cNvSpPr>
            <a:spLocks noGrp="1"/>
          </p:cNvSpPr>
          <p:nvPr>
            <p:ph idx="1"/>
          </p:nvPr>
        </p:nvSpPr>
        <p:spPr>
          <a:xfrm>
            <a:off x="508000" y="2119313"/>
            <a:ext cx="9134475" cy="4660900"/>
          </a:xfrm>
        </p:spPr>
        <p:txBody>
          <a:bodyPr/>
          <a:lstStyle/>
          <a:p>
            <a:r>
              <a:rPr lang="en-US" sz="2800" smtClean="0"/>
              <a:t>The way SAUSD monitors students’ entries and exits</a:t>
            </a:r>
          </a:p>
          <a:p>
            <a:r>
              <a:rPr lang="en-US" sz="2800" smtClean="0"/>
              <a:t>The number of high school students who entered and exited SAUSD from 2007-2010 </a:t>
            </a:r>
          </a:p>
          <a:p>
            <a:r>
              <a:rPr lang="en-US" sz="2800" smtClean="0"/>
              <a:t>The categories and explanation for all exits: graduates, non-graduates, and dropouts</a:t>
            </a:r>
          </a:p>
          <a:p>
            <a:r>
              <a:rPr lang="en-US" sz="2800" smtClean="0"/>
              <a:t>The analysis SAUSD conducts in comparison to CDE’s graduation calculations</a:t>
            </a:r>
          </a:p>
          <a:p>
            <a:endParaRPr lang="en-US" sz="2800" smtClean="0"/>
          </a:p>
          <a:p>
            <a:endParaRPr lang="en-US" sz="2800" smtClean="0"/>
          </a:p>
        </p:txBody>
      </p:sp>
      <p:sp>
        <p:nvSpPr>
          <p:cNvPr id="19459" name="Slide Number Placeholder 4"/>
          <p:cNvSpPr>
            <a:spLocks noGrp="1"/>
          </p:cNvSpPr>
          <p:nvPr>
            <p:ph type="sldNum" sz="quarter" idx="10"/>
          </p:nvPr>
        </p:nvSpPr>
        <p:spPr>
          <a:xfrm>
            <a:off x="0" y="7062788"/>
            <a:ext cx="10150475" cy="527050"/>
          </a:xfrm>
          <a:noFill/>
        </p:spPr>
        <p:txBody>
          <a:bodyPr/>
          <a:lstStyle/>
          <a:p>
            <a:fld id="{11D6FD0B-38C9-4B2C-A670-66F029E0731D}" type="slidenum">
              <a:rPr lang="en-US" smtClean="0">
                <a:solidFill>
                  <a:schemeClr val="tx1"/>
                </a:solidFill>
              </a:rPr>
              <a:pPr/>
              <a:t>3</a:t>
            </a:fld>
            <a:endParaRPr lang="en-US"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C:\Documents and Settings\Michelle.Lepatner\Local Settings\Temporary Internet Files\Content.IE5\IJOLA5U7\MC900382578[2].jpg"/>
          <p:cNvPicPr>
            <a:picLocks noChangeAspect="1" noChangeArrowheads="1"/>
          </p:cNvPicPr>
          <p:nvPr/>
        </p:nvPicPr>
        <p:blipFill>
          <a:blip r:embed="rId3" cstate="print"/>
          <a:srcRect/>
          <a:stretch>
            <a:fillRect/>
          </a:stretch>
        </p:blipFill>
        <p:spPr bwMode="auto">
          <a:xfrm>
            <a:off x="3856038" y="3643313"/>
            <a:ext cx="2133600" cy="2438400"/>
          </a:xfrm>
          <a:prstGeom prst="rect">
            <a:avLst/>
          </a:prstGeom>
          <a:noFill/>
          <a:ln w="9525">
            <a:noFill/>
            <a:miter lim="800000"/>
            <a:headEnd/>
            <a:tailEnd/>
          </a:ln>
        </p:spPr>
      </p:pic>
      <p:sp>
        <p:nvSpPr>
          <p:cNvPr id="21506" name="Down Arrow 7"/>
          <p:cNvSpPr>
            <a:spLocks noChangeArrowheads="1"/>
          </p:cNvSpPr>
          <p:nvPr/>
        </p:nvSpPr>
        <p:spPr bwMode="auto">
          <a:xfrm>
            <a:off x="4770438" y="3186113"/>
            <a:ext cx="304800" cy="533400"/>
          </a:xfrm>
          <a:prstGeom prst="downArrow">
            <a:avLst>
              <a:gd name="adj1" fmla="val 50000"/>
              <a:gd name="adj2" fmla="val 49997"/>
            </a:avLst>
          </a:prstGeom>
          <a:solidFill>
            <a:schemeClr val="accent1"/>
          </a:solidFill>
          <a:ln w="9525" algn="ctr">
            <a:solidFill>
              <a:schemeClr val="tx1"/>
            </a:solidFill>
            <a:round/>
            <a:headEnd/>
            <a:tailEnd/>
          </a:ln>
        </p:spPr>
        <p:txBody>
          <a:bodyPr wrap="none" anchor="ctr"/>
          <a:lstStyle/>
          <a:p>
            <a:pPr algn="ctr"/>
            <a:endParaRPr lang="en-US"/>
          </a:p>
        </p:txBody>
      </p:sp>
      <p:grpSp>
        <p:nvGrpSpPr>
          <p:cNvPr id="37" name="Group 36"/>
          <p:cNvGrpSpPr>
            <a:grpSpLocks/>
          </p:cNvGrpSpPr>
          <p:nvPr/>
        </p:nvGrpSpPr>
        <p:grpSpPr bwMode="auto">
          <a:xfrm>
            <a:off x="960438" y="1204913"/>
            <a:ext cx="5349875" cy="2398712"/>
            <a:chOff x="1036637" y="1204119"/>
            <a:chExt cx="5350050" cy="2398931"/>
          </a:xfrm>
        </p:grpSpPr>
        <p:grpSp>
          <p:nvGrpSpPr>
            <p:cNvPr id="21522" name="Group 35"/>
            <p:cNvGrpSpPr>
              <a:grpSpLocks/>
            </p:cNvGrpSpPr>
            <p:nvPr/>
          </p:nvGrpSpPr>
          <p:grpSpPr bwMode="auto">
            <a:xfrm>
              <a:off x="1570037" y="1204119"/>
              <a:ext cx="4816650" cy="2389499"/>
              <a:chOff x="1570037" y="1204119"/>
              <a:chExt cx="4816650" cy="2389499"/>
            </a:xfrm>
          </p:grpSpPr>
          <p:pic>
            <p:nvPicPr>
              <p:cNvPr id="21524" name="Picture 5" descr="C:\Documents and Settings\Michelle.Lepatner\Local Settings\Temporary Internet Files\Content.IE5\2DW3ALEH\dglxasset[1].aspx"/>
              <p:cNvPicPr>
                <a:picLocks noChangeAspect="1" noChangeArrowheads="1"/>
              </p:cNvPicPr>
              <p:nvPr/>
            </p:nvPicPr>
            <p:blipFill>
              <a:blip r:embed="rId4" cstate="print"/>
              <a:srcRect/>
              <a:stretch>
                <a:fillRect/>
              </a:stretch>
            </p:blipFill>
            <p:spPr bwMode="auto">
              <a:xfrm>
                <a:off x="4084637" y="1204119"/>
                <a:ext cx="2302050" cy="2160899"/>
              </a:xfrm>
              <a:prstGeom prst="rect">
                <a:avLst/>
              </a:prstGeom>
              <a:noFill/>
              <a:ln w="9525">
                <a:noFill/>
                <a:miter lim="800000"/>
                <a:headEnd/>
                <a:tailEnd/>
              </a:ln>
            </p:spPr>
          </p:pic>
          <p:pic>
            <p:nvPicPr>
              <p:cNvPr id="21525" name="Picture 5" descr="C:\Documents and Settings\Michelle.Lepatner\Local Settings\Temporary Internet Files\Content.IE5\2DW3ALEH\dglxasset[1].aspx"/>
              <p:cNvPicPr>
                <a:picLocks noChangeAspect="1" noChangeArrowheads="1"/>
              </p:cNvPicPr>
              <p:nvPr/>
            </p:nvPicPr>
            <p:blipFill>
              <a:blip r:embed="rId4" cstate="print"/>
              <a:srcRect/>
              <a:stretch>
                <a:fillRect/>
              </a:stretch>
            </p:blipFill>
            <p:spPr bwMode="auto">
              <a:xfrm>
                <a:off x="3322637" y="1204119"/>
                <a:ext cx="2302050" cy="2160899"/>
              </a:xfrm>
              <a:prstGeom prst="rect">
                <a:avLst/>
              </a:prstGeom>
              <a:noFill/>
              <a:ln w="9525">
                <a:noFill/>
                <a:miter lim="800000"/>
                <a:headEnd/>
                <a:tailEnd/>
              </a:ln>
            </p:spPr>
          </p:pic>
          <p:grpSp>
            <p:nvGrpSpPr>
              <p:cNvPr id="21526" name="Group 32"/>
              <p:cNvGrpSpPr>
                <a:grpSpLocks/>
              </p:cNvGrpSpPr>
              <p:nvPr/>
            </p:nvGrpSpPr>
            <p:grpSpPr bwMode="auto">
              <a:xfrm>
                <a:off x="1570037" y="1204119"/>
                <a:ext cx="3368850" cy="2389499"/>
                <a:chOff x="1570037" y="1127919"/>
                <a:chExt cx="3368850" cy="2389499"/>
              </a:xfrm>
            </p:grpSpPr>
            <p:pic>
              <p:nvPicPr>
                <p:cNvPr id="21527" name="Picture 5" descr="C:\Documents and Settings\Michelle.Lepatner\Local Settings\Temporary Internet Files\Content.IE5\2DW3ALEH\dglxasset[1].aspx"/>
                <p:cNvPicPr>
                  <a:picLocks noChangeAspect="1" noChangeArrowheads="1"/>
                </p:cNvPicPr>
                <p:nvPr/>
              </p:nvPicPr>
              <p:blipFill>
                <a:blip r:embed="rId4" cstate="print"/>
                <a:srcRect/>
                <a:stretch>
                  <a:fillRect/>
                </a:stretch>
              </p:blipFill>
              <p:spPr bwMode="auto">
                <a:xfrm>
                  <a:off x="2636837" y="1356519"/>
                  <a:ext cx="2302050" cy="2160899"/>
                </a:xfrm>
                <a:prstGeom prst="rect">
                  <a:avLst/>
                </a:prstGeom>
                <a:noFill/>
                <a:ln w="9525">
                  <a:noFill/>
                  <a:miter lim="800000"/>
                  <a:headEnd/>
                  <a:tailEnd/>
                </a:ln>
              </p:spPr>
            </p:pic>
            <p:pic>
              <p:nvPicPr>
                <p:cNvPr id="21528" name="Picture 5" descr="C:\Documents and Settings\Michelle.Lepatner\Local Settings\Temporary Internet Files\Content.IE5\2DW3ALEH\dglxasset[1].aspx"/>
                <p:cNvPicPr>
                  <a:picLocks noChangeAspect="1" noChangeArrowheads="1"/>
                </p:cNvPicPr>
                <p:nvPr/>
              </p:nvPicPr>
              <p:blipFill>
                <a:blip r:embed="rId4" cstate="print"/>
                <a:srcRect/>
                <a:stretch>
                  <a:fillRect/>
                </a:stretch>
              </p:blipFill>
              <p:spPr bwMode="auto">
                <a:xfrm>
                  <a:off x="1570037" y="1127919"/>
                  <a:ext cx="2302050" cy="2160899"/>
                </a:xfrm>
                <a:prstGeom prst="rect">
                  <a:avLst/>
                </a:prstGeom>
                <a:noFill/>
                <a:ln w="9525">
                  <a:noFill/>
                  <a:miter lim="800000"/>
                  <a:headEnd/>
                  <a:tailEnd/>
                </a:ln>
              </p:spPr>
            </p:pic>
          </p:grpSp>
        </p:grpSp>
        <p:sp>
          <p:nvSpPr>
            <p:cNvPr id="21523" name="TextBox 19"/>
            <p:cNvSpPr txBox="1">
              <a:spLocks noChangeArrowheads="1"/>
            </p:cNvSpPr>
            <p:nvPr/>
          </p:nvSpPr>
          <p:spPr bwMode="auto">
            <a:xfrm>
              <a:off x="1036637" y="2956719"/>
              <a:ext cx="3581400" cy="646331"/>
            </a:xfrm>
            <a:prstGeom prst="rect">
              <a:avLst/>
            </a:prstGeom>
            <a:solidFill>
              <a:schemeClr val="bg1"/>
            </a:solidFill>
            <a:ln w="6350">
              <a:solidFill>
                <a:schemeClr val="tx1"/>
              </a:solidFill>
              <a:miter lim="800000"/>
              <a:headEnd/>
              <a:tailEnd/>
            </a:ln>
          </p:spPr>
          <p:txBody>
            <a:bodyPr>
              <a:spAutoFit/>
            </a:bodyPr>
            <a:lstStyle/>
            <a:p>
              <a:pPr algn="ctr"/>
              <a:r>
                <a:rPr lang="en-US"/>
                <a:t>GRADE 9 in 2007: </a:t>
              </a:r>
            </a:p>
            <a:p>
              <a:pPr algn="ctr"/>
              <a:r>
                <a:rPr lang="en-US" b="1"/>
                <a:t>4,837 students</a:t>
              </a:r>
            </a:p>
          </p:txBody>
        </p:sp>
      </p:grpSp>
      <p:pic>
        <p:nvPicPr>
          <p:cNvPr id="21508" name="Picture 8" descr="C:\Documents and Settings\Michelle.Lepatner\Local Settings\Temporary Internet Files\Content.IE5\6TCFAPSX\MP900439392[2].jpg"/>
          <p:cNvPicPr>
            <a:picLocks noChangeAspect="1" noChangeArrowheads="1"/>
          </p:cNvPicPr>
          <p:nvPr/>
        </p:nvPicPr>
        <p:blipFill>
          <a:blip r:embed="rId5" cstate="print"/>
          <a:srcRect/>
          <a:stretch>
            <a:fillRect/>
          </a:stretch>
        </p:blipFill>
        <p:spPr bwMode="auto">
          <a:xfrm>
            <a:off x="3690938" y="5927725"/>
            <a:ext cx="1828800" cy="1220788"/>
          </a:xfrm>
          <a:prstGeom prst="rect">
            <a:avLst/>
          </a:prstGeom>
          <a:noFill/>
          <a:ln w="9525">
            <a:noFill/>
            <a:miter lim="800000"/>
            <a:headEnd/>
            <a:tailEnd/>
          </a:ln>
        </p:spPr>
      </p:pic>
      <p:sp>
        <p:nvSpPr>
          <p:cNvPr id="21509" name="Down Arrow 26"/>
          <p:cNvSpPr>
            <a:spLocks noChangeArrowheads="1"/>
          </p:cNvSpPr>
          <p:nvPr/>
        </p:nvSpPr>
        <p:spPr bwMode="auto">
          <a:xfrm>
            <a:off x="4789488" y="5853113"/>
            <a:ext cx="304800" cy="381000"/>
          </a:xfrm>
          <a:prstGeom prst="downArrow">
            <a:avLst>
              <a:gd name="adj1" fmla="val 50000"/>
              <a:gd name="adj2" fmla="val 50000"/>
            </a:avLst>
          </a:prstGeom>
          <a:solidFill>
            <a:schemeClr val="accent1"/>
          </a:solidFill>
          <a:ln w="9525" algn="ctr">
            <a:solidFill>
              <a:schemeClr val="tx1"/>
            </a:solidFill>
            <a:round/>
            <a:headEnd/>
            <a:tailEnd/>
          </a:ln>
        </p:spPr>
        <p:txBody>
          <a:bodyPr wrap="none" anchor="ctr"/>
          <a:lstStyle/>
          <a:p>
            <a:pPr algn="ctr"/>
            <a:endParaRPr lang="en-US"/>
          </a:p>
        </p:txBody>
      </p:sp>
      <p:grpSp>
        <p:nvGrpSpPr>
          <p:cNvPr id="32" name="Group 31"/>
          <p:cNvGrpSpPr>
            <a:grpSpLocks/>
          </p:cNvGrpSpPr>
          <p:nvPr/>
        </p:nvGrpSpPr>
        <p:grpSpPr bwMode="auto">
          <a:xfrm>
            <a:off x="5511800" y="290513"/>
            <a:ext cx="4638675" cy="4038600"/>
            <a:chOff x="5512572" y="289719"/>
            <a:chExt cx="4637903" cy="4038600"/>
          </a:xfrm>
        </p:grpSpPr>
        <p:grpSp>
          <p:nvGrpSpPr>
            <p:cNvPr id="21514" name="Group 30"/>
            <p:cNvGrpSpPr>
              <a:grpSpLocks/>
            </p:cNvGrpSpPr>
            <p:nvPr/>
          </p:nvGrpSpPr>
          <p:grpSpPr bwMode="auto">
            <a:xfrm>
              <a:off x="7132637" y="289719"/>
              <a:ext cx="3017838" cy="4038600"/>
              <a:chOff x="7132637" y="289719"/>
              <a:chExt cx="3017838" cy="4038600"/>
            </a:xfrm>
          </p:grpSpPr>
          <p:pic>
            <p:nvPicPr>
              <p:cNvPr id="21516" name="Picture 7" descr="C:\Documents and Settings\Michelle.Lepatner\Local Settings\Temporary Internet Files\Content.IE5\IJOLA5U7\MC900439612[2].png"/>
              <p:cNvPicPr>
                <a:picLocks noChangeAspect="1" noChangeArrowheads="1"/>
              </p:cNvPicPr>
              <p:nvPr/>
            </p:nvPicPr>
            <p:blipFill>
              <a:blip r:embed="rId6" cstate="print"/>
              <a:srcRect/>
              <a:stretch>
                <a:fillRect/>
              </a:stretch>
            </p:blipFill>
            <p:spPr bwMode="auto">
              <a:xfrm>
                <a:off x="7526338" y="2423319"/>
                <a:ext cx="2624137" cy="1905000"/>
              </a:xfrm>
              <a:prstGeom prst="rect">
                <a:avLst/>
              </a:prstGeom>
              <a:noFill/>
              <a:ln w="9525">
                <a:noFill/>
                <a:miter lim="800000"/>
                <a:headEnd/>
                <a:tailEnd/>
              </a:ln>
            </p:spPr>
          </p:pic>
          <p:pic>
            <p:nvPicPr>
              <p:cNvPr id="21517" name="Picture 7" descr="C:\Documents and Settings\Michelle.Lepatner\Local Settings\Temporary Internet Files\Content.IE5\IJOLA5U7\MC900439612[2].png"/>
              <p:cNvPicPr>
                <a:picLocks noChangeAspect="1" noChangeArrowheads="1"/>
              </p:cNvPicPr>
              <p:nvPr/>
            </p:nvPicPr>
            <p:blipFill>
              <a:blip r:embed="rId6" cstate="print"/>
              <a:srcRect/>
              <a:stretch>
                <a:fillRect/>
              </a:stretch>
            </p:blipFill>
            <p:spPr bwMode="auto">
              <a:xfrm>
                <a:off x="7526338" y="1356519"/>
                <a:ext cx="2624137" cy="1905000"/>
              </a:xfrm>
              <a:prstGeom prst="rect">
                <a:avLst/>
              </a:prstGeom>
              <a:noFill/>
              <a:ln w="9525">
                <a:noFill/>
                <a:miter lim="800000"/>
                <a:headEnd/>
                <a:tailEnd/>
              </a:ln>
            </p:spPr>
          </p:pic>
          <p:pic>
            <p:nvPicPr>
              <p:cNvPr id="21518" name="Picture 7" descr="C:\Documents and Settings\Michelle.Lepatner\Local Settings\Temporary Internet Files\Content.IE5\IJOLA5U7\MC900439612[2].png"/>
              <p:cNvPicPr>
                <a:picLocks noChangeAspect="1" noChangeArrowheads="1"/>
              </p:cNvPicPr>
              <p:nvPr/>
            </p:nvPicPr>
            <p:blipFill>
              <a:blip r:embed="rId6" cstate="print"/>
              <a:srcRect/>
              <a:stretch>
                <a:fillRect/>
              </a:stretch>
            </p:blipFill>
            <p:spPr bwMode="auto">
              <a:xfrm>
                <a:off x="7526338" y="289719"/>
                <a:ext cx="2624137" cy="1905000"/>
              </a:xfrm>
              <a:prstGeom prst="rect">
                <a:avLst/>
              </a:prstGeom>
              <a:noFill/>
              <a:ln w="9525">
                <a:noFill/>
                <a:miter lim="800000"/>
                <a:headEnd/>
                <a:tailEnd/>
              </a:ln>
            </p:spPr>
          </p:pic>
          <p:sp>
            <p:nvSpPr>
              <p:cNvPr id="21519" name="TextBox 21"/>
              <p:cNvSpPr txBox="1">
                <a:spLocks noChangeArrowheads="1"/>
              </p:cNvSpPr>
              <p:nvPr/>
            </p:nvSpPr>
            <p:spPr bwMode="auto">
              <a:xfrm>
                <a:off x="7132637" y="1280319"/>
                <a:ext cx="3017838" cy="338554"/>
              </a:xfrm>
              <a:prstGeom prst="rect">
                <a:avLst/>
              </a:prstGeom>
              <a:solidFill>
                <a:schemeClr val="bg1"/>
              </a:solidFill>
              <a:ln w="9525">
                <a:noFill/>
                <a:miter lim="800000"/>
                <a:headEnd/>
                <a:tailEnd/>
              </a:ln>
            </p:spPr>
            <p:txBody>
              <a:bodyPr>
                <a:spAutoFit/>
              </a:bodyPr>
              <a:lstStyle/>
              <a:p>
                <a:pPr algn="ctr"/>
                <a:r>
                  <a:rPr lang="en-US" sz="1600"/>
                  <a:t>GRADE 10: 266 new students</a:t>
                </a:r>
              </a:p>
            </p:txBody>
          </p:sp>
          <p:sp>
            <p:nvSpPr>
              <p:cNvPr id="21520" name="TextBox 22"/>
              <p:cNvSpPr txBox="1">
                <a:spLocks noChangeArrowheads="1"/>
              </p:cNvSpPr>
              <p:nvPr/>
            </p:nvSpPr>
            <p:spPr bwMode="auto">
              <a:xfrm>
                <a:off x="7208837" y="2347119"/>
                <a:ext cx="2941638" cy="338554"/>
              </a:xfrm>
              <a:prstGeom prst="rect">
                <a:avLst/>
              </a:prstGeom>
              <a:solidFill>
                <a:schemeClr val="bg1"/>
              </a:solidFill>
              <a:ln w="9525">
                <a:noFill/>
                <a:miter lim="800000"/>
                <a:headEnd/>
                <a:tailEnd/>
              </a:ln>
            </p:spPr>
            <p:txBody>
              <a:bodyPr>
                <a:spAutoFit/>
              </a:bodyPr>
              <a:lstStyle/>
              <a:p>
                <a:pPr algn="ctr"/>
                <a:r>
                  <a:rPr lang="en-US" sz="1600"/>
                  <a:t>GRADE 11: 369 new students</a:t>
                </a:r>
              </a:p>
            </p:txBody>
          </p:sp>
          <p:sp>
            <p:nvSpPr>
              <p:cNvPr id="21521" name="TextBox 23"/>
              <p:cNvSpPr txBox="1">
                <a:spLocks noChangeArrowheads="1"/>
              </p:cNvSpPr>
              <p:nvPr/>
            </p:nvSpPr>
            <p:spPr bwMode="auto">
              <a:xfrm>
                <a:off x="7208837" y="3490119"/>
                <a:ext cx="2941638" cy="338554"/>
              </a:xfrm>
              <a:prstGeom prst="rect">
                <a:avLst/>
              </a:prstGeom>
              <a:solidFill>
                <a:schemeClr val="bg1"/>
              </a:solidFill>
              <a:ln w="9525">
                <a:noFill/>
                <a:miter lim="800000"/>
                <a:headEnd/>
                <a:tailEnd/>
              </a:ln>
            </p:spPr>
            <p:txBody>
              <a:bodyPr>
                <a:spAutoFit/>
              </a:bodyPr>
              <a:lstStyle/>
              <a:p>
                <a:pPr algn="ctr"/>
                <a:r>
                  <a:rPr lang="en-US" sz="1600"/>
                  <a:t>GRADE 12: 430 new students</a:t>
                </a:r>
              </a:p>
            </p:txBody>
          </p:sp>
        </p:grpSp>
        <p:sp>
          <p:nvSpPr>
            <p:cNvPr id="21515" name="TextBox 25"/>
            <p:cNvSpPr txBox="1">
              <a:spLocks noChangeArrowheads="1"/>
            </p:cNvSpPr>
            <p:nvPr/>
          </p:nvSpPr>
          <p:spPr bwMode="auto">
            <a:xfrm rot="-2215828">
              <a:off x="5512572" y="3304263"/>
              <a:ext cx="2133600" cy="646331"/>
            </a:xfrm>
            <a:prstGeom prst="rect">
              <a:avLst/>
            </a:prstGeom>
            <a:noFill/>
            <a:ln w="9525">
              <a:noFill/>
              <a:miter lim="800000"/>
              <a:headEnd/>
              <a:tailEnd/>
            </a:ln>
          </p:spPr>
          <p:txBody>
            <a:bodyPr>
              <a:spAutoFit/>
            </a:bodyPr>
            <a:lstStyle/>
            <a:p>
              <a:pPr algn="ctr"/>
              <a:r>
                <a:rPr lang="en-US" b="1"/>
                <a:t>+ 1,065 new students</a:t>
              </a:r>
            </a:p>
          </p:txBody>
        </p:sp>
      </p:grpSp>
      <p:sp>
        <p:nvSpPr>
          <p:cNvPr id="12" name="Down Arrow 11"/>
          <p:cNvSpPr>
            <a:spLocks noChangeArrowheads="1"/>
          </p:cNvSpPr>
          <p:nvPr/>
        </p:nvSpPr>
        <p:spPr bwMode="auto">
          <a:xfrm rot="3314833">
            <a:off x="6056313" y="1944688"/>
            <a:ext cx="369887" cy="2579687"/>
          </a:xfrm>
          <a:prstGeom prst="downArrow">
            <a:avLst>
              <a:gd name="adj1" fmla="val 50000"/>
              <a:gd name="adj2" fmla="val 50144"/>
            </a:avLst>
          </a:prstGeom>
          <a:solidFill>
            <a:schemeClr val="accent1"/>
          </a:solidFill>
          <a:ln w="9525" algn="ctr">
            <a:solidFill>
              <a:schemeClr val="tx1"/>
            </a:solidFill>
            <a:round/>
            <a:headEnd/>
            <a:tailEnd/>
          </a:ln>
        </p:spPr>
        <p:txBody>
          <a:bodyPr wrap="none" anchor="ctr"/>
          <a:lstStyle/>
          <a:p>
            <a:pPr algn="ctr"/>
            <a:endParaRPr lang="en-US"/>
          </a:p>
        </p:txBody>
      </p:sp>
      <p:sp>
        <p:nvSpPr>
          <p:cNvPr id="38" name="Left-Right Arrow 37"/>
          <p:cNvSpPr>
            <a:spLocks noChangeArrowheads="1"/>
          </p:cNvSpPr>
          <p:nvPr/>
        </p:nvSpPr>
        <p:spPr bwMode="auto">
          <a:xfrm rot="-1043253">
            <a:off x="1500188" y="4949825"/>
            <a:ext cx="2670175" cy="960438"/>
          </a:xfrm>
          <a:prstGeom prst="leftRightArrow">
            <a:avLst>
              <a:gd name="adj1" fmla="val 50000"/>
              <a:gd name="adj2" fmla="val 50017"/>
            </a:avLst>
          </a:prstGeom>
          <a:solidFill>
            <a:schemeClr val="accent1"/>
          </a:solidFill>
          <a:ln w="9525" algn="ctr">
            <a:solidFill>
              <a:schemeClr val="tx1"/>
            </a:solidFill>
            <a:round/>
            <a:headEnd/>
            <a:tailEnd/>
          </a:ln>
        </p:spPr>
        <p:txBody>
          <a:bodyPr wrap="none" anchor="ctr"/>
          <a:lstStyle/>
          <a:p>
            <a:pPr algn="ctr"/>
            <a:r>
              <a:rPr lang="en-US"/>
              <a:t>313 re-enrollees</a:t>
            </a:r>
          </a:p>
        </p:txBody>
      </p:sp>
      <p:sp>
        <p:nvSpPr>
          <p:cNvPr id="21513" name="Slide Number Placeholder 27"/>
          <p:cNvSpPr>
            <a:spLocks noGrp="1"/>
          </p:cNvSpPr>
          <p:nvPr>
            <p:ph type="sldNum" sz="quarter" idx="10"/>
          </p:nvPr>
        </p:nvSpPr>
        <p:spPr>
          <a:xfrm>
            <a:off x="0" y="7062788"/>
            <a:ext cx="10150475" cy="527050"/>
          </a:xfrm>
          <a:noFill/>
        </p:spPr>
        <p:txBody>
          <a:bodyPr/>
          <a:lstStyle/>
          <a:p>
            <a:fld id="{6598C3A4-7176-4E7F-B505-F4E532CB5261}" type="slidenum">
              <a:rPr lang="en-US" smtClean="0">
                <a:solidFill>
                  <a:schemeClr val="tx1"/>
                </a:solidFill>
              </a:rPr>
              <a:pPr/>
              <a:t>4</a:t>
            </a:fld>
            <a:endParaRPr lang="en-US" smtClean="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22" presetClass="entr" presetSubtype="4"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down)">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8">
                                            <p:bg/>
                                          </p:spTgt>
                                        </p:tgtEl>
                                        <p:attrNameLst>
                                          <p:attrName>style.visibility</p:attrName>
                                        </p:attrNameLst>
                                      </p:cBhvr>
                                      <p:to>
                                        <p:strVal val="visible"/>
                                      </p:to>
                                    </p:set>
                                    <p:animEffect transition="in" filter="wipe(down)">
                                      <p:cBhvr>
                                        <p:cTn id="21" dur="500"/>
                                        <p:tgtEl>
                                          <p:spTgt spid="38">
                                            <p:bg/>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8">
                                            <p:txEl>
                                              <p:pRg st="0" end="0"/>
                                            </p:txEl>
                                          </p:spTgt>
                                        </p:tgtEl>
                                        <p:attrNameLst>
                                          <p:attrName>style.visibility</p:attrName>
                                        </p:attrNameLst>
                                      </p:cBhvr>
                                      <p:to>
                                        <p:strVal val="visible"/>
                                      </p:to>
                                    </p:set>
                                    <p:animEffect transition="in" filter="wipe(down)">
                                      <p:cBhvr>
                                        <p:cTn id="24"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74638" y="1457325"/>
          <a:ext cx="3200400" cy="5194285"/>
        </p:xfrm>
        <a:graphic>
          <a:graphicData uri="http://schemas.openxmlformats.org/drawingml/2006/table">
            <a:tbl>
              <a:tblPr firstRow="1" bandRow="1">
                <a:tableStyleId>{5C22544A-7EE6-4342-B048-85BDC9FD1C3A}</a:tableStyleId>
              </a:tblPr>
              <a:tblGrid>
                <a:gridCol w="3200400"/>
              </a:tblGrid>
              <a:tr h="420451">
                <a:tc>
                  <a:txBody>
                    <a:bodyPr/>
                    <a:lstStyle/>
                    <a:p>
                      <a:pPr algn="ctr"/>
                      <a:r>
                        <a:rPr lang="en-US" sz="2400" b="0" dirty="0" smtClean="0">
                          <a:solidFill>
                            <a:srgbClr val="00B050"/>
                          </a:solidFill>
                        </a:rPr>
                        <a:t>Graduate</a:t>
                      </a:r>
                      <a:endParaRPr lang="en-US" sz="2400" b="0" dirty="0">
                        <a:solidFill>
                          <a:srgbClr val="00B050"/>
                        </a:solidFill>
                      </a:endParaRPr>
                    </a:p>
                  </a:txBody>
                  <a:tcPr>
                    <a:solidFill>
                      <a:schemeClr val="accent2">
                        <a:lumMod val="20000"/>
                        <a:lumOff val="80000"/>
                      </a:schemeClr>
                    </a:solidFill>
                  </a:tcPr>
                </a:tc>
              </a:tr>
              <a:tr h="4737085">
                <a:tc>
                  <a:txBody>
                    <a:bodyPr/>
                    <a:lstStyle/>
                    <a:p>
                      <a:pPr algn="ctr"/>
                      <a:endParaRPr lang="en-US" sz="2000" b="1" dirty="0" smtClean="0">
                        <a:solidFill>
                          <a:srgbClr val="00B050"/>
                        </a:solidFill>
                      </a:endParaRPr>
                    </a:p>
                    <a:p>
                      <a:pPr algn="ctr"/>
                      <a:r>
                        <a:rPr lang="en-US" sz="2000" b="1" dirty="0" smtClean="0">
                          <a:solidFill>
                            <a:srgbClr val="00B050"/>
                          </a:solidFill>
                        </a:rPr>
                        <a:t>Definition: </a:t>
                      </a:r>
                    </a:p>
                    <a:p>
                      <a:pPr algn="ctr"/>
                      <a:r>
                        <a:rPr lang="en-US" sz="2000" b="0" dirty="0" smtClean="0">
                          <a:solidFill>
                            <a:srgbClr val="00B050"/>
                          </a:solidFill>
                        </a:rPr>
                        <a:t>Students who completed all graduation requirements</a:t>
                      </a:r>
                      <a:r>
                        <a:rPr lang="en-US" sz="2000" b="0" baseline="0" dirty="0" smtClean="0">
                          <a:solidFill>
                            <a:srgbClr val="00B050"/>
                          </a:solidFill>
                        </a:rPr>
                        <a:t> and earned a high school diploma or earned a GED or CHSPE</a:t>
                      </a:r>
                    </a:p>
                    <a:p>
                      <a:pPr algn="ctr"/>
                      <a:endParaRPr lang="en-US" sz="2400" b="0" baseline="0" dirty="0" smtClean="0">
                        <a:solidFill>
                          <a:srgbClr val="00B050"/>
                        </a:solidFill>
                      </a:endParaRPr>
                    </a:p>
                    <a:p>
                      <a:pPr algn="ctr"/>
                      <a:endParaRPr lang="en-US" sz="2000" b="0" baseline="0" dirty="0" smtClean="0">
                        <a:solidFill>
                          <a:srgbClr val="00B050"/>
                        </a:solidFill>
                      </a:endParaRPr>
                    </a:p>
                    <a:p>
                      <a:pPr algn="ctr"/>
                      <a:endParaRPr lang="en-US" sz="2000" b="0" baseline="0" dirty="0" smtClean="0">
                        <a:solidFill>
                          <a:srgbClr val="00B050"/>
                        </a:solidFill>
                      </a:endParaRPr>
                    </a:p>
                    <a:p>
                      <a:pPr algn="ctr"/>
                      <a:r>
                        <a:rPr lang="en-US" sz="2000" b="1" baseline="0" dirty="0" smtClean="0">
                          <a:solidFill>
                            <a:srgbClr val="00B050"/>
                          </a:solidFill>
                        </a:rPr>
                        <a:t>Example:</a:t>
                      </a:r>
                    </a:p>
                    <a:p>
                      <a:pPr algn="ctr"/>
                      <a:r>
                        <a:rPr lang="en-US" sz="2000" b="0" dirty="0" smtClean="0">
                          <a:solidFill>
                            <a:srgbClr val="00B050"/>
                          </a:solidFill>
                        </a:rPr>
                        <a:t>Student earned 220 credits, passed CAHSEE and completed all other graduation requirements</a:t>
                      </a:r>
                      <a:endParaRPr lang="en-US" sz="2000" b="0" dirty="0">
                        <a:solidFill>
                          <a:srgbClr val="00B050"/>
                        </a:solidFill>
                      </a:endParaRPr>
                    </a:p>
                  </a:txBody>
                  <a:tcPr>
                    <a:solidFill>
                      <a:schemeClr val="bg1"/>
                    </a:solidFill>
                  </a:tcPr>
                </a:tc>
              </a:tr>
            </a:tbl>
          </a:graphicData>
        </a:graphic>
      </p:graphicFrame>
      <p:sp>
        <p:nvSpPr>
          <p:cNvPr id="23561" name="Title 1"/>
          <p:cNvSpPr>
            <a:spLocks noGrp="1"/>
          </p:cNvSpPr>
          <p:nvPr>
            <p:ph type="title"/>
          </p:nvPr>
        </p:nvSpPr>
        <p:spPr>
          <a:xfrm>
            <a:off x="1016000" y="290513"/>
            <a:ext cx="9134475" cy="1263650"/>
          </a:xfrm>
        </p:spPr>
        <p:txBody>
          <a:bodyPr/>
          <a:lstStyle/>
          <a:p>
            <a:pPr algn="r"/>
            <a:r>
              <a:rPr lang="en-US" sz="3200" b="1" smtClean="0"/>
              <a:t>The Three Types of Exits</a:t>
            </a:r>
          </a:p>
        </p:txBody>
      </p:sp>
      <p:pic>
        <p:nvPicPr>
          <p:cNvPr id="23562" name="Picture 1" descr="C:\Documents and Settings\Michelle.Lepatner\Local Settings\Temporary Internet Files\Content.IE5\6TCFAPSX\MP900439392[2].jpg"/>
          <p:cNvPicPr>
            <a:picLocks noChangeAspect="1" noChangeArrowheads="1"/>
          </p:cNvPicPr>
          <p:nvPr/>
        </p:nvPicPr>
        <p:blipFill>
          <a:blip r:embed="rId3" cstate="print"/>
          <a:srcRect/>
          <a:stretch>
            <a:fillRect/>
          </a:stretch>
        </p:blipFill>
        <p:spPr bwMode="auto">
          <a:xfrm>
            <a:off x="960438" y="4176713"/>
            <a:ext cx="1828800" cy="914400"/>
          </a:xfrm>
          <a:prstGeom prst="rect">
            <a:avLst/>
          </a:prstGeom>
          <a:noFill/>
          <a:ln w="9525">
            <a:noFill/>
            <a:miter lim="800000"/>
            <a:headEnd/>
            <a:tailEnd/>
          </a:ln>
        </p:spPr>
      </p:pic>
      <p:graphicFrame>
        <p:nvGraphicFramePr>
          <p:cNvPr id="6" name="Table 5"/>
          <p:cNvGraphicFramePr>
            <a:graphicFrameLocks noGrp="1"/>
          </p:cNvGraphicFramePr>
          <p:nvPr/>
        </p:nvGraphicFramePr>
        <p:xfrm>
          <a:off x="3494088" y="1446213"/>
          <a:ext cx="3200400" cy="5269978"/>
        </p:xfrm>
        <a:graphic>
          <a:graphicData uri="http://schemas.openxmlformats.org/drawingml/2006/table">
            <a:tbl>
              <a:tblPr firstRow="1" bandRow="1">
                <a:tableStyleId>{5C22544A-7EE6-4342-B048-85BDC9FD1C3A}</a:tableStyleId>
              </a:tblPr>
              <a:tblGrid>
                <a:gridCol w="3200400"/>
              </a:tblGrid>
              <a:tr h="431121">
                <a:tc>
                  <a:txBody>
                    <a:bodyPr/>
                    <a:lstStyle/>
                    <a:p>
                      <a:pPr algn="ctr"/>
                      <a:r>
                        <a:rPr lang="en-US" sz="2400" b="0" dirty="0" smtClean="0">
                          <a:solidFill>
                            <a:srgbClr val="FF6600"/>
                          </a:solidFill>
                        </a:rPr>
                        <a:t>Non-Graduate</a:t>
                      </a:r>
                      <a:endParaRPr lang="en-US" sz="2400" b="0" dirty="0">
                        <a:solidFill>
                          <a:srgbClr val="FF6600"/>
                        </a:solidFill>
                      </a:endParaRPr>
                    </a:p>
                  </a:txBody>
                  <a:tcPr>
                    <a:solidFill>
                      <a:schemeClr val="accent2">
                        <a:lumMod val="20000"/>
                        <a:lumOff val="80000"/>
                      </a:schemeClr>
                    </a:solidFill>
                  </a:tcPr>
                </a:tc>
              </a:tr>
              <a:tr h="4812778">
                <a:tc>
                  <a:txBody>
                    <a:bodyPr/>
                    <a:lstStyle/>
                    <a:p>
                      <a:pPr algn="ctr"/>
                      <a:endParaRPr lang="en-US" sz="1800" b="1" dirty="0" smtClean="0">
                        <a:solidFill>
                          <a:srgbClr val="FF6600"/>
                        </a:solidFill>
                      </a:endParaRPr>
                    </a:p>
                    <a:p>
                      <a:pPr algn="ctr"/>
                      <a:r>
                        <a:rPr lang="en-US" sz="1800" b="1" dirty="0" smtClean="0">
                          <a:solidFill>
                            <a:srgbClr val="FF6600"/>
                          </a:solidFill>
                        </a:rPr>
                        <a:t>Definition: </a:t>
                      </a:r>
                    </a:p>
                    <a:p>
                      <a:pPr algn="ctr"/>
                      <a:r>
                        <a:rPr lang="en-US" sz="1800" b="0" dirty="0" smtClean="0">
                          <a:solidFill>
                            <a:srgbClr val="FF6600"/>
                          </a:solidFill>
                        </a:rPr>
                        <a:t>Students who leave high</a:t>
                      </a:r>
                      <a:r>
                        <a:rPr lang="en-US" sz="1800" b="0" baseline="0" dirty="0" smtClean="0">
                          <a:solidFill>
                            <a:srgbClr val="FF6600"/>
                          </a:solidFill>
                        </a:rPr>
                        <a:t> school to attend another high school, alternative program, or leave for a specific reason.</a:t>
                      </a:r>
                      <a:endParaRPr lang="en-US" sz="1800" b="1" baseline="0" dirty="0" smtClean="0">
                        <a:solidFill>
                          <a:srgbClr val="FF6600"/>
                        </a:solidFill>
                      </a:endParaRPr>
                    </a:p>
                    <a:p>
                      <a:pPr algn="ctr"/>
                      <a:endParaRPr lang="en-US" sz="1800" b="1" baseline="0" dirty="0" smtClean="0">
                        <a:solidFill>
                          <a:srgbClr val="FF6600"/>
                        </a:solidFill>
                      </a:endParaRPr>
                    </a:p>
                    <a:p>
                      <a:pPr algn="ctr"/>
                      <a:r>
                        <a:rPr lang="en-US" sz="1800" b="1" baseline="0" dirty="0" smtClean="0">
                          <a:solidFill>
                            <a:srgbClr val="FF6600"/>
                          </a:solidFill>
                        </a:rPr>
                        <a:t>Example:</a:t>
                      </a:r>
                    </a:p>
                    <a:p>
                      <a:pPr algn="ctr"/>
                      <a:r>
                        <a:rPr lang="en-US" sz="1800" b="0" baseline="0" dirty="0" smtClean="0">
                          <a:solidFill>
                            <a:srgbClr val="FF6600"/>
                          </a:solidFill>
                        </a:rPr>
                        <a:t>Student who passed away, exited school for medical issues, enrolled in a program leading to a diploma, earned a special education certificate of achievement, transferred to another school</a:t>
                      </a:r>
                      <a:endParaRPr lang="en-US" sz="1800" b="0" dirty="0">
                        <a:solidFill>
                          <a:srgbClr val="FF6600"/>
                        </a:solidFill>
                      </a:endParaRPr>
                    </a:p>
                  </a:txBody>
                  <a:tcPr>
                    <a:solidFill>
                      <a:schemeClr val="bg1"/>
                    </a:solidFill>
                  </a:tcPr>
                </a:tc>
              </a:tr>
            </a:tbl>
          </a:graphicData>
        </a:graphic>
      </p:graphicFrame>
      <p:graphicFrame>
        <p:nvGraphicFramePr>
          <p:cNvPr id="7" name="Table 6"/>
          <p:cNvGraphicFramePr>
            <a:graphicFrameLocks noGrp="1"/>
          </p:cNvGraphicFramePr>
          <p:nvPr/>
        </p:nvGraphicFramePr>
        <p:xfrm>
          <a:off x="6751638" y="1462088"/>
          <a:ext cx="3200400" cy="5430834"/>
        </p:xfrm>
        <a:graphic>
          <a:graphicData uri="http://schemas.openxmlformats.org/drawingml/2006/table">
            <a:tbl>
              <a:tblPr firstRow="1" bandRow="1">
                <a:tableStyleId>{5C22544A-7EE6-4342-B048-85BDC9FD1C3A}</a:tableStyleId>
              </a:tblPr>
              <a:tblGrid>
                <a:gridCol w="3200400"/>
              </a:tblGrid>
              <a:tr h="407675">
                <a:tc>
                  <a:txBody>
                    <a:bodyPr/>
                    <a:lstStyle/>
                    <a:p>
                      <a:pPr algn="ctr"/>
                      <a:r>
                        <a:rPr lang="en-US" sz="2400" b="0" dirty="0" smtClean="0">
                          <a:solidFill>
                            <a:srgbClr val="CC3300"/>
                          </a:solidFill>
                        </a:rPr>
                        <a:t>Dropout</a:t>
                      </a:r>
                    </a:p>
                  </a:txBody>
                  <a:tcPr>
                    <a:solidFill>
                      <a:schemeClr val="accent2">
                        <a:lumMod val="20000"/>
                        <a:lumOff val="80000"/>
                      </a:schemeClr>
                    </a:solidFill>
                  </a:tcPr>
                </a:tc>
              </a:tr>
              <a:tr h="4973634">
                <a:tc>
                  <a:txBody>
                    <a:bodyPr/>
                    <a:lstStyle/>
                    <a:p>
                      <a:pPr algn="ctr"/>
                      <a:endParaRPr lang="en-US" sz="1600" b="1" dirty="0" smtClean="0">
                        <a:solidFill>
                          <a:srgbClr val="CC3300"/>
                        </a:solidFill>
                      </a:endParaRPr>
                    </a:p>
                    <a:p>
                      <a:pPr algn="ctr"/>
                      <a:r>
                        <a:rPr lang="en-US" sz="1600" b="1" dirty="0" smtClean="0">
                          <a:solidFill>
                            <a:srgbClr val="CC3300"/>
                          </a:solidFill>
                        </a:rPr>
                        <a:t>Definition:</a:t>
                      </a:r>
                    </a:p>
                    <a:p>
                      <a:pPr algn="ctr"/>
                      <a:r>
                        <a:rPr lang="en-US" sz="1600" b="0" dirty="0" smtClean="0">
                          <a:solidFill>
                            <a:srgbClr val="CC3300"/>
                          </a:solidFill>
                        </a:rPr>
                        <a:t>Students who were</a:t>
                      </a:r>
                      <a:r>
                        <a:rPr lang="en-US" sz="1600" b="0" baseline="0" dirty="0" smtClean="0">
                          <a:solidFill>
                            <a:srgbClr val="CC3300"/>
                          </a:solidFill>
                        </a:rPr>
                        <a:t> enrolled in grades 7-12 at some time during the school year AND left prior to completing the year </a:t>
                      </a:r>
                    </a:p>
                    <a:p>
                      <a:pPr algn="ctr"/>
                      <a:r>
                        <a:rPr lang="en-US" sz="1600" b="0" baseline="0" dirty="0" smtClean="0">
                          <a:solidFill>
                            <a:srgbClr val="CC3300"/>
                          </a:solidFill>
                        </a:rPr>
                        <a:t>OR</a:t>
                      </a:r>
                    </a:p>
                    <a:p>
                      <a:pPr algn="ctr"/>
                      <a:r>
                        <a:rPr lang="en-US" sz="1600" b="0" baseline="0" dirty="0" smtClean="0">
                          <a:solidFill>
                            <a:srgbClr val="CC3300"/>
                          </a:solidFill>
                        </a:rPr>
                        <a:t>Successfully completed the previous school year, but did not begin attending the next grade level</a:t>
                      </a:r>
                    </a:p>
                    <a:p>
                      <a:pPr algn="ctr"/>
                      <a:r>
                        <a:rPr lang="en-US" sz="1600" b="0" baseline="0" dirty="0" smtClean="0">
                          <a:solidFill>
                            <a:srgbClr val="CC3300"/>
                          </a:solidFill>
                        </a:rPr>
                        <a:t>AND</a:t>
                      </a:r>
                    </a:p>
                    <a:p>
                      <a:pPr algn="ctr"/>
                      <a:r>
                        <a:rPr lang="en-US" sz="1600" b="0" baseline="0" dirty="0" smtClean="0">
                          <a:solidFill>
                            <a:srgbClr val="CC3300"/>
                          </a:solidFill>
                        </a:rPr>
                        <a:t>No record of enrollment as of CBEDS Information Day (October)</a:t>
                      </a:r>
                    </a:p>
                    <a:p>
                      <a:pPr algn="ctr"/>
                      <a:r>
                        <a:rPr lang="en-US" sz="1600" b="1" baseline="0" dirty="0" smtClean="0">
                          <a:solidFill>
                            <a:srgbClr val="CC3300"/>
                          </a:solidFill>
                        </a:rPr>
                        <a:t>Example: </a:t>
                      </a:r>
                    </a:p>
                    <a:p>
                      <a:pPr algn="ctr"/>
                      <a:r>
                        <a:rPr lang="en-US" sz="1600" b="0" baseline="0" dirty="0" smtClean="0">
                          <a:solidFill>
                            <a:srgbClr val="CC3300"/>
                          </a:solidFill>
                        </a:rPr>
                        <a:t>No show, credit deficient, non-CAHSEE passer</a:t>
                      </a:r>
                      <a:endParaRPr lang="en-US" sz="1600" b="0" dirty="0" smtClean="0">
                        <a:solidFill>
                          <a:srgbClr val="CC3300"/>
                        </a:solidFill>
                      </a:endParaRPr>
                    </a:p>
                  </a:txBody>
                  <a:tcPr>
                    <a:solidFill>
                      <a:schemeClr val="bg1"/>
                    </a:solidFill>
                  </a:tcPr>
                </a:tc>
              </a:tr>
            </a:tbl>
          </a:graphicData>
        </a:graphic>
      </p:graphicFrame>
      <p:sp>
        <p:nvSpPr>
          <p:cNvPr id="23579" name="Slide Number Placeholder 7"/>
          <p:cNvSpPr>
            <a:spLocks noGrp="1"/>
          </p:cNvSpPr>
          <p:nvPr>
            <p:ph type="sldNum" sz="quarter" idx="10"/>
          </p:nvPr>
        </p:nvSpPr>
        <p:spPr>
          <a:xfrm>
            <a:off x="0" y="7062788"/>
            <a:ext cx="10150475" cy="527050"/>
          </a:xfrm>
          <a:noFill/>
        </p:spPr>
        <p:txBody>
          <a:bodyPr/>
          <a:lstStyle/>
          <a:p>
            <a:fld id="{D957EE05-AA8B-4646-8BB8-EC1AA94848F7}" type="slidenum">
              <a:rPr lang="en-US" smtClean="0">
                <a:solidFill>
                  <a:schemeClr val="tx1"/>
                </a:solidFill>
              </a:rPr>
              <a:pPr/>
              <a:t>5</a:t>
            </a:fld>
            <a:endParaRPr lang="en-US" smtClean="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p:cNvSpPr>
            <a:spLocks noGrp="1"/>
          </p:cNvSpPr>
          <p:nvPr>
            <p:ph type="ctrTitle"/>
          </p:nvPr>
        </p:nvSpPr>
        <p:spPr/>
        <p:txBody>
          <a:bodyPr/>
          <a:lstStyle/>
          <a:p>
            <a:r>
              <a:rPr lang="en-US" smtClean="0"/>
              <a:t>Non-graduate is NOT the same as a dropout</a:t>
            </a:r>
          </a:p>
        </p:txBody>
      </p:sp>
      <p:sp>
        <p:nvSpPr>
          <p:cNvPr id="25602" name="Subtitle 4"/>
          <p:cNvSpPr>
            <a:spLocks noGrp="1"/>
          </p:cNvSpPr>
          <p:nvPr>
            <p:ph type="subTitle" idx="1"/>
          </p:nvPr>
        </p:nvSpPr>
        <p:spPr>
          <a:xfrm>
            <a:off x="1522413" y="4300538"/>
            <a:ext cx="7105650" cy="1781175"/>
          </a:xfrm>
        </p:spPr>
        <p:txBody>
          <a:bodyPr/>
          <a:lstStyle/>
          <a:p>
            <a:endParaRPr lang="en-US" i="1" smtClean="0"/>
          </a:p>
        </p:txBody>
      </p:sp>
      <p:sp>
        <p:nvSpPr>
          <p:cNvPr id="25604" name="Slide Number Placeholder 3"/>
          <p:cNvSpPr txBox="1">
            <a:spLocks noGrp="1"/>
          </p:cNvSpPr>
          <p:nvPr/>
        </p:nvSpPr>
        <p:spPr bwMode="auto">
          <a:xfrm>
            <a:off x="0" y="7154863"/>
            <a:ext cx="10150475" cy="527050"/>
          </a:xfrm>
          <a:prstGeom prst="rect">
            <a:avLst/>
          </a:prstGeom>
          <a:noFill/>
          <a:ln w="9525">
            <a:noFill/>
            <a:miter lim="800000"/>
            <a:headEnd/>
            <a:tailEnd/>
          </a:ln>
        </p:spPr>
        <p:txBody>
          <a:bodyPr lIns="101366" tIns="50683" rIns="101366" bIns="50683"/>
          <a:lstStyle/>
          <a:p>
            <a:pPr algn="ctr"/>
            <a:fld id="{F9F1B4EB-387E-476C-9D47-9745561F38A0}" type="slidenum">
              <a:rPr lang="en-US"/>
              <a:pPr algn="ctr"/>
              <a:t>6</a:t>
            </a:fld>
            <a:endParaRPr lang="en-US"/>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r"/>
            <a:r>
              <a:rPr lang="en-US" sz="3600" b="1" smtClean="0"/>
              <a:t>Examples</a:t>
            </a:r>
          </a:p>
        </p:txBody>
      </p:sp>
      <p:graphicFrame>
        <p:nvGraphicFramePr>
          <p:cNvPr id="40018" name="Group 82"/>
          <p:cNvGraphicFramePr>
            <a:graphicFrameLocks noGrp="1"/>
          </p:cNvGraphicFramePr>
          <p:nvPr/>
        </p:nvGraphicFramePr>
        <p:xfrm>
          <a:off x="274638" y="1357313"/>
          <a:ext cx="9601200" cy="5791519"/>
        </p:xfrm>
        <a:graphic>
          <a:graphicData uri="http://schemas.openxmlformats.org/drawingml/2006/table">
            <a:tbl>
              <a:tblPr/>
              <a:tblGrid>
                <a:gridCol w="3200400"/>
                <a:gridCol w="3200400"/>
                <a:gridCol w="3200400"/>
              </a:tblGrid>
              <a:tr h="303213">
                <a:tc>
                  <a:txBody>
                    <a:bodyPr/>
                    <a:lstStyle/>
                    <a:p>
                      <a:pPr marL="0" marR="0" lvl="0" indent="0" algn="ctr" defTabSz="1014413"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B050"/>
                          </a:solidFill>
                          <a:effectLst/>
                          <a:latin typeface="Calibri" pitchFamily="34" charset="0"/>
                        </a:rPr>
                        <a:t>Graduate</a:t>
                      </a:r>
                      <a:endParaRPr kumimoji="0" lang="en-US" sz="12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14413"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6600"/>
                          </a:solidFill>
                          <a:effectLst/>
                          <a:latin typeface="Calibri" pitchFamily="34" charset="0"/>
                        </a:rPr>
                        <a:t>Non-Graduate</a:t>
                      </a:r>
                      <a:endParaRPr kumimoji="0" lang="en-US" sz="1200" b="1" i="0" u="none" strike="noStrike" cap="none" normalizeH="0" baseline="0" smtClean="0">
                        <a:ln>
                          <a:noFill/>
                        </a:ln>
                        <a:solidFill>
                          <a:srgbClr val="FF66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14413"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C3300"/>
                          </a:solidFill>
                          <a:effectLst/>
                          <a:latin typeface="Calibri" pitchFamily="34" charset="0"/>
                        </a:rPr>
                        <a:t>Drop Out</a:t>
                      </a:r>
                      <a:endParaRPr kumimoji="0" lang="en-US" sz="1200" b="1" i="0" u="none" strike="noStrike" cap="none" normalizeH="0" baseline="0" smtClean="0">
                        <a:ln>
                          <a:noFill/>
                        </a:ln>
                        <a:solidFill>
                          <a:srgbClr val="CC33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l" defTabSz="1014413"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B050"/>
                          </a:solidFill>
                          <a:effectLst/>
                          <a:latin typeface="Arial" charset="0"/>
                        </a:rPr>
                        <a:t>Student  A </a:t>
                      </a:r>
                      <a:r>
                        <a:rPr kumimoji="0" lang="en-US" sz="1400" b="0" i="0" u="none" strike="noStrike" cap="none" normalizeH="0" baseline="0" smtClean="0">
                          <a:ln>
                            <a:noFill/>
                          </a:ln>
                          <a:solidFill>
                            <a:srgbClr val="00B050"/>
                          </a:solidFill>
                          <a:effectLst/>
                          <a:latin typeface="Arial" charset="0"/>
                        </a:rPr>
                        <a:t>completes all course requirements and passes CAHSEE.</a:t>
                      </a: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793750">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B050"/>
                          </a:solidFill>
                          <a:effectLst/>
                          <a:latin typeface="Arial" charset="0"/>
                        </a:rPr>
                        <a:t>Student B</a:t>
                      </a:r>
                      <a:r>
                        <a:rPr kumimoji="0" lang="en-US" sz="1400" b="0" i="0" u="none" strike="noStrike" cap="none" normalizeH="0" baseline="0" smtClean="0">
                          <a:ln>
                            <a:noFill/>
                          </a:ln>
                          <a:solidFill>
                            <a:srgbClr val="00B050"/>
                          </a:solidFill>
                          <a:effectLst/>
                          <a:latin typeface="Arial" charset="0"/>
                        </a:rPr>
                        <a:t> is a dropout in grade 10, returns in grade 11,and earns a diploma in grade 12.</a:t>
                      </a: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792163">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B050"/>
                          </a:solidFill>
                          <a:effectLst/>
                          <a:latin typeface="Arial" charset="0"/>
                          <a:cs typeface="Arial" charset="0"/>
                        </a:rPr>
                        <a:t>Student C </a:t>
                      </a:r>
                      <a:r>
                        <a:rPr kumimoji="0" lang="en-US" sz="1400" b="0" i="0" u="none" strike="noStrike" cap="none" normalizeH="0" baseline="0" smtClean="0">
                          <a:ln>
                            <a:noFill/>
                          </a:ln>
                          <a:solidFill>
                            <a:srgbClr val="00B050"/>
                          </a:solidFill>
                          <a:effectLst/>
                          <a:latin typeface="Arial" charset="0"/>
                          <a:cs typeface="Arial" charset="0"/>
                        </a:rPr>
                        <a:t>passes the GED or California High School Proficiency Exam.</a:t>
                      </a: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793750">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B050"/>
                          </a:solidFill>
                          <a:effectLst/>
                          <a:latin typeface="Arial" charset="0"/>
                        </a:rPr>
                        <a:t>Student D </a:t>
                      </a:r>
                      <a:r>
                        <a:rPr kumimoji="0" lang="en-US" sz="1400" b="0" i="0" u="none" strike="noStrike" cap="none" normalizeH="0" baseline="0" smtClean="0">
                          <a:ln>
                            <a:noFill/>
                          </a:ln>
                          <a:solidFill>
                            <a:srgbClr val="00B050"/>
                          </a:solidFill>
                          <a:effectLst/>
                          <a:latin typeface="Arial" charset="0"/>
                        </a:rPr>
                        <a:t>is special education, met all course requirements and received a CAHSEE Exemption.</a:t>
                      </a: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76263">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1" fontAlgn="t"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6600"/>
                          </a:solidFill>
                          <a:effectLst/>
                          <a:latin typeface="Arial" charset="0"/>
                        </a:rPr>
                        <a:t>Student  E</a:t>
                      </a:r>
                      <a:r>
                        <a:rPr kumimoji="0" lang="en-US" sz="1200" b="0" i="0" u="none" strike="noStrike" cap="none" normalizeH="0" baseline="0" smtClean="0">
                          <a:ln>
                            <a:noFill/>
                          </a:ln>
                          <a:solidFill>
                            <a:srgbClr val="FF6600"/>
                          </a:solidFill>
                          <a:effectLst/>
                          <a:latin typeface="Arial" charset="0"/>
                        </a:rPr>
                        <a:t> attends SAUSD and then moved to another CA  district. The student’s cumulative file is requested by the parent AND the student enrolls in the other school.</a:t>
                      </a: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CC3300"/>
                          </a:solidFill>
                          <a:effectLst/>
                          <a:latin typeface="Arial" charset="0"/>
                        </a:rPr>
                        <a:t>Student E’s </a:t>
                      </a:r>
                      <a:r>
                        <a:rPr kumimoji="0" lang="en-US" sz="1400" b="0" i="0" u="none" strike="noStrike" cap="none" normalizeH="0" baseline="0" smtClean="0">
                          <a:ln>
                            <a:noFill/>
                          </a:ln>
                          <a:solidFill>
                            <a:srgbClr val="CC3300"/>
                          </a:solidFill>
                          <a:effectLst/>
                          <a:latin typeface="Arial" charset="0"/>
                        </a:rPr>
                        <a:t>cumulative file is requested by another school AND the student does NOT show up to the other school. </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4675">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6600"/>
                          </a:solidFill>
                          <a:effectLst/>
                          <a:latin typeface="Arial" charset="0"/>
                        </a:rPr>
                        <a:t>Student  F </a:t>
                      </a:r>
                      <a:r>
                        <a:rPr kumimoji="0" lang="en-US" sz="1200" b="0" i="0" u="none" strike="noStrike" cap="none" normalizeH="0" baseline="0" smtClean="0">
                          <a:ln>
                            <a:noFill/>
                          </a:ln>
                          <a:solidFill>
                            <a:srgbClr val="FF6600"/>
                          </a:solidFill>
                          <a:effectLst/>
                          <a:latin typeface="Arial" charset="0"/>
                        </a:rPr>
                        <a:t>is special education with a modified curriculum and receives a special education certificate of achievement.</a:t>
                      </a: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76263">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1014413"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CC3300"/>
                          </a:solidFill>
                          <a:effectLst/>
                          <a:latin typeface="Arial" charset="0"/>
                        </a:rPr>
                        <a:t>Student  G </a:t>
                      </a:r>
                      <a:r>
                        <a:rPr kumimoji="0" lang="en-US" sz="1400" b="0" i="0" u="none" strike="noStrike" cap="none" normalizeH="0" baseline="0" smtClean="0">
                          <a:ln>
                            <a:noFill/>
                          </a:ln>
                          <a:solidFill>
                            <a:srgbClr val="CC3300"/>
                          </a:solidFill>
                          <a:effectLst/>
                          <a:latin typeface="Arial" charset="0"/>
                        </a:rPr>
                        <a:t>completes all required coursework, but does not pass the CAHSEE</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0016" name="Slide Number Placeholder 3"/>
          <p:cNvSpPr txBox="1">
            <a:spLocks noGrp="1"/>
          </p:cNvSpPr>
          <p:nvPr/>
        </p:nvSpPr>
        <p:spPr bwMode="auto">
          <a:xfrm>
            <a:off x="0" y="7154863"/>
            <a:ext cx="10150475" cy="527050"/>
          </a:xfrm>
          <a:prstGeom prst="rect">
            <a:avLst/>
          </a:prstGeom>
          <a:noFill/>
          <a:ln w="9525">
            <a:noFill/>
            <a:miter lim="800000"/>
            <a:headEnd/>
            <a:tailEnd/>
          </a:ln>
        </p:spPr>
        <p:txBody>
          <a:bodyPr lIns="101366" tIns="50683" rIns="101366" bIns="50683"/>
          <a:lstStyle/>
          <a:p>
            <a:pPr algn="ctr"/>
            <a:fld id="{9A1025A9-8C72-4C40-ABEA-772376115487}" type="slidenum">
              <a:rPr lang="en-US"/>
              <a:pPr algn="ctr"/>
              <a:t>7</a:t>
            </a:fld>
            <a:endParaRPr lang="en-US"/>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5" descr="C:\Documents and Settings\Michelle.Lepatner\Local Settings\Temporary Internet Files\Content.IE5\2DW3ALEH\dglxasset[1].aspx"/>
          <p:cNvPicPr>
            <a:picLocks noGrp="1" noChangeAspect="1" noChangeArrowheads="1"/>
          </p:cNvPicPr>
          <p:nvPr>
            <p:ph idx="1"/>
          </p:nvPr>
        </p:nvPicPr>
        <p:blipFill>
          <a:blip r:embed="rId3" cstate="print"/>
          <a:srcRect/>
          <a:stretch>
            <a:fillRect/>
          </a:stretch>
        </p:blipFill>
        <p:spPr>
          <a:xfrm>
            <a:off x="2865438" y="1128713"/>
            <a:ext cx="5638800" cy="1323975"/>
          </a:xfrm>
        </p:spPr>
      </p:pic>
      <p:pic>
        <p:nvPicPr>
          <p:cNvPr id="29698" name="Picture 3" descr="C:\Documents and Settings\Michelle.Lepatner\Local Settings\Temporary Internet Files\Content.IE5\IJOLA5U7\MC900382578[2].jpg"/>
          <p:cNvPicPr>
            <a:picLocks noChangeAspect="1" noChangeArrowheads="1"/>
          </p:cNvPicPr>
          <p:nvPr/>
        </p:nvPicPr>
        <p:blipFill>
          <a:blip r:embed="rId4" cstate="print"/>
          <a:srcRect/>
          <a:stretch>
            <a:fillRect/>
          </a:stretch>
        </p:blipFill>
        <p:spPr bwMode="auto">
          <a:xfrm>
            <a:off x="3627438" y="2119313"/>
            <a:ext cx="2133600" cy="2667000"/>
          </a:xfrm>
          <a:prstGeom prst="rect">
            <a:avLst/>
          </a:prstGeom>
          <a:noFill/>
          <a:ln w="9525">
            <a:noFill/>
            <a:miter lim="800000"/>
            <a:headEnd/>
            <a:tailEnd/>
          </a:ln>
        </p:spPr>
      </p:pic>
      <p:sp>
        <p:nvSpPr>
          <p:cNvPr id="15" name="TextBox 14"/>
          <p:cNvSpPr txBox="1">
            <a:spLocks noChangeArrowheads="1"/>
          </p:cNvSpPr>
          <p:nvPr/>
        </p:nvSpPr>
        <p:spPr bwMode="auto">
          <a:xfrm>
            <a:off x="6446838" y="3948113"/>
            <a:ext cx="3703637" cy="3168650"/>
          </a:xfrm>
          <a:prstGeom prst="rect">
            <a:avLst/>
          </a:prstGeom>
          <a:solidFill>
            <a:schemeClr val="bg1"/>
          </a:solidFill>
          <a:ln w="9525">
            <a:noFill/>
            <a:miter lim="800000"/>
            <a:headEnd/>
            <a:tailEnd/>
          </a:ln>
        </p:spPr>
        <p:txBody>
          <a:bodyPr>
            <a:spAutoFit/>
          </a:bodyPr>
          <a:lstStyle/>
          <a:p>
            <a:pPr algn="ctr"/>
            <a:r>
              <a:rPr lang="en-US" sz="1600" b="1">
                <a:solidFill>
                  <a:srgbClr val="CC3300"/>
                </a:solidFill>
              </a:rPr>
              <a:t>Dropouts:</a:t>
            </a:r>
          </a:p>
          <a:p>
            <a:pPr algn="ctr"/>
            <a:r>
              <a:rPr lang="en-US" sz="1600" b="1">
                <a:solidFill>
                  <a:srgbClr val="CC3300"/>
                </a:solidFill>
              </a:rPr>
              <a:t>439 students</a:t>
            </a:r>
          </a:p>
          <a:p>
            <a:pPr algn="ctr"/>
            <a:r>
              <a:rPr lang="en-US" sz="1600">
                <a:solidFill>
                  <a:srgbClr val="CC3300"/>
                </a:solidFill>
              </a:rPr>
              <a:t>Failed CAHSEE</a:t>
            </a:r>
          </a:p>
          <a:p>
            <a:pPr algn="ctr"/>
            <a:r>
              <a:rPr lang="en-US" sz="1600">
                <a:solidFill>
                  <a:srgbClr val="CC3300"/>
                </a:solidFill>
              </a:rPr>
              <a:t>Didn’t meet credit requirement</a:t>
            </a:r>
          </a:p>
          <a:p>
            <a:pPr algn="ctr"/>
            <a:r>
              <a:rPr lang="en-US" sz="1600">
                <a:solidFill>
                  <a:srgbClr val="CC3300"/>
                </a:solidFill>
              </a:rPr>
              <a:t>No show</a:t>
            </a:r>
          </a:p>
          <a:p>
            <a:pPr algn="ctr"/>
            <a:r>
              <a:rPr lang="en-US" sz="1600">
                <a:solidFill>
                  <a:srgbClr val="CC3300"/>
                </a:solidFill>
              </a:rPr>
              <a:t>Transfer to adult education </a:t>
            </a:r>
          </a:p>
          <a:p>
            <a:pPr algn="ctr"/>
            <a:r>
              <a:rPr lang="en-US" sz="1600">
                <a:solidFill>
                  <a:srgbClr val="CC3300"/>
                </a:solidFill>
              </a:rPr>
              <a:t>and dropped</a:t>
            </a:r>
          </a:p>
          <a:p>
            <a:pPr algn="ctr"/>
            <a:r>
              <a:rPr lang="en-US" sz="1600">
                <a:solidFill>
                  <a:srgbClr val="CC3300"/>
                </a:solidFill>
              </a:rPr>
              <a:t>Jail, Military-over age 18</a:t>
            </a:r>
          </a:p>
          <a:p>
            <a:pPr algn="ctr"/>
            <a:endParaRPr lang="en-US" b="1">
              <a:solidFill>
                <a:srgbClr val="FF0000"/>
              </a:solidFill>
            </a:endParaRPr>
          </a:p>
          <a:p>
            <a:pPr algn="ctr"/>
            <a:endParaRPr lang="en-US"/>
          </a:p>
          <a:p>
            <a:pPr algn="ctr"/>
            <a:endParaRPr lang="en-US"/>
          </a:p>
          <a:p>
            <a:pPr algn="ctr"/>
            <a:endParaRPr lang="en-US"/>
          </a:p>
        </p:txBody>
      </p:sp>
      <p:sp>
        <p:nvSpPr>
          <p:cNvPr id="16" name="TextBox 15"/>
          <p:cNvSpPr txBox="1">
            <a:spLocks noChangeArrowheads="1"/>
          </p:cNvSpPr>
          <p:nvPr/>
        </p:nvSpPr>
        <p:spPr bwMode="auto">
          <a:xfrm>
            <a:off x="3017838" y="4054475"/>
            <a:ext cx="3551237" cy="3046413"/>
          </a:xfrm>
          <a:prstGeom prst="rect">
            <a:avLst/>
          </a:prstGeom>
          <a:solidFill>
            <a:schemeClr val="bg1"/>
          </a:solidFill>
          <a:ln w="9525">
            <a:noFill/>
            <a:miter lim="800000"/>
            <a:headEnd/>
            <a:tailEnd/>
          </a:ln>
        </p:spPr>
        <p:txBody>
          <a:bodyPr>
            <a:spAutoFit/>
          </a:bodyPr>
          <a:lstStyle/>
          <a:p>
            <a:pPr algn="ctr"/>
            <a:r>
              <a:rPr lang="en-US" sz="1600" b="1">
                <a:solidFill>
                  <a:srgbClr val="FF6600"/>
                </a:solidFill>
              </a:rPr>
              <a:t>Non-Graduates:</a:t>
            </a:r>
          </a:p>
          <a:p>
            <a:pPr algn="ctr"/>
            <a:r>
              <a:rPr lang="en-US" sz="1600" b="1">
                <a:solidFill>
                  <a:srgbClr val="FF6600"/>
                </a:solidFill>
              </a:rPr>
              <a:t>2,217 students</a:t>
            </a:r>
          </a:p>
          <a:p>
            <a:pPr algn="ctr"/>
            <a:r>
              <a:rPr lang="en-US" sz="1600">
                <a:solidFill>
                  <a:srgbClr val="FF6600"/>
                </a:solidFill>
              </a:rPr>
              <a:t>Special Education </a:t>
            </a:r>
          </a:p>
          <a:p>
            <a:pPr algn="ctr"/>
            <a:r>
              <a:rPr lang="en-US" sz="1600">
                <a:solidFill>
                  <a:srgbClr val="FF6600"/>
                </a:solidFill>
              </a:rPr>
              <a:t>Certificate of Achievement</a:t>
            </a:r>
          </a:p>
          <a:p>
            <a:pPr algn="ctr"/>
            <a:r>
              <a:rPr lang="en-US" sz="1600">
                <a:solidFill>
                  <a:srgbClr val="FF6600"/>
                </a:solidFill>
              </a:rPr>
              <a:t>Died</a:t>
            </a:r>
          </a:p>
          <a:p>
            <a:pPr algn="ctr"/>
            <a:r>
              <a:rPr lang="en-US" sz="1600">
                <a:solidFill>
                  <a:srgbClr val="FF6600"/>
                </a:solidFill>
              </a:rPr>
              <a:t>Medical Reason</a:t>
            </a:r>
          </a:p>
          <a:p>
            <a:pPr algn="ctr"/>
            <a:r>
              <a:rPr lang="en-US" sz="1600">
                <a:solidFill>
                  <a:srgbClr val="FF6600"/>
                </a:solidFill>
              </a:rPr>
              <a:t>Transfer to another school</a:t>
            </a:r>
          </a:p>
          <a:p>
            <a:pPr algn="ctr"/>
            <a:r>
              <a:rPr lang="en-US" sz="1600">
                <a:solidFill>
                  <a:srgbClr val="FF6600"/>
                </a:solidFill>
              </a:rPr>
              <a:t>Transfer out of the country</a:t>
            </a:r>
          </a:p>
          <a:p>
            <a:pPr algn="ctr"/>
            <a:r>
              <a:rPr lang="en-US" sz="1600">
                <a:solidFill>
                  <a:srgbClr val="FF6600"/>
                </a:solidFill>
              </a:rPr>
              <a:t>Transfer to college</a:t>
            </a:r>
          </a:p>
          <a:p>
            <a:pPr algn="ctr"/>
            <a:r>
              <a:rPr lang="en-US" sz="1600">
                <a:solidFill>
                  <a:srgbClr val="FF6600"/>
                </a:solidFill>
              </a:rPr>
              <a:t>Transfer to a health facility</a:t>
            </a:r>
          </a:p>
          <a:p>
            <a:pPr algn="ctr"/>
            <a:r>
              <a:rPr lang="en-US" sz="1600">
                <a:solidFill>
                  <a:srgbClr val="FF6600"/>
                </a:solidFill>
              </a:rPr>
              <a:t>Military/Jail-under age 18, </a:t>
            </a:r>
          </a:p>
          <a:p>
            <a:pPr algn="ctr"/>
            <a:r>
              <a:rPr lang="en-US" sz="1600">
                <a:solidFill>
                  <a:srgbClr val="FF6600"/>
                </a:solidFill>
              </a:rPr>
              <a:t>Home School</a:t>
            </a:r>
            <a:endParaRPr lang="en-US" sz="1600"/>
          </a:p>
        </p:txBody>
      </p:sp>
      <p:sp>
        <p:nvSpPr>
          <p:cNvPr id="13" name="TextBox 12"/>
          <p:cNvSpPr txBox="1">
            <a:spLocks noChangeArrowheads="1"/>
          </p:cNvSpPr>
          <p:nvPr/>
        </p:nvSpPr>
        <p:spPr bwMode="auto">
          <a:xfrm>
            <a:off x="-792163" y="4100513"/>
            <a:ext cx="4602163" cy="2614612"/>
          </a:xfrm>
          <a:prstGeom prst="rect">
            <a:avLst/>
          </a:prstGeom>
          <a:noFill/>
          <a:ln w="9525">
            <a:noFill/>
            <a:miter lim="800000"/>
            <a:headEnd/>
            <a:tailEnd/>
          </a:ln>
        </p:spPr>
        <p:txBody>
          <a:bodyPr>
            <a:spAutoFit/>
          </a:bodyPr>
          <a:lstStyle/>
          <a:p>
            <a:pPr algn="ctr"/>
            <a:r>
              <a:rPr lang="en-US" sz="1600" b="1">
                <a:solidFill>
                  <a:srgbClr val="00B050"/>
                </a:solidFill>
              </a:rPr>
              <a:t>Graduates: </a:t>
            </a:r>
          </a:p>
          <a:p>
            <a:pPr algn="ctr"/>
            <a:r>
              <a:rPr lang="en-US" sz="1600" b="1">
                <a:solidFill>
                  <a:srgbClr val="00B050"/>
                </a:solidFill>
              </a:rPr>
              <a:t>2,781 students</a:t>
            </a:r>
          </a:p>
          <a:p>
            <a:pPr algn="ctr"/>
            <a:r>
              <a:rPr lang="en-US" sz="1600">
                <a:solidFill>
                  <a:srgbClr val="00B050"/>
                </a:solidFill>
              </a:rPr>
              <a:t>Diploma</a:t>
            </a:r>
          </a:p>
          <a:p>
            <a:pPr algn="ctr"/>
            <a:r>
              <a:rPr lang="en-US" sz="1600">
                <a:solidFill>
                  <a:srgbClr val="00B050"/>
                </a:solidFill>
              </a:rPr>
              <a:t>Special Education </a:t>
            </a:r>
          </a:p>
          <a:p>
            <a:pPr algn="ctr"/>
            <a:r>
              <a:rPr lang="en-US" sz="1600">
                <a:solidFill>
                  <a:srgbClr val="00B050"/>
                </a:solidFill>
              </a:rPr>
              <a:t>CAHSEE Exemption</a:t>
            </a:r>
          </a:p>
          <a:p>
            <a:pPr algn="ctr"/>
            <a:r>
              <a:rPr lang="en-US" sz="1600">
                <a:solidFill>
                  <a:srgbClr val="00B050"/>
                </a:solidFill>
              </a:rPr>
              <a:t>Adult Education HS Diploma</a:t>
            </a:r>
          </a:p>
          <a:p>
            <a:pPr algn="ctr"/>
            <a:r>
              <a:rPr lang="en-US" sz="1600">
                <a:solidFill>
                  <a:srgbClr val="00B050"/>
                </a:solidFill>
              </a:rPr>
              <a:t>GED</a:t>
            </a:r>
          </a:p>
          <a:p>
            <a:pPr algn="ctr"/>
            <a:r>
              <a:rPr lang="en-US" sz="1600">
                <a:solidFill>
                  <a:srgbClr val="00B050"/>
                </a:solidFill>
              </a:rPr>
              <a:t>CHSPE</a:t>
            </a:r>
          </a:p>
          <a:p>
            <a:pPr algn="ctr"/>
            <a:endParaRPr lang="en-US"/>
          </a:p>
          <a:p>
            <a:pPr algn="ctr"/>
            <a:endParaRPr lang="en-US"/>
          </a:p>
        </p:txBody>
      </p:sp>
      <p:sp>
        <p:nvSpPr>
          <p:cNvPr id="29702" name="TextBox 11"/>
          <p:cNvSpPr txBox="1">
            <a:spLocks noChangeArrowheads="1"/>
          </p:cNvSpPr>
          <p:nvPr/>
        </p:nvSpPr>
        <p:spPr bwMode="auto">
          <a:xfrm>
            <a:off x="2332038" y="1966913"/>
            <a:ext cx="5181600" cy="368300"/>
          </a:xfrm>
          <a:prstGeom prst="rect">
            <a:avLst/>
          </a:prstGeom>
          <a:solidFill>
            <a:schemeClr val="bg1"/>
          </a:solidFill>
          <a:ln w="9525">
            <a:noFill/>
            <a:miter lim="800000"/>
            <a:headEnd/>
            <a:tailEnd/>
          </a:ln>
        </p:spPr>
        <p:txBody>
          <a:bodyPr>
            <a:spAutoFit/>
          </a:bodyPr>
          <a:lstStyle/>
          <a:p>
            <a:pPr algn="ctr"/>
            <a:r>
              <a:rPr lang="en-US" b="1"/>
              <a:t>4,837 9</a:t>
            </a:r>
            <a:r>
              <a:rPr lang="en-US" b="1" baseline="30000"/>
              <a:t>th</a:t>
            </a:r>
            <a:r>
              <a:rPr lang="en-US" b="1"/>
              <a:t> grade students in 2006-07 </a:t>
            </a:r>
          </a:p>
        </p:txBody>
      </p:sp>
      <p:sp>
        <p:nvSpPr>
          <p:cNvPr id="29703" name="Left Arrow 16"/>
          <p:cNvSpPr>
            <a:spLocks noChangeArrowheads="1"/>
          </p:cNvSpPr>
          <p:nvPr/>
        </p:nvSpPr>
        <p:spPr bwMode="auto">
          <a:xfrm rot="-2459283">
            <a:off x="1781175" y="3027363"/>
            <a:ext cx="1447800" cy="609600"/>
          </a:xfrm>
          <a:prstGeom prst="leftArrow">
            <a:avLst>
              <a:gd name="adj1" fmla="val 50000"/>
              <a:gd name="adj2" fmla="val 49996"/>
            </a:avLst>
          </a:prstGeom>
          <a:solidFill>
            <a:schemeClr val="accent1"/>
          </a:solidFill>
          <a:ln w="9525" algn="ctr">
            <a:solidFill>
              <a:schemeClr val="tx1"/>
            </a:solidFill>
            <a:round/>
            <a:headEnd/>
            <a:tailEnd/>
          </a:ln>
        </p:spPr>
        <p:txBody>
          <a:bodyPr wrap="none" anchor="ctr"/>
          <a:lstStyle/>
          <a:p>
            <a:pPr algn="ctr"/>
            <a:endParaRPr lang="en-US"/>
          </a:p>
        </p:txBody>
      </p:sp>
      <p:sp>
        <p:nvSpPr>
          <p:cNvPr id="29704" name="Left Arrow 17"/>
          <p:cNvSpPr>
            <a:spLocks noChangeArrowheads="1"/>
          </p:cNvSpPr>
          <p:nvPr/>
        </p:nvSpPr>
        <p:spPr bwMode="auto">
          <a:xfrm rot="-8132431">
            <a:off x="5767388" y="3071813"/>
            <a:ext cx="1447800" cy="609600"/>
          </a:xfrm>
          <a:prstGeom prst="leftArrow">
            <a:avLst>
              <a:gd name="adj1" fmla="val 50000"/>
              <a:gd name="adj2" fmla="val 49996"/>
            </a:avLst>
          </a:prstGeom>
          <a:solidFill>
            <a:schemeClr val="accent1"/>
          </a:solidFill>
          <a:ln w="9525" algn="ctr">
            <a:solidFill>
              <a:schemeClr val="tx1"/>
            </a:solidFill>
            <a:round/>
            <a:headEnd/>
            <a:tailEnd/>
          </a:ln>
        </p:spPr>
        <p:txBody>
          <a:bodyPr wrap="none" anchor="ctr"/>
          <a:lstStyle/>
          <a:p>
            <a:pPr algn="ctr"/>
            <a:endParaRPr lang="en-US"/>
          </a:p>
        </p:txBody>
      </p:sp>
      <p:sp>
        <p:nvSpPr>
          <p:cNvPr id="29705" name="TextBox 18"/>
          <p:cNvSpPr txBox="1">
            <a:spLocks noChangeArrowheads="1"/>
          </p:cNvSpPr>
          <p:nvPr/>
        </p:nvSpPr>
        <p:spPr bwMode="auto">
          <a:xfrm>
            <a:off x="6751638" y="6005513"/>
            <a:ext cx="3048000" cy="830262"/>
          </a:xfrm>
          <a:prstGeom prst="rect">
            <a:avLst/>
          </a:prstGeom>
          <a:noFill/>
          <a:ln w="3175">
            <a:solidFill>
              <a:schemeClr val="tx1"/>
            </a:solidFill>
            <a:miter lim="800000"/>
            <a:headEnd/>
            <a:tailEnd/>
          </a:ln>
        </p:spPr>
        <p:txBody>
          <a:bodyPr>
            <a:spAutoFit/>
          </a:bodyPr>
          <a:lstStyle/>
          <a:p>
            <a:pPr algn="ctr"/>
            <a:r>
              <a:rPr lang="en-US" sz="1600" b="1" i="1"/>
              <a:t>Students may be in more than one category so totals won’t add up.</a:t>
            </a:r>
          </a:p>
        </p:txBody>
      </p:sp>
      <p:sp>
        <p:nvSpPr>
          <p:cNvPr id="29706" name="TextBox 10"/>
          <p:cNvSpPr txBox="1">
            <a:spLocks noChangeArrowheads="1"/>
          </p:cNvSpPr>
          <p:nvPr/>
        </p:nvSpPr>
        <p:spPr bwMode="auto">
          <a:xfrm>
            <a:off x="6294438" y="366713"/>
            <a:ext cx="3856037" cy="646112"/>
          </a:xfrm>
          <a:prstGeom prst="rect">
            <a:avLst/>
          </a:prstGeom>
          <a:noFill/>
          <a:ln w="9525">
            <a:noFill/>
            <a:miter lim="800000"/>
            <a:headEnd/>
            <a:tailEnd/>
          </a:ln>
        </p:spPr>
        <p:txBody>
          <a:bodyPr>
            <a:spAutoFit/>
          </a:bodyPr>
          <a:lstStyle/>
          <a:p>
            <a:pPr algn="ctr"/>
            <a:r>
              <a:rPr lang="en-US" sz="3600" b="1"/>
              <a:t>Class of 2010</a:t>
            </a:r>
          </a:p>
        </p:txBody>
      </p:sp>
      <p:sp>
        <p:nvSpPr>
          <p:cNvPr id="29707" name="Slide Number Placeholder 13"/>
          <p:cNvSpPr>
            <a:spLocks noGrp="1"/>
          </p:cNvSpPr>
          <p:nvPr>
            <p:ph type="sldNum" sz="quarter" idx="10"/>
          </p:nvPr>
        </p:nvSpPr>
        <p:spPr>
          <a:xfrm>
            <a:off x="0" y="7072313"/>
            <a:ext cx="10150475" cy="517525"/>
          </a:xfrm>
          <a:noFill/>
        </p:spPr>
        <p:txBody>
          <a:bodyPr/>
          <a:lstStyle/>
          <a:p>
            <a:fld id="{27404349-A417-4BFA-93F2-E06B028B8650}" type="slidenum">
              <a:rPr lang="en-US" smtClean="0">
                <a:solidFill>
                  <a:schemeClr val="tx1"/>
                </a:solidFill>
              </a:rPr>
              <a:pPr/>
              <a:t>8</a:t>
            </a:fld>
            <a:endParaRPr lang="en-US" smtClean="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down)">
                                      <p:cBhvr>
                                        <p:cTn id="7" dur="500"/>
                                        <p:tgtEl>
                                          <p:spTgt spid="1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wipe(down)">
                                      <p:cBhvr>
                                        <p:cTn id="10" dur="500"/>
                                        <p:tgtEl>
                                          <p:spTgt spid="1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wipe(down)">
                                      <p:cBhvr>
                                        <p:cTn id="13" dur="500"/>
                                        <p:tgtEl>
                                          <p:spTgt spid="1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xEl>
                                              <p:pRg st="3" end="3"/>
                                            </p:txEl>
                                          </p:spTgt>
                                        </p:tgtEl>
                                        <p:attrNameLst>
                                          <p:attrName>style.visibility</p:attrName>
                                        </p:attrNameLst>
                                      </p:cBhvr>
                                      <p:to>
                                        <p:strVal val="visible"/>
                                      </p:to>
                                    </p:set>
                                    <p:animEffect transition="in" filter="wipe(down)">
                                      <p:cBhvr>
                                        <p:cTn id="16" dur="500"/>
                                        <p:tgtEl>
                                          <p:spTgt spid="1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animEffect transition="in" filter="wipe(down)">
                                      <p:cBhvr>
                                        <p:cTn id="19" dur="500"/>
                                        <p:tgtEl>
                                          <p:spTgt spid="1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
                                            <p:txEl>
                                              <p:pRg st="5" end="5"/>
                                            </p:txEl>
                                          </p:spTgt>
                                        </p:tgtEl>
                                        <p:attrNameLst>
                                          <p:attrName>style.visibility</p:attrName>
                                        </p:attrNameLst>
                                      </p:cBhvr>
                                      <p:to>
                                        <p:strVal val="visible"/>
                                      </p:to>
                                    </p:set>
                                    <p:animEffect transition="in" filter="wipe(down)">
                                      <p:cBhvr>
                                        <p:cTn id="22" dur="500"/>
                                        <p:tgtEl>
                                          <p:spTgt spid="1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animEffect transition="in" filter="wipe(down)">
                                      <p:cBhvr>
                                        <p:cTn id="25" dur="500"/>
                                        <p:tgtEl>
                                          <p:spTgt spid="1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xEl>
                                              <p:pRg st="7" end="7"/>
                                            </p:txEl>
                                          </p:spTgt>
                                        </p:tgtEl>
                                        <p:attrNameLst>
                                          <p:attrName>style.visibility</p:attrName>
                                        </p:attrNameLst>
                                      </p:cBhvr>
                                      <p:to>
                                        <p:strVal val="visible"/>
                                      </p:to>
                                    </p:set>
                                    <p:animEffect transition="in" filter="wipe(down)">
                                      <p:cBhvr>
                                        <p:cTn id="28" dur="500"/>
                                        <p:tgtEl>
                                          <p:spTgt spid="1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6">
                                            <p:bg/>
                                          </p:spTgt>
                                        </p:tgtEl>
                                        <p:attrNameLst>
                                          <p:attrName>style.visibility</p:attrName>
                                        </p:attrNameLst>
                                      </p:cBhvr>
                                      <p:to>
                                        <p:strVal val="visible"/>
                                      </p:to>
                                    </p:set>
                                    <p:animEffect transition="in" filter="wipe(down)">
                                      <p:cBhvr>
                                        <p:cTn id="33" dur="500"/>
                                        <p:tgtEl>
                                          <p:spTgt spid="16">
                                            <p:bg/>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wipe(down)">
                                      <p:cBhvr>
                                        <p:cTn id="36" dur="500"/>
                                        <p:tgtEl>
                                          <p:spTgt spid="16">
                                            <p:txEl>
                                              <p:pRg st="0" end="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xEl>
                                              <p:pRg st="1" end="1"/>
                                            </p:txEl>
                                          </p:spTgt>
                                        </p:tgtEl>
                                        <p:attrNameLst>
                                          <p:attrName>style.visibility</p:attrName>
                                        </p:attrNameLst>
                                      </p:cBhvr>
                                      <p:to>
                                        <p:strVal val="visible"/>
                                      </p:to>
                                    </p:set>
                                    <p:animEffect transition="in" filter="wipe(down)">
                                      <p:cBhvr>
                                        <p:cTn id="39" dur="500"/>
                                        <p:tgtEl>
                                          <p:spTgt spid="16">
                                            <p:txEl>
                                              <p:pRg st="1" end="1"/>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6">
                                            <p:txEl>
                                              <p:pRg st="2" end="2"/>
                                            </p:txEl>
                                          </p:spTgt>
                                        </p:tgtEl>
                                        <p:attrNameLst>
                                          <p:attrName>style.visibility</p:attrName>
                                        </p:attrNameLst>
                                      </p:cBhvr>
                                      <p:to>
                                        <p:strVal val="visible"/>
                                      </p:to>
                                    </p:set>
                                    <p:animEffect transition="in" filter="wipe(down)">
                                      <p:cBhvr>
                                        <p:cTn id="42" dur="500"/>
                                        <p:tgtEl>
                                          <p:spTgt spid="16">
                                            <p:txEl>
                                              <p:pRg st="2" end="2"/>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6">
                                            <p:txEl>
                                              <p:pRg st="3" end="3"/>
                                            </p:txEl>
                                          </p:spTgt>
                                        </p:tgtEl>
                                        <p:attrNameLst>
                                          <p:attrName>style.visibility</p:attrName>
                                        </p:attrNameLst>
                                      </p:cBhvr>
                                      <p:to>
                                        <p:strVal val="visible"/>
                                      </p:to>
                                    </p:set>
                                    <p:animEffect transition="in" filter="wipe(down)">
                                      <p:cBhvr>
                                        <p:cTn id="45" dur="500"/>
                                        <p:tgtEl>
                                          <p:spTgt spid="16">
                                            <p:txEl>
                                              <p:pRg st="3" end="3"/>
                                            </p:txEl>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xEl>
                                              <p:pRg st="4" end="4"/>
                                            </p:txEl>
                                          </p:spTgt>
                                        </p:tgtEl>
                                        <p:attrNameLst>
                                          <p:attrName>style.visibility</p:attrName>
                                        </p:attrNameLst>
                                      </p:cBhvr>
                                      <p:to>
                                        <p:strVal val="visible"/>
                                      </p:to>
                                    </p:set>
                                    <p:animEffect transition="in" filter="wipe(down)">
                                      <p:cBhvr>
                                        <p:cTn id="48" dur="500"/>
                                        <p:tgtEl>
                                          <p:spTgt spid="16">
                                            <p:txEl>
                                              <p:pRg st="4" end="4"/>
                                            </p:txEl>
                                          </p:spTgt>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6">
                                            <p:txEl>
                                              <p:pRg st="5" end="5"/>
                                            </p:txEl>
                                          </p:spTgt>
                                        </p:tgtEl>
                                        <p:attrNameLst>
                                          <p:attrName>style.visibility</p:attrName>
                                        </p:attrNameLst>
                                      </p:cBhvr>
                                      <p:to>
                                        <p:strVal val="visible"/>
                                      </p:to>
                                    </p:set>
                                    <p:animEffect transition="in" filter="wipe(down)">
                                      <p:cBhvr>
                                        <p:cTn id="51" dur="500"/>
                                        <p:tgtEl>
                                          <p:spTgt spid="16">
                                            <p:txEl>
                                              <p:pRg st="5" end="5"/>
                                            </p:txEl>
                                          </p:spTgt>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6">
                                            <p:txEl>
                                              <p:pRg st="6" end="6"/>
                                            </p:txEl>
                                          </p:spTgt>
                                        </p:tgtEl>
                                        <p:attrNameLst>
                                          <p:attrName>style.visibility</p:attrName>
                                        </p:attrNameLst>
                                      </p:cBhvr>
                                      <p:to>
                                        <p:strVal val="visible"/>
                                      </p:to>
                                    </p:set>
                                    <p:animEffect transition="in" filter="wipe(down)">
                                      <p:cBhvr>
                                        <p:cTn id="54" dur="500"/>
                                        <p:tgtEl>
                                          <p:spTgt spid="16">
                                            <p:txEl>
                                              <p:pRg st="6" end="6"/>
                                            </p:txEl>
                                          </p:spTgt>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6">
                                            <p:txEl>
                                              <p:pRg st="7" end="7"/>
                                            </p:txEl>
                                          </p:spTgt>
                                        </p:tgtEl>
                                        <p:attrNameLst>
                                          <p:attrName>style.visibility</p:attrName>
                                        </p:attrNameLst>
                                      </p:cBhvr>
                                      <p:to>
                                        <p:strVal val="visible"/>
                                      </p:to>
                                    </p:set>
                                    <p:animEffect transition="in" filter="wipe(down)">
                                      <p:cBhvr>
                                        <p:cTn id="57" dur="500"/>
                                        <p:tgtEl>
                                          <p:spTgt spid="16">
                                            <p:txEl>
                                              <p:pRg st="7" end="7"/>
                                            </p:txEl>
                                          </p:spTgt>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6">
                                            <p:txEl>
                                              <p:pRg st="8" end="8"/>
                                            </p:txEl>
                                          </p:spTgt>
                                        </p:tgtEl>
                                        <p:attrNameLst>
                                          <p:attrName>style.visibility</p:attrName>
                                        </p:attrNameLst>
                                      </p:cBhvr>
                                      <p:to>
                                        <p:strVal val="visible"/>
                                      </p:to>
                                    </p:set>
                                    <p:animEffect transition="in" filter="wipe(down)">
                                      <p:cBhvr>
                                        <p:cTn id="60" dur="500"/>
                                        <p:tgtEl>
                                          <p:spTgt spid="16">
                                            <p:txEl>
                                              <p:pRg st="8" end="8"/>
                                            </p:txEl>
                                          </p:spTgt>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6">
                                            <p:txEl>
                                              <p:pRg st="9" end="9"/>
                                            </p:txEl>
                                          </p:spTgt>
                                        </p:tgtEl>
                                        <p:attrNameLst>
                                          <p:attrName>style.visibility</p:attrName>
                                        </p:attrNameLst>
                                      </p:cBhvr>
                                      <p:to>
                                        <p:strVal val="visible"/>
                                      </p:to>
                                    </p:set>
                                    <p:animEffect transition="in" filter="wipe(down)">
                                      <p:cBhvr>
                                        <p:cTn id="63" dur="500"/>
                                        <p:tgtEl>
                                          <p:spTgt spid="16">
                                            <p:txEl>
                                              <p:pRg st="9" end="9"/>
                                            </p:txEl>
                                          </p:spTgt>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6">
                                            <p:txEl>
                                              <p:pRg st="10" end="10"/>
                                            </p:txEl>
                                          </p:spTgt>
                                        </p:tgtEl>
                                        <p:attrNameLst>
                                          <p:attrName>style.visibility</p:attrName>
                                        </p:attrNameLst>
                                      </p:cBhvr>
                                      <p:to>
                                        <p:strVal val="visible"/>
                                      </p:to>
                                    </p:set>
                                    <p:animEffect transition="in" filter="wipe(down)">
                                      <p:cBhvr>
                                        <p:cTn id="66" dur="500"/>
                                        <p:tgtEl>
                                          <p:spTgt spid="16">
                                            <p:txEl>
                                              <p:pRg st="10" end="10"/>
                                            </p:txEl>
                                          </p:spTgt>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6">
                                            <p:txEl>
                                              <p:pRg st="11" end="11"/>
                                            </p:txEl>
                                          </p:spTgt>
                                        </p:tgtEl>
                                        <p:attrNameLst>
                                          <p:attrName>style.visibility</p:attrName>
                                        </p:attrNameLst>
                                      </p:cBhvr>
                                      <p:to>
                                        <p:strVal val="visible"/>
                                      </p:to>
                                    </p:set>
                                    <p:animEffect transition="in" filter="wipe(down)">
                                      <p:cBhvr>
                                        <p:cTn id="69" dur="500"/>
                                        <p:tgtEl>
                                          <p:spTgt spid="16">
                                            <p:txEl>
                                              <p:pRg st="11" end="1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5">
                                            <p:bg/>
                                          </p:spTgt>
                                        </p:tgtEl>
                                        <p:attrNameLst>
                                          <p:attrName>style.visibility</p:attrName>
                                        </p:attrNameLst>
                                      </p:cBhvr>
                                      <p:to>
                                        <p:strVal val="visible"/>
                                      </p:to>
                                    </p:set>
                                    <p:animEffect transition="in" filter="wipe(down)">
                                      <p:cBhvr>
                                        <p:cTn id="74" dur="500"/>
                                        <p:tgtEl>
                                          <p:spTgt spid="15">
                                            <p:bg/>
                                          </p:spTgt>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5">
                                            <p:txEl>
                                              <p:pRg st="0" end="0"/>
                                            </p:txEl>
                                          </p:spTgt>
                                        </p:tgtEl>
                                        <p:attrNameLst>
                                          <p:attrName>style.visibility</p:attrName>
                                        </p:attrNameLst>
                                      </p:cBhvr>
                                      <p:to>
                                        <p:strVal val="visible"/>
                                      </p:to>
                                    </p:set>
                                    <p:animEffect transition="in" filter="wipe(down)">
                                      <p:cBhvr>
                                        <p:cTn id="77" dur="500"/>
                                        <p:tgtEl>
                                          <p:spTgt spid="15">
                                            <p:txEl>
                                              <p:pRg st="0" end="0"/>
                                            </p:txEl>
                                          </p:spTgt>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xEl>
                                              <p:pRg st="1" end="1"/>
                                            </p:txEl>
                                          </p:spTgt>
                                        </p:tgtEl>
                                        <p:attrNameLst>
                                          <p:attrName>style.visibility</p:attrName>
                                        </p:attrNameLst>
                                      </p:cBhvr>
                                      <p:to>
                                        <p:strVal val="visible"/>
                                      </p:to>
                                    </p:set>
                                    <p:animEffect transition="in" filter="wipe(down)">
                                      <p:cBhvr>
                                        <p:cTn id="80" dur="500"/>
                                        <p:tgtEl>
                                          <p:spTgt spid="15">
                                            <p:txEl>
                                              <p:pRg st="1" end="1"/>
                                            </p:txEl>
                                          </p:spTgt>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5">
                                            <p:txEl>
                                              <p:pRg st="2" end="2"/>
                                            </p:txEl>
                                          </p:spTgt>
                                        </p:tgtEl>
                                        <p:attrNameLst>
                                          <p:attrName>style.visibility</p:attrName>
                                        </p:attrNameLst>
                                      </p:cBhvr>
                                      <p:to>
                                        <p:strVal val="visible"/>
                                      </p:to>
                                    </p:set>
                                    <p:animEffect transition="in" filter="wipe(down)">
                                      <p:cBhvr>
                                        <p:cTn id="83" dur="500"/>
                                        <p:tgtEl>
                                          <p:spTgt spid="15">
                                            <p:txEl>
                                              <p:pRg st="2" end="2"/>
                                            </p:txEl>
                                          </p:spTgt>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15">
                                            <p:txEl>
                                              <p:pRg st="3" end="3"/>
                                            </p:txEl>
                                          </p:spTgt>
                                        </p:tgtEl>
                                        <p:attrNameLst>
                                          <p:attrName>style.visibility</p:attrName>
                                        </p:attrNameLst>
                                      </p:cBhvr>
                                      <p:to>
                                        <p:strVal val="visible"/>
                                      </p:to>
                                    </p:set>
                                    <p:animEffect transition="in" filter="wipe(down)">
                                      <p:cBhvr>
                                        <p:cTn id="86" dur="500"/>
                                        <p:tgtEl>
                                          <p:spTgt spid="15">
                                            <p:txEl>
                                              <p:pRg st="3" end="3"/>
                                            </p:txEl>
                                          </p:spTgt>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15">
                                            <p:txEl>
                                              <p:pRg st="4" end="4"/>
                                            </p:txEl>
                                          </p:spTgt>
                                        </p:tgtEl>
                                        <p:attrNameLst>
                                          <p:attrName>style.visibility</p:attrName>
                                        </p:attrNameLst>
                                      </p:cBhvr>
                                      <p:to>
                                        <p:strVal val="visible"/>
                                      </p:to>
                                    </p:set>
                                    <p:animEffect transition="in" filter="wipe(down)">
                                      <p:cBhvr>
                                        <p:cTn id="89" dur="500"/>
                                        <p:tgtEl>
                                          <p:spTgt spid="15">
                                            <p:txEl>
                                              <p:pRg st="4" end="4"/>
                                            </p:txEl>
                                          </p:spTgt>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15">
                                            <p:txEl>
                                              <p:pRg st="5" end="5"/>
                                            </p:txEl>
                                          </p:spTgt>
                                        </p:tgtEl>
                                        <p:attrNameLst>
                                          <p:attrName>style.visibility</p:attrName>
                                        </p:attrNameLst>
                                      </p:cBhvr>
                                      <p:to>
                                        <p:strVal val="visible"/>
                                      </p:to>
                                    </p:set>
                                    <p:animEffect transition="in" filter="wipe(down)">
                                      <p:cBhvr>
                                        <p:cTn id="92" dur="500"/>
                                        <p:tgtEl>
                                          <p:spTgt spid="15">
                                            <p:txEl>
                                              <p:pRg st="5" end="5"/>
                                            </p:txEl>
                                          </p:spTgt>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5">
                                            <p:txEl>
                                              <p:pRg st="6" end="6"/>
                                            </p:txEl>
                                          </p:spTgt>
                                        </p:tgtEl>
                                        <p:attrNameLst>
                                          <p:attrName>style.visibility</p:attrName>
                                        </p:attrNameLst>
                                      </p:cBhvr>
                                      <p:to>
                                        <p:strVal val="visible"/>
                                      </p:to>
                                    </p:set>
                                    <p:animEffect transition="in" filter="wipe(down)">
                                      <p:cBhvr>
                                        <p:cTn id="95" dur="500"/>
                                        <p:tgtEl>
                                          <p:spTgt spid="15">
                                            <p:txEl>
                                              <p:pRg st="6" end="6"/>
                                            </p:txEl>
                                          </p:spTgt>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5">
                                            <p:txEl>
                                              <p:pRg st="7" end="7"/>
                                            </p:txEl>
                                          </p:spTgt>
                                        </p:tgtEl>
                                        <p:attrNameLst>
                                          <p:attrName>style.visibility</p:attrName>
                                        </p:attrNameLst>
                                      </p:cBhvr>
                                      <p:to>
                                        <p:strVal val="visible"/>
                                      </p:to>
                                    </p:set>
                                    <p:animEffect transition="in" filter="wipe(down)">
                                      <p:cBhvr>
                                        <p:cTn id="98" dur="500"/>
                                        <p:tgtEl>
                                          <p:spTgt spid="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animBg="1"/>
      <p:bldP spid="16" grpId="0" build="allAtOnce" animBg="1"/>
      <p:bldP spid="1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354763" y="0"/>
            <a:ext cx="4567237" cy="1525588"/>
          </a:xfrm>
        </p:spPr>
        <p:txBody>
          <a:bodyPr/>
          <a:lstStyle/>
          <a:p>
            <a:r>
              <a:rPr lang="en-US" sz="3200" b="1" smtClean="0"/>
              <a:t>2007-2010 </a:t>
            </a:r>
            <a:br>
              <a:rPr lang="en-US" sz="3200" b="1" smtClean="0"/>
            </a:br>
            <a:r>
              <a:rPr lang="en-US" sz="3200" b="1" smtClean="0"/>
              <a:t>Cohort Data</a:t>
            </a:r>
          </a:p>
        </p:txBody>
      </p:sp>
      <p:graphicFrame>
        <p:nvGraphicFramePr>
          <p:cNvPr id="4" name="Table 3"/>
          <p:cNvGraphicFramePr>
            <a:graphicFrameLocks noGrp="1"/>
          </p:cNvGraphicFramePr>
          <p:nvPr/>
        </p:nvGraphicFramePr>
        <p:xfrm>
          <a:off x="350838" y="1433513"/>
          <a:ext cx="9448800" cy="4998720"/>
        </p:xfrm>
        <a:graphic>
          <a:graphicData uri="http://schemas.openxmlformats.org/drawingml/2006/table">
            <a:tbl>
              <a:tblPr firstRow="1" bandRow="1">
                <a:tableStyleId>{5C22544A-7EE6-4342-B048-85BDC9FD1C3A}</a:tableStyleId>
              </a:tblPr>
              <a:tblGrid>
                <a:gridCol w="1177775"/>
                <a:gridCol w="993055"/>
                <a:gridCol w="993055"/>
                <a:gridCol w="6284915"/>
              </a:tblGrid>
              <a:tr h="655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Enrollment</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solidFill>
                            <a:schemeClr val="tx1"/>
                          </a:solidFill>
                        </a:rPr>
                        <a:t>New/Re-Enrolled </a:t>
                      </a:r>
                      <a:r>
                        <a:rPr lang="en-US" sz="1400" baseline="0" dirty="0" smtClean="0">
                          <a:solidFill>
                            <a:schemeClr val="tx1"/>
                          </a:solidFill>
                        </a:rPr>
                        <a:t> Students</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solidFill>
                            <a:schemeClr val="tx1"/>
                          </a:solidFill>
                        </a:rPr>
                        <a:t>Exit</a:t>
                      </a:r>
                      <a:r>
                        <a:rPr lang="en-US" sz="1400" baseline="0" dirty="0" smtClean="0">
                          <a:solidFill>
                            <a:schemeClr val="tx1"/>
                          </a:solidFill>
                        </a:rPr>
                        <a:t> Numbers</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Reasons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114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tx1"/>
                          </a:solidFill>
                        </a:rPr>
                        <a:t>4,837</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tx1"/>
                          </a:solidFill>
                        </a:rPr>
                        <a:t>2006-07</a:t>
                      </a:r>
                      <a:r>
                        <a:rPr lang="en-US" sz="1600" b="1" baseline="0" dirty="0" smtClean="0">
                          <a:solidFill>
                            <a:schemeClr val="tx1"/>
                          </a:solidFill>
                        </a:rPr>
                        <a:t> Enrollment in Grade 9 </a:t>
                      </a:r>
                      <a:endParaRPr lang="en-US" sz="16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6600"/>
                          </a:solidFill>
                        </a:rPr>
                        <a:t>2,781</a:t>
                      </a:r>
                      <a:endParaRPr lang="en-US" sz="1600" b="1" dirty="0">
                        <a:solidFill>
                          <a:srgbClr val="00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006600"/>
                          </a:solidFill>
                        </a:rPr>
                        <a:t>Graduated (w/GED/CHSPE:</a:t>
                      </a:r>
                      <a:r>
                        <a:rPr lang="en-US" sz="1600" b="1" baseline="0" dirty="0" smtClean="0">
                          <a:solidFill>
                            <a:srgbClr val="006600"/>
                          </a:solidFill>
                        </a:rPr>
                        <a:t> 12 students) </a:t>
                      </a:r>
                      <a:endParaRPr lang="en-US" sz="1600" b="1" dirty="0">
                        <a:solidFill>
                          <a:srgbClr val="00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40</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Special</a:t>
                      </a:r>
                      <a:r>
                        <a:rPr lang="en-US" sz="1600" b="1" baseline="0" dirty="0" smtClean="0">
                          <a:solidFill>
                            <a:srgbClr val="FF6600"/>
                          </a:solidFill>
                        </a:rPr>
                        <a:t> Education Certificate of Achievement</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59</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Adult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1,601</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School Transfers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4</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Home Schooled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212</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Out of State</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304</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Out of Country</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13</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FF6600"/>
                          </a:solidFill>
                        </a:rPr>
                        <a:t>Illness/Deceased</a:t>
                      </a:r>
                      <a:endParaRPr lang="en-US" sz="1600" b="1" dirty="0">
                        <a:solidFill>
                          <a:srgbClr val="FF66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CC3300"/>
                          </a:solidFill>
                        </a:rPr>
                        <a:t>439</a:t>
                      </a:r>
                      <a:endParaRPr lang="en-US" sz="16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solidFill>
                            <a:srgbClr val="CC3300"/>
                          </a:solidFill>
                        </a:rPr>
                        <a:t>Dropout (+50 dropouts</a:t>
                      </a:r>
                      <a:r>
                        <a:rPr lang="en-US" sz="1600" b="1" baseline="0" dirty="0" smtClean="0">
                          <a:solidFill>
                            <a:srgbClr val="CC3300"/>
                          </a:solidFill>
                        </a:rPr>
                        <a:t> </a:t>
                      </a:r>
                      <a:r>
                        <a:rPr lang="en-US" sz="1600" b="1" dirty="0" smtClean="0">
                          <a:solidFill>
                            <a:srgbClr val="CC3300"/>
                          </a:solidFill>
                        </a:rPr>
                        <a:t>who re-enrolled)</a:t>
                      </a:r>
                      <a:r>
                        <a:rPr lang="en-US" sz="1600" b="1" baseline="0" dirty="0" smtClean="0">
                          <a:solidFill>
                            <a:srgbClr val="CC3300"/>
                          </a:solidFill>
                        </a:rPr>
                        <a:t> </a:t>
                      </a:r>
                      <a:endParaRPr lang="en-US" sz="1600" b="1" dirty="0">
                        <a:solidFill>
                          <a:srgbClr val="CC3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328342">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t>1,065</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r>
                        <a:rPr lang="en-US" sz="1600" b="1" dirty="0" smtClean="0"/>
                        <a:t>New</a:t>
                      </a:r>
                      <a:r>
                        <a:rPr lang="en-US" sz="1600" b="1" baseline="0" dirty="0" smtClean="0"/>
                        <a:t> Students in grades 9-12 (</a:t>
                      </a:r>
                      <a:r>
                        <a:rPr lang="en-US" sz="1600" b="1" baseline="0" dirty="0" err="1" smtClean="0"/>
                        <a:t>Gr</a:t>
                      </a:r>
                      <a:r>
                        <a:rPr lang="en-US" sz="1600" b="1" baseline="0" dirty="0" smtClean="0"/>
                        <a:t> 10: 266, </a:t>
                      </a:r>
                      <a:r>
                        <a:rPr lang="en-US" sz="1600" b="1" baseline="0" dirty="0" err="1" smtClean="0"/>
                        <a:t>Gr</a:t>
                      </a:r>
                      <a:r>
                        <a:rPr lang="en-US" sz="1600" b="1" baseline="0" dirty="0" smtClean="0"/>
                        <a:t> 11: 369, </a:t>
                      </a:r>
                      <a:r>
                        <a:rPr lang="en-US" sz="1600" b="1" baseline="0" dirty="0" err="1" smtClean="0"/>
                        <a:t>Gr</a:t>
                      </a:r>
                      <a:r>
                        <a:rPr lang="en-US" sz="1600" b="1" baseline="0" dirty="0" smtClean="0"/>
                        <a:t> 12: 430)</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r>
              <a:tr h="213360">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1600" b="1" dirty="0" smtClean="0"/>
                        <a:t>313</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1600" b="1" dirty="0" smtClean="0"/>
                        <a:t>Students Exited</a:t>
                      </a:r>
                      <a:r>
                        <a:rPr lang="en-US" sz="1600" b="1" baseline="0" dirty="0" smtClean="0"/>
                        <a:t> and Re-enrolled</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1818" name="TextBox 5"/>
          <p:cNvSpPr txBox="1">
            <a:spLocks noChangeArrowheads="1"/>
          </p:cNvSpPr>
          <p:nvPr/>
        </p:nvSpPr>
        <p:spPr bwMode="auto">
          <a:xfrm>
            <a:off x="1570038" y="6538913"/>
            <a:ext cx="7010400" cy="922337"/>
          </a:xfrm>
          <a:prstGeom prst="rect">
            <a:avLst/>
          </a:prstGeom>
          <a:noFill/>
          <a:ln w="9525">
            <a:noFill/>
            <a:miter lim="800000"/>
            <a:headEnd/>
            <a:tailEnd/>
          </a:ln>
        </p:spPr>
        <p:txBody>
          <a:bodyPr>
            <a:spAutoFit/>
          </a:bodyPr>
          <a:lstStyle/>
          <a:p>
            <a:pPr algn="ctr"/>
            <a:r>
              <a:rPr lang="en-US" b="1"/>
              <a:t>2,963 students stayed in SAUSD for four years (61%)</a:t>
            </a:r>
          </a:p>
          <a:p>
            <a:pPr algn="ctr"/>
            <a:r>
              <a:rPr lang="en-US" b="1">
                <a:solidFill>
                  <a:srgbClr val="006600"/>
                </a:solidFill>
              </a:rPr>
              <a:t>2,781 Graduates</a:t>
            </a:r>
            <a:r>
              <a:rPr lang="en-US" b="1"/>
              <a:t>; </a:t>
            </a:r>
            <a:r>
              <a:rPr lang="en-US" b="1">
                <a:solidFill>
                  <a:srgbClr val="FF6600"/>
                </a:solidFill>
              </a:rPr>
              <a:t>2,217 Non-Graduates</a:t>
            </a:r>
            <a:r>
              <a:rPr lang="en-US" b="1"/>
              <a:t>; </a:t>
            </a:r>
            <a:r>
              <a:rPr lang="en-US" b="1">
                <a:solidFill>
                  <a:srgbClr val="CC3300"/>
                </a:solidFill>
              </a:rPr>
              <a:t>439 Dropouts</a:t>
            </a:r>
          </a:p>
          <a:p>
            <a:pPr algn="ctr"/>
            <a:endParaRPr lang="en-US" b="1"/>
          </a:p>
        </p:txBody>
      </p:sp>
      <p:sp>
        <p:nvSpPr>
          <p:cNvPr id="31819" name="Slide Number Placeholder 4"/>
          <p:cNvSpPr>
            <a:spLocks noGrp="1"/>
          </p:cNvSpPr>
          <p:nvPr>
            <p:ph type="sldNum" sz="quarter" idx="10"/>
          </p:nvPr>
        </p:nvSpPr>
        <p:spPr>
          <a:xfrm>
            <a:off x="0" y="7146925"/>
            <a:ext cx="10150475" cy="442913"/>
          </a:xfrm>
          <a:noFill/>
        </p:spPr>
        <p:txBody>
          <a:bodyPr/>
          <a:lstStyle/>
          <a:p>
            <a:fld id="{8D54D59A-BB0D-43AA-899B-8F38DDAB5285}" type="slidenum">
              <a:rPr lang="en-US" smtClean="0">
                <a:solidFill>
                  <a:schemeClr val="tx1"/>
                </a:solidFill>
              </a:rPr>
              <a:pPr/>
              <a:t>9</a:t>
            </a:fld>
            <a:endParaRPr lang="en-US"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5837238" y="0"/>
            <a:ext cx="4564062" cy="1568450"/>
          </a:xfrm>
        </p:spPr>
        <p:txBody>
          <a:bodyPr/>
          <a:lstStyle/>
          <a:p>
            <a:r>
              <a:rPr lang="en-US" sz="3200" b="1" smtClean="0"/>
              <a:t>CDE’s </a:t>
            </a:r>
            <a:br>
              <a:rPr lang="en-US" sz="3200" b="1" smtClean="0"/>
            </a:br>
            <a:r>
              <a:rPr lang="en-US" sz="3200" b="1" smtClean="0"/>
              <a:t>Graduation Rate</a:t>
            </a:r>
          </a:p>
        </p:txBody>
      </p:sp>
      <p:sp>
        <p:nvSpPr>
          <p:cNvPr id="3" name="Content Placeholder 2"/>
          <p:cNvSpPr>
            <a:spLocks noGrp="1"/>
          </p:cNvSpPr>
          <p:nvPr>
            <p:ph idx="1"/>
          </p:nvPr>
        </p:nvSpPr>
        <p:spPr>
          <a:xfrm>
            <a:off x="274638" y="1771650"/>
            <a:ext cx="9601200" cy="5008563"/>
          </a:xfrm>
        </p:spPr>
        <p:txBody>
          <a:bodyPr>
            <a:normAutofit fontScale="92500"/>
          </a:bodyPr>
          <a:lstStyle/>
          <a:p>
            <a:pPr>
              <a:defRPr/>
            </a:pPr>
            <a:r>
              <a:rPr lang="en-US" dirty="0" smtClean="0"/>
              <a:t>The official 2009 CDE graduation rate is 84.6%</a:t>
            </a:r>
          </a:p>
          <a:p>
            <a:pPr>
              <a:defRPr/>
            </a:pPr>
            <a:r>
              <a:rPr lang="en-US" dirty="0" smtClean="0"/>
              <a:t>The data review found 9 more graduates in the class of 2009. A report is being submitted to CDE </a:t>
            </a:r>
          </a:p>
          <a:p>
            <a:pPr>
              <a:defRPr/>
            </a:pPr>
            <a:r>
              <a:rPr lang="en-US" dirty="0" smtClean="0"/>
              <a:t>The amended 2009 graduation rate is 85% with these corrections</a:t>
            </a:r>
          </a:p>
          <a:p>
            <a:pPr>
              <a:defRPr/>
            </a:pPr>
            <a:r>
              <a:rPr lang="en-US" dirty="0" smtClean="0"/>
              <a:t>CDE’s 2010 official graduation rate has not been released</a:t>
            </a:r>
          </a:p>
          <a:p>
            <a:pPr>
              <a:defRPr/>
            </a:pPr>
            <a:r>
              <a:rPr lang="en-US" dirty="0" smtClean="0"/>
              <a:t>Our estimated 2010 graduation rate is 85%</a:t>
            </a:r>
          </a:p>
          <a:p>
            <a:pPr>
              <a:defRPr/>
            </a:pPr>
            <a:endParaRPr lang="en-US" dirty="0" smtClean="0"/>
          </a:p>
        </p:txBody>
      </p:sp>
      <p:sp>
        <p:nvSpPr>
          <p:cNvPr id="33795" name="Slide Number Placeholder 3"/>
          <p:cNvSpPr>
            <a:spLocks noGrp="1"/>
          </p:cNvSpPr>
          <p:nvPr>
            <p:ph type="sldNum" sz="quarter" idx="10"/>
          </p:nvPr>
        </p:nvSpPr>
        <p:spPr>
          <a:xfrm>
            <a:off x="0" y="6843713"/>
            <a:ext cx="10150475" cy="527050"/>
          </a:xfrm>
          <a:noFill/>
        </p:spPr>
        <p:txBody>
          <a:bodyPr/>
          <a:lstStyle/>
          <a:p>
            <a:fld id="{95D15509-665D-4DD9-96CA-FEB0011F3C04}" type="slidenum">
              <a:rPr lang="en-US" smtClean="0">
                <a:solidFill>
                  <a:schemeClr val="tx1"/>
                </a:solidFill>
              </a:rPr>
              <a:pPr/>
              <a:t>10</a:t>
            </a:fld>
            <a:endParaRPr lang="en-US"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algn="r"/>
            <a:endParaRPr lang="en-US" sz="3600" smtClean="0"/>
          </a:p>
        </p:txBody>
      </p:sp>
      <p:sp>
        <p:nvSpPr>
          <p:cNvPr id="35842" name="Content Placeholder 3"/>
          <p:cNvSpPr>
            <a:spLocks noGrp="1"/>
          </p:cNvSpPr>
          <p:nvPr>
            <p:ph idx="1"/>
          </p:nvPr>
        </p:nvSpPr>
        <p:spPr>
          <a:xfrm>
            <a:off x="427038" y="1890713"/>
            <a:ext cx="9134475" cy="4856162"/>
          </a:xfrm>
        </p:spPr>
        <p:txBody>
          <a:bodyPr/>
          <a:lstStyle/>
          <a:p>
            <a:r>
              <a:rPr lang="en-US" dirty="0" smtClean="0"/>
              <a:t>We looked at every student who entered and exited</a:t>
            </a:r>
          </a:p>
          <a:p>
            <a:r>
              <a:rPr lang="en-US" dirty="0" smtClean="0"/>
              <a:t>We collected the evidence from every high school</a:t>
            </a:r>
          </a:p>
          <a:p>
            <a:r>
              <a:rPr lang="en-US" dirty="0" smtClean="0"/>
              <a:t>We recalculated our graduation rates and dropout numbers</a:t>
            </a:r>
          </a:p>
          <a:p>
            <a:r>
              <a:rPr lang="en-US" dirty="0" smtClean="0"/>
              <a:t>We ensured our data </a:t>
            </a:r>
            <a:r>
              <a:rPr lang="en-US" smtClean="0"/>
              <a:t>is </a:t>
            </a:r>
            <a:r>
              <a:rPr lang="en-US" smtClean="0"/>
              <a:t>accurate</a:t>
            </a:r>
            <a:endParaRPr lang="en-US" dirty="0" smtClean="0"/>
          </a:p>
        </p:txBody>
      </p:sp>
      <p:sp>
        <p:nvSpPr>
          <p:cNvPr id="35843" name="Slide Number Placeholder 4"/>
          <p:cNvSpPr>
            <a:spLocks noGrp="1"/>
          </p:cNvSpPr>
          <p:nvPr>
            <p:ph type="sldNum" sz="quarter" idx="10"/>
          </p:nvPr>
        </p:nvSpPr>
        <p:spPr>
          <a:xfrm>
            <a:off x="0" y="7062788"/>
            <a:ext cx="10150475" cy="527050"/>
          </a:xfrm>
          <a:noFill/>
        </p:spPr>
        <p:txBody>
          <a:bodyPr/>
          <a:lstStyle/>
          <a:p>
            <a:fld id="{C4CD22C1-86D5-4009-8703-09EB30CDF0AD}" type="slidenum">
              <a:rPr lang="en-US" smtClean="0">
                <a:solidFill>
                  <a:schemeClr val="tx1"/>
                </a:solidFill>
              </a:rPr>
              <a:pPr/>
              <a:t>11</a:t>
            </a:fld>
            <a:endParaRPr lang="en-US"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Box 3"/>
          <p:cNvSpPr txBox="1">
            <a:spLocks noChangeArrowheads="1"/>
          </p:cNvSpPr>
          <p:nvPr/>
        </p:nvSpPr>
        <p:spPr bwMode="auto">
          <a:xfrm>
            <a:off x="508000" y="1771650"/>
            <a:ext cx="9134475" cy="2794000"/>
          </a:xfrm>
          <a:prstGeom prst="rect">
            <a:avLst/>
          </a:prstGeom>
          <a:noFill/>
          <a:ln w="9525">
            <a:noFill/>
            <a:miter lim="800000"/>
            <a:headEnd/>
            <a:tailEnd/>
          </a:ln>
        </p:spPr>
        <p:txBody>
          <a:bodyPr lIns="101370" tIns="50685" rIns="101370" bIns="50685">
            <a:spAutoFit/>
          </a:bodyPr>
          <a:lstStyle/>
          <a:p>
            <a:pPr algn="ctr"/>
            <a:endParaRPr lang="en-US" sz="3500"/>
          </a:p>
          <a:p>
            <a:pPr algn="ctr"/>
            <a:endParaRPr lang="en-US" sz="3500"/>
          </a:p>
          <a:p>
            <a:pPr algn="ctr"/>
            <a:r>
              <a:rPr lang="en-US" sz="3500"/>
              <a:t>Department of Research and Evaluation</a:t>
            </a:r>
          </a:p>
          <a:p>
            <a:pPr algn="ctr"/>
            <a:r>
              <a:rPr lang="en-US" sz="3500"/>
              <a:t>714-558-5850</a:t>
            </a:r>
          </a:p>
          <a:p>
            <a:pPr algn="ctr"/>
            <a:r>
              <a:rPr lang="en-US" sz="3500"/>
              <a:t>michelle.lepatner@sausd.us</a:t>
            </a:r>
          </a:p>
        </p:txBody>
      </p:sp>
      <p:sp>
        <p:nvSpPr>
          <p:cNvPr id="37890" name="Slide Number Placeholder 2"/>
          <p:cNvSpPr>
            <a:spLocks noGrp="1"/>
          </p:cNvSpPr>
          <p:nvPr>
            <p:ph type="sldNum" sz="quarter" idx="10"/>
          </p:nvPr>
        </p:nvSpPr>
        <p:spPr>
          <a:xfrm>
            <a:off x="0" y="6843713"/>
            <a:ext cx="10150475" cy="527050"/>
          </a:xfrm>
          <a:noFill/>
        </p:spPr>
        <p:txBody>
          <a:bodyPr/>
          <a:lstStyle/>
          <a:p>
            <a:fld id="{6E538C25-E073-4ED6-B0D9-276D84855664}" type="slidenum">
              <a:rPr lang="en-US" smtClean="0">
                <a:solidFill>
                  <a:schemeClr val="tx1"/>
                </a:solidFill>
              </a:rPr>
              <a:pPr/>
              <a:t>12</a:t>
            </a:fld>
            <a:endParaRPr lang="en-US" smtClean="0">
              <a:solidFill>
                <a:schemeClr val="tx1"/>
              </a:solidFill>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SAUSD Powerpoint Template</Template>
  <TotalTime>7333</TotalTime>
  <Words>1286</Words>
  <Application>Microsoft Office PowerPoint</Application>
  <PresentationFormat>Custom</PresentationFormat>
  <Paragraphs>262</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Default Design</vt:lpstr>
      <vt:lpstr>   Determining Graduates,  Non-Graduates and Dropouts  April 12, 2011 </vt:lpstr>
      <vt:lpstr>Slide 2</vt:lpstr>
      <vt:lpstr>  The Focus of  Today’s Presentation </vt:lpstr>
      <vt:lpstr>Slide 4</vt:lpstr>
      <vt:lpstr>The Three Types of Exits</vt:lpstr>
      <vt:lpstr>Non-graduate is NOT the same as a dropout</vt:lpstr>
      <vt:lpstr>Examples</vt:lpstr>
      <vt:lpstr>Slide 8</vt:lpstr>
      <vt:lpstr>2007-2010  Cohort Data</vt:lpstr>
      <vt:lpstr>CDE’s  Graduation Rate</vt:lpstr>
      <vt:lpstr>Slide 11</vt:lpstr>
      <vt:lpstr>Slide 12</vt:lpstr>
    </vt:vector>
  </TitlesOfParts>
  <Company>Santa Ana Unified School Dist.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Anthony.Tran</dc:creator>
  <cp:lastModifiedBy>cynthia.gastelo</cp:lastModifiedBy>
  <cp:revision>341</cp:revision>
  <cp:lastPrinted>2009-04-22T19:24:48Z</cp:lastPrinted>
  <dcterms:created xsi:type="dcterms:W3CDTF">2008-03-04T00:04:09Z</dcterms:created>
  <dcterms:modified xsi:type="dcterms:W3CDTF">2011-04-08T18:32:45Z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TC010875761033</vt:lpwstr>
  </property>
</Properties>
</file>