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Gloria Hallelujah"/>
      <p:regular r:id="rId22"/>
    </p:embeddedFont>
    <p:embeddedFont>
      <p:font typeface="Bubblegum Sans"/>
      <p:regular r:id="rId23"/>
    </p:embeddedFon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GloriaHallelujah-regular.fntdata"/><Relationship Id="rId21" Type="http://schemas.openxmlformats.org/officeDocument/2006/relationships/slide" Target="slides/slide16.xml"/><Relationship Id="rId24" Type="http://schemas.openxmlformats.org/officeDocument/2006/relationships/font" Target="fonts/CenturyGothic-regular.fntdata"/><Relationship Id="rId23" Type="http://schemas.openxmlformats.org/officeDocument/2006/relationships/font" Target="fonts/Bubblegum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italic.fntdata"/><Relationship Id="rId25" Type="http://schemas.openxmlformats.org/officeDocument/2006/relationships/font" Target="fonts/CenturyGothic-bold.fntdata"/><Relationship Id="rId27"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c1cba915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c1cba915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311c6b36c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311c6b36c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ca98dfc19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ca98dfc19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311c6b36c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311c6b36c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311c6b36c2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311c6b36c2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11c6b36c2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11c6b36c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311c6b36c2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311c6b36c2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311c6b36c2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311c6b36c2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311c6b36c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311c6b36c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311c6b36c2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311c6b36c2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311c6b36c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311c6b36c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311c6b36c2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311c6b36c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311c6b36c2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311c6b36c2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311c6b36c2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311c6b36c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311c6b36c2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311c6b36c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sp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sp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sp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sp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sp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document/d/1UNLRSekW6blbaph367Kul6ctQheh6-3PprhI0h6vWOE/edit?usp=shari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1555800"/>
            <a:ext cx="8520600" cy="20319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sz="6000">
                <a:latin typeface="Bubblegum Sans"/>
                <a:ea typeface="Bubblegum Sans"/>
                <a:cs typeface="Bubblegum Sans"/>
                <a:sym typeface="Bubblegum Sans"/>
              </a:rPr>
              <a:t>Multiply Decimals </a:t>
            </a:r>
            <a:r>
              <a:rPr lang="en" sz="6000">
                <a:latin typeface="Bubblegum Sans"/>
                <a:ea typeface="Bubblegum Sans"/>
                <a:cs typeface="Bubblegum Sans"/>
                <a:sym typeface="Bubblegum Sans"/>
              </a:rPr>
              <a:t>Numberless Word Problems</a:t>
            </a:r>
            <a:endParaRPr sz="6000">
              <a:latin typeface="Bubblegum Sans"/>
              <a:ea typeface="Bubblegum Sans"/>
              <a:cs typeface="Bubblegum Sans"/>
              <a:sym typeface="Bubblegum Sans"/>
            </a:endParaRPr>
          </a:p>
        </p:txBody>
      </p:sp>
      <p:sp>
        <p:nvSpPr>
          <p:cNvPr id="55" name="Google Shape;55;p13"/>
          <p:cNvSpPr txBox="1"/>
          <p:nvPr/>
        </p:nvSpPr>
        <p:spPr>
          <a:xfrm>
            <a:off x="1639725" y="4208800"/>
            <a:ext cx="7114200" cy="708000"/>
          </a:xfrm>
          <a:prstGeom prst="rect">
            <a:avLst/>
          </a:prstGeom>
          <a:no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000" u="sng">
                <a:latin typeface="Century Gothic"/>
                <a:ea typeface="Century Gothic"/>
                <a:cs typeface="Century Gothic"/>
                <a:sym typeface="Century Gothic"/>
                <a:hlinkClick r:id="rId3"/>
              </a:rPr>
              <a:t>Student Numberless Word Problems Recording Sheet</a:t>
            </a:r>
            <a:endParaRPr sz="2000">
              <a:latin typeface="Century Gothic"/>
              <a:ea typeface="Century Gothic"/>
              <a:cs typeface="Century Gothic"/>
              <a:sym typeface="Century Gothic"/>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309600" y="1398225"/>
            <a:ext cx="8439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Jackie downloaded 14 songs priced at $0.99 each and 1 song for $1.29. She had a coupon for $2.50 What was the total amount Jackie paid?</a:t>
            </a:r>
            <a:endParaRPr sz="2800">
              <a:latin typeface="Fredoka One"/>
              <a:ea typeface="Fredoka One"/>
              <a:cs typeface="Fredoka One"/>
              <a:sym typeface="Fredoka One"/>
            </a:endParaRPr>
          </a:p>
        </p:txBody>
      </p:sp>
      <p:sp>
        <p:nvSpPr>
          <p:cNvPr id="61" name="Google Shape;61;p14"/>
          <p:cNvSpPr txBox="1"/>
          <p:nvPr/>
        </p:nvSpPr>
        <p:spPr>
          <a:xfrm>
            <a:off x="6102850" y="1506550"/>
            <a:ext cx="600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2" name="Google Shape;62;p14"/>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63" name="Google Shape;63;p14"/>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64" name="Google Shape;64;p14"/>
          <p:cNvSpPr txBox="1"/>
          <p:nvPr/>
        </p:nvSpPr>
        <p:spPr>
          <a:xfrm>
            <a:off x="5887275" y="1844625"/>
            <a:ext cx="600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5" name="Google Shape;65;p14"/>
          <p:cNvSpPr txBox="1"/>
          <p:nvPr/>
        </p:nvSpPr>
        <p:spPr>
          <a:xfrm>
            <a:off x="1864050" y="1844625"/>
            <a:ext cx="600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6" name="Google Shape;66;p14"/>
          <p:cNvPicPr preferRelativeResize="0"/>
          <p:nvPr/>
        </p:nvPicPr>
        <p:blipFill>
          <a:blip r:embed="rId3">
            <a:alphaModFix/>
          </a:blip>
          <a:stretch>
            <a:fillRect/>
          </a:stretch>
        </p:blipFill>
        <p:spPr>
          <a:xfrm>
            <a:off x="4572000" y="2427025"/>
            <a:ext cx="2499650" cy="2444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nvSpPr>
        <p:spPr>
          <a:xfrm>
            <a:off x="309600" y="1398225"/>
            <a:ext cx="8439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Jackie downloaded 14 songs priced at $0.99 each and 1 song for $1.29. She had a coupon for $2.50 What was the total amount Jackie paid?</a:t>
            </a:r>
            <a:endParaRPr sz="2800">
              <a:latin typeface="Fredoka One"/>
              <a:ea typeface="Fredoka One"/>
              <a:cs typeface="Fredoka One"/>
              <a:sym typeface="Fredoka One"/>
            </a:endParaRPr>
          </a:p>
        </p:txBody>
      </p:sp>
      <p:sp>
        <p:nvSpPr>
          <p:cNvPr id="72" name="Google Shape;72;p15"/>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73" name="Google Shape;73;p15"/>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pic>
        <p:nvPicPr>
          <p:cNvPr id="74" name="Google Shape;74;p15"/>
          <p:cNvPicPr preferRelativeResize="0"/>
          <p:nvPr/>
        </p:nvPicPr>
        <p:blipFill>
          <a:blip r:embed="rId3">
            <a:alphaModFix/>
          </a:blip>
          <a:stretch>
            <a:fillRect/>
          </a:stretch>
        </p:blipFill>
        <p:spPr>
          <a:xfrm>
            <a:off x="4572000" y="2427025"/>
            <a:ext cx="2499650" cy="2444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nvSpPr>
        <p:spPr>
          <a:xfrm>
            <a:off x="3180450" y="2071900"/>
            <a:ext cx="27831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$12.65</a:t>
            </a:r>
            <a:endParaRPr sz="5500">
              <a:latin typeface="Fredoka One"/>
              <a:ea typeface="Fredoka One"/>
              <a:cs typeface="Fredoka One"/>
              <a:sym typeface="Fredoka One"/>
            </a:endParaRPr>
          </a:p>
        </p:txBody>
      </p:sp>
      <p:sp>
        <p:nvSpPr>
          <p:cNvPr id="80" name="Google Shape;80;p16"/>
          <p:cNvSpPr/>
          <p:nvPr/>
        </p:nvSpPr>
        <p:spPr>
          <a:xfrm>
            <a:off x="1378800" y="1119550"/>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txBox="1"/>
          <p:nvPr/>
        </p:nvSpPr>
        <p:spPr>
          <a:xfrm>
            <a:off x="1834775" y="1941100"/>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80"/>
                                        </p:tgtEl>
                                        <p:attrNameLst>
                                          <p:attrName>ppt_x</p:attrName>
                                        </p:attrNameLst>
                                      </p:cBhvr>
                                      <p:tavLst>
                                        <p:tav fmla="" tm="0">
                                          <p:val>
                                            <p:strVal val="#ppt_x"/>
                                          </p:val>
                                        </p:tav>
                                        <p:tav fmla="" tm="100000">
                                          <p:val>
                                            <p:strVal val="#ppt_x+1"/>
                                          </p:val>
                                        </p:tav>
                                      </p:tavLst>
                                    </p:anim>
                                    <p:set>
                                      <p:cBhvr>
                                        <p:cTn dur="1" fill="hold">
                                          <p:stCondLst>
                                            <p:cond delay="1000"/>
                                          </p:stCondLst>
                                        </p:cTn>
                                        <p:tgtEl>
                                          <p:spTgt spid="80"/>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81"/>
                                        </p:tgtEl>
                                        <p:attrNameLst>
                                          <p:attrName>ppt_x</p:attrName>
                                        </p:attrNameLst>
                                      </p:cBhvr>
                                      <p:tavLst>
                                        <p:tav fmla="" tm="0">
                                          <p:val>
                                            <p:strVal val="#ppt_x"/>
                                          </p:val>
                                        </p:tav>
                                        <p:tav fmla="" tm="100000">
                                          <p:val>
                                            <p:strVal val="#ppt_x+1"/>
                                          </p:val>
                                        </p:tav>
                                      </p:tavLst>
                                    </p:anim>
                                    <p:set>
                                      <p:cBhvr>
                                        <p:cTn dur="1" fill="hold">
                                          <p:stCondLst>
                                            <p:cond delay="1000"/>
                                          </p:stCondLst>
                                        </p:cTn>
                                        <p:tgtEl>
                                          <p:spTgt spid="8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2341250" y="2443750"/>
            <a:ext cx="4376000" cy="2325875"/>
          </a:xfrm>
          <a:prstGeom prst="rect">
            <a:avLst/>
          </a:prstGeom>
          <a:noFill/>
          <a:ln>
            <a:noFill/>
          </a:ln>
        </p:spPr>
      </p:pic>
      <p:sp>
        <p:nvSpPr>
          <p:cNvPr id="87" name="Google Shape;87;p17"/>
          <p:cNvSpPr txBox="1"/>
          <p:nvPr/>
        </p:nvSpPr>
        <p:spPr>
          <a:xfrm>
            <a:off x="309600" y="1398225"/>
            <a:ext cx="8439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George bought 2.5 pounds of each type of fruit show on the sign. What was the total cost of the fruit he bought?</a:t>
            </a:r>
            <a:endParaRPr sz="2800">
              <a:latin typeface="Fredoka One"/>
              <a:ea typeface="Fredoka One"/>
              <a:cs typeface="Fredoka One"/>
              <a:sym typeface="Fredoka One"/>
            </a:endParaRPr>
          </a:p>
        </p:txBody>
      </p:sp>
      <p:sp>
        <p:nvSpPr>
          <p:cNvPr id="88" name="Google Shape;88;p17"/>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89" name="Google Shape;89;p17"/>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90" name="Google Shape;90;p17"/>
          <p:cNvSpPr txBox="1"/>
          <p:nvPr/>
        </p:nvSpPr>
        <p:spPr>
          <a:xfrm>
            <a:off x="5246325" y="2966300"/>
            <a:ext cx="1152300" cy="14775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1" name="Google Shape;91;p17"/>
          <p:cNvSpPr txBox="1"/>
          <p:nvPr/>
        </p:nvSpPr>
        <p:spPr>
          <a:xfrm>
            <a:off x="2601125" y="1506550"/>
            <a:ext cx="4806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8"/>
          <p:cNvPicPr preferRelativeResize="0"/>
          <p:nvPr/>
        </p:nvPicPr>
        <p:blipFill>
          <a:blip r:embed="rId3">
            <a:alphaModFix/>
          </a:blip>
          <a:stretch>
            <a:fillRect/>
          </a:stretch>
        </p:blipFill>
        <p:spPr>
          <a:xfrm>
            <a:off x="2341250" y="2443750"/>
            <a:ext cx="4376000" cy="2325875"/>
          </a:xfrm>
          <a:prstGeom prst="rect">
            <a:avLst/>
          </a:prstGeom>
          <a:noFill/>
          <a:ln>
            <a:noFill/>
          </a:ln>
        </p:spPr>
      </p:pic>
      <p:sp>
        <p:nvSpPr>
          <p:cNvPr id="97" name="Google Shape;97;p18"/>
          <p:cNvSpPr txBox="1"/>
          <p:nvPr/>
        </p:nvSpPr>
        <p:spPr>
          <a:xfrm>
            <a:off x="309600" y="1398225"/>
            <a:ext cx="8439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George bought 2.5 pounds of each type of fruit show on the sign. What was the total cost of the fruit he bought?</a:t>
            </a:r>
            <a:endParaRPr sz="2800">
              <a:latin typeface="Fredoka One"/>
              <a:ea typeface="Fredoka One"/>
              <a:cs typeface="Fredoka One"/>
              <a:sym typeface="Fredoka One"/>
            </a:endParaRPr>
          </a:p>
        </p:txBody>
      </p:sp>
      <p:sp>
        <p:nvSpPr>
          <p:cNvPr id="98" name="Google Shape;98;p18"/>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99" name="Google Shape;99;p18"/>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nvSpPr>
        <p:spPr>
          <a:xfrm>
            <a:off x="3180450" y="2071900"/>
            <a:ext cx="27831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$8.60</a:t>
            </a:r>
            <a:endParaRPr sz="5500">
              <a:latin typeface="Fredoka One"/>
              <a:ea typeface="Fredoka One"/>
              <a:cs typeface="Fredoka One"/>
              <a:sym typeface="Fredoka One"/>
            </a:endParaRPr>
          </a:p>
        </p:txBody>
      </p:sp>
      <p:sp>
        <p:nvSpPr>
          <p:cNvPr id="105" name="Google Shape;105;p19"/>
          <p:cNvSpPr/>
          <p:nvPr/>
        </p:nvSpPr>
        <p:spPr>
          <a:xfrm>
            <a:off x="1378800" y="1119550"/>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9"/>
          <p:cNvSpPr txBox="1"/>
          <p:nvPr/>
        </p:nvSpPr>
        <p:spPr>
          <a:xfrm>
            <a:off x="1834775" y="1941100"/>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05"/>
                                        </p:tgtEl>
                                        <p:attrNameLst>
                                          <p:attrName>ppt_x</p:attrName>
                                        </p:attrNameLst>
                                      </p:cBhvr>
                                      <p:tavLst>
                                        <p:tav fmla="" tm="0">
                                          <p:val>
                                            <p:strVal val="#ppt_x"/>
                                          </p:val>
                                        </p:tav>
                                        <p:tav fmla="" tm="100000">
                                          <p:val>
                                            <p:strVal val="#ppt_x+1"/>
                                          </p:val>
                                        </p:tav>
                                      </p:tavLst>
                                    </p:anim>
                                    <p:set>
                                      <p:cBhvr>
                                        <p:cTn dur="1" fill="hold">
                                          <p:stCondLst>
                                            <p:cond delay="1000"/>
                                          </p:stCondLst>
                                        </p:cTn>
                                        <p:tgtEl>
                                          <p:spTgt spid="105"/>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06"/>
                                        </p:tgtEl>
                                        <p:attrNameLst>
                                          <p:attrName>ppt_x</p:attrName>
                                        </p:attrNameLst>
                                      </p:cBhvr>
                                      <p:tavLst>
                                        <p:tav fmla="" tm="0">
                                          <p:val>
                                            <p:strVal val="#ppt_x"/>
                                          </p:val>
                                        </p:tav>
                                        <p:tav fmla="" tm="100000">
                                          <p:val>
                                            <p:strVal val="#ppt_x+1"/>
                                          </p:val>
                                        </p:tav>
                                      </p:tavLst>
                                    </p:anim>
                                    <p:set>
                                      <p:cBhvr>
                                        <p:cTn dur="1" fill="hold">
                                          <p:stCondLst>
                                            <p:cond delay="1000"/>
                                          </p:stCondLst>
                                        </p:cTn>
                                        <p:tgtEl>
                                          <p:spTgt spid="10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5125937" y="1398225"/>
            <a:ext cx="3437937" cy="3430950"/>
          </a:xfrm>
          <a:prstGeom prst="rect">
            <a:avLst/>
          </a:prstGeom>
          <a:noFill/>
          <a:ln>
            <a:noFill/>
          </a:ln>
        </p:spPr>
      </p:pic>
      <p:sp>
        <p:nvSpPr>
          <p:cNvPr id="112" name="Google Shape;112;p20"/>
          <p:cNvSpPr txBox="1"/>
          <p:nvPr/>
        </p:nvSpPr>
        <p:spPr>
          <a:xfrm>
            <a:off x="309600" y="1398225"/>
            <a:ext cx="42624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Tina &amp; Shannon counted the coins in their coin collections. Tina discovered that she had 538 coins more than Shannon. Whose collection is worth more? How much more?</a:t>
            </a:r>
            <a:endParaRPr sz="2800">
              <a:latin typeface="Fredoka One"/>
              <a:ea typeface="Fredoka One"/>
              <a:cs typeface="Fredoka One"/>
              <a:sym typeface="Fredoka One"/>
            </a:endParaRPr>
          </a:p>
        </p:txBody>
      </p:sp>
      <p:sp>
        <p:nvSpPr>
          <p:cNvPr id="113" name="Google Shape;113;p20"/>
          <p:cNvSpPr txBox="1"/>
          <p:nvPr/>
        </p:nvSpPr>
        <p:spPr>
          <a:xfrm>
            <a:off x="7683925" y="2260125"/>
            <a:ext cx="600300" cy="23397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4" name="Google Shape;114;p20"/>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15" name="Google Shape;115;p20"/>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116" name="Google Shape;116;p20"/>
          <p:cNvSpPr txBox="1"/>
          <p:nvPr/>
        </p:nvSpPr>
        <p:spPr>
          <a:xfrm>
            <a:off x="6656375" y="2260125"/>
            <a:ext cx="600300" cy="23397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7" name="Google Shape;117;p20"/>
          <p:cNvSpPr txBox="1"/>
          <p:nvPr/>
        </p:nvSpPr>
        <p:spPr>
          <a:xfrm>
            <a:off x="2312700" y="2571750"/>
            <a:ext cx="600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1"/>
          <p:cNvPicPr preferRelativeResize="0"/>
          <p:nvPr/>
        </p:nvPicPr>
        <p:blipFill>
          <a:blip r:embed="rId3">
            <a:alphaModFix/>
          </a:blip>
          <a:stretch>
            <a:fillRect/>
          </a:stretch>
        </p:blipFill>
        <p:spPr>
          <a:xfrm>
            <a:off x="5125937" y="1398225"/>
            <a:ext cx="3437937" cy="3430950"/>
          </a:xfrm>
          <a:prstGeom prst="rect">
            <a:avLst/>
          </a:prstGeom>
          <a:noFill/>
          <a:ln>
            <a:noFill/>
          </a:ln>
        </p:spPr>
      </p:pic>
      <p:sp>
        <p:nvSpPr>
          <p:cNvPr id="123" name="Google Shape;123;p21"/>
          <p:cNvSpPr txBox="1"/>
          <p:nvPr/>
        </p:nvSpPr>
        <p:spPr>
          <a:xfrm>
            <a:off x="309600" y="1398225"/>
            <a:ext cx="42624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Tina &amp; Shannon counted the coins in their coin collections. Tina discovered that she had 538 coins more than Shannon. Whose collection is worth more? How much more?</a:t>
            </a:r>
            <a:endParaRPr sz="2800">
              <a:latin typeface="Fredoka One"/>
              <a:ea typeface="Fredoka One"/>
              <a:cs typeface="Fredoka One"/>
              <a:sym typeface="Fredoka One"/>
            </a:endParaRPr>
          </a:p>
        </p:txBody>
      </p:sp>
      <p:sp>
        <p:nvSpPr>
          <p:cNvPr id="124" name="Google Shape;124;p21"/>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25" name="Google Shape;125;p21"/>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txBox="1"/>
          <p:nvPr/>
        </p:nvSpPr>
        <p:spPr>
          <a:xfrm>
            <a:off x="1866900" y="2056050"/>
            <a:ext cx="50607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Tina by $10.89</a:t>
            </a:r>
            <a:endParaRPr sz="5500">
              <a:latin typeface="Fredoka One"/>
              <a:ea typeface="Fredoka One"/>
              <a:cs typeface="Fredoka One"/>
              <a:sym typeface="Fredoka One"/>
            </a:endParaRPr>
          </a:p>
        </p:txBody>
      </p:sp>
      <p:sp>
        <p:nvSpPr>
          <p:cNvPr id="131" name="Google Shape;131;p22"/>
          <p:cNvSpPr/>
          <p:nvPr/>
        </p:nvSpPr>
        <p:spPr>
          <a:xfrm>
            <a:off x="1196300" y="1169025"/>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2"/>
          <p:cNvSpPr txBox="1"/>
          <p:nvPr/>
        </p:nvSpPr>
        <p:spPr>
          <a:xfrm>
            <a:off x="1459375" y="2056050"/>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a:t>
            </a:r>
            <a:r>
              <a:rPr lang="en" sz="7200">
                <a:solidFill>
                  <a:schemeClr val="lt2"/>
                </a:solidFill>
                <a:latin typeface="Gloria Hallelujah"/>
                <a:ea typeface="Gloria Hallelujah"/>
                <a:cs typeface="Gloria Hallelujah"/>
                <a:sym typeface="Gloria Hallelujah"/>
              </a:rPr>
              <a:t>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31"/>
                                        </p:tgtEl>
                                        <p:attrNameLst>
                                          <p:attrName>ppt_x</p:attrName>
                                        </p:attrNameLst>
                                      </p:cBhvr>
                                      <p:tavLst>
                                        <p:tav fmla="" tm="0">
                                          <p:val>
                                            <p:strVal val="#ppt_x"/>
                                          </p:val>
                                        </p:tav>
                                        <p:tav fmla="" tm="100000">
                                          <p:val>
                                            <p:strVal val="#ppt_x+1"/>
                                          </p:val>
                                        </p:tav>
                                      </p:tavLst>
                                    </p:anim>
                                    <p:set>
                                      <p:cBhvr>
                                        <p:cTn dur="1" fill="hold">
                                          <p:stCondLst>
                                            <p:cond delay="1000"/>
                                          </p:stCondLst>
                                        </p:cTn>
                                        <p:tgtEl>
                                          <p:spTgt spid="131"/>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32"/>
                                        </p:tgtEl>
                                        <p:attrNameLst>
                                          <p:attrName>ppt_x</p:attrName>
                                        </p:attrNameLst>
                                      </p:cBhvr>
                                      <p:tavLst>
                                        <p:tav fmla="" tm="0">
                                          <p:val>
                                            <p:strVal val="#ppt_x"/>
                                          </p:val>
                                        </p:tav>
                                        <p:tav fmla="" tm="100000">
                                          <p:val>
                                            <p:strVal val="#ppt_x+1"/>
                                          </p:val>
                                        </p:tav>
                                      </p:tavLst>
                                    </p:anim>
                                    <p:set>
                                      <p:cBhvr>
                                        <p:cTn dur="1" fill="hold">
                                          <p:stCondLst>
                                            <p:cond delay="1000"/>
                                          </p:stCondLst>
                                        </p:cTn>
                                        <p:tgtEl>
                                          <p:spTgt spid="13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3"/>
          <p:cNvPicPr preferRelativeResize="0"/>
          <p:nvPr/>
        </p:nvPicPr>
        <p:blipFill>
          <a:blip r:embed="rId3">
            <a:alphaModFix/>
          </a:blip>
          <a:stretch>
            <a:fillRect/>
          </a:stretch>
        </p:blipFill>
        <p:spPr>
          <a:xfrm>
            <a:off x="1758375" y="2249175"/>
            <a:ext cx="5631600" cy="2667600"/>
          </a:xfrm>
          <a:prstGeom prst="rect">
            <a:avLst/>
          </a:prstGeom>
          <a:noFill/>
          <a:ln>
            <a:noFill/>
          </a:ln>
        </p:spPr>
      </p:pic>
      <p:sp>
        <p:nvSpPr>
          <p:cNvPr id="138" name="Google Shape;138;p23"/>
          <p:cNvSpPr txBox="1"/>
          <p:nvPr/>
        </p:nvSpPr>
        <p:spPr>
          <a:xfrm>
            <a:off x="309600" y="1398225"/>
            <a:ext cx="8439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Mrs. Gordon measured three rectangular rooms she wants to tile. What is the total area of the rooms?</a:t>
            </a:r>
            <a:endParaRPr sz="2800">
              <a:latin typeface="Fredoka One"/>
              <a:ea typeface="Fredoka One"/>
              <a:cs typeface="Fredoka One"/>
              <a:sym typeface="Fredoka One"/>
            </a:endParaRPr>
          </a:p>
        </p:txBody>
      </p:sp>
      <p:sp>
        <p:nvSpPr>
          <p:cNvPr id="139" name="Google Shape;139;p23"/>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40" name="Google Shape;140;p23"/>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141" name="Google Shape;141;p23"/>
          <p:cNvSpPr txBox="1"/>
          <p:nvPr/>
        </p:nvSpPr>
        <p:spPr>
          <a:xfrm>
            <a:off x="4395725" y="2677850"/>
            <a:ext cx="2531700" cy="1693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4"/>
          <p:cNvPicPr preferRelativeResize="0"/>
          <p:nvPr/>
        </p:nvPicPr>
        <p:blipFill>
          <a:blip r:embed="rId3">
            <a:alphaModFix/>
          </a:blip>
          <a:stretch>
            <a:fillRect/>
          </a:stretch>
        </p:blipFill>
        <p:spPr>
          <a:xfrm>
            <a:off x="1758375" y="2249175"/>
            <a:ext cx="5631600" cy="2667600"/>
          </a:xfrm>
          <a:prstGeom prst="rect">
            <a:avLst/>
          </a:prstGeom>
          <a:noFill/>
          <a:ln>
            <a:noFill/>
          </a:ln>
        </p:spPr>
      </p:pic>
      <p:sp>
        <p:nvSpPr>
          <p:cNvPr id="147" name="Google Shape;147;p24"/>
          <p:cNvSpPr txBox="1"/>
          <p:nvPr/>
        </p:nvSpPr>
        <p:spPr>
          <a:xfrm>
            <a:off x="309600" y="1398225"/>
            <a:ext cx="8439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Mrs. Gordon measured three rectangular rooms she wants to tile. What is the total area of the rooms?</a:t>
            </a:r>
            <a:endParaRPr sz="2800">
              <a:latin typeface="Fredoka One"/>
              <a:ea typeface="Fredoka One"/>
              <a:cs typeface="Fredoka One"/>
              <a:sym typeface="Fredoka One"/>
            </a:endParaRPr>
          </a:p>
        </p:txBody>
      </p:sp>
      <p:sp>
        <p:nvSpPr>
          <p:cNvPr id="148" name="Google Shape;148;p24"/>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49" name="Google Shape;149;p24"/>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5"/>
          <p:cNvSpPr txBox="1"/>
          <p:nvPr/>
        </p:nvSpPr>
        <p:spPr>
          <a:xfrm>
            <a:off x="1848000" y="2056050"/>
            <a:ext cx="54480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693.5 sq. ft.</a:t>
            </a:r>
            <a:endParaRPr sz="5500">
              <a:latin typeface="Fredoka One"/>
              <a:ea typeface="Fredoka One"/>
              <a:cs typeface="Fredoka One"/>
              <a:sym typeface="Fredoka One"/>
            </a:endParaRPr>
          </a:p>
        </p:txBody>
      </p:sp>
      <p:sp>
        <p:nvSpPr>
          <p:cNvPr id="155" name="Google Shape;155;p25"/>
          <p:cNvSpPr/>
          <p:nvPr/>
        </p:nvSpPr>
        <p:spPr>
          <a:xfrm>
            <a:off x="1378800" y="1103700"/>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5"/>
          <p:cNvSpPr txBox="1"/>
          <p:nvPr/>
        </p:nvSpPr>
        <p:spPr>
          <a:xfrm>
            <a:off x="1834775" y="1925250"/>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55"/>
                                        </p:tgtEl>
                                        <p:attrNameLst>
                                          <p:attrName>ppt_x</p:attrName>
                                        </p:attrNameLst>
                                      </p:cBhvr>
                                      <p:tavLst>
                                        <p:tav fmla="" tm="0">
                                          <p:val>
                                            <p:strVal val="#ppt_x"/>
                                          </p:val>
                                        </p:tav>
                                        <p:tav fmla="" tm="100000">
                                          <p:val>
                                            <p:strVal val="#ppt_x+1"/>
                                          </p:val>
                                        </p:tav>
                                      </p:tavLst>
                                    </p:anim>
                                    <p:set>
                                      <p:cBhvr>
                                        <p:cTn dur="1" fill="hold">
                                          <p:stCondLst>
                                            <p:cond delay="1000"/>
                                          </p:stCondLst>
                                        </p:cTn>
                                        <p:tgtEl>
                                          <p:spTgt spid="155"/>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56"/>
                                        </p:tgtEl>
                                        <p:attrNameLst>
                                          <p:attrName>ppt_x</p:attrName>
                                        </p:attrNameLst>
                                      </p:cBhvr>
                                      <p:tavLst>
                                        <p:tav fmla="" tm="0">
                                          <p:val>
                                            <p:strVal val="#ppt_x"/>
                                          </p:val>
                                        </p:tav>
                                        <p:tav fmla="" tm="100000">
                                          <p:val>
                                            <p:strVal val="#ppt_x+1"/>
                                          </p:val>
                                        </p:tav>
                                      </p:tavLst>
                                    </p:anim>
                                    <p:set>
                                      <p:cBhvr>
                                        <p:cTn dur="1" fill="hold">
                                          <p:stCondLst>
                                            <p:cond delay="1000"/>
                                          </p:stCondLst>
                                        </p:cTn>
                                        <p:tgtEl>
                                          <p:spTgt spid="15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6"/>
          <p:cNvPicPr preferRelativeResize="0"/>
          <p:nvPr/>
        </p:nvPicPr>
        <p:blipFill>
          <a:blip r:embed="rId3">
            <a:alphaModFix/>
          </a:blip>
          <a:stretch>
            <a:fillRect/>
          </a:stretch>
        </p:blipFill>
        <p:spPr>
          <a:xfrm>
            <a:off x="4571988" y="1906738"/>
            <a:ext cx="4391025" cy="2238375"/>
          </a:xfrm>
          <a:prstGeom prst="rect">
            <a:avLst/>
          </a:prstGeom>
          <a:noFill/>
          <a:ln>
            <a:noFill/>
          </a:ln>
        </p:spPr>
      </p:pic>
      <p:sp>
        <p:nvSpPr>
          <p:cNvPr id="162" name="Google Shape;162;p26"/>
          <p:cNvSpPr txBox="1"/>
          <p:nvPr/>
        </p:nvSpPr>
        <p:spPr>
          <a:xfrm>
            <a:off x="309600" y="1398225"/>
            <a:ext cx="42624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chemeClr val="dk1"/>
                </a:solidFill>
                <a:latin typeface="Fredoka One"/>
                <a:ea typeface="Fredoka One"/>
                <a:cs typeface="Fredoka One"/>
                <a:sym typeface="Fredoka One"/>
              </a:rPr>
              <a:t>The table shows the number of bags of trail mix sold last month at Patsy’s Pantry and Mo’s Munch-and-Crunch. Each small bag of trail mix sells for $5.87 at Patsy’s and $4.59 at Mo’s. Which store earned more money from the sales of small bags of trail mix? How much more?</a:t>
            </a:r>
            <a:endParaRPr sz="2700">
              <a:latin typeface="Fredoka One"/>
              <a:ea typeface="Fredoka One"/>
              <a:cs typeface="Fredoka One"/>
              <a:sym typeface="Fredoka One"/>
            </a:endParaRPr>
          </a:p>
        </p:txBody>
      </p:sp>
      <p:sp>
        <p:nvSpPr>
          <p:cNvPr id="163" name="Google Shape;163;p26"/>
          <p:cNvSpPr txBox="1"/>
          <p:nvPr/>
        </p:nvSpPr>
        <p:spPr>
          <a:xfrm>
            <a:off x="542725" y="3557550"/>
            <a:ext cx="600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64" name="Google Shape;164;p26"/>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65" name="Google Shape;165;p26"/>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166" name="Google Shape;166;p26"/>
          <p:cNvSpPr txBox="1"/>
          <p:nvPr/>
        </p:nvSpPr>
        <p:spPr>
          <a:xfrm>
            <a:off x="6736525" y="2982275"/>
            <a:ext cx="600300" cy="10467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7" name="Google Shape;167;p26"/>
          <p:cNvSpPr txBox="1"/>
          <p:nvPr/>
        </p:nvSpPr>
        <p:spPr>
          <a:xfrm>
            <a:off x="1751900" y="3238650"/>
            <a:ext cx="600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68" name="Google Shape;168;p26"/>
          <p:cNvSpPr txBox="1"/>
          <p:nvPr/>
        </p:nvSpPr>
        <p:spPr>
          <a:xfrm>
            <a:off x="7818300" y="2982275"/>
            <a:ext cx="600300" cy="10467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7"/>
          <p:cNvPicPr preferRelativeResize="0"/>
          <p:nvPr/>
        </p:nvPicPr>
        <p:blipFill>
          <a:blip r:embed="rId3">
            <a:alphaModFix/>
          </a:blip>
          <a:stretch>
            <a:fillRect/>
          </a:stretch>
        </p:blipFill>
        <p:spPr>
          <a:xfrm>
            <a:off x="4571988" y="1906738"/>
            <a:ext cx="4391025" cy="2238375"/>
          </a:xfrm>
          <a:prstGeom prst="rect">
            <a:avLst/>
          </a:prstGeom>
          <a:noFill/>
          <a:ln>
            <a:noFill/>
          </a:ln>
        </p:spPr>
      </p:pic>
      <p:sp>
        <p:nvSpPr>
          <p:cNvPr id="174" name="Google Shape;174;p27"/>
          <p:cNvSpPr txBox="1"/>
          <p:nvPr/>
        </p:nvSpPr>
        <p:spPr>
          <a:xfrm>
            <a:off x="309600" y="1398225"/>
            <a:ext cx="42624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chemeClr val="dk1"/>
                </a:solidFill>
                <a:latin typeface="Fredoka One"/>
                <a:ea typeface="Fredoka One"/>
                <a:cs typeface="Fredoka One"/>
                <a:sym typeface="Fredoka One"/>
              </a:rPr>
              <a:t>The table shows the number of bags of trail mix sold last month at Patsy’s Pantry and Mo’s Munch-and-Crunch. Each small bag of trail mix sells for $5.87 at Patsy’s and $4.59 at Mo’s. Which store earned more money from the sales of small bags of trail mix? How much more?</a:t>
            </a:r>
            <a:endParaRPr sz="2700">
              <a:latin typeface="Fredoka One"/>
              <a:ea typeface="Fredoka One"/>
              <a:cs typeface="Fredoka One"/>
              <a:sym typeface="Fredoka One"/>
            </a:endParaRPr>
          </a:p>
        </p:txBody>
      </p:sp>
      <p:sp>
        <p:nvSpPr>
          <p:cNvPr id="175" name="Google Shape;175;p27"/>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76" name="Google Shape;176;p27"/>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8"/>
          <p:cNvSpPr txBox="1"/>
          <p:nvPr/>
        </p:nvSpPr>
        <p:spPr>
          <a:xfrm>
            <a:off x="3180450" y="1517950"/>
            <a:ext cx="2783100" cy="1877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5500">
                <a:latin typeface="Fredoka One"/>
                <a:ea typeface="Fredoka One"/>
                <a:cs typeface="Fredoka One"/>
                <a:sym typeface="Fredoka One"/>
              </a:rPr>
              <a:t>Mo’s </a:t>
            </a:r>
            <a:r>
              <a:rPr lang="en" sz="5500">
                <a:latin typeface="Fredoka One"/>
                <a:ea typeface="Fredoka One"/>
                <a:cs typeface="Fredoka One"/>
                <a:sym typeface="Fredoka One"/>
              </a:rPr>
              <a:t>$1.63</a:t>
            </a:r>
            <a:endParaRPr sz="5500">
              <a:latin typeface="Fredoka One"/>
              <a:ea typeface="Fredoka One"/>
              <a:cs typeface="Fredoka One"/>
              <a:sym typeface="Fredoka One"/>
            </a:endParaRPr>
          </a:p>
        </p:txBody>
      </p:sp>
      <p:sp>
        <p:nvSpPr>
          <p:cNvPr id="182" name="Google Shape;182;p28"/>
          <p:cNvSpPr/>
          <p:nvPr/>
        </p:nvSpPr>
        <p:spPr>
          <a:xfrm>
            <a:off x="1378800" y="1103700"/>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8"/>
          <p:cNvSpPr txBox="1"/>
          <p:nvPr/>
        </p:nvSpPr>
        <p:spPr>
          <a:xfrm>
            <a:off x="1834775" y="1925250"/>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82"/>
                                        </p:tgtEl>
                                        <p:attrNameLst>
                                          <p:attrName>ppt_x</p:attrName>
                                        </p:attrNameLst>
                                      </p:cBhvr>
                                      <p:tavLst>
                                        <p:tav fmla="" tm="0">
                                          <p:val>
                                            <p:strVal val="#ppt_x"/>
                                          </p:val>
                                        </p:tav>
                                        <p:tav fmla="" tm="100000">
                                          <p:val>
                                            <p:strVal val="#ppt_x+1"/>
                                          </p:val>
                                        </p:tav>
                                      </p:tavLst>
                                    </p:anim>
                                    <p:set>
                                      <p:cBhvr>
                                        <p:cTn dur="1" fill="hold">
                                          <p:stCondLst>
                                            <p:cond delay="1000"/>
                                          </p:stCondLst>
                                        </p:cTn>
                                        <p:tgtEl>
                                          <p:spTgt spid="182"/>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83"/>
                                        </p:tgtEl>
                                        <p:attrNameLst>
                                          <p:attrName>ppt_x</p:attrName>
                                        </p:attrNameLst>
                                      </p:cBhvr>
                                      <p:tavLst>
                                        <p:tav fmla="" tm="0">
                                          <p:val>
                                            <p:strVal val="#ppt_x"/>
                                          </p:val>
                                        </p:tav>
                                        <p:tav fmla="" tm="100000">
                                          <p:val>
                                            <p:strVal val="#ppt_x+1"/>
                                          </p:val>
                                        </p:tav>
                                      </p:tavLst>
                                    </p:anim>
                                    <p:set>
                                      <p:cBhvr>
                                        <p:cTn dur="1" fill="hold">
                                          <p:stCondLst>
                                            <p:cond delay="1000"/>
                                          </p:stCondLst>
                                        </p:cTn>
                                        <p:tgtEl>
                                          <p:spTgt spid="18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