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70" r:id="rId3"/>
    <p:sldId id="259" r:id="rId4"/>
    <p:sldId id="262" r:id="rId5"/>
    <p:sldId id="261" r:id="rId6"/>
    <p:sldId id="263" r:id="rId7"/>
    <p:sldId id="279" r:id="rId8"/>
    <p:sldId id="280" r:id="rId9"/>
    <p:sldId id="281" r:id="rId10"/>
    <p:sldId id="268" r:id="rId11"/>
    <p:sldId id="264" r:id="rId12"/>
    <p:sldId id="265" r:id="rId13"/>
    <p:sldId id="266" r:id="rId14"/>
    <p:sldId id="271" r:id="rId15"/>
    <p:sldId id="272"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noEditPoints="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a:p>
            <a:endParaRPr lang="en-US"/>
          </a:p>
        </p:txBody>
      </p:sp>
      <p:sp>
        <p:nvSpPr>
          <p:cNvPr id="3" name="Date Placeholder 2"/>
          <p:cNvSpPr>
            <a:spLocks noGrp="1" noEditPoints="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a:p>
          <a:p>
            <a:r>
              <a:rPr lang="en-US"/>
              <a:t>*</a:t>
            </a:r>
          </a:p>
        </p:txBody>
      </p:sp>
      <p:sp>
        <p:nvSpPr>
          <p:cNvPr id="4" name="Slide Image Placeholder 3"/>
          <p:cNvSpPr>
            <a:spLocks noGrp="1" noRot="1" noChangeAspect="1" noEditPoints="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a:p>
          <a:p>
            <a:endParaRPr lang="en-US"/>
          </a:p>
        </p:txBody>
      </p:sp>
      <p:sp>
        <p:nvSpPr>
          <p:cNvPr id="5" name="Notes Placeholder 4"/>
          <p:cNvSpPr>
            <a:spLocks noGrp="1" noEditPoints="1"/>
          </p:cNvSpPr>
          <p:nvPr>
            <p:ph type="body" sz="quarter" idx="3"/>
          </p:nvPr>
        </p:nvSpPr>
        <p:spPr>
          <a:xfrm>
            <a:off x="685800" y="4343400"/>
            <a:ext cx="5486400" cy="4114800"/>
          </a:xfrm>
          <a:prstGeom prst="rect">
            <a:avLst/>
          </a:prstGeom>
        </p:spPr>
        <p:txBody>
          <a:bodyPr vert="horz" lIns="91440" tIns="45720" rIns="91440" bIns="45720" rtlCol="0"/>
          <a:lstStyle/>
          <a:p>
            <a:pPr lvl="0"/>
            <a:endParaRPr/>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EditPoints="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a:p>
            <a:endParaRPr lang="en-US"/>
          </a:p>
        </p:txBody>
      </p:sp>
      <p:sp>
        <p:nvSpPr>
          <p:cNvPr id="7" name="Slide Number Placeholder 6"/>
          <p:cNvSpPr>
            <a:spLocks noGrp="1" noEditPoints="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endParaRPr/>
          </a:p>
          <a:p>
            <a:r>
              <a:rPr lang="en-US"/>
              <a:t>#</a:t>
            </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381000" y="685800"/>
            <a:ext cx="6096000" cy="3429000"/>
          </a:xfrm>
          <a:prstGeom prst="rect">
            <a:avLst/>
          </a:prstGeom>
        </p:spPr>
        <p:txBody>
          <a:bodyPr/>
          <a:lstStyle/>
          <a:p>
            <a:endParaRPr/>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fld id="{EC345E01-0212-4455-9F94-CD9537135704}"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lnTo>
                  <a:pt x="10767111" y="3999419"/>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lnTo>
                  <a:pt x="10744358" y="3999419"/>
                </a:ln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lnTo>
                  <a:pt x="9074958" y="3999419"/>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lnTo>
                  <a:pt x="9052207" y="3999419"/>
                </a:ln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lnTo>
                  <a:pt x="7382807" y="3999419"/>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lnTo>
                  <a:pt x="7360056" y="3999419"/>
                </a:ln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lnTo>
                  <a:pt x="5690656" y="3999419"/>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lnTo>
                  <a:pt x="5667905" y="3999419"/>
                </a:ln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lnTo>
                  <a:pt x="3998505" y="3999419"/>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lnTo>
                  <a:pt x="3975754" y="3999419"/>
                </a:ln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lnTo>
                  <a:pt x="2306354" y="3999419"/>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lnTo>
                  <a:pt x="2283603" y="3999419"/>
                </a:ln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lnTo>
                  <a:pt x="614203" y="3999419"/>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lnTo>
                  <a:pt x="591452" y="3999419"/>
                </a:ln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lnTo>
                  <a:pt x="0" y="3200906"/>
                </a:ln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lnTo>
                  <a:pt x="11608704" y="316121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lnTo>
                  <a:pt x="11594916" y="3161219"/>
                </a:ln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lnTo>
                  <a:pt x="9916551" y="316121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lnTo>
                  <a:pt x="9902763" y="3161219"/>
                </a:ln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lnTo>
                  <a:pt x="8224400" y="316121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lnTo>
                  <a:pt x="8210612" y="3161219"/>
                </a:ln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lnTo>
                  <a:pt x="6532249" y="316121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lnTo>
                  <a:pt x="6518461" y="3161219"/>
                </a:ln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lnTo>
                  <a:pt x="4840098" y="316121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lnTo>
                  <a:pt x="4826310" y="3161219"/>
                </a:ln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lnTo>
                  <a:pt x="3147947" y="316121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lnTo>
                  <a:pt x="3134159" y="3161219"/>
                </a:ln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lnTo>
                  <a:pt x="1455796" y="316121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lnTo>
                  <a:pt x="1442008" y="3161219"/>
                </a:ln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lnTo>
                  <a:pt x="10767111" y="2302594"/>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lnTo>
                  <a:pt x="10744358" y="2302594"/>
                </a:ln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lnTo>
                  <a:pt x="9074958" y="2302594"/>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lnTo>
                  <a:pt x="9052207" y="2302594"/>
                </a:ln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lnTo>
                  <a:pt x="7382807" y="2302594"/>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lnTo>
                  <a:pt x="7360056" y="2302594"/>
                </a:ln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lnTo>
                  <a:pt x="5690656" y="2302594"/>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lnTo>
                  <a:pt x="5667905" y="2302594"/>
                </a:ln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lnTo>
                  <a:pt x="3998505" y="2302594"/>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lnTo>
                  <a:pt x="3975754" y="2302594"/>
                </a:ln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lnTo>
                  <a:pt x="2306354" y="2302594"/>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lnTo>
                  <a:pt x="2283603" y="2302594"/>
                </a:ln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lnTo>
                  <a:pt x="614203" y="2302594"/>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lnTo>
                  <a:pt x="591452" y="2302594"/>
                </a:ln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lnTo>
                  <a:pt x="0" y="1504081"/>
                </a:ln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lnTo>
                  <a:pt x="11608704" y="146439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lnTo>
                  <a:pt x="11594916" y="1464394"/>
                </a:ln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lnTo>
                  <a:pt x="9916551" y="146439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lnTo>
                  <a:pt x="9902763" y="1464394"/>
                </a:ln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lnTo>
                  <a:pt x="8224400" y="146439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lnTo>
                  <a:pt x="8210612" y="1464394"/>
                </a:ln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lnTo>
                  <a:pt x="6532249" y="146439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lnTo>
                  <a:pt x="6518461" y="1464394"/>
                </a:ln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lnTo>
                  <a:pt x="4840098" y="146439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lnTo>
                  <a:pt x="4826310" y="1464394"/>
                </a:ln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lnTo>
                  <a:pt x="3147947" y="146439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lnTo>
                  <a:pt x="3134159" y="1464394"/>
                </a:ln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lnTo>
                  <a:pt x="1455796" y="146439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lnTo>
                  <a:pt x="1442008" y="1464394"/>
                </a:ln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lnTo>
                  <a:pt x="10767111" y="605769"/>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lnTo>
                  <a:pt x="10744358" y="605769"/>
                </a:ln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lnTo>
                  <a:pt x="9074958" y="605769"/>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lnTo>
                  <a:pt x="9052207" y="605769"/>
                </a:ln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lnTo>
                  <a:pt x="7382807" y="605769"/>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lnTo>
                  <a:pt x="5690656" y="605769"/>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lnTo>
                  <a:pt x="5667905" y="605769"/>
                </a:ln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lnTo>
                  <a:pt x="3998505" y="605769"/>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lnTo>
                  <a:pt x="3975754" y="605769"/>
                </a:ln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lnTo>
                  <a:pt x="2306354" y="605769"/>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lnTo>
                  <a:pt x="2283603" y="605769"/>
                </a:ln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lnTo>
                  <a:pt x="614203" y="605769"/>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lnTo>
                  <a:pt x="7360056" y="605769"/>
                </a:ln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lnTo>
                  <a:pt x="591452" y="605769"/>
                </a:ln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noEditPoints="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noEditPoints="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lvl="0"/>
            <a:r>
              <a:rPr lang="en-US"/>
              <a:t>Click to edit Master subtitle style</a:t>
            </a:r>
            <a:endParaRPr lang="en-US" dirty="0"/>
          </a:p>
        </p:txBody>
      </p:sp>
      <p:sp>
        <p:nvSpPr>
          <p:cNvPr id="4" name="Date Placeholder 3"/>
          <p:cNvSpPr>
            <a:spLocks noGrp="1" noEditPoints="1"/>
          </p:cNvSpPr>
          <p:nvPr>
            <p:ph type="dt" sz="half" idx="10"/>
          </p:nvPr>
        </p:nvSpPr>
        <p:spPr/>
        <p:txBody>
          <a:bodyPr/>
          <a:lstStyle>
            <a:lvl1pPr algn="l"/>
          </a:lstStyle>
          <a:p>
            <a:fld id="{6AD6EE87-EBD5-4F12-A48A-63ACA297AC8F}" type="datetimeFigureOut">
              <a:rPr lang="en-US" dirty="0"/>
              <a:t>1/27/2023</a:t>
            </a:fld>
            <a:endParaRPr lang="en-US" dirty="0"/>
          </a:p>
        </p:txBody>
      </p:sp>
      <p:sp>
        <p:nvSpPr>
          <p:cNvPr id="5" name="Footer Placeholder 4"/>
          <p:cNvSpPr>
            <a:spLocks noGrp="1" noEditPoints="1"/>
          </p:cNvSpPr>
          <p:nvPr>
            <p:ph type="ftr" sz="quarter" idx="11"/>
          </p:nvPr>
        </p:nvSpPr>
        <p:spPr/>
        <p:txBody>
          <a:bodyPr/>
          <a:lstStyle/>
          <a:p>
            <a:endParaRPr lang="en-US" dirty="0"/>
          </a:p>
        </p:txBody>
      </p:sp>
      <p:sp>
        <p:nvSpPr>
          <p:cNvPr id="6" name="Slide Number Placeholder 5"/>
          <p:cNvSpPr>
            <a:spLocks noGrp="1" noEditPoints="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endParaRPr lang="en-US" dirty="0"/>
          </a:p>
        </p:txBody>
      </p:sp>
      <p:sp>
        <p:nvSpPr>
          <p:cNvPr id="3" name="Content Placeholder 2"/>
          <p:cNvSpPr>
            <a:spLocks noGrp="1" noEditPoints="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noEditPoints="1"/>
          </p:cNvSpPr>
          <p:nvPr>
            <p:ph type="dt" sz="half" idx="10"/>
          </p:nvPr>
        </p:nvSpPr>
        <p:spPr/>
        <p:txBody>
          <a:bodyPr/>
          <a:lstStyle/>
          <a:p>
            <a:fld id="{A5D3794B-289A-4A80-97D7-111025398D45}" type="datetimeFigureOut">
              <a:rPr lang="en-US" dirty="0"/>
              <a:t>1/27/2023</a:t>
            </a:fld>
            <a:endParaRPr lang="en-US" dirty="0"/>
          </a:p>
        </p:txBody>
      </p:sp>
      <p:sp>
        <p:nvSpPr>
          <p:cNvPr id="5" name="Footer Placeholder 4"/>
          <p:cNvSpPr>
            <a:spLocks noGrp="1" noEditPoints="1"/>
          </p:cNvSpPr>
          <p:nvPr>
            <p:ph type="ftr" sz="quarter" idx="11"/>
          </p:nvPr>
        </p:nvSpPr>
        <p:spPr/>
        <p:txBody>
          <a:bodyPr/>
          <a:lstStyle/>
          <a:p>
            <a:endParaRPr lang="en-US" dirty="0"/>
          </a:p>
        </p:txBody>
      </p:sp>
      <p:sp>
        <p:nvSpPr>
          <p:cNvPr id="6" name="Slide Number Placeholder 5"/>
          <p:cNvSpPr>
            <a:spLocks noGrp="1" noEditPoints="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lnTo>
                  <a:pt x="10767111" y="3999419"/>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lnTo>
                  <a:pt x="10744358" y="3999419"/>
                </a:ln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lnTo>
                  <a:pt x="9074958" y="3999419"/>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lnTo>
                  <a:pt x="9052207" y="3999419"/>
                </a:ln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lnTo>
                  <a:pt x="7382807" y="3999419"/>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lnTo>
                  <a:pt x="7360056" y="3999419"/>
                </a:ln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lnTo>
                  <a:pt x="5690656" y="3999419"/>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lnTo>
                  <a:pt x="5667905" y="3999419"/>
                </a:ln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lnTo>
                  <a:pt x="3998505" y="3999419"/>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lnTo>
                  <a:pt x="3975754" y="3999419"/>
                </a:ln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lnTo>
                  <a:pt x="2306354" y="3999419"/>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lnTo>
                  <a:pt x="2283603" y="3999419"/>
                </a:ln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lnTo>
                  <a:pt x="614203" y="3999419"/>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lnTo>
                  <a:pt x="591452" y="3999419"/>
                </a:ln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lnTo>
                  <a:pt x="0" y="3200906"/>
                </a:ln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lnTo>
                  <a:pt x="11608704" y="316121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lnTo>
                  <a:pt x="11594916" y="3161219"/>
                </a:ln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lnTo>
                  <a:pt x="9916551" y="316121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lnTo>
                  <a:pt x="9902763" y="3161219"/>
                </a:ln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lnTo>
                  <a:pt x="8224400" y="316121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lnTo>
                  <a:pt x="8210612" y="3161219"/>
                </a:ln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lnTo>
                  <a:pt x="6532249" y="316121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lnTo>
                  <a:pt x="6518461" y="3161219"/>
                </a:ln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lnTo>
                  <a:pt x="4840098" y="316121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lnTo>
                  <a:pt x="4826310" y="3161219"/>
                </a:ln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lnTo>
                  <a:pt x="3147947" y="316121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lnTo>
                  <a:pt x="3134159" y="3161219"/>
                </a:ln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lnTo>
                  <a:pt x="1455796" y="316121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lnTo>
                  <a:pt x="1442008" y="3161219"/>
                </a:ln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lnTo>
                  <a:pt x="10767111" y="2302594"/>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lnTo>
                  <a:pt x="10744358" y="2302594"/>
                </a:ln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lnTo>
                  <a:pt x="9074958" y="2302594"/>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lnTo>
                  <a:pt x="9052207" y="2302594"/>
                </a:ln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lnTo>
                  <a:pt x="7382807" y="2302594"/>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lnTo>
                  <a:pt x="7360056" y="2302594"/>
                </a:ln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lnTo>
                  <a:pt x="5690656" y="2302594"/>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lnTo>
                  <a:pt x="5667905" y="2302594"/>
                </a:ln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lnTo>
                  <a:pt x="3998505" y="2302594"/>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lnTo>
                  <a:pt x="3975754" y="2302594"/>
                </a:ln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lnTo>
                  <a:pt x="2306354" y="2302594"/>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lnTo>
                  <a:pt x="2283603" y="2302594"/>
                </a:ln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lnTo>
                  <a:pt x="614203" y="2302594"/>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lnTo>
                  <a:pt x="591452" y="2302594"/>
                </a:ln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lnTo>
                  <a:pt x="0" y="1504081"/>
                </a:ln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lnTo>
                  <a:pt x="11608704" y="146439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lnTo>
                  <a:pt x="11594916" y="1464394"/>
                </a:ln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lnTo>
                  <a:pt x="9916551" y="146439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lnTo>
                  <a:pt x="9902763" y="1464394"/>
                </a:ln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lnTo>
                  <a:pt x="8224400" y="146439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lnTo>
                  <a:pt x="8210612" y="1464394"/>
                </a:ln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lnTo>
                  <a:pt x="6532249" y="146439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lnTo>
                  <a:pt x="6518461" y="1464394"/>
                </a:ln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lnTo>
                  <a:pt x="4840098" y="146439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lnTo>
                  <a:pt x="4826310" y="1464394"/>
                </a:ln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lnTo>
                  <a:pt x="3147947" y="146439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lnTo>
                  <a:pt x="3134159" y="1464394"/>
                </a:ln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lnTo>
                  <a:pt x="1455796" y="146439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lnTo>
                  <a:pt x="1442008" y="1464394"/>
                </a:ln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lnTo>
                  <a:pt x="10767111" y="605769"/>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lnTo>
                  <a:pt x="10744358" y="605769"/>
                </a:ln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lnTo>
                  <a:pt x="9074958" y="605769"/>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lnTo>
                  <a:pt x="9052207" y="605769"/>
                </a:ln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lnTo>
                  <a:pt x="7382807" y="605769"/>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lnTo>
                  <a:pt x="5690656" y="605769"/>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lnTo>
                  <a:pt x="5667905" y="605769"/>
                </a:ln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lnTo>
                  <a:pt x="3998505" y="605769"/>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lnTo>
                  <a:pt x="3975754" y="605769"/>
                </a:ln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lnTo>
                  <a:pt x="2306354" y="605769"/>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lnTo>
                  <a:pt x="2283603" y="605769"/>
                </a:ln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lnTo>
                  <a:pt x="614203" y="605769"/>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lnTo>
                  <a:pt x="7360056" y="605769"/>
                </a:ln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lnTo>
                  <a:pt x="591452" y="605769"/>
                </a:ln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noEditPoints="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noEditPoints="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noEditPoints="1"/>
          </p:cNvSpPr>
          <p:nvPr>
            <p:ph type="dt" sz="half" idx="10"/>
          </p:nvPr>
        </p:nvSpPr>
        <p:spPr/>
        <p:txBody>
          <a:bodyPr/>
          <a:lstStyle/>
          <a:p>
            <a:fld id="{5A61015F-7CC6-4D0A-9D87-873EA4C304CC}" type="datetimeFigureOut">
              <a:rPr lang="en-US" dirty="0"/>
              <a:t>1/27/2023</a:t>
            </a:fld>
            <a:endParaRPr lang="en-US" dirty="0"/>
          </a:p>
        </p:txBody>
      </p:sp>
      <p:sp>
        <p:nvSpPr>
          <p:cNvPr id="5" name="Footer Placeholder 4"/>
          <p:cNvSpPr>
            <a:spLocks noGrp="1" noEditPoints="1"/>
          </p:cNvSpPr>
          <p:nvPr>
            <p:ph type="ftr" sz="quarter" idx="11"/>
          </p:nvPr>
        </p:nvSpPr>
        <p:spPr/>
        <p:txBody>
          <a:bodyPr/>
          <a:lstStyle/>
          <a:p>
            <a:endParaRPr lang="en-US" dirty="0"/>
          </a:p>
        </p:txBody>
      </p:sp>
      <p:sp>
        <p:nvSpPr>
          <p:cNvPr id="6" name="Slide Number Placeholder 5"/>
          <p:cNvSpPr>
            <a:spLocks noGrp="1" noEditPoints="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noEditPoints="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noEditPoints="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noEditPoints="1"/>
          </p:cNvSpPr>
          <p:nvPr>
            <p:ph type="dt" sz="half" idx="10"/>
          </p:nvPr>
        </p:nvSpPr>
        <p:spPr/>
        <p:txBody>
          <a:bodyPr/>
          <a:lstStyle/>
          <a:p>
            <a:fld id="{93C6A301-0538-44EC-B09D-202E1042A48B}" type="datetimeFigureOut">
              <a:rPr lang="en-US" dirty="0"/>
              <a:t>1/27/2023</a:t>
            </a:fld>
            <a:endParaRPr lang="en-US" dirty="0"/>
          </a:p>
        </p:txBody>
      </p:sp>
      <p:sp>
        <p:nvSpPr>
          <p:cNvPr id="6" name="Footer Placeholder 5"/>
          <p:cNvSpPr>
            <a:spLocks noGrp="1" noEditPoints="1"/>
          </p:cNvSpPr>
          <p:nvPr>
            <p:ph type="ftr" sz="quarter" idx="11"/>
          </p:nvPr>
        </p:nvSpPr>
        <p:spPr/>
        <p:txBody>
          <a:bodyPr/>
          <a:lstStyle/>
          <a:p>
            <a:endParaRPr lang="en-US" dirty="0"/>
          </a:p>
        </p:txBody>
      </p:sp>
      <p:sp>
        <p:nvSpPr>
          <p:cNvPr id="7" name="Slide Number Placeholder 6"/>
          <p:cNvSpPr>
            <a:spLocks noGrp="1" noEditPoints="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noEditPoints="1"/>
          </p:cNvSpPr>
          <p:nvPr>
            <p:ph type="title"/>
          </p:nvPr>
        </p:nvSpPr>
        <p:spPr/>
        <p:txBody>
          <a:bodyPr/>
          <a:lstStyle/>
          <a:p>
            <a:r>
              <a:rPr lang="en-US"/>
              <a:t>Click to edit Master title style</a:t>
            </a:r>
            <a:endParaRPr lang="en-US" dirty="0"/>
          </a:p>
        </p:txBody>
      </p:sp>
      <p:sp>
        <p:nvSpPr>
          <p:cNvPr id="3" name="Text Placeholder 2"/>
          <p:cNvSpPr>
            <a:spLocks noGrp="1" noEditPoints="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noEditPoints="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noEditPoints="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noEditPoints="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noEditPoints="1"/>
          </p:cNvSpPr>
          <p:nvPr>
            <p:ph type="dt" sz="half" idx="10"/>
          </p:nvPr>
        </p:nvSpPr>
        <p:spPr/>
        <p:txBody>
          <a:bodyPr/>
          <a:lstStyle/>
          <a:p>
            <a:fld id="{D789574A-8875-45EF-8EA2-3CAA0F7ABC4C}" type="datetimeFigureOut">
              <a:rPr lang="en-US" dirty="0"/>
              <a:t>1/27/2023</a:t>
            </a:fld>
            <a:endParaRPr lang="en-US" dirty="0"/>
          </a:p>
        </p:txBody>
      </p:sp>
      <p:sp>
        <p:nvSpPr>
          <p:cNvPr id="8" name="Footer Placeholder 7"/>
          <p:cNvSpPr>
            <a:spLocks noGrp="1" noEditPoints="1"/>
          </p:cNvSpPr>
          <p:nvPr>
            <p:ph type="ftr" sz="quarter" idx="11"/>
          </p:nvPr>
        </p:nvSpPr>
        <p:spPr/>
        <p:txBody>
          <a:bodyPr/>
          <a:lstStyle/>
          <a:p>
            <a:endParaRPr lang="en-US" dirty="0"/>
          </a:p>
        </p:txBody>
      </p:sp>
      <p:sp>
        <p:nvSpPr>
          <p:cNvPr id="9" name="Slide Number Placeholder 8"/>
          <p:cNvSpPr>
            <a:spLocks noGrp="1" noEditPoints="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endParaRPr lang="en-US" dirty="0"/>
          </a:p>
        </p:txBody>
      </p:sp>
      <p:sp>
        <p:nvSpPr>
          <p:cNvPr id="3" name="Date Placeholder 2"/>
          <p:cNvSpPr>
            <a:spLocks noGrp="1" noEditPoints="1"/>
          </p:cNvSpPr>
          <p:nvPr>
            <p:ph type="dt" sz="half" idx="10"/>
          </p:nvPr>
        </p:nvSpPr>
        <p:spPr/>
        <p:txBody>
          <a:bodyPr/>
          <a:lstStyle/>
          <a:p>
            <a:fld id="{67EF4D4C-5367-4C26-9E2B-D8088D7FCA81}" type="datetimeFigureOut">
              <a:rPr lang="en-US" dirty="0"/>
              <a:t>1/27/2023</a:t>
            </a:fld>
            <a:endParaRPr lang="en-US" dirty="0"/>
          </a:p>
        </p:txBody>
      </p:sp>
      <p:sp>
        <p:nvSpPr>
          <p:cNvPr id="4" name="Footer Placeholder 3"/>
          <p:cNvSpPr>
            <a:spLocks noGrp="1" noEditPoints="1"/>
          </p:cNvSpPr>
          <p:nvPr>
            <p:ph type="ftr" sz="quarter" idx="11"/>
          </p:nvPr>
        </p:nvSpPr>
        <p:spPr/>
        <p:txBody>
          <a:bodyPr/>
          <a:lstStyle/>
          <a:p>
            <a:endParaRPr lang="en-US" dirty="0"/>
          </a:p>
        </p:txBody>
      </p:sp>
      <p:sp>
        <p:nvSpPr>
          <p:cNvPr id="5" name="Slide Number Placeholder 4"/>
          <p:cNvSpPr>
            <a:spLocks noGrp="1" noEditPoints="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noEditPoints="1"/>
          </p:cNvSpPr>
          <p:nvPr>
            <p:ph type="dt" sz="half" idx="10"/>
          </p:nvPr>
        </p:nvSpPr>
        <p:spPr/>
        <p:txBody>
          <a:bodyPr/>
          <a:lstStyle/>
          <a:p>
            <a:fld id="{56E91E96-98B0-4413-9547-46F3504108EF}" type="datetimeFigureOut">
              <a:rPr lang="en-US" dirty="0"/>
              <a:t>1/27/2023</a:t>
            </a:fld>
            <a:endParaRPr lang="en-US" dirty="0"/>
          </a:p>
        </p:txBody>
      </p:sp>
      <p:sp>
        <p:nvSpPr>
          <p:cNvPr id="3" name="Footer Placeholder 2"/>
          <p:cNvSpPr>
            <a:spLocks noGrp="1" noEditPoints="1"/>
          </p:cNvSpPr>
          <p:nvPr>
            <p:ph type="ftr" sz="quarter" idx="11"/>
          </p:nvPr>
        </p:nvSpPr>
        <p:spPr/>
        <p:txBody>
          <a:bodyPr/>
          <a:lstStyle/>
          <a:p>
            <a:endParaRPr lang="en-US" dirty="0"/>
          </a:p>
        </p:txBody>
      </p:sp>
      <p:sp>
        <p:nvSpPr>
          <p:cNvPr id="4" name="Slide Number Placeholder 3"/>
          <p:cNvSpPr>
            <a:spLocks noGrp="1" noEditPoints="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noEditPoints="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noEditPoints="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noEditPoints="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noEditPoints="1"/>
          </p:cNvSpPr>
          <p:nvPr>
            <p:ph type="dt" sz="half" idx="10"/>
          </p:nvPr>
        </p:nvSpPr>
        <p:spPr/>
        <p:txBody>
          <a:bodyPr/>
          <a:lstStyle/>
          <a:p>
            <a:fld id="{05C68B11-C5A8-448C-8CE9-B1A273C79CFC}" type="datetimeFigureOut">
              <a:rPr lang="en-US" dirty="0"/>
              <a:t>1/27/2023</a:t>
            </a:fld>
            <a:endParaRPr lang="en-US" dirty="0"/>
          </a:p>
        </p:txBody>
      </p:sp>
      <p:sp>
        <p:nvSpPr>
          <p:cNvPr id="6" name="Footer Placeholder 5"/>
          <p:cNvSpPr>
            <a:spLocks noGrp="1" noEditPoints="1"/>
          </p:cNvSpPr>
          <p:nvPr>
            <p:ph type="ftr" sz="quarter" idx="11"/>
          </p:nvPr>
        </p:nvSpPr>
        <p:spPr/>
        <p:txBody>
          <a:bodyPr/>
          <a:lstStyle/>
          <a:p>
            <a:endParaRPr lang="en-US" dirty="0"/>
          </a:p>
        </p:txBody>
      </p:sp>
      <p:sp>
        <p:nvSpPr>
          <p:cNvPr id="7" name="Slide Number Placeholder 6"/>
          <p:cNvSpPr>
            <a:spLocks noGrp="1" noEditPoints="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noEditPoints="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endParaRPr lang="en-US" dirty="0"/>
          </a:p>
        </p:txBody>
      </p:sp>
      <p:sp>
        <p:nvSpPr>
          <p:cNvPr id="4" name="Text Placeholder 3"/>
          <p:cNvSpPr>
            <a:spLocks noGrp="1" noEditPoints="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noEditPoints="1"/>
          </p:cNvSpPr>
          <p:nvPr>
            <p:ph type="dt" sz="half" idx="10"/>
          </p:nvPr>
        </p:nvSpPr>
        <p:spPr/>
        <p:txBody>
          <a:bodyPr/>
          <a:lstStyle/>
          <a:p>
            <a:fld id="{C7616CA0-919D-4A49-9C8A-62FDFB3A5183}" type="datetimeFigureOut">
              <a:rPr lang="en-US" dirty="0"/>
              <a:t>1/27/2023</a:t>
            </a:fld>
            <a:endParaRPr lang="en-US" dirty="0"/>
          </a:p>
        </p:txBody>
      </p:sp>
      <p:sp>
        <p:nvSpPr>
          <p:cNvPr id="6" name="Footer Placeholder 5"/>
          <p:cNvSpPr>
            <a:spLocks noGrp="1" noEditPoints="1"/>
          </p:cNvSpPr>
          <p:nvPr>
            <p:ph type="ftr" sz="quarter" idx="11"/>
          </p:nvPr>
        </p:nvSpPr>
        <p:spPr/>
        <p:txBody>
          <a:bodyPr/>
          <a:lstStyle/>
          <a:p>
            <a:endParaRPr lang="en-US" dirty="0"/>
          </a:p>
        </p:txBody>
      </p:sp>
      <p:sp>
        <p:nvSpPr>
          <p:cNvPr id="7" name="Slide Number Placeholder 6"/>
          <p:cNvSpPr>
            <a:spLocks noGrp="1" noEditPoints="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endParaRPr lang="en-US" dirty="0"/>
          </a:p>
        </p:txBody>
      </p:sp>
      <p:sp>
        <p:nvSpPr>
          <p:cNvPr id="3" name="Vertical Text Placeholder 2"/>
          <p:cNvSpPr>
            <a:spLocks noGrp="1" noEditPoints="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noEditPoints="1"/>
          </p:cNvSpPr>
          <p:nvPr>
            <p:ph type="dt" sz="half" idx="10"/>
          </p:nvPr>
        </p:nvSpPr>
        <p:spPr/>
        <p:txBody>
          <a:bodyPr/>
          <a:lstStyle/>
          <a:p>
            <a:fld id="{4CD73815-2707-4475-8F1A-B873CB631BB4}" type="datetimeFigureOut">
              <a:rPr lang="en-US" dirty="0"/>
              <a:t>1/27/2023</a:t>
            </a:fld>
            <a:endParaRPr lang="en-US" dirty="0"/>
          </a:p>
        </p:txBody>
      </p:sp>
      <p:sp>
        <p:nvSpPr>
          <p:cNvPr id="5" name="Footer Placeholder 4"/>
          <p:cNvSpPr>
            <a:spLocks noGrp="1" noEditPoints="1"/>
          </p:cNvSpPr>
          <p:nvPr>
            <p:ph type="ftr" sz="quarter" idx="11"/>
          </p:nvPr>
        </p:nvSpPr>
        <p:spPr/>
        <p:txBody>
          <a:bodyPr/>
          <a:lstStyle/>
          <a:p>
            <a:endParaRPr lang="en-US" dirty="0"/>
          </a:p>
        </p:txBody>
      </p:sp>
      <p:sp>
        <p:nvSpPr>
          <p:cNvPr id="6" name="Slide Number Placeholder 5"/>
          <p:cNvSpPr>
            <a:spLocks noGrp="1" noEditPoints="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noEditPoints="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noEditPoints="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noEditPoints="1"/>
          </p:cNvSpPr>
          <p:nvPr>
            <p:ph type="dt" sz="half" idx="10"/>
          </p:nvPr>
        </p:nvSpPr>
        <p:spPr/>
        <p:txBody>
          <a:bodyPr/>
          <a:lstStyle/>
          <a:p>
            <a:fld id="{2A4AFB99-0EAB-4182-AFF8-E214C82A68F6}" type="datetimeFigureOut">
              <a:rPr lang="en-US" dirty="0"/>
              <a:t>1/27/2023</a:t>
            </a:fld>
            <a:endParaRPr lang="en-US" dirty="0"/>
          </a:p>
        </p:txBody>
      </p:sp>
      <p:sp>
        <p:nvSpPr>
          <p:cNvPr id="5" name="Footer Placeholder 4"/>
          <p:cNvSpPr>
            <a:spLocks noGrp="1" noEditPoints="1"/>
          </p:cNvSpPr>
          <p:nvPr>
            <p:ph type="ftr" sz="quarter" idx="11"/>
          </p:nvPr>
        </p:nvSpPr>
        <p:spPr/>
        <p:txBody>
          <a:bodyPr/>
          <a:lstStyle/>
          <a:p>
            <a:endParaRPr lang="en-US" dirty="0"/>
          </a:p>
        </p:txBody>
      </p:sp>
      <p:sp>
        <p:nvSpPr>
          <p:cNvPr id="6" name="Slide Number Placeholder 5"/>
          <p:cNvSpPr>
            <a:spLocks noGrp="1" noEditPoints="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noEditPoints="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noEditPoints="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noEditPoints="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t>1/27/2023</a:t>
            </a:fld>
            <a:endParaRPr lang="en-US" dirty="0"/>
          </a:p>
        </p:txBody>
      </p:sp>
      <p:sp>
        <p:nvSpPr>
          <p:cNvPr id="5" name="Footer Placeholder 4"/>
          <p:cNvSpPr>
            <a:spLocks noGrp="1" noEditPoints="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noEditPoints="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2.scholastic.com/browse/article.jsp?id=1488" TargetMode="External"/><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hyperlink" Target="http://www2.scholastic.com/browse/article.jsp?id=2076"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2.scholastic.com/browse/article.jsp?id=10217" TargetMode="External"/><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ctrTitle"/>
          </p:nvPr>
        </p:nvSpPr>
        <p:spPr>
          <a:xfrm>
            <a:off x="156949" y="4747491"/>
            <a:ext cx="8318311" cy="1911927"/>
          </a:xfrm>
        </p:spPr>
        <p:txBody>
          <a:bodyPr>
            <a:noAutofit/>
          </a:bodyPr>
          <a:lstStyle/>
          <a:p>
            <a:pPr algn="ctr"/>
            <a:r>
              <a:rPr lang="en-US" sz="2800" dirty="0"/>
              <a:t>Hemingway Elementary School</a:t>
            </a:r>
            <a:br>
              <a:rPr lang="en-US" sz="2800" dirty="0"/>
            </a:br>
            <a:r>
              <a:rPr lang="en-US" sz="2800" dirty="0"/>
              <a:t>Read to Succeed Parent Meeting</a:t>
            </a:r>
            <a:br>
              <a:rPr lang="en-US" sz="2800" dirty="0"/>
            </a:br>
            <a:r>
              <a:rPr lang="en-US" sz="2800" b="1" dirty="0" smtClean="0">
                <a:solidFill>
                  <a:srgbClr val="FF0000"/>
                </a:solidFill>
              </a:rPr>
              <a:t>Presenters </a:t>
            </a:r>
            <a:r>
              <a:rPr lang="en-US" sz="2800" dirty="0" smtClean="0"/>
              <a:t/>
            </a:r>
            <a:br>
              <a:rPr lang="en-US" sz="2800" dirty="0" smtClean="0"/>
            </a:br>
            <a:r>
              <a:rPr lang="en-US" sz="1800" dirty="0" smtClean="0"/>
              <a:t>Patricia Burch, Principal</a:t>
            </a:r>
            <a:br>
              <a:rPr lang="en-US" sz="1800" dirty="0" smtClean="0"/>
            </a:br>
            <a:r>
              <a:rPr lang="en-US" sz="1800" dirty="0" err="1" smtClean="0"/>
              <a:t>Ashleyn</a:t>
            </a:r>
            <a:r>
              <a:rPr lang="en-US" sz="1800" dirty="0" smtClean="0"/>
              <a:t> Cumbee, Reading Coach</a:t>
            </a:r>
            <a:br>
              <a:rPr lang="en-US" sz="1800" dirty="0" smtClean="0"/>
            </a:br>
            <a:r>
              <a:rPr lang="en-US" sz="1800" dirty="0" smtClean="0"/>
              <a:t>Marie Murphy, Instructional Coach</a:t>
            </a:r>
            <a:endParaRPr lang="en-US" sz="1800" dirty="0"/>
          </a:p>
        </p:txBody>
      </p:sp>
      <p:sp>
        <p:nvSpPr>
          <p:cNvPr id="3" name="Subtitle 2"/>
          <p:cNvSpPr>
            <a:spLocks noGrp="1" noEditPoints="1"/>
          </p:cNvSpPr>
          <p:nvPr>
            <p:ph type="subTitle" idx="1"/>
          </p:nvPr>
        </p:nvSpPr>
        <p:spPr/>
        <p:txBody>
          <a:bodyPr>
            <a:normAutofit/>
          </a:bodyPr>
          <a:lstStyle/>
          <a:p>
            <a:r>
              <a:rPr lang="en-US" sz="3200" dirty="0"/>
              <a:t>January 26,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975815" y="4960137"/>
            <a:ext cx="8577618" cy="1463040"/>
          </a:xfrm>
        </p:spPr>
        <p:txBody>
          <a:bodyPr/>
          <a:lstStyle/>
          <a:p>
            <a:pPr algn="l"/>
            <a:r>
              <a:rPr lang="en-US" b="1" dirty="0">
                <a:ea typeface="Times New Roman" panose="02020603050405020304" pitchFamily="18" charset="0"/>
              </a:rPr>
              <a:t>Read to Succeed Overview</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normAutofit/>
          </a:bodyPr>
          <a:lstStyle/>
          <a:p>
            <a:pPr algn="ctr"/>
            <a:r>
              <a:rPr lang="en-US" sz="6000" b="1" dirty="0"/>
              <a:t>Read to Succeed Overview</a:t>
            </a:r>
          </a:p>
        </p:txBody>
      </p:sp>
      <p:sp>
        <p:nvSpPr>
          <p:cNvPr id="3" name="Content Placeholder 2"/>
          <p:cNvSpPr>
            <a:spLocks noGrp="1" noEditPoints="1"/>
          </p:cNvSpPr>
          <p:nvPr>
            <p:ph sz="half" idx="1"/>
          </p:nvPr>
        </p:nvSpPr>
        <p:spPr>
          <a:xfrm>
            <a:off x="130629" y="2286000"/>
            <a:ext cx="11829142" cy="4023360"/>
          </a:xfrm>
        </p:spPr>
        <p:txBody>
          <a:bodyPr>
            <a:normAutofit/>
          </a:bodyPr>
          <a:lstStyle/>
          <a:p>
            <a:pPr algn="ctr"/>
            <a:r>
              <a:rPr lang="en-US" sz="3000" dirty="0"/>
              <a:t>THE LAW</a:t>
            </a:r>
          </a:p>
          <a:p>
            <a:endParaRPr lang="en-US" sz="3000" dirty="0"/>
          </a:p>
          <a:p>
            <a:r>
              <a:rPr lang="en-US" sz="3000" dirty="0"/>
              <a:t>Section 59-155-160 of Read to Succeed states, “… a student must be retained in the third grade if the student fails to demonstrate reading proficiency at the end of the third grade as indicated by scoring at the lowest achievement level on the state summative reading assessment that equates to Not Met 1 on the Palmetto Assessment of State Standards (PASS).” </a:t>
            </a:r>
          </a:p>
          <a:p>
            <a:endParaRPr lang="en-US" dirty="0"/>
          </a:p>
        </p:txBody>
      </p:sp>
      <p:pic>
        <p:nvPicPr>
          <p:cNvPr id="8" name="Picture 7" descr="Onça Pintada Leopard Animal · Gráfico vetorial grátis no ..."/>
          <p:cNvPicPr>
            <a:picLocks noChangeAspect="1"/>
          </p:cNvPicPr>
          <p:nvPr/>
        </p:nvPicPr>
        <p:blipFill>
          <a:blip r:embed="rId2"/>
          <a:srcRect/>
          <a:stretch>
            <a:fillRect/>
          </a:stretch>
        </p:blipFill>
        <p:spPr>
          <a:xfrm>
            <a:off x="66186" y="585216"/>
            <a:ext cx="1424106" cy="1501254"/>
          </a:xfrm>
          <a:prstGeom prst="rect">
            <a:avLst/>
          </a:prstGeom>
        </p:spPr>
      </p:pic>
      <p:pic>
        <p:nvPicPr>
          <p:cNvPr id="5" name="Picture 4" descr="https://tse4.mm.bing.net/th?id=OIP.7T1qEcTwtRKr66Y1IZC-WwHaHJ&amp;pid=Api&amp;P=0&amp;w=168&amp;h=163">
            <a:extLst>
              <a:ext uri="{FF2B5EF4-FFF2-40B4-BE49-F238E27FC236}">
                <a16:creationId xmlns:a16="http://schemas.microsoft.com/office/drawing/2014/main" id="{D2E23B89-D3B2-4AB1-AE8E-4087F413107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583577"/>
            <a:ext cx="1745145" cy="149961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normAutofit/>
          </a:bodyPr>
          <a:lstStyle/>
          <a:p>
            <a:pPr algn="ctr"/>
            <a:r>
              <a:rPr lang="en-US" sz="6000" b="1" dirty="0"/>
              <a:t>Read to Succeed Overview</a:t>
            </a:r>
          </a:p>
        </p:txBody>
      </p:sp>
      <p:sp>
        <p:nvSpPr>
          <p:cNvPr id="6" name="Content Placeholder 5"/>
          <p:cNvSpPr>
            <a:spLocks noGrp="1" noEditPoints="1"/>
          </p:cNvSpPr>
          <p:nvPr>
            <p:ph sz="half" idx="1"/>
          </p:nvPr>
        </p:nvSpPr>
        <p:spPr>
          <a:xfrm>
            <a:off x="116114" y="2286000"/>
            <a:ext cx="12075886" cy="4023360"/>
          </a:xfrm>
        </p:spPr>
        <p:txBody>
          <a:bodyPr>
            <a:normAutofit fontScale="92500" lnSpcReduction="10000"/>
          </a:bodyPr>
          <a:lstStyle/>
          <a:p>
            <a:pPr algn="ctr"/>
            <a:r>
              <a:rPr lang="en-US" sz="2800" b="1" dirty="0"/>
              <a:t>EXPECTATIONS FOR THIRD GRADERS</a:t>
            </a:r>
          </a:p>
          <a:p>
            <a:r>
              <a:rPr lang="en-US" sz="2800" b="1" dirty="0"/>
              <a:t> </a:t>
            </a:r>
          </a:p>
          <a:p>
            <a:r>
              <a:rPr lang="en-US" sz="2800" b="1" dirty="0"/>
              <a:t>The specific skills that students need in reading are described in the South Carolina College- and Career-Ready (SCCCR) Standards. Designed by stakeholders in South Carolina, the SCCCR Standards outline what students should know and be able to do at the end of each grade level. </a:t>
            </a:r>
          </a:p>
          <a:p>
            <a:r>
              <a:rPr lang="en-US" sz="2800" b="1" dirty="0"/>
              <a:t>By the end of third grade, students are expected to be able to read independently and comprehend a variety of texts. This means they can read and understand words, sentences, and paragraphs without help. Third grade students should become self-directed, critical thinkers and readers.</a:t>
            </a:r>
          </a:p>
          <a:p>
            <a:endParaRPr lang="en-US" dirty="0"/>
          </a:p>
        </p:txBody>
      </p:sp>
      <p:pic>
        <p:nvPicPr>
          <p:cNvPr id="8" name="Picture 7" descr="Onça Pintada Leopard Animal · Gráfico vetorial grátis no ..."/>
          <p:cNvPicPr>
            <a:picLocks noChangeAspect="1"/>
          </p:cNvPicPr>
          <p:nvPr/>
        </p:nvPicPr>
        <p:blipFill>
          <a:blip r:embed="rId2"/>
          <a:srcRect/>
          <a:stretch>
            <a:fillRect/>
          </a:stretch>
        </p:blipFill>
        <p:spPr>
          <a:xfrm>
            <a:off x="312075" y="585216"/>
            <a:ext cx="1424106" cy="1501254"/>
          </a:xfrm>
          <a:prstGeom prst="rect">
            <a:avLst/>
          </a:prstGeom>
        </p:spPr>
      </p:pic>
      <p:pic>
        <p:nvPicPr>
          <p:cNvPr id="5" name="Picture 4" descr="https://tse4.mm.bing.net/th?id=OIP.7T1qEcTwtRKr66Y1IZC-WwHaHJ&amp;pid=Api&amp;P=0&amp;w=168&amp;h=163">
            <a:extLst>
              <a:ext uri="{FF2B5EF4-FFF2-40B4-BE49-F238E27FC236}">
                <a16:creationId xmlns:a16="http://schemas.microsoft.com/office/drawing/2014/main" id="{71BA92DC-F289-4D28-A34F-0EAB93DFDCF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12075" y="585216"/>
            <a:ext cx="1440180" cy="208311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p:cNvSpPr/>
          <p:nvPr/>
        </p:nvSpPr>
        <p:spPr>
          <a:xfrm>
            <a:off x="7694118" y="586770"/>
            <a:ext cx="5304029" cy="1569660"/>
          </a:xfrm>
          <a:prstGeom prst="rect">
            <a:avLst/>
          </a:prstGeom>
        </p:spPr>
        <p:txBody>
          <a:bodyPr wrap="square">
            <a:spAutoFit/>
          </a:bodyPr>
          <a:lstStyle/>
          <a:p>
            <a:pPr>
              <a:spcBef>
                <a:spcPts val="1200"/>
              </a:spcBef>
              <a:spcAft>
                <a:spcPts val="300"/>
              </a:spcAft>
            </a:pPr>
            <a:r>
              <a:rPr lang="en-US" sz="3200" b="1" kern="1600" dirty="0">
                <a:latin typeface="Times New Roman" panose="02020603050405020304" pitchFamily="18" charset="0"/>
                <a:ea typeface="Times New Roman" panose="02020603050405020304" pitchFamily="18" charset="0"/>
              </a:rPr>
              <a:t>Third Grade Promotion/Retention Flowchart</a:t>
            </a:r>
          </a:p>
        </p:txBody>
      </p:sp>
      <p:sp>
        <p:nvSpPr>
          <p:cNvPr id="85" name="Rectangle 95"/>
          <p:cNvSpPr>
            <a:spLocks noChangeArrowheads="1"/>
          </p:cNvSpPr>
          <p:nvPr/>
        </p:nvSpPr>
        <p:spPr bwMode="auto">
          <a:xfrm>
            <a:off x="0" y="0"/>
            <a:ext cx="12192000" cy="457200"/>
          </a:xfrm>
          <a:prstGeom prst="rect">
            <a:avLst/>
          </a:prstGeom>
          <a:noFill/>
          <a:ln>
            <a:noFill/>
          </a:ln>
          <a:effectLst/>
        </p:spPr>
        <p:txBody>
          <a:bodyPr vert="horz" wrap="none" lIns="91440" tIns="45720" rIns="91440" bIns="45720" anchor="ctr">
            <a:prstTxWarp prst="textNoShape">
              <a:avLst/>
            </a:prstTxWarp>
            <a:spAutoFit/>
          </a:bodyPr>
          <a:lstStyle/>
          <a:p>
            <a:endParaRPr lang="en-US"/>
          </a:p>
        </p:txBody>
      </p:sp>
      <p:sp>
        <p:nvSpPr>
          <p:cNvPr id="86" name="Rounded Rectangle 32"/>
          <p:cNvSpPr>
            <a:spLocks noChangeArrowheads="1"/>
          </p:cNvSpPr>
          <p:nvPr/>
        </p:nvSpPr>
        <p:spPr bwMode="auto">
          <a:xfrm>
            <a:off x="2669940" y="39161"/>
            <a:ext cx="2342911" cy="869538"/>
          </a:xfrm>
          <a:prstGeom prst="roundRect">
            <a:avLst>
              <a:gd name="adj" fmla="val 16667"/>
            </a:avLst>
          </a:prstGeom>
          <a:solidFill>
            <a:srgbClr val="0070C0"/>
          </a:solidFill>
          <a:ln w="12700">
            <a:solidFill>
              <a:srgbClr val="4472C4"/>
            </a:solidFill>
            <a:miter lim="800000"/>
          </a:ln>
        </p:spPr>
        <p:txBody>
          <a:bodyPr vert="horz" wrap="square" lIns="91440" tIns="45720" rIns="91440" bIns="45720" anchor="ctr">
            <a:prstTxWarp prst="textNoShape">
              <a:avLst/>
            </a:prstTxWarp>
          </a:bodyPr>
          <a:lstStyle/>
          <a:p>
            <a:pPr marL="0" marR="0" indent="0" algn="ctr" defTabSz="914400" rtl="0" eaLnBrk="0" fontAlgn="base" latinLnBrk="0" hangingPunct="0">
              <a:lnSpc>
                <a:spcPct val="100000"/>
              </a:lnSpc>
              <a:spcBef>
                <a:spcPct val="0"/>
              </a:spcBef>
              <a:spcAft>
                <a:spcPct val="0"/>
              </a:spcAft>
              <a:buSzPct val="100000"/>
              <a:buFontTx/>
              <a:buNone/>
            </a:pPr>
            <a:r>
              <a:rPr kumimoji="0" lang="en-US" altLang="en-US" sz="1600" b="0" i="0" u="none" strike="noStrike" cap="none" baseline="0" dirty="0">
                <a:ln>
                  <a:noFill/>
                </a:ln>
                <a:solidFill>
                  <a:schemeClr val="tx1"/>
                </a:solidFill>
                <a:effectLst/>
                <a:latin typeface="Arial" panose="020B0604020202020204" pitchFamily="34" charset="0"/>
                <a:ea typeface="Times New Roman" panose="02020603050405020304" pitchFamily="18" charset="0"/>
              </a:rPr>
              <a:t>Cut scores determined</a:t>
            </a:r>
          </a:p>
          <a:p>
            <a:pPr marL="0" marR="0" indent="0" algn="ctr" defTabSz="914400" rtl="0" eaLnBrk="0" fontAlgn="base" latinLnBrk="0" hangingPunct="0">
              <a:lnSpc>
                <a:spcPct val="100000"/>
              </a:lnSpc>
              <a:spcBef>
                <a:spcPct val="0"/>
              </a:spcBef>
              <a:spcAft>
                <a:spcPct val="0"/>
              </a:spcAft>
              <a:buSzPct val="100000"/>
              <a:buFontTx/>
              <a:buNone/>
            </a:pPr>
            <a:r>
              <a:rPr lang="en-US" altLang="en-US" sz="1600" dirty="0">
                <a:latin typeface="Arial" panose="020B0604020202020204" pitchFamily="34" charset="0"/>
              </a:rPr>
              <a:t>177</a:t>
            </a:r>
            <a:endParaRPr kumimoji="0" lang="en-US" altLang="en-US" sz="2000" b="0" i="0" u="none" strike="noStrike" cap="none" baseline="0" dirty="0">
              <a:ln>
                <a:noFill/>
              </a:ln>
              <a:solidFill>
                <a:schemeClr val="tx1"/>
              </a:solidFill>
              <a:effectLst/>
              <a:latin typeface="Arial" panose="020B0604020202020204" pitchFamily="34" charset="0"/>
            </a:endParaRPr>
          </a:p>
          <a:p>
            <a:pPr marL="0" marR="0" indent="0" algn="l" defTabSz="914400" rtl="0" eaLnBrk="0" fontAlgn="base" latinLnBrk="0" hangingPunct="0">
              <a:lnSpc>
                <a:spcPct val="100000"/>
              </a:lnSpc>
              <a:spcBef>
                <a:spcPct val="0"/>
              </a:spcBef>
              <a:spcAft>
                <a:spcPct val="0"/>
              </a:spcAft>
              <a:buSzPct val="100000"/>
              <a:buFontTx/>
              <a:buNone/>
            </a:pPr>
            <a:endParaRPr kumimoji="0" lang="en-US" altLang="en-US" sz="1800" b="0" i="0" u="none" strike="noStrike" cap="none" baseline="0" dirty="0">
              <a:ln>
                <a:noFill/>
              </a:ln>
              <a:solidFill>
                <a:schemeClr val="tx1"/>
              </a:solidFill>
              <a:effectLst/>
              <a:latin typeface="Arial" panose="020B0604020202020204" pitchFamily="34" charset="0"/>
            </a:endParaRPr>
          </a:p>
        </p:txBody>
      </p:sp>
      <p:sp>
        <p:nvSpPr>
          <p:cNvPr id="87" name="Rectangle 97"/>
          <p:cNvSpPr>
            <a:spLocks noChangeArrowheads="1"/>
          </p:cNvSpPr>
          <p:nvPr/>
        </p:nvSpPr>
        <p:spPr bwMode="auto">
          <a:xfrm>
            <a:off x="0" y="457200"/>
            <a:ext cx="12192000" cy="457200"/>
          </a:xfrm>
          <a:prstGeom prst="rect">
            <a:avLst/>
          </a:prstGeom>
          <a:noFill/>
          <a:ln>
            <a:noFill/>
          </a:ln>
          <a:effectLst/>
        </p:spPr>
        <p:txBody>
          <a:bodyPr vert="horz" wrap="none" lIns="91440" tIns="45720" rIns="91440" bIns="45720" anchor="ctr">
            <a:prstTxWarp prst="textNoShape">
              <a:avLst/>
            </a:prstTxWarp>
            <a:spAutoFit/>
          </a:bodyPr>
          <a:lstStyle/>
          <a:p>
            <a:endParaRPr lang="en-US"/>
          </a:p>
        </p:txBody>
      </p:sp>
      <p:sp>
        <p:nvSpPr>
          <p:cNvPr id="88" name="Rounded Rectangle 87" descr=" Student did not meet cut scores or did not attain third grade proficiency on state-identified assessment the arrow beneath points to "/>
          <p:cNvSpPr/>
          <p:nvPr/>
        </p:nvSpPr>
        <p:spPr>
          <a:xfrm>
            <a:off x="124383" y="785723"/>
            <a:ext cx="1991019" cy="1420808"/>
          </a:xfrm>
          <a:prstGeom prst="roundRect">
            <a:avLst/>
          </a:prstGeom>
          <a:solidFill>
            <a:srgbClr val="92D050"/>
          </a:solidFill>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latin typeface="Times New Roman" panose="02020603050405020304" pitchFamily="18" charset="0"/>
                <a:ea typeface="Times New Roman" panose="02020603050405020304" pitchFamily="18" charset="0"/>
              </a:rPr>
              <a:t>Student did not meet cut scores or did not attain third grade proficiency on state-identified assessment</a:t>
            </a:r>
            <a:endParaRPr lang="en-US" sz="2400" b="1" dirty="0">
              <a:latin typeface="Times New Roman" panose="02020603050405020304" pitchFamily="18" charset="0"/>
              <a:ea typeface="Times New Roman" panose="02020603050405020304" pitchFamily="18" charset="0"/>
            </a:endParaRPr>
          </a:p>
        </p:txBody>
      </p:sp>
      <p:sp>
        <p:nvSpPr>
          <p:cNvPr id="92" name="Down Arrow 91" descr="arrow points to the left towards student did not meet cut scores or did not attain thire grade proficiency on state-identified assessment."/>
          <p:cNvSpPr/>
          <p:nvPr/>
        </p:nvSpPr>
        <p:spPr>
          <a:xfrm rot="5400000">
            <a:off x="2554504" y="976690"/>
            <a:ext cx="133350" cy="110172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89" name="Rounded Rectangle 88"/>
          <p:cNvSpPr/>
          <p:nvPr/>
        </p:nvSpPr>
        <p:spPr>
          <a:xfrm>
            <a:off x="3079569" y="1134957"/>
            <a:ext cx="1814562" cy="1105469"/>
          </a:xfrm>
          <a:prstGeom prst="roundRect">
            <a:avLst/>
          </a:prstGeom>
          <a:solidFill>
            <a:srgbClr val="FFC000"/>
          </a:solidFill>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Student takes 3rd grade state-identified assessment</a:t>
            </a:r>
            <a:endParaRPr lang="en-US" sz="2400" b="1"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9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
        <p:nvSpPr>
          <p:cNvPr id="90" name="Rounded Rectangle 89"/>
          <p:cNvSpPr/>
          <p:nvPr/>
        </p:nvSpPr>
        <p:spPr>
          <a:xfrm>
            <a:off x="5353592" y="685799"/>
            <a:ext cx="2112254" cy="1293457"/>
          </a:xfrm>
          <a:prstGeom prst="roundRect">
            <a:avLst/>
          </a:prstGeom>
          <a:solidFill>
            <a:schemeClr val="bg1">
              <a:lumMod val="85000"/>
            </a:schemeClr>
          </a:solidFill>
        </p:spPr>
        <p:style>
          <a:lnRef idx="2">
            <a:schemeClr val="accent3"/>
          </a:lnRef>
          <a:fillRef idx="1">
            <a:schemeClr val="lt1"/>
          </a:fillRef>
          <a:effectRef idx="0">
            <a:schemeClr val="accent3"/>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Student meets proficiency level or cut scores on third grade assessment</a:t>
            </a:r>
            <a:endParaRPr lang="en-US" sz="2400" b="1" dirty="0">
              <a:effectLst/>
              <a:latin typeface="Times New Roman" panose="02020603050405020304" pitchFamily="18" charset="0"/>
              <a:ea typeface="Times New Roman" panose="02020603050405020304" pitchFamily="18" charset="0"/>
            </a:endParaRPr>
          </a:p>
        </p:txBody>
      </p:sp>
      <p:sp>
        <p:nvSpPr>
          <p:cNvPr id="91" name="Down Arrow 90" descr="If the cut scores have been determined then move down to the next rowlabeled &quot;student takes 3rd grade state-identified assessment."/>
          <p:cNvSpPr/>
          <p:nvPr/>
        </p:nvSpPr>
        <p:spPr>
          <a:xfrm>
            <a:off x="3707939" y="884190"/>
            <a:ext cx="90170" cy="21907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93" name="Right Arrow 92" descr="The arrow to the right of Studernt takes 3rd grade state-identified assessment points to &quot;student meets proficiency level or cut scores on third grade assessment.&quot;"/>
          <p:cNvSpPr/>
          <p:nvPr/>
        </p:nvSpPr>
        <p:spPr>
          <a:xfrm>
            <a:off x="4948242" y="1197545"/>
            <a:ext cx="405350" cy="21795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94" name="Down Arrow 93" descr="The arrow is pointing down towards Student qualifies for “Good Cause” Exemption"/>
          <p:cNvSpPr/>
          <p:nvPr/>
        </p:nvSpPr>
        <p:spPr>
          <a:xfrm>
            <a:off x="6686701" y="1849954"/>
            <a:ext cx="73660" cy="40449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95" name="Down Arrow 94" descr="The down arrow beneath student meets proficency level or cut scores on third grade assessment points to student promoted to fourth grade."/>
          <p:cNvSpPr/>
          <p:nvPr/>
        </p:nvSpPr>
        <p:spPr>
          <a:xfrm flipH="1">
            <a:off x="994528" y="2207347"/>
            <a:ext cx="198358" cy="21778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96" name="Rounded Rectangle 95"/>
          <p:cNvSpPr/>
          <p:nvPr/>
        </p:nvSpPr>
        <p:spPr>
          <a:xfrm>
            <a:off x="135806" y="2492281"/>
            <a:ext cx="1717445" cy="1220385"/>
          </a:xfrm>
          <a:prstGeom prst="roundRect">
            <a:avLst/>
          </a:prstGeom>
          <a:solidFill>
            <a:schemeClr val="bg1">
              <a:lumMod val="85000"/>
            </a:schemeClr>
          </a:solidFill>
        </p:spPr>
        <p:style>
          <a:lnRef idx="2">
            <a:schemeClr val="accent3"/>
          </a:lnRef>
          <a:fillRef idx="1">
            <a:schemeClr val="lt1"/>
          </a:fillRef>
          <a:effectRef idx="0">
            <a:schemeClr val="accent3"/>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Student qualifies for “Good Cause” Exemption</a:t>
            </a:r>
            <a:r>
              <a:rPr lang="en-US" sz="1400" dirty="0">
                <a:effectLst/>
                <a:latin typeface="Times New Roman" panose="02020603050405020304" pitchFamily="18" charset="0"/>
                <a:ea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endParaRPr>
          </a:p>
        </p:txBody>
      </p:sp>
      <p:sp>
        <p:nvSpPr>
          <p:cNvPr id="97" name="Down Arrow 96" descr="The arrow points to the right."/>
          <p:cNvSpPr/>
          <p:nvPr/>
        </p:nvSpPr>
        <p:spPr>
          <a:xfrm rot="16200000" flipH="1">
            <a:off x="3923519" y="873781"/>
            <a:ext cx="102213" cy="3955937"/>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98" name="Rounded Rectangle 97"/>
          <p:cNvSpPr/>
          <p:nvPr/>
        </p:nvSpPr>
        <p:spPr>
          <a:xfrm>
            <a:off x="6096000" y="2338438"/>
            <a:ext cx="1679575" cy="981183"/>
          </a:xfrm>
          <a:prstGeom prst="roundRect">
            <a:avLst/>
          </a:prstGeom>
          <a:solidFill>
            <a:schemeClr val="bg1">
              <a:lumMod val="85000"/>
            </a:schemeClr>
          </a:solidFill>
        </p:spPr>
        <p:style>
          <a:lnRef idx="2">
            <a:schemeClr val="accent3"/>
          </a:lnRef>
          <a:fillRef idx="1">
            <a:schemeClr val="lt1"/>
          </a:fillRef>
          <a:effectRef idx="0">
            <a:schemeClr val="accent3"/>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Student promoted to fourth grade</a:t>
            </a:r>
            <a:endParaRPr lang="en-US" sz="2400" b="1" dirty="0">
              <a:effectLst/>
              <a:latin typeface="Times New Roman" panose="02020603050405020304" pitchFamily="18" charset="0"/>
              <a:ea typeface="Times New Roman" panose="02020603050405020304" pitchFamily="18" charset="0"/>
            </a:endParaRPr>
          </a:p>
        </p:txBody>
      </p:sp>
      <p:sp>
        <p:nvSpPr>
          <p:cNvPr id="99" name="Down Arrow 98" descr="Arrow points down towards student attends Read to Succeed SRC."/>
          <p:cNvSpPr/>
          <p:nvPr/>
        </p:nvSpPr>
        <p:spPr>
          <a:xfrm flipH="1">
            <a:off x="1322362" y="3712666"/>
            <a:ext cx="154775" cy="2857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100" name="Rounded Rectangle 99"/>
          <p:cNvSpPr/>
          <p:nvPr/>
        </p:nvSpPr>
        <p:spPr>
          <a:xfrm>
            <a:off x="969794" y="4015806"/>
            <a:ext cx="1712879" cy="785276"/>
          </a:xfrm>
          <a:prstGeom prst="roundRect">
            <a:avLst/>
          </a:prstGeom>
          <a:solidFill>
            <a:srgbClr val="0070C0"/>
          </a:solidFill>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Student attends Read to Succeed SRC</a:t>
            </a:r>
            <a:endParaRPr lang="en-US" sz="2400" b="1" dirty="0">
              <a:effectLst/>
              <a:latin typeface="Times New Roman" panose="02020603050405020304" pitchFamily="18" charset="0"/>
              <a:ea typeface="Times New Roman" panose="02020603050405020304" pitchFamily="18" charset="0"/>
            </a:endParaRPr>
          </a:p>
        </p:txBody>
      </p:sp>
      <p:sp>
        <p:nvSpPr>
          <p:cNvPr id="101" name="Right Arrow 100" descr="Arrow points to the right towards Student successfully compkletes SRC."/>
          <p:cNvSpPr/>
          <p:nvPr/>
        </p:nvSpPr>
        <p:spPr>
          <a:xfrm>
            <a:off x="2678012" y="4095476"/>
            <a:ext cx="1078230" cy="7747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102" name="Rounded Rectangle 101"/>
          <p:cNvSpPr/>
          <p:nvPr/>
        </p:nvSpPr>
        <p:spPr>
          <a:xfrm>
            <a:off x="3895225" y="3478450"/>
            <a:ext cx="1367790" cy="825156"/>
          </a:xfrm>
          <a:prstGeom prst="roundRect">
            <a:avLst/>
          </a:prstGeom>
          <a:solidFill>
            <a:schemeClr val="bg1">
              <a:lumMod val="85000"/>
            </a:schemeClr>
          </a:solidFill>
        </p:spPr>
        <p:style>
          <a:lnRef idx="2">
            <a:schemeClr val="accent3"/>
          </a:lnRef>
          <a:fillRef idx="1">
            <a:schemeClr val="lt1"/>
          </a:fillRef>
          <a:effectRef idx="0">
            <a:schemeClr val="accent3"/>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Student successfully completes SRC</a:t>
            </a:r>
            <a:endParaRPr lang="en-US" sz="2400" b="1" dirty="0">
              <a:effectLst/>
              <a:latin typeface="Times New Roman" panose="02020603050405020304" pitchFamily="18" charset="0"/>
              <a:ea typeface="Times New Roman" panose="02020603050405020304" pitchFamily="18" charset="0"/>
            </a:endParaRPr>
          </a:p>
        </p:txBody>
      </p:sp>
      <p:sp>
        <p:nvSpPr>
          <p:cNvPr id="103" name="Right Arrow 102" descr="Arrow points to the right which states that the student is promoted to fourth grade."/>
          <p:cNvSpPr/>
          <p:nvPr/>
        </p:nvSpPr>
        <p:spPr>
          <a:xfrm rot="20127856" flipV="1">
            <a:off x="5254956" y="3351411"/>
            <a:ext cx="821898" cy="11609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104" name="Down Arrow 103" descr="Arrow points down towards student continues to receive instructional support and services and reading intervention appropriate for their age and reading level."/>
          <p:cNvSpPr/>
          <p:nvPr/>
        </p:nvSpPr>
        <p:spPr>
          <a:xfrm>
            <a:off x="6935787" y="3329066"/>
            <a:ext cx="103505" cy="26733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105" name="Rounded Rectangle 104"/>
          <p:cNvSpPr/>
          <p:nvPr/>
        </p:nvSpPr>
        <p:spPr>
          <a:xfrm>
            <a:off x="6435763" y="3678487"/>
            <a:ext cx="2060166" cy="2249293"/>
          </a:xfrm>
          <a:prstGeom prst="roundRect">
            <a:avLst/>
          </a:prstGeom>
          <a:solidFill>
            <a:srgbClr val="0070C0"/>
          </a:solidFill>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Student continues to receive instructional support and services and reading intervention appropriate for their age and reading level</a:t>
            </a:r>
            <a:endParaRPr lang="en-US" sz="2400" b="1" dirty="0">
              <a:effectLst/>
              <a:latin typeface="Times New Roman" panose="02020603050405020304" pitchFamily="18" charset="0"/>
              <a:ea typeface="Times New Roman" panose="02020603050405020304" pitchFamily="18" charset="0"/>
            </a:endParaRPr>
          </a:p>
        </p:txBody>
      </p:sp>
      <p:sp>
        <p:nvSpPr>
          <p:cNvPr id="106" name="Rounded Rectangle 105"/>
          <p:cNvSpPr/>
          <p:nvPr/>
        </p:nvSpPr>
        <p:spPr>
          <a:xfrm>
            <a:off x="1431420" y="5323202"/>
            <a:ext cx="2043157" cy="1302569"/>
          </a:xfrm>
          <a:prstGeom prst="roundRect">
            <a:avLst/>
          </a:prstGeom>
          <a:solidFill>
            <a:srgbClr val="92D050"/>
          </a:solidFill>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Student does not meet criteria for successful completion of Read to Succeed SRC</a:t>
            </a:r>
            <a:r>
              <a:rPr lang="en-US" sz="1400" b="1" dirty="0">
                <a:solidFill>
                  <a:srgbClr val="000000"/>
                </a:solidFill>
                <a:effectLst/>
                <a:latin typeface="Times New Roman" panose="02020603050405020304" pitchFamily="18" charset="0"/>
                <a:ea typeface="Times New Roman" panose="02020603050405020304" pitchFamily="18" charset="0"/>
              </a:rPr>
              <a:t> </a:t>
            </a:r>
            <a:endParaRPr lang="en-US" sz="2400" b="1" dirty="0">
              <a:effectLst/>
              <a:latin typeface="Times New Roman" panose="02020603050405020304" pitchFamily="18" charset="0"/>
              <a:ea typeface="Times New Roman" panose="02020603050405020304" pitchFamily="18" charset="0"/>
            </a:endParaRPr>
          </a:p>
        </p:txBody>
      </p:sp>
      <p:sp>
        <p:nvSpPr>
          <p:cNvPr id="107" name="Down Arrow 106" descr="Arrow points down towards student attends Read to Succeed SRC."/>
          <p:cNvSpPr/>
          <p:nvPr/>
        </p:nvSpPr>
        <p:spPr>
          <a:xfrm>
            <a:off x="1996656" y="4879699"/>
            <a:ext cx="73660" cy="33591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109" name="Rounded Rectangle 108"/>
          <p:cNvSpPr/>
          <p:nvPr/>
        </p:nvSpPr>
        <p:spPr>
          <a:xfrm>
            <a:off x="4050045" y="5289452"/>
            <a:ext cx="1664494" cy="1229235"/>
          </a:xfrm>
          <a:prstGeom prst="roundRect">
            <a:avLst/>
          </a:prstGeom>
          <a:solidFill>
            <a:srgbClr val="92D050"/>
          </a:solidFill>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prstTxWarp prst="textNoShape">
              <a:avLst/>
            </a:prstTxWarp>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Student retained in third grade</a:t>
            </a:r>
            <a:endParaRPr lang="en-US" sz="2400" b="1" dirty="0">
              <a:effectLst/>
              <a:latin typeface="Times New Roman" panose="02020603050405020304" pitchFamily="18" charset="0"/>
              <a:ea typeface="Times New Roman" panose="02020603050405020304" pitchFamily="18" charset="0"/>
            </a:endParaRPr>
          </a:p>
        </p:txBody>
      </p:sp>
      <p:sp>
        <p:nvSpPr>
          <p:cNvPr id="111" name="Right Arrow 110" descr="Arrow points to the right which states that the student is promoted to fourth grade."/>
          <p:cNvSpPr/>
          <p:nvPr/>
        </p:nvSpPr>
        <p:spPr>
          <a:xfrm flipV="1">
            <a:off x="3589155" y="5829343"/>
            <a:ext cx="417909" cy="14945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sp>
        <p:nvSpPr>
          <p:cNvPr id="112" name="Right Arrow 111" descr="Arrow points to the right which states that the student is promoted to fourth grade."/>
          <p:cNvSpPr/>
          <p:nvPr/>
        </p:nvSpPr>
        <p:spPr>
          <a:xfrm rot="20127856" flipV="1">
            <a:off x="5737218" y="5830223"/>
            <a:ext cx="702622" cy="8552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rtlCol="0" anchor="ctr">
            <a:prstTxWarp prst="textNoShape">
              <a:avLst/>
            </a:prstTxWarp>
            <a:noAutofit/>
          </a:bodyPr>
          <a:lstStyle/>
          <a:p>
            <a:endParaRPr lang="en-US"/>
          </a:p>
        </p:txBody>
      </p:sp>
      <p:pic>
        <p:nvPicPr>
          <p:cNvPr id="115" name="Picture 114" descr="Onça Pintada Leopard Animal · Gráfico vetorial grátis no ..."/>
          <p:cNvPicPr>
            <a:picLocks noChangeAspect="1"/>
          </p:cNvPicPr>
          <p:nvPr/>
        </p:nvPicPr>
        <p:blipFill>
          <a:blip r:embed="rId2"/>
          <a:srcRect/>
          <a:stretch>
            <a:fillRect/>
          </a:stretch>
        </p:blipFill>
        <p:spPr>
          <a:xfrm>
            <a:off x="10553355" y="5329187"/>
            <a:ext cx="1424106" cy="1501254"/>
          </a:xfrm>
          <a:prstGeom prst="rect">
            <a:avLst/>
          </a:prstGeom>
        </p:spPr>
      </p:pic>
      <p:pic>
        <p:nvPicPr>
          <p:cNvPr id="31" name="Picture 30" descr="Onça Pintada Leopard Animal · Gráfico vetorial grátis no ...">
            <a:extLst>
              <a:ext uri="{FF2B5EF4-FFF2-40B4-BE49-F238E27FC236}">
                <a16:creationId xmlns:a16="http://schemas.microsoft.com/office/drawing/2014/main" id="{ED197395-DE59-48F9-A8F2-AFB2A59CE577}"/>
              </a:ext>
            </a:extLst>
          </p:cNvPr>
          <p:cNvPicPr>
            <a:picLocks noChangeAspect="1"/>
          </p:cNvPicPr>
          <p:nvPr/>
        </p:nvPicPr>
        <p:blipFill>
          <a:blip r:embed="rId2"/>
          <a:srcRect/>
          <a:stretch>
            <a:fillRect/>
          </a:stretch>
        </p:blipFill>
        <p:spPr>
          <a:xfrm>
            <a:off x="10553355" y="5323202"/>
            <a:ext cx="1424106" cy="1501254"/>
          </a:xfrm>
          <a:prstGeom prst="rect">
            <a:avLst/>
          </a:prstGeom>
        </p:spPr>
      </p:pic>
      <p:pic>
        <p:nvPicPr>
          <p:cNvPr id="32" name="Picture 31" descr="https://tse4.mm.bing.net/th?id=OIP.7T1qEcTwtRKr66Y1IZC-WwHaHJ&amp;pid=Api&amp;P=0&amp;w=168&amp;h=163">
            <a:extLst>
              <a:ext uri="{FF2B5EF4-FFF2-40B4-BE49-F238E27FC236}">
                <a16:creationId xmlns:a16="http://schemas.microsoft.com/office/drawing/2014/main" id="{94F125CD-C777-4AEC-B027-AD122C923C0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63200" y="5105806"/>
            <a:ext cx="1828800" cy="17373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Onça Pintada Leopard Animal · Gráfico vetorial grátis no ..."/>
          <p:cNvPicPr>
            <a:picLocks noChangeAspect="1"/>
          </p:cNvPicPr>
          <p:nvPr/>
        </p:nvPicPr>
        <p:blipFill>
          <a:blip r:embed="rId2"/>
          <a:srcRect/>
          <a:stretch>
            <a:fillRect/>
          </a:stretch>
        </p:blipFill>
        <p:spPr>
          <a:xfrm>
            <a:off x="312075" y="585216"/>
            <a:ext cx="1424106" cy="1501254"/>
          </a:xfrm>
          <a:prstGeom prst="rect">
            <a:avLst/>
          </a:prstGeom>
        </p:spPr>
      </p:pic>
      <p:sp>
        <p:nvSpPr>
          <p:cNvPr id="7" name="Rounded Rectangle 6"/>
          <p:cNvSpPr/>
          <p:nvPr/>
        </p:nvSpPr>
        <p:spPr>
          <a:xfrm>
            <a:off x="1736181" y="295317"/>
            <a:ext cx="10305763" cy="6562683"/>
          </a:xfrm>
          <a:prstGeom prst="roundRect">
            <a:avLst/>
          </a:prstGeom>
          <a:solidFill>
            <a:schemeClr val="accent4">
              <a:lumMod val="60000"/>
              <a:lumOff val="40000"/>
            </a:schemeClr>
          </a:solidFill>
        </p:spPr>
        <p:style>
          <a:lnRef idx="2">
            <a:schemeClr val="accent4"/>
          </a:lnRef>
          <a:fillRef idx="1">
            <a:schemeClr val="lt1"/>
          </a:fillRef>
          <a:effectRef idx="0">
            <a:schemeClr val="accent4"/>
          </a:effectRef>
          <a:fontRef idx="minor">
            <a:schemeClr val="dk1"/>
          </a:fontRef>
        </p:style>
        <p:txBody>
          <a:bodyPr vert="horz" wrap="square" lIns="91440" tIns="45720" rIns="91440" bIns="45720" rtlCol="0" anchor="ctr">
            <a:prstTxWarp prst="textNoShape">
              <a:avLst/>
            </a:prstTxWarp>
            <a:noAutofit/>
          </a:bodyPr>
          <a:lstStyle/>
          <a:p>
            <a:pPr marL="0" marR="0">
              <a:spcBef>
                <a:spcPts val="0"/>
              </a:spcBef>
              <a:spcAft>
                <a:spcPts val="0"/>
              </a:spcAft>
            </a:pPr>
            <a:r>
              <a:rPr lang="en-US" b="1" dirty="0">
                <a:effectLst/>
                <a:latin typeface="Times New Roman" panose="02020603050405020304" pitchFamily="18" charset="0"/>
                <a:ea typeface="Times New Roman" panose="02020603050405020304" pitchFamily="18" charset="0"/>
              </a:rPr>
              <a:t>*Good Cause Exemptions include students…</a:t>
            </a:r>
          </a:p>
          <a:p>
            <a:pPr marL="342900" marR="0" indent="-342900">
              <a:spcBef>
                <a:spcPts val="0"/>
              </a:spcBef>
              <a:spcAft>
                <a:spcPts val="0"/>
              </a:spcAft>
              <a:buFont typeface="Symbol" panose="05050102010706020507" pitchFamily="18" charset="2"/>
              <a:buChar char=""/>
            </a:pPr>
            <a:r>
              <a:rPr lang="en-US" b="1" dirty="0">
                <a:effectLst/>
                <a:latin typeface="Times New Roman" panose="02020603050405020304" pitchFamily="18" charset="0"/>
                <a:ea typeface="Times New Roman" panose="02020603050405020304" pitchFamily="18" charset="0"/>
              </a:rPr>
              <a:t>with limited English proficiency and less than two years of instruction in English as a Second Language program;</a:t>
            </a:r>
          </a:p>
          <a:p>
            <a:pPr marL="342900" marR="0" indent="-342900">
              <a:spcBef>
                <a:spcPts val="0"/>
              </a:spcBef>
              <a:spcAft>
                <a:spcPts val="1000"/>
              </a:spcAft>
              <a:buFont typeface="Symbol" panose="05050102010706020507" pitchFamily="18" charset="2"/>
              <a:buChar char=""/>
            </a:pPr>
            <a:r>
              <a:rPr lang="en-US" b="1" dirty="0">
                <a:effectLst/>
                <a:latin typeface="Times New Roman" panose="02020603050405020304" pitchFamily="18" charset="0"/>
                <a:ea typeface="Times New Roman" panose="02020603050405020304" pitchFamily="18" charset="0"/>
              </a:rPr>
              <a:t>with disabilities whose individual education plan indicates the use of alternative assessments or alternative reading interventions or those whose Individual Education Plan or Section 504 Plan reflects that the student has received intensive remediation in reading for more than two years but still does not substantially demonstrate reading proficiency;</a:t>
            </a:r>
          </a:p>
          <a:p>
            <a:pPr marL="342900" marR="0" indent="-342900">
              <a:spcBef>
                <a:spcPts val="0"/>
              </a:spcBef>
              <a:spcAft>
                <a:spcPts val="1000"/>
              </a:spcAft>
              <a:buFont typeface="Symbol" panose="05050102010706020507" pitchFamily="18" charset="2"/>
              <a:buChar char=""/>
            </a:pPr>
            <a:r>
              <a:rPr lang="en-US" b="1" dirty="0">
                <a:effectLst/>
                <a:latin typeface="Times New Roman" panose="02020603050405020304" pitchFamily="18" charset="0"/>
                <a:ea typeface="Times New Roman" panose="02020603050405020304" pitchFamily="18" charset="0"/>
              </a:rPr>
              <a:t>who demonstrate third‑grade reading proficiency on an alternative assessment approved by the board and which teachers may administer following the administration of the state assessment of reading;</a:t>
            </a:r>
          </a:p>
          <a:p>
            <a:pPr marL="342900" marR="0" indent="-342900">
              <a:spcBef>
                <a:spcPts val="0"/>
              </a:spcBef>
              <a:spcAft>
                <a:spcPts val="1000"/>
              </a:spcAft>
              <a:buFont typeface="Symbol" panose="05050102010706020507" pitchFamily="18" charset="2"/>
              <a:buChar char=""/>
            </a:pPr>
            <a:r>
              <a:rPr lang="en-US" b="1" dirty="0">
                <a:effectLst/>
                <a:latin typeface="Times New Roman" panose="02020603050405020304" pitchFamily="18" charset="0"/>
                <a:ea typeface="Times New Roman" panose="02020603050405020304" pitchFamily="18" charset="0"/>
              </a:rPr>
              <a:t>who have received two years of reading intervention and were previously retained;</a:t>
            </a:r>
          </a:p>
          <a:p>
            <a:pPr marL="342900" marR="0" indent="-342900">
              <a:spcBef>
                <a:spcPts val="0"/>
              </a:spcBef>
              <a:spcAft>
                <a:spcPts val="1000"/>
              </a:spcAft>
              <a:buFont typeface="Symbol" panose="05050102010706020507" pitchFamily="18" charset="2"/>
              <a:buChar char=""/>
            </a:pPr>
            <a:r>
              <a:rPr lang="en-US" b="1" dirty="0">
                <a:effectLst/>
                <a:latin typeface="Times New Roman" panose="02020603050405020304" pitchFamily="18" charset="0"/>
                <a:ea typeface="Times New Roman" panose="02020603050405020304" pitchFamily="18" charset="0"/>
              </a:rPr>
              <a:t>who through reading portfolio documents the mastery of the state standards in reading is equal to at least a level above the lowest achievement level on the state reading assessment; and </a:t>
            </a:r>
          </a:p>
          <a:p>
            <a:pPr marL="342900" marR="0" indent="-342900">
              <a:spcBef>
                <a:spcPts val="0"/>
              </a:spcBef>
              <a:spcAft>
                <a:spcPts val="1000"/>
              </a:spcAft>
              <a:buFont typeface="Symbol" panose="05050102010706020507" pitchFamily="18" charset="2"/>
              <a:buChar char=""/>
            </a:pPr>
            <a:r>
              <a:rPr lang="en-US" b="1" dirty="0">
                <a:effectLst/>
                <a:latin typeface="Times New Roman" panose="02020603050405020304" pitchFamily="18" charset="0"/>
                <a:ea typeface="Times New Roman" panose="02020603050405020304" pitchFamily="18" charset="0"/>
              </a:rPr>
              <a:t>who successfully participate in a summer reading camp at the conclusion of the third grade year and demonstrate through either a reading portfolio or through a norm‑referenced, alternative assessment, that their mastery of the state standards in reading is equal to at least a level above the lowest level on the state reading assessment.  </a:t>
            </a:r>
          </a:p>
          <a:p>
            <a:pPr marL="0" marR="0" algn="ctr">
              <a:spcBef>
                <a:spcPts val="0"/>
              </a:spcBef>
              <a:spcAft>
                <a:spcPts val="0"/>
              </a:spcAft>
            </a:pPr>
            <a:r>
              <a:rPr lang="en-US" sz="1200" dirty="0">
                <a:effectLst/>
                <a:latin typeface="Times New Roman" panose="02020603050405020304" pitchFamily="18" charset="0"/>
                <a:ea typeface="Times New Roman" panose="02020603050405020304" pitchFamily="18" charset="0"/>
              </a:rPr>
              <a:t> </a:t>
            </a:r>
          </a:p>
        </p:txBody>
      </p:sp>
      <p:pic>
        <p:nvPicPr>
          <p:cNvPr id="4" name="Picture 3" descr="https://tse4.mm.bing.net/th?id=OIP.7T1qEcTwtRKr66Y1IZC-WwHaHJ&amp;pid=Api&amp;P=0&amp;w=168&amp;h=163">
            <a:extLst>
              <a:ext uri="{FF2B5EF4-FFF2-40B4-BE49-F238E27FC236}">
                <a16:creationId xmlns:a16="http://schemas.microsoft.com/office/drawing/2014/main" id="{C78B25E9-A4B8-477A-A0D7-2E21E980C4E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39" y="583576"/>
            <a:ext cx="1745145" cy="164592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457199" y="4960137"/>
            <a:ext cx="8556171" cy="1463040"/>
          </a:xfrm>
        </p:spPr>
        <p:txBody>
          <a:bodyPr>
            <a:normAutofit fontScale="90000"/>
          </a:bodyPr>
          <a:lstStyle/>
          <a:p>
            <a:pPr algn="ctr"/>
            <a:r>
              <a:rPr lang="en-US" b="1" dirty="0">
                <a:latin typeface="Times New Roman" panose="02020603050405020304" pitchFamily="18" charset="0"/>
                <a:ea typeface="Times New Roman" panose="02020603050405020304" pitchFamily="18" charset="0"/>
              </a:rPr>
              <a:t>Third Grade Classroom Expectations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0524" y="-24492"/>
            <a:ext cx="12091476" cy="6810141"/>
          </a:xfrm>
          <a:prstGeom prst="rect">
            <a:avLst/>
          </a:prstGeom>
        </p:spPr>
      </p:pic>
      <p:pic>
        <p:nvPicPr>
          <p:cNvPr id="3" name="Picture 2" descr="https://tse4.mm.bing.net/th?id=OIP.7T1qEcTwtRKr66Y1IZC-WwHaHJ&amp;pid=Api&amp;P=0&amp;w=168&amp;h=163">
            <a:extLst>
              <a:ext uri="{FF2B5EF4-FFF2-40B4-BE49-F238E27FC236}">
                <a16:creationId xmlns:a16="http://schemas.microsoft.com/office/drawing/2014/main" id="{6CEBC604-D0DE-484E-917B-0B26872258F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61257" y="346364"/>
            <a:ext cx="1745145" cy="208887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4713"/>
            <a:ext cx="12088690" cy="6808573"/>
          </a:xfrm>
          <a:prstGeom prst="rect">
            <a:avLst/>
          </a:prstGeom>
        </p:spPr>
      </p:pic>
      <p:pic>
        <p:nvPicPr>
          <p:cNvPr id="3" name="Picture 2" descr="https://tse4.mm.bing.net/th?id=OIP.7T1qEcTwtRKr66Y1IZC-WwHaHJ&amp;pid=Api&amp;P=0&amp;w=168&amp;h=163">
            <a:extLst>
              <a:ext uri="{FF2B5EF4-FFF2-40B4-BE49-F238E27FC236}">
                <a16:creationId xmlns:a16="http://schemas.microsoft.com/office/drawing/2014/main" id="{D76B88D0-885B-44BE-B44A-E1020A2357B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33549" y="290945"/>
            <a:ext cx="1737360" cy="205225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noEditPoints="1"/>
          </p:cNvSpPr>
          <p:nvPr>
            <p:ph type="title"/>
          </p:nvPr>
        </p:nvSpPr>
        <p:spPr/>
        <p:txBody>
          <a:bodyPr/>
          <a:lstStyle/>
          <a:p>
            <a:r>
              <a:rPr lang="en-US" sz="5400" b="1" dirty="0">
                <a:latin typeface="Times New Roman" panose="02020603050405020304" pitchFamily="18" charset="0"/>
                <a:ea typeface="Times New Roman" panose="02020603050405020304" pitchFamily="18" charset="0"/>
              </a:rPr>
              <a:t>School Responsibilities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1424106" y="585216"/>
            <a:ext cx="10549173" cy="1499616"/>
          </a:xfrm>
        </p:spPr>
        <p:txBody>
          <a:bodyPr/>
          <a:lstStyle/>
          <a:p>
            <a:r>
              <a:rPr lang="en-US" sz="5400" b="1" dirty="0">
                <a:latin typeface="Times New Roman" panose="02020603050405020304" pitchFamily="18" charset="0"/>
                <a:ea typeface="Times New Roman" panose="02020603050405020304" pitchFamily="18" charset="0"/>
              </a:rPr>
              <a:t>School Responsibilities</a:t>
            </a:r>
            <a:endParaRPr lang="en-US" dirty="0"/>
          </a:p>
        </p:txBody>
      </p:sp>
      <p:sp>
        <p:nvSpPr>
          <p:cNvPr id="3" name="Content Placeholder 2"/>
          <p:cNvSpPr>
            <a:spLocks noGrp="1" noEditPoints="1"/>
          </p:cNvSpPr>
          <p:nvPr>
            <p:ph idx="1"/>
          </p:nvPr>
        </p:nvSpPr>
        <p:spPr>
          <a:xfrm>
            <a:off x="382137" y="2084832"/>
            <a:ext cx="11109277" cy="4224528"/>
          </a:xfrm>
        </p:spPr>
        <p:txBody>
          <a:bodyPr>
            <a:normAutofit fontScale="92500" lnSpcReduction="10000"/>
          </a:bodyPr>
          <a:lstStyle/>
          <a:p>
            <a:r>
              <a:rPr lang="en-US" b="1" dirty="0"/>
              <a:t>Parent Communication: </a:t>
            </a:r>
          </a:p>
          <a:p>
            <a:r>
              <a:rPr lang="en-US" dirty="0"/>
              <a:t>Read to Succeed requires a team approach to assist students not progressing toward grade-level reading proficiency. The classroom teacher, building administrator, and others have a role in involving parents and families as key team members in supporting their student at home as well as at school. </a:t>
            </a:r>
          </a:p>
          <a:p>
            <a:r>
              <a:rPr lang="en-US" b="1" dirty="0"/>
              <a:t>Literacy Assessment Portfolio: </a:t>
            </a:r>
          </a:p>
          <a:p>
            <a:r>
              <a:rPr lang="en-US" dirty="0"/>
              <a:t>The purpose of the Literacy Assessment Portfolio (LAP) or a locally developed portfolio (also referred to as a Reading Portfolio) is to provide evidence of a student’s progress in the area of literacy. It is a way to collect data that informs teachers, parents, and administrators in determining instructional and intervention decisions. Maintaining a portfolio for every student is good practice; however, Section 59-155-160(A)(5) of Read to Succeed states that all students not demonstrating grade-level proficiency </a:t>
            </a:r>
            <a:r>
              <a:rPr lang="en-US" b="1" dirty="0"/>
              <a:t>must</a:t>
            </a:r>
            <a:r>
              <a:rPr lang="en-US" dirty="0"/>
              <a:t> have a portfolio indicating the intensive instruction and interventions provided. A LAP or a locally developed portfolio is kept each school year a student is not reaching grade-level proficiency in reading. Districts and schools may use the LAP as presented, modify it to better meet individual needs, or use a system of documentation already in place. </a:t>
            </a:r>
          </a:p>
        </p:txBody>
      </p:sp>
      <p:pic>
        <p:nvPicPr>
          <p:cNvPr id="4" name="Picture 3" descr="Onça Pintada Leopard Animal · Gráfico vetorial grátis no ..."/>
          <p:cNvPicPr>
            <a:picLocks noChangeAspect="1"/>
          </p:cNvPicPr>
          <p:nvPr/>
        </p:nvPicPr>
        <p:blipFill>
          <a:blip r:embed="rId2"/>
          <a:srcRect/>
          <a:stretch>
            <a:fillRect/>
          </a:stretch>
        </p:blipFill>
        <p:spPr>
          <a:xfrm>
            <a:off x="0" y="384048"/>
            <a:ext cx="1424106" cy="1501254"/>
          </a:xfrm>
          <a:prstGeom prst="rect">
            <a:avLst/>
          </a:prstGeom>
        </p:spPr>
      </p:pic>
      <p:pic>
        <p:nvPicPr>
          <p:cNvPr id="5" name="Picture 4" descr="https://tse4.mm.bing.net/th?id=OIP.7T1qEcTwtRKr66Y1IZC-WwHaHJ&amp;pid=Api&amp;P=0&amp;w=168&amp;h=163">
            <a:extLst>
              <a:ext uri="{FF2B5EF4-FFF2-40B4-BE49-F238E27FC236}">
                <a16:creationId xmlns:a16="http://schemas.microsoft.com/office/drawing/2014/main" id="{2660161C-A5A9-42DD-A550-42F9ADD6D00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221673"/>
            <a:ext cx="1463040" cy="189973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1424106" y="585216"/>
            <a:ext cx="10549173" cy="1499616"/>
          </a:xfrm>
        </p:spPr>
        <p:txBody>
          <a:bodyPr/>
          <a:lstStyle/>
          <a:p>
            <a:r>
              <a:rPr lang="en-US" sz="5400" b="1" dirty="0">
                <a:latin typeface="Times New Roman" panose="02020603050405020304" pitchFamily="18" charset="0"/>
                <a:ea typeface="Times New Roman" panose="02020603050405020304" pitchFamily="18" charset="0"/>
              </a:rPr>
              <a:t>School Responsibilities</a:t>
            </a:r>
            <a:endParaRPr lang="en-US" dirty="0"/>
          </a:p>
        </p:txBody>
      </p:sp>
      <p:sp>
        <p:nvSpPr>
          <p:cNvPr id="3" name="Content Placeholder 2"/>
          <p:cNvSpPr>
            <a:spLocks noGrp="1" noEditPoints="1"/>
          </p:cNvSpPr>
          <p:nvPr>
            <p:ph idx="1"/>
          </p:nvPr>
        </p:nvSpPr>
        <p:spPr>
          <a:xfrm>
            <a:off x="382137" y="2084832"/>
            <a:ext cx="11109277" cy="4224528"/>
          </a:xfrm>
        </p:spPr>
        <p:txBody>
          <a:bodyPr>
            <a:normAutofit/>
          </a:bodyPr>
          <a:lstStyle/>
          <a:p>
            <a:r>
              <a:rPr lang="en-US" b="1" dirty="0"/>
              <a:t>Intervention: </a:t>
            </a:r>
          </a:p>
          <a:p>
            <a:r>
              <a:rPr lang="en-US" dirty="0"/>
              <a:t>Any student enrolled in prekindergarten, kindergarten, first grade, second grade, or third grade who is substantially not demonstrating proficiency in reading, based upon formal diagnostic assessments or through teacher observations, must be provided intensive in-class and supplemental reading intervention immediately upon determination. The intensive interventions must be provided as individualized and small group assistance based on the analysis of assessment data. All sustained interventions must be aligned with the district's reading proficiency plan. These interventions must be at least thirty minutes in duration and be in addition to ninety minutes of daily reading and writing instruction provided to all students in kindergarten through grade three.</a:t>
            </a:r>
          </a:p>
        </p:txBody>
      </p:sp>
      <p:pic>
        <p:nvPicPr>
          <p:cNvPr id="4" name="Picture 3" descr="Onça Pintada Leopard Animal · Gráfico vetorial grátis no ..."/>
          <p:cNvPicPr>
            <a:picLocks noChangeAspect="1"/>
          </p:cNvPicPr>
          <p:nvPr/>
        </p:nvPicPr>
        <p:blipFill>
          <a:blip r:embed="rId2"/>
          <a:srcRect/>
          <a:stretch>
            <a:fillRect/>
          </a:stretch>
        </p:blipFill>
        <p:spPr>
          <a:xfrm>
            <a:off x="0" y="384048"/>
            <a:ext cx="1424106" cy="1501254"/>
          </a:xfrm>
          <a:prstGeom prst="rect">
            <a:avLst/>
          </a:prstGeom>
        </p:spPr>
      </p:pic>
      <p:pic>
        <p:nvPicPr>
          <p:cNvPr id="5" name="Picture 4" descr="https://tse4.mm.bing.net/th?id=OIP.7T1qEcTwtRKr66Y1IZC-WwHaHJ&amp;pid=Api&amp;P=0&amp;w=168&amp;h=163">
            <a:extLst>
              <a:ext uri="{FF2B5EF4-FFF2-40B4-BE49-F238E27FC236}">
                <a16:creationId xmlns:a16="http://schemas.microsoft.com/office/drawing/2014/main" id="{088573F4-0257-41C6-9ECA-696EE076E2A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521" y="285103"/>
            <a:ext cx="1463040" cy="169914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1424106" y="197000"/>
            <a:ext cx="10549173" cy="1499616"/>
          </a:xfrm>
        </p:spPr>
        <p:txBody>
          <a:bodyPr/>
          <a:lstStyle/>
          <a:p>
            <a:r>
              <a:rPr lang="en-US" sz="5400" b="1" dirty="0">
                <a:latin typeface="Times New Roman" panose="02020603050405020304" pitchFamily="18" charset="0"/>
                <a:ea typeface="Times New Roman" panose="02020603050405020304" pitchFamily="18" charset="0"/>
              </a:rPr>
              <a:t>School Responsibilities</a:t>
            </a:r>
            <a:endParaRPr lang="en-US" dirty="0"/>
          </a:p>
        </p:txBody>
      </p:sp>
      <p:sp>
        <p:nvSpPr>
          <p:cNvPr id="3" name="Content Placeholder 2"/>
          <p:cNvSpPr>
            <a:spLocks noGrp="1" noEditPoints="1"/>
          </p:cNvSpPr>
          <p:nvPr>
            <p:ph idx="1"/>
          </p:nvPr>
        </p:nvSpPr>
        <p:spPr>
          <a:xfrm>
            <a:off x="382137" y="1696616"/>
            <a:ext cx="11591142" cy="4972698"/>
          </a:xfrm>
        </p:spPr>
        <p:txBody>
          <a:bodyPr>
            <a:normAutofit fontScale="92500" lnSpcReduction="20000"/>
          </a:bodyPr>
          <a:lstStyle/>
          <a:p>
            <a:r>
              <a:rPr lang="en-US" sz="2600" b="1" dirty="0">
                <a:latin typeface="Times New Roman" panose="02020603050405020304" pitchFamily="18" charset="0"/>
                <a:cs typeface="Times New Roman" panose="02020603050405020304" pitchFamily="18" charset="0"/>
              </a:rPr>
              <a:t>Summer Reading Camp (SRC)</a:t>
            </a:r>
          </a:p>
          <a:p>
            <a:r>
              <a:rPr lang="en-US" sz="2600" dirty="0">
                <a:latin typeface="Times New Roman" panose="02020603050405020304" pitchFamily="18" charset="0"/>
                <a:cs typeface="Times New Roman" panose="02020603050405020304" pitchFamily="18" charset="0"/>
              </a:rPr>
              <a:t>Districts are required to provide SRCs at the end of a student’s third grade year for those students recommended for retention. SRCs are another intervention for students who are still unable to comprehend grade-level texts at this point in time. Third grade students who attend and successfully complete SRC may qualify for a good cause exemption from mandatory retention. </a:t>
            </a:r>
          </a:p>
          <a:p>
            <a:r>
              <a:rPr lang="en-US" sz="2600" b="1" dirty="0">
                <a:latin typeface="Times New Roman" panose="02020603050405020304" pitchFamily="18" charset="0"/>
                <a:cs typeface="Times New Roman" panose="02020603050405020304" pitchFamily="18" charset="0"/>
              </a:rPr>
              <a:t>Progress Monitoring:</a:t>
            </a:r>
          </a:p>
          <a:p>
            <a:r>
              <a:rPr lang="en-US" sz="2600" dirty="0">
                <a:latin typeface="Times New Roman" panose="02020603050405020304" pitchFamily="18" charset="0"/>
                <a:cs typeface="Times New Roman" panose="02020603050405020304" pitchFamily="18" charset="0"/>
              </a:rPr>
              <a:t>Progress monitoring is the standardized process of evaluating progress toward a performance target, based on rates of improvement from frequent assessment of a specific skill. Progress monitoring is used to assess students’ academic progress, examine rate of improvement, and evaluate effectiveness of instruction or intervention; it is typically used with both individual students and small groups. </a:t>
            </a:r>
          </a:p>
          <a:p>
            <a:r>
              <a:rPr lang="en-US" sz="2600" dirty="0">
                <a:latin typeface="Times New Roman" panose="02020603050405020304" pitchFamily="18" charset="0"/>
                <a:cs typeface="Times New Roman" panose="02020603050405020304" pitchFamily="18" charset="0"/>
              </a:rPr>
              <a:t>Progress monitoring can serve a variety of purposes. However, the three main reasons teachers conduct student progress monitoring include (a) evaluating student learning outcomes, (b) considering instructional change, and (c) determining eligibility for other educational services. </a:t>
            </a:r>
          </a:p>
          <a:p>
            <a:pPr marL="0" indent="0">
              <a:buNone/>
            </a:pPr>
            <a:endParaRPr lang="en-US" dirty="0"/>
          </a:p>
        </p:txBody>
      </p:sp>
      <p:pic>
        <p:nvPicPr>
          <p:cNvPr id="4" name="Picture 3" descr="Onça Pintada Leopard Animal · Gráfico vetorial grátis no ..."/>
          <p:cNvPicPr>
            <a:picLocks noChangeAspect="1"/>
          </p:cNvPicPr>
          <p:nvPr/>
        </p:nvPicPr>
        <p:blipFill>
          <a:blip r:embed="rId2"/>
          <a:srcRect/>
          <a:stretch>
            <a:fillRect/>
          </a:stretch>
        </p:blipFill>
        <p:spPr>
          <a:xfrm>
            <a:off x="0" y="195362"/>
            <a:ext cx="1424106" cy="1501254"/>
          </a:xfrm>
          <a:prstGeom prst="rect">
            <a:avLst/>
          </a:prstGeom>
        </p:spPr>
      </p:pic>
      <p:pic>
        <p:nvPicPr>
          <p:cNvPr id="5" name="Picture 4" descr="https://tse4.mm.bing.net/th?id=OIP.7T1qEcTwtRKr66Y1IZC-WwHaHJ&amp;pid=Api&amp;P=0&amp;w=168&amp;h=163">
            <a:extLst>
              <a:ext uri="{FF2B5EF4-FFF2-40B4-BE49-F238E27FC236}">
                <a16:creationId xmlns:a16="http://schemas.microsoft.com/office/drawing/2014/main" id="{9A441B15-CE06-42F5-8042-64163F1BD83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39" y="188686"/>
            <a:ext cx="1530626" cy="150792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b="1" dirty="0">
                <a:latin typeface="Times New Roman" panose="02020603050405020304" pitchFamily="18" charset="0"/>
                <a:ea typeface="Times New Roman" panose="02020603050405020304" pitchFamily="18" charset="0"/>
              </a:rPr>
              <a:t>Home Involvement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noEditPoints="1"/>
          </p:cNvSpPr>
          <p:nvPr>
            <p:ph type="title"/>
          </p:nvPr>
        </p:nvSpPr>
        <p:spPr>
          <a:xfrm>
            <a:off x="1883937" y="384048"/>
            <a:ext cx="9720072" cy="1499616"/>
          </a:xfrm>
        </p:spPr>
        <p:txBody>
          <a:bodyPr/>
          <a:lstStyle/>
          <a:p>
            <a:r>
              <a:rPr lang="en-US" b="1" dirty="0">
                <a:latin typeface="Times New Roman" panose="02020603050405020304" pitchFamily="18" charset="0"/>
                <a:ea typeface="Times New Roman" panose="02020603050405020304" pitchFamily="18" charset="0"/>
              </a:rPr>
              <a:t>Home Involvement </a:t>
            </a:r>
            <a:endParaRPr lang="en-US" dirty="0"/>
          </a:p>
        </p:txBody>
      </p:sp>
      <p:pic>
        <p:nvPicPr>
          <p:cNvPr id="4" name="Picture 3" descr="Onça Pintada Leopard Animal · Gráfico vetorial grátis no ..."/>
          <p:cNvPicPr>
            <a:picLocks noChangeAspect="1"/>
          </p:cNvPicPr>
          <p:nvPr/>
        </p:nvPicPr>
        <p:blipFill>
          <a:blip r:embed="rId2"/>
          <a:srcRect/>
          <a:stretch>
            <a:fillRect/>
          </a:stretch>
        </p:blipFill>
        <p:spPr>
          <a:xfrm>
            <a:off x="218364" y="382410"/>
            <a:ext cx="1424106" cy="1501254"/>
          </a:xfrm>
          <a:prstGeom prst="rect">
            <a:avLst/>
          </a:prstGeom>
        </p:spPr>
      </p:pic>
      <p:sp>
        <p:nvSpPr>
          <p:cNvPr id="5" name="Rectangle 4"/>
          <p:cNvSpPr/>
          <p:nvPr/>
        </p:nvSpPr>
        <p:spPr>
          <a:xfrm>
            <a:off x="573206" y="1883664"/>
            <a:ext cx="11313994" cy="4401205"/>
          </a:xfrm>
          <a:prstGeom prst="rect">
            <a:avLst/>
          </a:prstGeom>
        </p:spPr>
        <p:txBody>
          <a:bodyPr wrap="square">
            <a:spAutoFit/>
          </a:bodyPr>
          <a:lstStyle/>
          <a:p>
            <a:pPr>
              <a:buFont typeface="+mj-lt"/>
              <a:buAutoNum type="arabicPeriod"/>
            </a:pPr>
            <a:r>
              <a:rPr lang="en-US" sz="2800" b="1" dirty="0">
                <a:solidFill>
                  <a:srgbClr val="333333"/>
                </a:solidFill>
                <a:latin typeface="Times New Roman" panose="02020603050405020304" pitchFamily="18" charset="0"/>
                <a:cs typeface="Times New Roman" panose="02020603050405020304" pitchFamily="18" charset="0"/>
              </a:rPr>
              <a:t>Read aloud with your child.</a:t>
            </a:r>
            <a:r>
              <a:rPr lang="en-US" sz="2800" dirty="0">
                <a:solidFill>
                  <a:srgbClr val="333333"/>
                </a:solidFill>
                <a:latin typeface="Times New Roman" panose="02020603050405020304" pitchFamily="18" charset="0"/>
                <a:cs typeface="Times New Roman" panose="02020603050405020304" pitchFamily="18" charset="0"/>
              </a:rPr>
              <a:t> Find a comfortable spot where the two of you can read together every day for about 30 minutes. Take turns reading chapters from a book for pleasure, or read books that are above their reading level but are about things that interest them.</a:t>
            </a:r>
          </a:p>
          <a:p>
            <a:pPr>
              <a:buFont typeface="+mj-lt"/>
              <a:buAutoNum type="arabicPeriod"/>
            </a:pPr>
            <a:r>
              <a:rPr lang="en-US" sz="2800" b="1" dirty="0">
                <a:solidFill>
                  <a:srgbClr val="333333"/>
                </a:solidFill>
                <a:latin typeface="Times New Roman" panose="02020603050405020304" pitchFamily="18" charset="0"/>
                <a:cs typeface="Times New Roman" panose="02020603050405020304" pitchFamily="18" charset="0"/>
              </a:rPr>
              <a:t>Encourage all reading.</a:t>
            </a:r>
            <a:r>
              <a:rPr lang="en-US" sz="2800" dirty="0">
                <a:solidFill>
                  <a:srgbClr val="333333"/>
                </a:solidFill>
                <a:latin typeface="Times New Roman" panose="02020603050405020304" pitchFamily="18" charset="0"/>
                <a:cs typeface="Times New Roman" panose="02020603050405020304" pitchFamily="18" charset="0"/>
              </a:rPr>
              <a:t> Comic books and magazines can provide a good reading experience. As long as they are </a:t>
            </a:r>
            <a:r>
              <a:rPr lang="en-US" sz="2800" dirty="0">
                <a:solidFill>
                  <a:srgbClr val="F5A623"/>
                </a:solidFill>
                <a:latin typeface="Times New Roman" panose="02020603050405020304" pitchFamily="18" charset="0"/>
                <a:cs typeface="Times New Roman" panose="02020603050405020304" pitchFamily="18" charset="0"/>
                <a:hlinkClick r:id="rId3"/>
              </a:rPr>
              <a:t>age-appropriate</a:t>
            </a:r>
            <a:r>
              <a:rPr lang="en-US" sz="2800" dirty="0">
                <a:solidFill>
                  <a:srgbClr val="333333"/>
                </a:solidFill>
                <a:latin typeface="Times New Roman" panose="02020603050405020304" pitchFamily="18" charset="0"/>
                <a:cs typeface="Times New Roman" panose="02020603050405020304" pitchFamily="18" charset="0"/>
              </a:rPr>
              <a:t>, don't discourage their interest, but keep a stock of high-quality books in your home so your child has other options easily available.</a:t>
            </a:r>
          </a:p>
          <a:p>
            <a:pPr>
              <a:buFont typeface="+mj-lt"/>
              <a:buAutoNum type="arabicPeriod"/>
            </a:pPr>
            <a:r>
              <a:rPr lang="en-US" sz="2800" b="1" dirty="0">
                <a:solidFill>
                  <a:srgbClr val="333333"/>
                </a:solidFill>
                <a:latin typeface="Times New Roman" panose="02020603050405020304" pitchFamily="18" charset="0"/>
                <a:cs typeface="Times New Roman" panose="02020603050405020304" pitchFamily="18" charset="0"/>
              </a:rPr>
              <a:t>Keep a dictionary handy.</a:t>
            </a:r>
            <a:r>
              <a:rPr lang="en-US" sz="2800" dirty="0">
                <a:solidFill>
                  <a:srgbClr val="333333"/>
                </a:solidFill>
                <a:latin typeface="Times New Roman" panose="02020603050405020304" pitchFamily="18" charset="0"/>
                <a:cs typeface="Times New Roman" panose="02020603050405020304" pitchFamily="18" charset="0"/>
              </a:rPr>
              <a:t> Together, look up words they don't know and invest in a </a:t>
            </a:r>
            <a:r>
              <a:rPr lang="en-US" sz="2800" dirty="0">
                <a:solidFill>
                  <a:srgbClr val="F5A623"/>
                </a:solidFill>
                <a:latin typeface="Times New Roman" panose="02020603050405020304" pitchFamily="18" charset="0"/>
                <a:cs typeface="Times New Roman" panose="02020603050405020304" pitchFamily="18" charset="0"/>
                <a:hlinkClick r:id="rId4"/>
              </a:rPr>
              <a:t>dictionary</a:t>
            </a:r>
            <a:r>
              <a:rPr lang="en-US" sz="2800" dirty="0">
                <a:solidFill>
                  <a:srgbClr val="333333"/>
                </a:solidFill>
                <a:latin typeface="Times New Roman" panose="02020603050405020304" pitchFamily="18" charset="0"/>
                <a:cs typeface="Times New Roman" panose="02020603050405020304" pitchFamily="18" charset="0"/>
              </a:rPr>
              <a:t> they can use on their own.</a:t>
            </a:r>
            <a:endParaRPr lang="en-US" sz="2800" b="0" i="0" dirty="0">
              <a:solidFill>
                <a:srgbClr val="333333"/>
              </a:solidFill>
              <a:effectLst/>
              <a:latin typeface="Times New Roman" panose="02020603050405020304" pitchFamily="18" charset="0"/>
              <a:cs typeface="Times New Roman" panose="02020603050405020304" pitchFamily="18" charset="0"/>
            </a:endParaRPr>
          </a:p>
        </p:txBody>
      </p:sp>
      <p:pic>
        <p:nvPicPr>
          <p:cNvPr id="6" name="Picture 5" descr="https://tse4.mm.bing.net/th?id=OIP.7T1qEcTwtRKr66Y1IZC-WwHaHJ&amp;pid=Api&amp;P=0&amp;w=168&amp;h=163">
            <a:extLst>
              <a:ext uri="{FF2B5EF4-FFF2-40B4-BE49-F238E27FC236}">
                <a16:creationId xmlns:a16="http://schemas.microsoft.com/office/drawing/2014/main" id="{D0C772A4-0718-4667-9989-0A0CFF9E736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0" y="274321"/>
            <a:ext cx="1645920" cy="173736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noEditPoints="1"/>
          </p:cNvSpPr>
          <p:nvPr>
            <p:ph type="title"/>
          </p:nvPr>
        </p:nvSpPr>
        <p:spPr>
          <a:xfrm>
            <a:off x="1883937" y="384048"/>
            <a:ext cx="9720072" cy="1499616"/>
          </a:xfrm>
        </p:spPr>
        <p:txBody>
          <a:bodyPr/>
          <a:lstStyle/>
          <a:p>
            <a:r>
              <a:rPr lang="en-US" b="1" dirty="0">
                <a:latin typeface="Times New Roman" panose="02020603050405020304" pitchFamily="18" charset="0"/>
                <a:ea typeface="Times New Roman" panose="02020603050405020304" pitchFamily="18" charset="0"/>
              </a:rPr>
              <a:t>Home Involvement </a:t>
            </a:r>
            <a:endParaRPr lang="en-US" dirty="0"/>
          </a:p>
        </p:txBody>
      </p:sp>
      <p:pic>
        <p:nvPicPr>
          <p:cNvPr id="4" name="Picture 3" descr="Onça Pintada Leopard Animal · Gráfico vetorial grátis no ..."/>
          <p:cNvPicPr>
            <a:picLocks noChangeAspect="1"/>
          </p:cNvPicPr>
          <p:nvPr/>
        </p:nvPicPr>
        <p:blipFill>
          <a:blip r:embed="rId2"/>
          <a:srcRect/>
          <a:stretch>
            <a:fillRect/>
          </a:stretch>
        </p:blipFill>
        <p:spPr>
          <a:xfrm>
            <a:off x="218364" y="382410"/>
            <a:ext cx="1424106" cy="1501254"/>
          </a:xfrm>
          <a:prstGeom prst="rect">
            <a:avLst/>
          </a:prstGeom>
        </p:spPr>
      </p:pic>
      <p:sp>
        <p:nvSpPr>
          <p:cNvPr id="6" name="Rectangle 5"/>
          <p:cNvSpPr/>
          <p:nvPr/>
        </p:nvSpPr>
        <p:spPr>
          <a:xfrm>
            <a:off x="740228" y="2037701"/>
            <a:ext cx="11059886" cy="3785652"/>
          </a:xfrm>
          <a:prstGeom prst="rect">
            <a:avLst/>
          </a:prstGeom>
        </p:spPr>
        <p:txBody>
          <a:bodyPr wrap="square">
            <a:spAutoFit/>
          </a:bodyPr>
          <a:lstStyle/>
          <a:p>
            <a:r>
              <a:rPr lang="en-US" sz="2400" b="1" dirty="0">
                <a:solidFill>
                  <a:srgbClr val="333333"/>
                </a:solidFill>
                <a:latin typeface="Times New Roman" panose="02020603050405020304" pitchFamily="18" charset="0"/>
                <a:cs typeface="Times New Roman" panose="02020603050405020304" pitchFamily="18" charset="0"/>
              </a:rPr>
              <a:t>4. Use informative books.</a:t>
            </a:r>
            <a:r>
              <a:rPr lang="en-US" sz="2400" dirty="0">
                <a:solidFill>
                  <a:srgbClr val="333333"/>
                </a:solidFill>
                <a:latin typeface="Times New Roman" panose="02020603050405020304" pitchFamily="18" charset="0"/>
                <a:cs typeface="Times New Roman" panose="02020603050405020304" pitchFamily="18" charset="0"/>
              </a:rPr>
              <a:t> Encourage reading for information. If your child has a science report, help them find books for their research rather than only going to the Web. While the Internet is an easy resource, teach them that books are often more detailed.</a:t>
            </a:r>
          </a:p>
          <a:p>
            <a:r>
              <a:rPr lang="en-US" sz="2400" b="1" dirty="0">
                <a:solidFill>
                  <a:srgbClr val="333333"/>
                </a:solidFill>
                <a:latin typeface="Times New Roman" panose="02020603050405020304" pitchFamily="18" charset="0"/>
                <a:cs typeface="Times New Roman" panose="02020603050405020304" pitchFamily="18" charset="0"/>
              </a:rPr>
              <a:t>5. Discuss the books.</a:t>
            </a:r>
            <a:r>
              <a:rPr lang="en-US" sz="2400" dirty="0">
                <a:solidFill>
                  <a:srgbClr val="333333"/>
                </a:solidFill>
                <a:latin typeface="Times New Roman" panose="02020603050405020304" pitchFamily="18" charset="0"/>
                <a:cs typeface="Times New Roman" panose="02020603050405020304" pitchFamily="18" charset="0"/>
              </a:rPr>
              <a:t> Ask your child what an author's main theme is, how characters are alike or different, what they like or dislike about the story, and how it compares to other books they’ve read. Share your own thoughts.</a:t>
            </a:r>
          </a:p>
          <a:p>
            <a:r>
              <a:rPr lang="en-US" sz="2400" b="1" dirty="0">
                <a:solidFill>
                  <a:srgbClr val="333333"/>
                </a:solidFill>
                <a:latin typeface="Times New Roman" panose="02020603050405020304" pitchFamily="18" charset="0"/>
                <a:cs typeface="Times New Roman" panose="02020603050405020304" pitchFamily="18" charset="0"/>
              </a:rPr>
              <a:t>6. Expect plateaus.</a:t>
            </a:r>
            <a:r>
              <a:rPr lang="en-US" sz="2400" dirty="0">
                <a:solidFill>
                  <a:srgbClr val="333333"/>
                </a:solidFill>
                <a:latin typeface="Times New Roman" panose="02020603050405020304" pitchFamily="18" charset="0"/>
                <a:cs typeface="Times New Roman" panose="02020603050405020304" pitchFamily="18" charset="0"/>
              </a:rPr>
              <a:t> Following some big leaps in their progress, your child may stay at the same reading level for several months. Keep encouraging them and offer praise.</a:t>
            </a:r>
          </a:p>
          <a:p>
            <a:r>
              <a:rPr lang="en-US" sz="2400" b="1" dirty="0">
                <a:solidFill>
                  <a:srgbClr val="333333"/>
                </a:solidFill>
                <a:latin typeface="Times New Roman" panose="02020603050405020304" pitchFamily="18" charset="0"/>
                <a:cs typeface="Times New Roman" panose="02020603050405020304" pitchFamily="18" charset="0"/>
              </a:rPr>
              <a:t>7. Set a good example.</a:t>
            </a:r>
            <a:r>
              <a:rPr lang="en-US" sz="2400" dirty="0">
                <a:solidFill>
                  <a:srgbClr val="333333"/>
                </a:solidFill>
                <a:latin typeface="Times New Roman" panose="02020603050405020304" pitchFamily="18" charset="0"/>
                <a:cs typeface="Times New Roman" panose="02020603050405020304" pitchFamily="18" charset="0"/>
              </a:rPr>
              <a:t> </a:t>
            </a:r>
            <a:r>
              <a:rPr lang="en-US" sz="2400" dirty="0">
                <a:solidFill>
                  <a:srgbClr val="F5A623"/>
                </a:solidFill>
                <a:latin typeface="Times New Roman" panose="02020603050405020304" pitchFamily="18" charset="0"/>
                <a:cs typeface="Times New Roman" panose="02020603050405020304" pitchFamily="18" charset="0"/>
                <a:hlinkClick r:id="rId3"/>
              </a:rPr>
              <a:t>Read</a:t>
            </a:r>
            <a:r>
              <a:rPr lang="en-US" sz="2400" dirty="0">
                <a:solidFill>
                  <a:srgbClr val="333333"/>
                </a:solidFill>
                <a:latin typeface="Times New Roman" panose="02020603050405020304" pitchFamily="18" charset="0"/>
                <a:cs typeface="Times New Roman" panose="02020603050405020304" pitchFamily="18" charset="0"/>
              </a:rPr>
              <a:t> for your own pleasure and information every day at home, in a room without television</a:t>
            </a:r>
            <a:endParaRPr lang="en-US" sz="2400" dirty="0">
              <a:latin typeface="Times New Roman" panose="02020603050405020304" pitchFamily="18" charset="0"/>
              <a:cs typeface="Times New Roman" panose="02020603050405020304" pitchFamily="18" charset="0"/>
            </a:endParaRPr>
          </a:p>
        </p:txBody>
      </p:sp>
      <p:pic>
        <p:nvPicPr>
          <p:cNvPr id="5" name="Picture 4" descr="https://tse4.mm.bing.net/th?id=OIP.7T1qEcTwtRKr66Y1IZC-WwHaHJ&amp;pid=Api&amp;P=0&amp;w=168&amp;h=163">
            <a:extLst>
              <a:ext uri="{FF2B5EF4-FFF2-40B4-BE49-F238E27FC236}">
                <a16:creationId xmlns:a16="http://schemas.microsoft.com/office/drawing/2014/main" id="{EAB14837-A7AD-4166-B00A-73D989C9F71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294641"/>
            <a:ext cx="1745145" cy="1788552"/>
          </a:xfrm>
          <a:prstGeom prst="rect">
            <a:avLst/>
          </a:prstGeom>
          <a:noFill/>
          <a:ln>
            <a:noFill/>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Notes Theme">
  <a:themeElements>
    <a:clrScheme name="Office Notes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Notes Theme">
      <a:majorFont>
        <a:latin typeface="Calibri"/>
        <a:ea typeface=""/>
        <a:cs typeface=""/>
      </a:majorFont>
      <a:minorFont>
        <a:latin typeface="Calibri"/>
        <a:ea typeface=""/>
        <a:cs typeface=""/>
      </a:minorFont>
    </a:fontScheme>
    <a:fmtScheme name="Office Notes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1"/>
        </a:gradFill>
      </a:fillStyleLst>
      <a:lnStyleLst>
        <a:ln w="9525" cap="flat" cmpd="sng">
          <a:solidFill>
            <a:schemeClr val="phClr">
              <a:shade val="95000"/>
              <a:satMod val="105000"/>
            </a:schemeClr>
          </a:solidFill>
          <a:prstDash val="solid"/>
        </a:ln>
        <a:ln w="25400" cap="flat" cmpd="sng">
          <a:solidFill>
            <a:schemeClr val="phClr"/>
          </a:solidFill>
          <a:prstDash val="solid"/>
        </a:ln>
        <a:ln w="38100" cap="flat" cmpd="sng">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3144</TotalTime>
  <Words>886</Words>
  <Application>Microsoft Office PowerPoint</Application>
  <PresentationFormat>Widescreen</PresentationFormat>
  <Paragraphs>61</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Symbol</vt:lpstr>
      <vt:lpstr>Times New Roman</vt:lpstr>
      <vt:lpstr>Tw Cen MT</vt:lpstr>
      <vt:lpstr>Tw Cen MT Condensed</vt:lpstr>
      <vt:lpstr>Wingdings 3</vt:lpstr>
      <vt:lpstr>Integral</vt:lpstr>
      <vt:lpstr>Hemingway Elementary School Read to Succeed Parent Meeting Presenters  Patricia Burch, Principal Ashleyn Cumbee, Reading Coach Marie Murphy, Instructional Coach</vt:lpstr>
      <vt:lpstr>Read to Succeed Overview</vt:lpstr>
      <vt:lpstr>Read to Succeed Overview</vt:lpstr>
      <vt:lpstr>Read to Succeed Overview</vt:lpstr>
      <vt:lpstr>PowerPoint Presentation</vt:lpstr>
      <vt:lpstr>PowerPoint Presentation</vt:lpstr>
      <vt:lpstr>Third Grade Classroom Expectations</vt:lpstr>
      <vt:lpstr>PowerPoint Presentation</vt:lpstr>
      <vt:lpstr>PowerPoint Presentation</vt:lpstr>
      <vt:lpstr>School Responsibilities</vt:lpstr>
      <vt:lpstr>School Responsibilities</vt:lpstr>
      <vt:lpstr>School Responsibilities</vt:lpstr>
      <vt:lpstr>School Responsibilities</vt:lpstr>
      <vt:lpstr>Home Involvement </vt:lpstr>
      <vt:lpstr>Home Involvement </vt:lpstr>
      <vt:lpstr>Home Involvement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Kenneth Gardner Elementary School Read to Succeed Parent Meeting</dc:title>
  <dc:creator>Dukes, Stacie</dc:creator>
  <cp:lastModifiedBy>Burch, Patricia</cp:lastModifiedBy>
  <cp:revision>28</cp:revision>
  <dcterms:created xsi:type="dcterms:W3CDTF">2022-01-25T19:05:46Z</dcterms:created>
  <dcterms:modified xsi:type="dcterms:W3CDTF">2023-01-27T15:30:24Z</dcterms:modified>
</cp:coreProperties>
</file>