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6" r:id="rId4"/>
    <p:sldId id="269" r:id="rId5"/>
    <p:sldId id="282" r:id="rId6"/>
    <p:sldId id="283" r:id="rId7"/>
    <p:sldId id="286" r:id="rId8"/>
    <p:sldId id="285" r:id="rId9"/>
    <p:sldId id="277" r:id="rId10"/>
    <p:sldId id="281" r:id="rId11"/>
    <p:sldId id="284" r:id="rId12"/>
    <p:sldId id="260" r:id="rId13"/>
    <p:sldId id="261" r:id="rId14"/>
    <p:sldId id="268" r:id="rId15"/>
    <p:sldId id="273" r:id="rId16"/>
    <p:sldId id="279" r:id="rId17"/>
    <p:sldId id="263" r:id="rId18"/>
    <p:sldId id="270" r:id="rId19"/>
    <p:sldId id="264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Osaka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Osaka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Osaka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Osaka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Osaka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" charset="0"/>
        <a:ea typeface="Osaka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" charset="0"/>
        <a:ea typeface="Osaka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" charset="0"/>
        <a:ea typeface="Osaka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" charset="0"/>
        <a:ea typeface="Osaka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18" autoAdjust="0"/>
    <p:restoredTop sz="50100" autoAdjust="0"/>
  </p:normalViewPr>
  <p:slideViewPr>
    <p:cSldViewPr>
      <p:cViewPr varScale="1">
        <p:scale>
          <a:sx n="39" d="100"/>
          <a:sy n="39" d="100"/>
        </p:scale>
        <p:origin x="3464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00658C3-786F-4FCD-935D-AADC44FF97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961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Osaka" pitchFamily="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Osaka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Osaka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Osaka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Osaka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1E4489-A24F-4689-A07D-BFBAE85EF567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6633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2DA11B-3E67-4924-BB29-093826F10ECC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7231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C30F44-5E47-4CAD-9D09-10A1B2267E94}" type="slidenum">
              <a:rPr lang="en-US" smtClean="0"/>
              <a:pPr/>
              <a:t>3</a:t>
            </a:fld>
            <a:endParaRPr lang="en-US" dirty="0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17664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C30F44-5E47-4CAD-9D09-10A1B2267E94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26207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5F7F85-14D7-40AB-9DBD-01B244C374BB}" type="slidenum">
              <a:rPr lang="en-US" smtClean="0"/>
              <a:pPr/>
              <a:t>12</a:t>
            </a:fld>
            <a:endParaRPr lang="en-US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69989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78290B-B80A-4AE9-A538-AE96CEDEF808}" type="slidenum">
              <a:rPr lang="en-US" smtClean="0"/>
              <a:pPr/>
              <a:t>13</a:t>
            </a:fld>
            <a:endParaRPr lang="en-US" dirty="0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77604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6CE9F6-12F4-4107-8256-F952C7E7B35A}" type="slidenum">
              <a:rPr lang="en-US" smtClean="0"/>
              <a:pPr/>
              <a:t>14</a:t>
            </a:fld>
            <a:endParaRPr lang="en-US" dirty="0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73438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00BE82-1148-4FDC-908F-F652F877693B}" type="slidenum">
              <a:rPr lang="en-US" smtClean="0"/>
              <a:pPr/>
              <a:t>17</a:t>
            </a:fld>
            <a:endParaRPr lang="en-US" dirty="0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60500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2E6FAD-C139-425D-A6D2-05B014303456}" type="slidenum">
              <a:rPr lang="en-US" smtClean="0"/>
              <a:pPr/>
              <a:t>19</a:t>
            </a:fld>
            <a:endParaRPr lang="en-US" dirty="0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92881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772400" cy="1143000"/>
          </a:xfrm>
        </p:spPr>
        <p:txBody>
          <a:bodyPr/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76600" y="3505200"/>
            <a:ext cx="4419600" cy="2286000"/>
          </a:xfrm>
        </p:spPr>
        <p:txBody>
          <a:bodyPr/>
          <a:lstStyle>
            <a:lvl1pPr marL="0" indent="0" algn="r">
              <a:buFont typeface="Monotype Sorts" pitchFamily="1" charset="2"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4A1D7-5607-413B-9547-0410B87E83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A0505-02DD-4852-AE51-A6A9410178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BF1BA-DFC3-4F78-BE07-B59E498F47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276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0" y="1981200"/>
            <a:ext cx="3276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4711E-A0D7-4844-9077-54FED063AA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50A3D8-1740-4861-9932-B8C694324A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25BC3-4B0B-4786-BC84-4D092FAFF7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BE75D-C676-41AA-B72C-D7D3E7B38D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931BE-DA6C-409F-ADF6-931EDBBD74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46A04-2327-4DFB-9155-C7ACA47A9E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1DCDEC-8E62-4C32-B867-070DF7A75B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8B8717-73FC-4EC9-976A-2E12B1CDA8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6705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EDF3AF98-E672-4C60-8F29-231BD56FB0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1" charset="0"/>
          <a:ea typeface="Osaka" pitchFamily="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1" charset="0"/>
          <a:ea typeface="Osaka" pitchFamily="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1" charset="0"/>
          <a:ea typeface="Osaka" pitchFamily="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1" charset="0"/>
          <a:ea typeface="Osaka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1" charset="0"/>
          <a:ea typeface="Osaka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1" charset="0"/>
          <a:ea typeface="Osaka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1" charset="0"/>
          <a:ea typeface="Osaka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1" charset="0"/>
          <a:ea typeface="Osaka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Monotype Sorts" pitchFamily="1" charset="2"/>
        <a:buChar char="Z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E18F3"/>
        </a:buClr>
        <a:buFont typeface="Monotype Sorts" pitchFamily="1" charset="2"/>
        <a:buChar char="Z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0CD02"/>
        </a:buClr>
        <a:buFont typeface="Monotype Sorts" pitchFamily="1" charset="2"/>
        <a:buChar char="Z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EAEF06"/>
        </a:buClr>
        <a:buFont typeface="Monotype Sorts" pitchFamily="1" charset="2"/>
        <a:buChar char="Z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8000"/>
        </a:buClr>
        <a:buFont typeface="Monotype Sorts" pitchFamily="1" charset="2"/>
        <a:buChar char="Z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8000"/>
        </a:buClr>
        <a:buFont typeface="Monotype Sorts" pitchFamily="1" charset="2"/>
        <a:buChar char="Z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8000"/>
        </a:buClr>
        <a:buFont typeface="Monotype Sorts" pitchFamily="1" charset="2"/>
        <a:buChar char="Z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8000"/>
        </a:buClr>
        <a:buFont typeface="Monotype Sorts" pitchFamily="1" charset="2"/>
        <a:buChar char="Z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8000"/>
        </a:buClr>
        <a:buFont typeface="Monotype Sorts" pitchFamily="1" charset="2"/>
        <a:buChar char="Z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NULL" TargetMode="External"/><Relationship Id="rId4" Type="http://schemas.openxmlformats.org/officeDocument/2006/relationships/hyperlink" Target="NUL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NULL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Welcome Back!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/>
            <a:r>
              <a:rPr lang="en-US" dirty="0" smtClean="0"/>
              <a:t>3rd grade </a:t>
            </a:r>
          </a:p>
          <a:p>
            <a:pPr algn="ctr" eaLnBrk="1" hangingPunct="1"/>
            <a:r>
              <a:rPr lang="en-US" dirty="0" smtClean="0"/>
              <a:t>(2017-2018)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Introductions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144000" cy="4114800"/>
          </a:xfrm>
        </p:spPr>
        <p:txBody>
          <a:bodyPr/>
          <a:lstStyle/>
          <a:p>
            <a:pPr eaLnBrk="1" hangingPunct="1">
              <a:buFont typeface="Monotype Sorts" pitchFamily="1" charset="2"/>
              <a:buNone/>
            </a:pPr>
            <a:r>
              <a:rPr lang="en-US" dirty="0" smtClean="0"/>
              <a:t>	Mrs. Foy	        Ms. Hawkins-Title I Math</a:t>
            </a:r>
          </a:p>
          <a:p>
            <a:pPr eaLnBrk="1" hangingPunct="1">
              <a:buFont typeface="Monotype Sorts" pitchFamily="1" charset="2"/>
              <a:buNone/>
            </a:pPr>
            <a:r>
              <a:rPr lang="en-US" dirty="0" smtClean="0"/>
              <a:t>	Mrs. Stevens		Mrs. Kozup-Title I Reading</a:t>
            </a:r>
          </a:p>
          <a:p>
            <a:pPr eaLnBrk="1" hangingPunct="1">
              <a:buFont typeface="Monotype Sorts" pitchFamily="1" charset="2"/>
              <a:buNone/>
            </a:pPr>
            <a:r>
              <a:rPr lang="en-US" dirty="0" smtClean="0"/>
              <a:t>	Mrs. Book		Miss Perkins-Title I Reading</a:t>
            </a:r>
          </a:p>
          <a:p>
            <a:pPr eaLnBrk="1" hangingPunct="1">
              <a:buNone/>
            </a:pPr>
            <a:r>
              <a:rPr lang="en-US" dirty="0" smtClean="0"/>
              <a:t>	Mrs. Dell		Mrs. Baer-Math</a:t>
            </a:r>
          </a:p>
          <a:p>
            <a:pPr eaLnBrk="1" hangingPunct="1">
              <a:buFont typeface="Monotype Sorts" pitchFamily="1" charset="2"/>
              <a:buNone/>
            </a:pPr>
            <a:r>
              <a:rPr lang="en-US" dirty="0" smtClean="0"/>
              <a:t>	Mr. Williams         Mrs. Blouch-Reading</a:t>
            </a:r>
          </a:p>
          <a:p>
            <a:pPr eaLnBrk="1" hangingPunct="1">
              <a:buFont typeface="Monotype Sorts" pitchFamily="1" charset="2"/>
              <a:buNone/>
            </a:pPr>
            <a:r>
              <a:rPr lang="en-US" dirty="0" smtClean="0"/>
              <a:t>	Miss </a:t>
            </a:r>
            <a:r>
              <a:rPr lang="en-US" dirty="0" err="1" smtClean="0"/>
              <a:t>Weidel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Curriculum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 Supplements</a:t>
            </a:r>
          </a:p>
          <a:p>
            <a:pPr eaLnBrk="1" hangingPunct="1">
              <a:buFont typeface="Monotype Sorts" pitchFamily="1" charset="2"/>
              <a:buNone/>
            </a:pPr>
            <a:r>
              <a:rPr lang="en-US" dirty="0" smtClean="0"/>
              <a:t>	</a:t>
            </a:r>
            <a:r>
              <a:rPr lang="en-US" sz="2800" dirty="0" smtClean="0"/>
              <a:t>+ Accelerated Reader</a:t>
            </a:r>
          </a:p>
          <a:p>
            <a:pPr eaLnBrk="1" hangingPunct="1">
              <a:buFont typeface="Monotype Sorts" pitchFamily="1" charset="2"/>
              <a:buNone/>
            </a:pPr>
            <a:r>
              <a:rPr lang="en-US" sz="2800" dirty="0" smtClean="0"/>
              <a:t>	+ </a:t>
            </a:r>
            <a:r>
              <a:rPr lang="en-US" sz="2800" dirty="0" err="1" smtClean="0"/>
              <a:t>i</a:t>
            </a:r>
            <a:r>
              <a:rPr lang="en-US" sz="2800" dirty="0" smtClean="0"/>
              <a:t>-Ready(can be done at home)</a:t>
            </a:r>
          </a:p>
          <a:p>
            <a:pPr eaLnBrk="1" hangingPunct="1">
              <a:buFont typeface="Monotype Sorts" pitchFamily="1" charset="2"/>
              <a:buNone/>
            </a:pPr>
            <a:r>
              <a:rPr lang="en-US" sz="2800" dirty="0" smtClean="0"/>
              <a:t>		math</a:t>
            </a:r>
          </a:p>
          <a:p>
            <a:pPr eaLnBrk="1" hangingPunct="1">
              <a:buFont typeface="Monotype Sorts" pitchFamily="1" charset="2"/>
              <a:buNone/>
            </a:pPr>
            <a:r>
              <a:rPr lang="en-US" sz="2800" dirty="0" smtClean="0"/>
              <a:t>		reading</a:t>
            </a:r>
          </a:p>
          <a:p>
            <a:pPr eaLnBrk="1" hangingPunct="1">
              <a:buFont typeface="Monotype Sorts" pitchFamily="1" charset="2"/>
              <a:buNone/>
            </a:pPr>
            <a:r>
              <a:rPr lang="en-US" sz="2800" dirty="0" smtClean="0"/>
              <a:t>	+ Reflex math (can be done at home)</a:t>
            </a:r>
          </a:p>
          <a:p>
            <a:pPr eaLnBrk="1" hangingPunct="1">
              <a:buFont typeface="Monotype Sorts" pitchFamily="1" charset="2"/>
              <a:buNone/>
            </a:pPr>
            <a:r>
              <a:rPr lang="en-US" sz="2800" dirty="0" smtClean="0"/>
              <a:t>		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219200"/>
          </a:xfrm>
        </p:spPr>
        <p:txBody>
          <a:bodyPr/>
          <a:lstStyle/>
          <a:p>
            <a:pPr eaLnBrk="1" hangingPunct="1"/>
            <a:r>
              <a:rPr lang="en-US" u="sng" dirty="0" smtClean="0"/>
              <a:t>Communication Arts</a:t>
            </a:r>
            <a:endParaRPr lang="en-US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6705600" cy="5791200"/>
          </a:xfrm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  <a:r>
              <a:rPr lang="en-US" sz="2400" dirty="0" smtClean="0"/>
              <a:t>Comprehension </a:t>
            </a:r>
          </a:p>
          <a:p>
            <a:pPr eaLnBrk="1" hangingPunct="1"/>
            <a:r>
              <a:rPr lang="en-US" sz="2400" dirty="0" smtClean="0"/>
              <a:t>Vocabulary </a:t>
            </a:r>
          </a:p>
          <a:p>
            <a:pPr eaLnBrk="1" hangingPunct="1"/>
            <a:r>
              <a:rPr lang="en-US" sz="2400" dirty="0" smtClean="0"/>
              <a:t>Homework </a:t>
            </a:r>
          </a:p>
          <a:p>
            <a:pPr eaLnBrk="1" hangingPunct="1"/>
            <a:r>
              <a:rPr lang="en-US" sz="2400" dirty="0" smtClean="0"/>
              <a:t>Grammar </a:t>
            </a:r>
          </a:p>
          <a:p>
            <a:pPr eaLnBrk="1" hangingPunct="1"/>
            <a:r>
              <a:rPr lang="en-US" sz="2400" dirty="0" smtClean="0"/>
              <a:t>Spelling </a:t>
            </a:r>
          </a:p>
          <a:p>
            <a:pPr eaLnBrk="1" hangingPunct="1"/>
            <a:r>
              <a:rPr lang="en-US" sz="2400" dirty="0" smtClean="0"/>
              <a:t>Writing</a:t>
            </a:r>
          </a:p>
          <a:p>
            <a:pPr eaLnBrk="1" hangingPunct="1"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Spelling pretests will be given prior to each story to determine which leveled list your child will receive for that story.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There will be weekly assignments associated with the weekly spelling lists.</a:t>
            </a:r>
          </a:p>
          <a:p>
            <a:pPr eaLnBrk="1" hangingPunct="1">
              <a:buNone/>
            </a:pP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Comprehension Tests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467600" cy="4114800"/>
          </a:xfrm>
        </p:spPr>
        <p:txBody>
          <a:bodyPr/>
          <a:lstStyle/>
          <a:p>
            <a:r>
              <a:rPr lang="en-US" dirty="0" smtClean="0"/>
              <a:t>Unit 1 tests will be text dependent.</a:t>
            </a:r>
          </a:p>
          <a:p>
            <a:r>
              <a:rPr lang="en-US" dirty="0" smtClean="0"/>
              <a:t>Unit 2 tests will be one cold read story, with multiple choice, and 1 open ended.</a:t>
            </a:r>
          </a:p>
          <a:p>
            <a:r>
              <a:rPr lang="en-US" dirty="0" smtClean="0"/>
              <a:t>Unit 3 test will be one cold read story, multiple choice, read second story, open ended.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39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524000"/>
          </a:xfrm>
        </p:spPr>
        <p:txBody>
          <a:bodyPr/>
          <a:lstStyle/>
          <a:p>
            <a:r>
              <a:rPr lang="en-US" dirty="0" smtClean="0"/>
              <a:t>Comprehension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6705600" cy="5334000"/>
          </a:xfrm>
        </p:spPr>
        <p:txBody>
          <a:bodyPr/>
          <a:lstStyle/>
          <a:p>
            <a:r>
              <a:rPr lang="en-US" dirty="0" smtClean="0"/>
              <a:t>Unit 4 -2 tests both with multiple choice and open ended, can be corrected for half credit.</a:t>
            </a:r>
          </a:p>
          <a:p>
            <a:r>
              <a:rPr lang="en-US" dirty="0" smtClean="0"/>
              <a:t>Units 5-6 complete both tests on their own, no corrections</a:t>
            </a:r>
          </a:p>
          <a:p>
            <a:pPr lvl="1"/>
            <a:r>
              <a:rPr lang="en-US" dirty="0" smtClean="0"/>
              <a:t>Will vary per class</a:t>
            </a:r>
          </a:p>
          <a:p>
            <a:r>
              <a:rPr lang="en-US" dirty="0" smtClean="0"/>
              <a:t>Spelling and vocabulary tests on Day 5</a:t>
            </a:r>
          </a:p>
          <a:p>
            <a:r>
              <a:rPr lang="en-US" dirty="0" smtClean="0"/>
              <a:t>Grammar and Comprehension tests Day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93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open ended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the characters in the stories “The Thanksgiving Play” and “The Biggest Turnip” work together to solve their problems? Support your answer with clear</a:t>
            </a:r>
            <a:br>
              <a:rPr lang="en-US" dirty="0"/>
            </a:br>
            <a:r>
              <a:rPr lang="en-US" dirty="0"/>
              <a:t>text evidence.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20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PSSA Text Dependent Rubric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6705600" cy="4572000"/>
          </a:xfrm>
        </p:spPr>
        <p:txBody>
          <a:bodyPr/>
          <a:lstStyle/>
          <a:p>
            <a:r>
              <a:rPr lang="en-US" dirty="0">
                <a:hlinkClick r:id="rId2" invalidUrl="http://www.education.pa.gov/Documents/K-12/Assessment and Accountability/PSSA/Scoring Guidelines and Formula Sheets/English Language Arts/PSSA Text Dependent Analysis Scoring Guidelines.pdf"/>
              </a:rPr>
              <a:t>http://</a:t>
            </a:r>
            <a:r>
              <a:rPr lang="en-US" dirty="0" err="1">
                <a:hlinkClick r:id="rId3" invalidUrl="http://www.education.pa.gov/Documents/K-12/Assessment and Accountability/PSSA/Scoring Guidelines and Formula Sheets/English Language Arts/PSSA Text Dependent Analysis Scoring Guidelines.pdf"/>
              </a:rPr>
              <a:t>www.education.pa.gov</a:t>
            </a:r>
            <a:r>
              <a:rPr lang="en-US" dirty="0">
                <a:hlinkClick r:id="rId4" invalidUrl="http://www.education.pa.gov/Documents/K-12/Assessment and Accountability/PSSA/Scoring Guidelines and Formula Sheets/English Language Arts/PSSA Text Dependent Analysis Scoring Guidelines.pdf"/>
              </a:rPr>
              <a:t>/Documents/K-12/Assessment%20and%20Accountability/PSSA/Scoring%20Guidelines%20and%20Formula%20Sheets/English%20Language%20Arts/PSSA%20Text%20Dependent%20Analysis%20Scoring%20Guidelines.pdf</a:t>
            </a:r>
          </a:p>
        </p:txBody>
      </p:sp>
    </p:spTree>
    <p:extLst>
      <p:ext uri="{BB962C8B-B14F-4D97-AF65-F5344CB8AC3E}">
        <p14:creationId xmlns:p14="http://schemas.microsoft.com/office/powerpoint/2010/main" val="97321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u="sng" dirty="0" smtClean="0"/>
              <a:t>Math</a:t>
            </a:r>
            <a:br>
              <a:rPr lang="en-US" sz="4800" u="sng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Flexible grouping based on Beginning of the year test.  Students will be moved as needed.</a:t>
            </a:r>
          </a:p>
          <a:p>
            <a:r>
              <a:rPr lang="en-US" dirty="0" smtClean="0"/>
              <a:t>Grades based on</a:t>
            </a:r>
          </a:p>
          <a:p>
            <a:pPr lvl="1"/>
            <a:r>
              <a:rPr lang="en-US" dirty="0" smtClean="0"/>
              <a:t>Class work</a:t>
            </a:r>
            <a:br>
              <a:rPr lang="en-US" dirty="0" smtClean="0"/>
            </a:br>
            <a:r>
              <a:rPr lang="en-US" dirty="0" smtClean="0"/>
              <a:t>Test/quizzes</a:t>
            </a:r>
            <a:br>
              <a:rPr lang="en-US" dirty="0" smtClean="0"/>
            </a:br>
            <a:r>
              <a:rPr lang="en-US" dirty="0" smtClean="0"/>
              <a:t>homework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Studies/Science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239000" cy="4876800"/>
          </a:xfrm>
        </p:spPr>
        <p:txBody>
          <a:bodyPr/>
          <a:lstStyle/>
          <a:p>
            <a:r>
              <a:rPr lang="en-US" dirty="0" smtClean="0"/>
              <a:t>Will be included as one grade on report cards</a:t>
            </a:r>
          </a:p>
          <a:p>
            <a:r>
              <a:rPr lang="en-US" dirty="0" smtClean="0"/>
              <a:t>First </a:t>
            </a:r>
            <a:r>
              <a:rPr lang="en-US" dirty="0"/>
              <a:t>SS unit </a:t>
            </a:r>
            <a:r>
              <a:rPr lang="en-US" dirty="0" smtClean="0"/>
              <a:t>is maps.  After </a:t>
            </a:r>
            <a:r>
              <a:rPr lang="en-US" dirty="0"/>
              <a:t>initial unit SS incorporated into Reading (cross-curricular)</a:t>
            </a:r>
          </a:p>
          <a:p>
            <a:r>
              <a:rPr lang="en-US" dirty="0"/>
              <a:t>Science – living things, minerals, sun and </a:t>
            </a:r>
            <a:r>
              <a:rPr lang="en-US" dirty="0" smtClean="0"/>
              <a:t>moon, </a:t>
            </a:r>
            <a:r>
              <a:rPr lang="en-US" dirty="0" err="1" smtClean="0"/>
              <a:t>ect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Some science topics will be covered in STEM special.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41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990600"/>
          </a:xfrm>
        </p:spPr>
        <p:txBody>
          <a:bodyPr/>
          <a:lstStyle/>
          <a:p>
            <a:r>
              <a:rPr lang="en-US" dirty="0" smtClean="0"/>
              <a:t>PSSA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7772400" cy="5638800"/>
          </a:xfrm>
        </p:spPr>
        <p:txBody>
          <a:bodyPr/>
          <a:lstStyle/>
          <a:p>
            <a:r>
              <a:rPr lang="en-US" dirty="0" smtClean="0"/>
              <a:t>April 9-13 ELA, April 16-20 Math</a:t>
            </a:r>
          </a:p>
          <a:p>
            <a:r>
              <a:rPr lang="en-US" dirty="0" smtClean="0"/>
              <a:t>Expectations</a:t>
            </a:r>
          </a:p>
          <a:p>
            <a:pPr lvl="1"/>
            <a:r>
              <a:rPr lang="en-US" dirty="0" smtClean="0"/>
              <a:t>Be in school on time</a:t>
            </a:r>
          </a:p>
          <a:p>
            <a:pPr lvl="1"/>
            <a:r>
              <a:rPr lang="en-US" dirty="0" smtClean="0"/>
              <a:t>Stress effort and the importance of trying their best. </a:t>
            </a:r>
          </a:p>
          <a:p>
            <a:pPr lvl="1"/>
            <a:r>
              <a:rPr lang="en-US" dirty="0" smtClean="0"/>
              <a:t>Cold read tests are stepping stones towards meeting expectations.</a:t>
            </a:r>
          </a:p>
          <a:p>
            <a:pPr lvl="1"/>
            <a:r>
              <a:rPr lang="en-US" dirty="0" smtClean="0"/>
              <a:t>Text dependent answers need to be supported by evidence from the story, not one sentence.</a:t>
            </a:r>
          </a:p>
          <a:p>
            <a:pPr lvl="1"/>
            <a:r>
              <a:rPr lang="en-US" dirty="0" smtClean="0"/>
              <a:t>Math open ended questions need to include work shown.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28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Organization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Folders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Planners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Students are expected to come prepared for class, which includes the planner, folders, pencils, and homework (completed).</a:t>
            </a:r>
          </a:p>
          <a:p>
            <a:pPr eaLnBrk="1" hangingPunct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Homework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8229600" cy="56388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 30 minutes/night (average)</a:t>
            </a:r>
          </a:p>
          <a:p>
            <a:pPr marL="457200" lvl="1" indent="0" eaLnBrk="1" hangingPunct="1">
              <a:buNone/>
            </a:pPr>
            <a:r>
              <a:rPr lang="en-US" dirty="0" smtClean="0"/>
              <a:t>Will include reading every night (varies)</a:t>
            </a:r>
          </a:p>
          <a:p>
            <a:pPr lvl="1" eaLnBrk="1" hangingPunct="1"/>
            <a:r>
              <a:rPr lang="en-US" dirty="0" smtClean="0"/>
              <a:t>Expectations</a:t>
            </a:r>
            <a:endParaRPr lang="en-US" dirty="0"/>
          </a:p>
          <a:p>
            <a:pPr lvl="1" eaLnBrk="1" hangingPunct="1">
              <a:buFont typeface="Wingdings" pitchFamily="2" charset="2"/>
              <a:buChar char="Ø"/>
            </a:pPr>
            <a:r>
              <a:rPr lang="en-US" dirty="0"/>
              <a:t> Completed and turned in on time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dirty="0"/>
              <a:t> Written in planner by the student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Planners checked </a:t>
            </a:r>
            <a:r>
              <a:rPr lang="en-US" dirty="0"/>
              <a:t>by parent</a:t>
            </a:r>
          </a:p>
          <a:p>
            <a:pPr eaLnBrk="1" hangingPunct="1"/>
            <a:r>
              <a:rPr lang="en-US" dirty="0" smtClean="0"/>
              <a:t>Consequences</a:t>
            </a:r>
          </a:p>
          <a:p>
            <a:pPr lvl="1" eaLnBrk="1" hangingPunct="1"/>
            <a:r>
              <a:rPr lang="en-US" dirty="0" smtClean="0"/>
              <a:t>May miss recess to complete work</a:t>
            </a:r>
          </a:p>
          <a:p>
            <a:pPr lvl="1" eaLnBrk="1" hangingPunct="1"/>
            <a:r>
              <a:rPr lang="en-US" dirty="0" smtClean="0"/>
              <a:t>May attend lunch bunch with </a:t>
            </a:r>
          </a:p>
          <a:p>
            <a:pPr lvl="2" eaLnBrk="1" hangingPunct="1"/>
            <a:r>
              <a:rPr lang="en-US" dirty="0" smtClean="0"/>
              <a:t>Dr. Woods</a:t>
            </a:r>
          </a:p>
          <a:p>
            <a:pPr marL="457200" lvl="1" indent="0" eaLnBrk="1" hangingPunct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Discipline Expectations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Discipline will be handled according to the High 5 expectations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z="3200" dirty="0" smtClean="0"/>
              <a:t>Each type of infraction has its own consequences</a:t>
            </a:r>
            <a:r>
              <a:rPr lang="en-US" dirty="0" smtClean="0"/>
              <a:t>.</a:t>
            </a:r>
            <a:endParaRPr lang="en-US" sz="3200" dirty="0" smtClean="0"/>
          </a:p>
          <a:p>
            <a:pPr eaLnBrk="1" hangingPunct="1">
              <a:buFont typeface="Monotype Sorts" pitchFamily="1" charset="2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5- SWPBSP-</a:t>
            </a:r>
            <a:r>
              <a:rPr lang="en-US" dirty="0" err="1" smtClean="0"/>
              <a:t>Olweus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5</a:t>
            </a:r>
          </a:p>
          <a:p>
            <a:r>
              <a:rPr lang="en-US" dirty="0" smtClean="0"/>
              <a:t>School Wide Positive Behavior Support Program</a:t>
            </a:r>
          </a:p>
          <a:p>
            <a:r>
              <a:rPr lang="en-US" dirty="0" smtClean="0"/>
              <a:t>Bullying prevention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Academic Honesty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495800"/>
          </a:xfrm>
        </p:spPr>
        <p:txBody>
          <a:bodyPr/>
          <a:lstStyle/>
          <a:p>
            <a:r>
              <a:rPr lang="en-US" sz="2400" dirty="0"/>
              <a:t>Most offenses at this level will be Level One.  If you determine a child has cheated on an assignment, typically you will</a:t>
            </a:r>
            <a:r>
              <a:rPr lang="en-US" sz="2400" dirty="0" smtClean="0"/>
              <a:t>:</a:t>
            </a:r>
            <a:endParaRPr lang="en-US" sz="2400" dirty="0"/>
          </a:p>
          <a:p>
            <a:r>
              <a:rPr lang="en-US" sz="2400" dirty="0"/>
              <a:t>1.  Allow him/her to take the quiz a second time.  He/she receives the average of the zero and the second grade. </a:t>
            </a:r>
          </a:p>
          <a:p>
            <a:r>
              <a:rPr lang="en-US" sz="2400" dirty="0"/>
              <a:t>2.  Put a log entry into </a:t>
            </a:r>
            <a:r>
              <a:rPr lang="en-US" sz="2400" dirty="0" err="1"/>
              <a:t>Powerschool</a:t>
            </a:r>
            <a:r>
              <a:rPr lang="en-US" sz="2400" dirty="0"/>
              <a:t> so the offense is documented and one of the administrators can address the issue with the student if discipline is appropriate.  </a:t>
            </a:r>
          </a:p>
          <a:p>
            <a:r>
              <a:rPr lang="en-US" sz="2400" dirty="0"/>
              <a:t>3.  Contact the parent.</a:t>
            </a:r>
          </a:p>
        </p:txBody>
      </p:sp>
    </p:spTree>
    <p:extLst>
      <p:ext uri="{BB962C8B-B14F-4D97-AF65-F5344CB8AC3E}">
        <p14:creationId xmlns:p14="http://schemas.microsoft.com/office/powerpoint/2010/main" val="183107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Reminders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848600" cy="57150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 Make-up work-will be sent when student returns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dirty="0" smtClean="0"/>
              <a:t> 3 consecutive days absent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 Dress code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dirty="0" smtClean="0"/>
              <a:t> No flip flops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dirty="0" smtClean="0"/>
              <a:t> No bare shoulders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dirty="0" smtClean="0"/>
              <a:t> Refer to student handbook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 Classroom birthday treats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dirty="0" smtClean="0"/>
              <a:t> Individual servings to be shared at lunch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dirty="0" smtClean="0"/>
              <a:t> Food allergies</a:t>
            </a:r>
          </a:p>
          <a:p>
            <a:pPr eaLnBrk="1" hangingPunct="1">
              <a:buFont typeface="Monotype Sorts" pitchFamily="1" charset="2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If you have any questions or items you would like to discuss please contact your student’s teacher directly via email.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W</a:t>
            </a:r>
            <a:r>
              <a:rPr lang="en-US" dirty="0" smtClean="0"/>
              <a:t>ill respond within 24 hours or sooner.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Questions?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Monotype Sorts" pitchFamily="1" charset="2"/>
              <a:buNone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ach">
  <a:themeElements>
    <a:clrScheme name="Beach 1">
      <a:dk1>
        <a:srgbClr val="000000"/>
      </a:dk1>
      <a:lt1>
        <a:srgbClr val="EADEA6"/>
      </a:lt1>
      <a:dk2>
        <a:srgbClr val="000000"/>
      </a:dk2>
      <a:lt2>
        <a:srgbClr val="808080"/>
      </a:lt2>
      <a:accent1>
        <a:srgbClr val="20CD02"/>
      </a:accent1>
      <a:accent2>
        <a:srgbClr val="EBEF13"/>
      </a:accent2>
      <a:accent3>
        <a:srgbClr val="F3ECD0"/>
      </a:accent3>
      <a:accent4>
        <a:srgbClr val="000000"/>
      </a:accent4>
      <a:accent5>
        <a:srgbClr val="ABE3AA"/>
      </a:accent5>
      <a:accent6>
        <a:srgbClr val="D5D910"/>
      </a:accent6>
      <a:hlink>
        <a:srgbClr val="FF0000"/>
      </a:hlink>
      <a:folHlink>
        <a:srgbClr val="0E18F3"/>
      </a:folHlink>
    </a:clrScheme>
    <a:fontScheme name="Beach">
      <a:majorFont>
        <a:latin typeface="Century Gothic"/>
        <a:ea typeface="Osaka"/>
        <a:cs typeface=""/>
      </a:majorFont>
      <a:minorFont>
        <a:latin typeface="Century Gothic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" charset="0"/>
            <a:ea typeface="Osaka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" charset="0"/>
            <a:ea typeface="Osaka" pitchFamily="1" charset="-128"/>
          </a:defRPr>
        </a:defPPr>
      </a:lstStyle>
    </a:lnDef>
  </a:objectDefaults>
  <a:extraClrSchemeLst>
    <a:extraClrScheme>
      <a:clrScheme name="Beach 1">
        <a:dk1>
          <a:srgbClr val="000000"/>
        </a:dk1>
        <a:lt1>
          <a:srgbClr val="EADEA6"/>
        </a:lt1>
        <a:dk2>
          <a:srgbClr val="000000"/>
        </a:dk2>
        <a:lt2>
          <a:srgbClr val="808080"/>
        </a:lt2>
        <a:accent1>
          <a:srgbClr val="20CD02"/>
        </a:accent1>
        <a:accent2>
          <a:srgbClr val="EBEF13"/>
        </a:accent2>
        <a:accent3>
          <a:srgbClr val="F3ECD0"/>
        </a:accent3>
        <a:accent4>
          <a:srgbClr val="000000"/>
        </a:accent4>
        <a:accent5>
          <a:srgbClr val="ABE3AA"/>
        </a:accent5>
        <a:accent6>
          <a:srgbClr val="D5D910"/>
        </a:accent6>
        <a:hlink>
          <a:srgbClr val="FF0000"/>
        </a:hlink>
        <a:folHlink>
          <a:srgbClr val="0E18F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2004:Templates:Presentations:Designs:Beach</Template>
  <TotalTime>2884</TotalTime>
  <Words>542</Words>
  <Application>Microsoft Macintosh PowerPoint</Application>
  <PresentationFormat>On-screen Show (4:3)</PresentationFormat>
  <Paragraphs>112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Century Gothic</vt:lpstr>
      <vt:lpstr>Monotype Sorts</vt:lpstr>
      <vt:lpstr>Osaka</vt:lpstr>
      <vt:lpstr>Times</vt:lpstr>
      <vt:lpstr>Wingdings</vt:lpstr>
      <vt:lpstr>Beach</vt:lpstr>
      <vt:lpstr>Welcome Back!</vt:lpstr>
      <vt:lpstr>Introductions</vt:lpstr>
      <vt:lpstr>Curriculum</vt:lpstr>
      <vt:lpstr>Communication Arts</vt:lpstr>
      <vt:lpstr>Comprehension Tests</vt:lpstr>
      <vt:lpstr>Comprehension Tests</vt:lpstr>
      <vt:lpstr>Example open ended question</vt:lpstr>
      <vt:lpstr>PSSA Text Dependent Rubric</vt:lpstr>
      <vt:lpstr>Math </vt:lpstr>
      <vt:lpstr>Social Studies/Science</vt:lpstr>
      <vt:lpstr>PSSA Information</vt:lpstr>
      <vt:lpstr>Organization</vt:lpstr>
      <vt:lpstr>Homework</vt:lpstr>
      <vt:lpstr>Discipline Expectations</vt:lpstr>
      <vt:lpstr>High 5- SWPBSP-Olweus</vt:lpstr>
      <vt:lpstr>Academic Honesty Policy</vt:lpstr>
      <vt:lpstr>Reminders</vt:lpstr>
      <vt:lpstr>Communication</vt:lpstr>
      <vt:lpstr>Questions?</vt:lpstr>
    </vt:vector>
  </TitlesOfParts>
  <Company>Susquenita School District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Back!</dc:title>
  <dc:creator>Ray Barner</dc:creator>
  <cp:lastModifiedBy>Microsoft Office User</cp:lastModifiedBy>
  <cp:revision>94</cp:revision>
  <cp:lastPrinted>1904-01-01T00:00:00Z</cp:lastPrinted>
  <dcterms:created xsi:type="dcterms:W3CDTF">2008-09-04T14:05:25Z</dcterms:created>
  <dcterms:modified xsi:type="dcterms:W3CDTF">2017-09-08T19:18:18Z</dcterms:modified>
</cp:coreProperties>
</file>