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Lst>
  <p:handoutMasterIdLst>
    <p:handoutMasterId r:id="rId36"/>
  </p:handoutMasterIdLst>
  <p:sldIdLst>
    <p:sldId id="266" r:id="rId5"/>
    <p:sldId id="267" r:id="rId6"/>
    <p:sldId id="268" r:id="rId7"/>
    <p:sldId id="269" r:id="rId8"/>
    <p:sldId id="270" r:id="rId9"/>
    <p:sldId id="271" r:id="rId10"/>
    <p:sldId id="272" r:id="rId11"/>
    <p:sldId id="273" r:id="rId12"/>
    <p:sldId id="274" r:id="rId13"/>
    <p:sldId id="275" r:id="rId14"/>
    <p:sldId id="286" r:id="rId15"/>
    <p:sldId id="257" r:id="rId16"/>
    <p:sldId id="258" r:id="rId17"/>
    <p:sldId id="264" r:id="rId18"/>
    <p:sldId id="287" r:id="rId19"/>
    <p:sldId id="288" r:id="rId20"/>
    <p:sldId id="276" r:id="rId21"/>
    <p:sldId id="284" r:id="rId22"/>
    <p:sldId id="285" r:id="rId23"/>
    <p:sldId id="259" r:id="rId24"/>
    <p:sldId id="289" r:id="rId25"/>
    <p:sldId id="260" r:id="rId26"/>
    <p:sldId id="263" r:id="rId27"/>
    <p:sldId id="278" r:id="rId28"/>
    <p:sldId id="279" r:id="rId29"/>
    <p:sldId id="283" r:id="rId30"/>
    <p:sldId id="290" r:id="rId31"/>
    <p:sldId id="291" r:id="rId32"/>
    <p:sldId id="292" r:id="rId33"/>
    <p:sldId id="293" r:id="rId34"/>
    <p:sldId id="294" r:id="rId35"/>
  </p:sldIdLst>
  <p:sldSz cx="9144000" cy="6858000" type="screen4x3"/>
  <p:notesSz cx="6858000" cy="9144000"/>
  <p:defaultTextStyle>
    <a:defPPr>
      <a:defRPr lang="en-US"/>
    </a:defPPr>
    <a:lvl1pPr algn="l" rtl="0" eaLnBrk="0" fontAlgn="base" hangingPunct="0">
      <a:spcBef>
        <a:spcPct val="0"/>
      </a:spcBef>
      <a:spcAft>
        <a:spcPct val="0"/>
      </a:spcAft>
      <a:defRPr sz="2800" kern="1200">
        <a:solidFill>
          <a:schemeClr val="tx1"/>
        </a:solidFill>
        <a:latin typeface="Times" panose="0202060306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panose="0202060306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panose="0202060306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panose="0202060306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panose="02020603060405020304" pitchFamily="18" charset="0"/>
        <a:ea typeface="+mn-ea"/>
        <a:cs typeface="+mn-cs"/>
      </a:defRPr>
    </a:lvl5pPr>
    <a:lvl6pPr marL="2286000" algn="l" defTabSz="914400" rtl="0" eaLnBrk="1" latinLnBrk="0" hangingPunct="1">
      <a:defRPr sz="2800" kern="1200">
        <a:solidFill>
          <a:schemeClr val="tx1"/>
        </a:solidFill>
        <a:latin typeface="Times" panose="02020603060405020304" pitchFamily="18" charset="0"/>
        <a:ea typeface="+mn-ea"/>
        <a:cs typeface="+mn-cs"/>
      </a:defRPr>
    </a:lvl6pPr>
    <a:lvl7pPr marL="2743200" algn="l" defTabSz="914400" rtl="0" eaLnBrk="1" latinLnBrk="0" hangingPunct="1">
      <a:defRPr sz="2800" kern="1200">
        <a:solidFill>
          <a:schemeClr val="tx1"/>
        </a:solidFill>
        <a:latin typeface="Times" panose="02020603060405020304" pitchFamily="18" charset="0"/>
        <a:ea typeface="+mn-ea"/>
        <a:cs typeface="+mn-cs"/>
      </a:defRPr>
    </a:lvl7pPr>
    <a:lvl8pPr marL="3200400" algn="l" defTabSz="914400" rtl="0" eaLnBrk="1" latinLnBrk="0" hangingPunct="1">
      <a:defRPr sz="2800" kern="1200">
        <a:solidFill>
          <a:schemeClr val="tx1"/>
        </a:solidFill>
        <a:latin typeface="Times" panose="02020603060405020304" pitchFamily="18" charset="0"/>
        <a:ea typeface="+mn-ea"/>
        <a:cs typeface="+mn-cs"/>
      </a:defRPr>
    </a:lvl8pPr>
    <a:lvl9pPr marL="3657600" algn="l" defTabSz="914400" rtl="0" eaLnBrk="1" latinLnBrk="0" hangingPunct="1">
      <a:defRPr sz="2800" kern="1200">
        <a:solidFill>
          <a:schemeClr val="tx1"/>
        </a:solidFill>
        <a:latin typeface="Times" panose="0202060306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965" autoAdjust="0"/>
    <p:restoredTop sz="90929"/>
  </p:normalViewPr>
  <p:slideViewPr>
    <p:cSldViewPr>
      <p:cViewPr varScale="1">
        <p:scale>
          <a:sx n="65" d="100"/>
          <a:sy n="65" d="100"/>
        </p:scale>
        <p:origin x="90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nne Owens" userId="b63ec4b7-32e3-4da6-a7f9-f4bcb31d75f5" providerId="ADAL" clId="{086B3FA0-C8D2-4D0A-A94D-F3C4B200640B}"/>
    <pc:docChg chg="delSld">
      <pc:chgData name="Corinne Owens" userId="b63ec4b7-32e3-4da6-a7f9-f4bcb31d75f5" providerId="ADAL" clId="{086B3FA0-C8D2-4D0A-A94D-F3C4B200640B}" dt="2020-01-13T19:45:02.645" v="0" actId="47"/>
      <pc:docMkLst>
        <pc:docMk/>
      </pc:docMkLst>
      <pc:sldChg chg="del">
        <pc:chgData name="Corinne Owens" userId="b63ec4b7-32e3-4da6-a7f9-f4bcb31d75f5" providerId="ADAL" clId="{086B3FA0-C8D2-4D0A-A94D-F3C4B200640B}" dt="2020-01-13T19:45:02.645" v="0" actId="47"/>
        <pc:sldMkLst>
          <pc:docMk/>
          <pc:sldMk cId="0" sldId="2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B0B88DD-0927-4E02-8C21-6E9C888EE75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35843" name="Rectangle 3">
            <a:extLst>
              <a:ext uri="{FF2B5EF4-FFF2-40B4-BE49-F238E27FC236}">
                <a16:creationId xmlns:a16="http://schemas.microsoft.com/office/drawing/2014/main" id="{42C34824-6680-45AE-8A3D-E69FF947BE41}"/>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5844" name="Rectangle 4">
            <a:extLst>
              <a:ext uri="{FF2B5EF4-FFF2-40B4-BE49-F238E27FC236}">
                <a16:creationId xmlns:a16="http://schemas.microsoft.com/office/drawing/2014/main" id="{FF490A32-942E-49A8-B494-3FC2155DD8AB}"/>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35845" name="Rectangle 5">
            <a:extLst>
              <a:ext uri="{FF2B5EF4-FFF2-40B4-BE49-F238E27FC236}">
                <a16:creationId xmlns:a16="http://schemas.microsoft.com/office/drawing/2014/main" id="{DE067A35-2DB5-4D1D-A8B6-9CB87F1E6F02}"/>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D13DE9D-EA41-43F8-B90F-3FC4B581662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1026">
            <a:extLst>
              <a:ext uri="{FF2B5EF4-FFF2-40B4-BE49-F238E27FC236}">
                <a16:creationId xmlns:a16="http://schemas.microsoft.com/office/drawing/2014/main" id="{DFC062D2-3E9C-40A9-8E47-FA97572A3CC5}"/>
              </a:ext>
            </a:extLst>
          </p:cNvPr>
          <p:cNvSpPr>
            <a:spLocks noGrp="1" noChangeArrowheads="1"/>
          </p:cNvSpPr>
          <p:nvPr>
            <p:ph type="ctrTitle"/>
          </p:nvPr>
        </p:nvSpPr>
        <p:spPr>
          <a:xfrm>
            <a:off x="914400" y="685800"/>
            <a:ext cx="7721600" cy="1143000"/>
          </a:xfrm>
        </p:spPr>
        <p:txBody>
          <a:bodyPr/>
          <a:lstStyle>
            <a:lvl1pPr>
              <a:defRPr sz="4800"/>
            </a:lvl1pPr>
          </a:lstStyle>
          <a:p>
            <a:pPr lvl="0"/>
            <a:r>
              <a:rPr lang="en-US" altLang="en-US" noProof="0"/>
              <a:t>Click to edit Master title style</a:t>
            </a:r>
          </a:p>
        </p:txBody>
      </p:sp>
      <p:sp>
        <p:nvSpPr>
          <p:cNvPr id="4099" name="Rectangle 1027">
            <a:extLst>
              <a:ext uri="{FF2B5EF4-FFF2-40B4-BE49-F238E27FC236}">
                <a16:creationId xmlns:a16="http://schemas.microsoft.com/office/drawing/2014/main" id="{4DEF2FA7-9308-4271-9C43-3BB8971EE6EA}"/>
              </a:ext>
            </a:extLst>
          </p:cNvPr>
          <p:cNvSpPr>
            <a:spLocks noGrp="1" noChangeArrowheads="1"/>
          </p:cNvSpPr>
          <p:nvPr>
            <p:ph type="subTitle" idx="1"/>
          </p:nvPr>
        </p:nvSpPr>
        <p:spPr>
          <a:xfrm>
            <a:off x="838200" y="3886200"/>
            <a:ext cx="7696200" cy="1771650"/>
          </a:xfrm>
        </p:spPr>
        <p:txBody>
          <a:bodyPr/>
          <a:lstStyle>
            <a:lvl1pPr marL="0" indent="0">
              <a:buFont typeface="Monotype Sorts" charset="2"/>
              <a:buNone/>
              <a:defRPr b="1"/>
            </a:lvl1pPr>
          </a:lstStyle>
          <a:p>
            <a:pPr lvl="0"/>
            <a:r>
              <a:rPr lang="en-US" altLang="en-US" noProof="0"/>
              <a:t>Click to edit Master subtitle style</a:t>
            </a:r>
          </a:p>
        </p:txBody>
      </p:sp>
      <p:sp>
        <p:nvSpPr>
          <p:cNvPr id="4100" name="Rectangle 1028">
            <a:extLst>
              <a:ext uri="{FF2B5EF4-FFF2-40B4-BE49-F238E27FC236}">
                <a16:creationId xmlns:a16="http://schemas.microsoft.com/office/drawing/2014/main" id="{8002E7EB-7579-488D-879A-191DFF7B97DE}"/>
              </a:ext>
            </a:extLst>
          </p:cNvPr>
          <p:cNvSpPr>
            <a:spLocks noGrp="1" noChangeArrowheads="1"/>
          </p:cNvSpPr>
          <p:nvPr>
            <p:ph type="dt" sz="half" idx="2"/>
          </p:nvPr>
        </p:nvSpPr>
        <p:spPr>
          <a:xfrm>
            <a:off x="711200" y="6229350"/>
            <a:ext cx="1930400" cy="514350"/>
          </a:xfrm>
        </p:spPr>
        <p:txBody>
          <a:bodyPr/>
          <a:lstStyle>
            <a:lvl1pPr>
              <a:defRPr>
                <a:solidFill>
                  <a:srgbClr val="5E574E"/>
                </a:solidFill>
              </a:defRPr>
            </a:lvl1pPr>
          </a:lstStyle>
          <a:p>
            <a:endParaRPr lang="en-US" altLang="en-US"/>
          </a:p>
        </p:txBody>
      </p:sp>
      <p:sp>
        <p:nvSpPr>
          <p:cNvPr id="4101" name="Rectangle 1029">
            <a:extLst>
              <a:ext uri="{FF2B5EF4-FFF2-40B4-BE49-F238E27FC236}">
                <a16:creationId xmlns:a16="http://schemas.microsoft.com/office/drawing/2014/main" id="{D16684A4-97AB-4500-9FFA-84CB2B42514D}"/>
              </a:ext>
            </a:extLst>
          </p:cNvPr>
          <p:cNvSpPr>
            <a:spLocks noGrp="1" noChangeArrowheads="1"/>
          </p:cNvSpPr>
          <p:nvPr>
            <p:ph type="ftr" sz="quarter" idx="3"/>
          </p:nvPr>
        </p:nvSpPr>
        <p:spPr>
          <a:xfrm>
            <a:off x="3149600" y="6229350"/>
            <a:ext cx="2844800" cy="514350"/>
          </a:xfrm>
        </p:spPr>
        <p:txBody>
          <a:bodyPr/>
          <a:lstStyle>
            <a:lvl1pPr>
              <a:defRPr>
                <a:solidFill>
                  <a:srgbClr val="5E574E"/>
                </a:solidFill>
              </a:defRPr>
            </a:lvl1pPr>
          </a:lstStyle>
          <a:p>
            <a:endParaRPr lang="en-US" altLang="en-US"/>
          </a:p>
        </p:txBody>
      </p:sp>
      <p:sp>
        <p:nvSpPr>
          <p:cNvPr id="4102" name="Rectangle 1030">
            <a:extLst>
              <a:ext uri="{FF2B5EF4-FFF2-40B4-BE49-F238E27FC236}">
                <a16:creationId xmlns:a16="http://schemas.microsoft.com/office/drawing/2014/main" id="{2AEC7E57-B522-453C-BDD8-5CF61B68FE70}"/>
              </a:ext>
            </a:extLst>
          </p:cNvPr>
          <p:cNvSpPr>
            <a:spLocks noGrp="1" noChangeArrowheads="1"/>
          </p:cNvSpPr>
          <p:nvPr>
            <p:ph type="sldNum" sz="quarter" idx="4"/>
          </p:nvPr>
        </p:nvSpPr>
        <p:spPr>
          <a:xfrm>
            <a:off x="6604000" y="6229350"/>
            <a:ext cx="1828800" cy="514350"/>
          </a:xfrm>
        </p:spPr>
        <p:txBody>
          <a:bodyPr/>
          <a:lstStyle>
            <a:lvl1pPr>
              <a:defRPr>
                <a:solidFill>
                  <a:srgbClr val="5E574E"/>
                </a:solidFill>
              </a:defRPr>
            </a:lvl1pPr>
          </a:lstStyle>
          <a:p>
            <a:fld id="{30473A83-4C77-4410-B099-F1B54B16B0FA}" type="slidenum">
              <a:rPr lang="en-US" altLang="en-US"/>
              <a:pPr/>
              <a:t>‹#›</a:t>
            </a:fld>
            <a:endParaRPr lang="en-US" altLang="en-US"/>
          </a:p>
        </p:txBody>
      </p:sp>
      <p:pic>
        <p:nvPicPr>
          <p:cNvPr id="4103" name="Picture 1031">
            <a:extLst>
              <a:ext uri="{FF2B5EF4-FFF2-40B4-BE49-F238E27FC236}">
                <a16:creationId xmlns:a16="http://schemas.microsoft.com/office/drawing/2014/main" id="{30270E34-BA33-46FA-9558-44276B4E7832}"/>
              </a:ext>
            </a:extLst>
          </p:cNvPr>
          <p:cNvPicPr>
            <a:picLocks noChangeAspect="1" noChangeArrowheads="1"/>
          </p:cNvPicPr>
          <p:nvPr/>
        </p:nvPicPr>
        <p:blipFill>
          <a:blip r:embed="rId2">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82880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9C27D-648A-4E35-B4E0-81981AB907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CE14F-B60B-4F59-A928-2D521259DC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6C1F8-91E7-415D-84A2-DDB42C89E9A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3DE282B-3261-47C8-8F17-0E5A14CF52D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4570445-57CB-4EC3-AAEA-FD20E5670C8A}"/>
              </a:ext>
            </a:extLst>
          </p:cNvPr>
          <p:cNvSpPr>
            <a:spLocks noGrp="1"/>
          </p:cNvSpPr>
          <p:nvPr>
            <p:ph type="sldNum" sz="quarter" idx="12"/>
          </p:nvPr>
        </p:nvSpPr>
        <p:spPr/>
        <p:txBody>
          <a:bodyPr/>
          <a:lstStyle>
            <a:lvl1pPr>
              <a:defRPr/>
            </a:lvl1pPr>
          </a:lstStyle>
          <a:p>
            <a:fld id="{224C05AF-752A-4B17-8BD8-01067EAD40F8}" type="slidenum">
              <a:rPr lang="en-US" altLang="en-US"/>
              <a:pPr/>
              <a:t>‹#›</a:t>
            </a:fld>
            <a:endParaRPr lang="en-US" altLang="en-US"/>
          </a:p>
        </p:txBody>
      </p:sp>
    </p:spTree>
    <p:extLst>
      <p:ext uri="{BB962C8B-B14F-4D97-AF65-F5344CB8AC3E}">
        <p14:creationId xmlns:p14="http://schemas.microsoft.com/office/powerpoint/2010/main" val="722407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6BF0-3CDF-4635-A601-4BB4E244567F}"/>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1A0ACF-6DDC-46B9-A741-C555AEDF2D0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0FE44FA1-5BBE-4D8F-86DE-C1A2531B84A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4AECFB5-AB91-44BF-89A5-F94A1B123B5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54ACF5E-7F5A-430B-B005-7629B8E7CD6F}"/>
              </a:ext>
            </a:extLst>
          </p:cNvPr>
          <p:cNvSpPr>
            <a:spLocks noGrp="1"/>
          </p:cNvSpPr>
          <p:nvPr>
            <p:ph type="sldNum" sz="quarter" idx="12"/>
          </p:nvPr>
        </p:nvSpPr>
        <p:spPr/>
        <p:txBody>
          <a:bodyPr/>
          <a:lstStyle>
            <a:lvl1pPr>
              <a:defRPr/>
            </a:lvl1pPr>
          </a:lstStyle>
          <a:p>
            <a:fld id="{8B2CF768-4FCC-4D7D-AE22-6BDE97E017DD}" type="slidenum">
              <a:rPr lang="en-US" altLang="en-US"/>
              <a:pPr/>
              <a:t>‹#›</a:t>
            </a:fld>
            <a:endParaRPr lang="en-US" altLang="en-US"/>
          </a:p>
        </p:txBody>
      </p:sp>
    </p:spTree>
    <p:extLst>
      <p:ext uri="{BB962C8B-B14F-4D97-AF65-F5344CB8AC3E}">
        <p14:creationId xmlns:p14="http://schemas.microsoft.com/office/powerpoint/2010/main" val="2508844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F64A-0572-49D5-8A51-68F0C89637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7AB792-D0DC-41C8-82A1-C6315032855D}"/>
              </a:ext>
            </a:extLst>
          </p:cNvPr>
          <p:cNvSpPr>
            <a:spLocks noGrp="1"/>
          </p:cNvSpPr>
          <p:nvPr>
            <p:ph sz="half" idx="1"/>
          </p:nvPr>
        </p:nvSpPr>
        <p:spPr>
          <a:xfrm>
            <a:off x="4572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F1733C-5E06-49CC-AAA4-44C9084E3C6E}"/>
              </a:ext>
            </a:extLst>
          </p:cNvPr>
          <p:cNvSpPr>
            <a:spLocks noGrp="1"/>
          </p:cNvSpPr>
          <p:nvPr>
            <p:ph sz="half" idx="2"/>
          </p:nvPr>
        </p:nvSpPr>
        <p:spPr>
          <a:xfrm>
            <a:off x="46228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0782DE-CFAD-4750-A617-FFBD15ED6A2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2C7E38A-3EE1-4F8B-A901-FB37BD1B258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2C9B8E0-BCD6-4439-B7CC-A7CE37123FC3}"/>
              </a:ext>
            </a:extLst>
          </p:cNvPr>
          <p:cNvSpPr>
            <a:spLocks noGrp="1"/>
          </p:cNvSpPr>
          <p:nvPr>
            <p:ph type="sldNum" sz="quarter" idx="12"/>
          </p:nvPr>
        </p:nvSpPr>
        <p:spPr/>
        <p:txBody>
          <a:bodyPr/>
          <a:lstStyle>
            <a:lvl1pPr>
              <a:defRPr/>
            </a:lvl1pPr>
          </a:lstStyle>
          <a:p>
            <a:fld id="{573C10E4-A1E3-4192-96A2-305D72E22C70}" type="slidenum">
              <a:rPr lang="en-US" altLang="en-US"/>
              <a:pPr/>
              <a:t>‹#›</a:t>
            </a:fld>
            <a:endParaRPr lang="en-US" altLang="en-US"/>
          </a:p>
        </p:txBody>
      </p:sp>
    </p:spTree>
    <p:extLst>
      <p:ext uri="{BB962C8B-B14F-4D97-AF65-F5344CB8AC3E}">
        <p14:creationId xmlns:p14="http://schemas.microsoft.com/office/powerpoint/2010/main" val="560484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B0CA9-A6D0-4EE3-B33B-09DE95CE19B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13B75E-1419-4BA7-B26D-D55E9489907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F34C4C-E92F-4776-9710-46590AAC67C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F83871-D0FA-4966-8717-625D6362C20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B51F7E-085C-42BB-A41E-9E7ED561552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05B8CC-40B7-4598-9976-BFDE2CADE28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AA9D02A9-8427-4CDF-B971-81848E8030B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C8C8B50E-8D54-427B-8B14-C893FDEAE772}"/>
              </a:ext>
            </a:extLst>
          </p:cNvPr>
          <p:cNvSpPr>
            <a:spLocks noGrp="1"/>
          </p:cNvSpPr>
          <p:nvPr>
            <p:ph type="sldNum" sz="quarter" idx="12"/>
          </p:nvPr>
        </p:nvSpPr>
        <p:spPr/>
        <p:txBody>
          <a:bodyPr/>
          <a:lstStyle>
            <a:lvl1pPr>
              <a:defRPr/>
            </a:lvl1pPr>
          </a:lstStyle>
          <a:p>
            <a:fld id="{A47B2A7F-C605-44C8-A161-3FAAF7BF0B47}" type="slidenum">
              <a:rPr lang="en-US" altLang="en-US"/>
              <a:pPr/>
              <a:t>‹#›</a:t>
            </a:fld>
            <a:endParaRPr lang="en-US" altLang="en-US"/>
          </a:p>
        </p:txBody>
      </p:sp>
    </p:spTree>
    <p:extLst>
      <p:ext uri="{BB962C8B-B14F-4D97-AF65-F5344CB8AC3E}">
        <p14:creationId xmlns:p14="http://schemas.microsoft.com/office/powerpoint/2010/main" val="1332997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AC8EA-9935-4213-BD19-784A588983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825722-F234-4646-9827-D39A5B967225}"/>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09CDA629-B41F-449A-8E67-433DE92478B9}"/>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9D5668BF-EB50-4EAD-9D10-73C58D5F4D6C}"/>
              </a:ext>
            </a:extLst>
          </p:cNvPr>
          <p:cNvSpPr>
            <a:spLocks noGrp="1"/>
          </p:cNvSpPr>
          <p:nvPr>
            <p:ph type="sldNum" sz="quarter" idx="12"/>
          </p:nvPr>
        </p:nvSpPr>
        <p:spPr/>
        <p:txBody>
          <a:bodyPr/>
          <a:lstStyle>
            <a:lvl1pPr>
              <a:defRPr/>
            </a:lvl1pPr>
          </a:lstStyle>
          <a:p>
            <a:fld id="{0014F374-AB9F-4CCE-8DC8-67DF91C8462B}" type="slidenum">
              <a:rPr lang="en-US" altLang="en-US"/>
              <a:pPr/>
              <a:t>‹#›</a:t>
            </a:fld>
            <a:endParaRPr lang="en-US" altLang="en-US"/>
          </a:p>
        </p:txBody>
      </p:sp>
    </p:spTree>
    <p:extLst>
      <p:ext uri="{BB962C8B-B14F-4D97-AF65-F5344CB8AC3E}">
        <p14:creationId xmlns:p14="http://schemas.microsoft.com/office/powerpoint/2010/main" val="1533682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87A551-0368-4208-81F2-27CAB488A1F6}"/>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60BDEE59-9E57-45BE-8E47-9D1D5E2A37A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50837035-C4F4-40D4-AF5C-739DA674B774}"/>
              </a:ext>
            </a:extLst>
          </p:cNvPr>
          <p:cNvSpPr>
            <a:spLocks noGrp="1"/>
          </p:cNvSpPr>
          <p:nvPr>
            <p:ph type="sldNum" sz="quarter" idx="12"/>
          </p:nvPr>
        </p:nvSpPr>
        <p:spPr/>
        <p:txBody>
          <a:bodyPr/>
          <a:lstStyle>
            <a:lvl1pPr>
              <a:defRPr/>
            </a:lvl1pPr>
          </a:lstStyle>
          <a:p>
            <a:fld id="{CBAD71D4-2064-4534-BCCB-9F21E7BC3AF1}" type="slidenum">
              <a:rPr lang="en-US" altLang="en-US"/>
              <a:pPr/>
              <a:t>‹#›</a:t>
            </a:fld>
            <a:endParaRPr lang="en-US" altLang="en-US"/>
          </a:p>
        </p:txBody>
      </p:sp>
    </p:spTree>
    <p:extLst>
      <p:ext uri="{BB962C8B-B14F-4D97-AF65-F5344CB8AC3E}">
        <p14:creationId xmlns:p14="http://schemas.microsoft.com/office/powerpoint/2010/main" val="2310513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4134E-B2A8-48E4-8E90-F41D9F9CD244}"/>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52D90F-B18A-44B8-8B8F-C729FB52CF3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2ED10D-04B0-403E-A203-55C79547FAB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65059A-C400-44C1-9EC8-2DD2F7B350A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A409D41-1CD5-4A2B-ADB9-E169DC8D189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B949832-19D2-4E15-89E0-218685330CD6}"/>
              </a:ext>
            </a:extLst>
          </p:cNvPr>
          <p:cNvSpPr>
            <a:spLocks noGrp="1"/>
          </p:cNvSpPr>
          <p:nvPr>
            <p:ph type="sldNum" sz="quarter" idx="12"/>
          </p:nvPr>
        </p:nvSpPr>
        <p:spPr/>
        <p:txBody>
          <a:bodyPr/>
          <a:lstStyle>
            <a:lvl1pPr>
              <a:defRPr/>
            </a:lvl1pPr>
          </a:lstStyle>
          <a:p>
            <a:fld id="{2B4B7BAC-E738-4055-9179-2044F1FC4769}" type="slidenum">
              <a:rPr lang="en-US" altLang="en-US"/>
              <a:pPr/>
              <a:t>‹#›</a:t>
            </a:fld>
            <a:endParaRPr lang="en-US" altLang="en-US"/>
          </a:p>
        </p:txBody>
      </p:sp>
    </p:spTree>
    <p:extLst>
      <p:ext uri="{BB962C8B-B14F-4D97-AF65-F5344CB8AC3E}">
        <p14:creationId xmlns:p14="http://schemas.microsoft.com/office/powerpoint/2010/main" val="356018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C7ADA-9021-468F-AAEF-1560BDFE85AA}"/>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15A74C-7B31-49C5-9D3A-EE24BCF1F48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24B710-32A8-49F0-B890-AD7F729A04C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BAC35B-B62B-4876-80C0-704C9CCB02B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9AB15EA-6B8B-43F6-B6A4-BACB426BB4E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B0EE60C-438F-44E2-80EB-65372C565EA3}"/>
              </a:ext>
            </a:extLst>
          </p:cNvPr>
          <p:cNvSpPr>
            <a:spLocks noGrp="1"/>
          </p:cNvSpPr>
          <p:nvPr>
            <p:ph type="sldNum" sz="quarter" idx="12"/>
          </p:nvPr>
        </p:nvSpPr>
        <p:spPr/>
        <p:txBody>
          <a:bodyPr/>
          <a:lstStyle>
            <a:lvl1pPr>
              <a:defRPr/>
            </a:lvl1pPr>
          </a:lstStyle>
          <a:p>
            <a:fld id="{04A9115D-1A36-4241-B759-267C90216377}" type="slidenum">
              <a:rPr lang="en-US" altLang="en-US"/>
              <a:pPr/>
              <a:t>‹#›</a:t>
            </a:fld>
            <a:endParaRPr lang="en-US" altLang="en-US"/>
          </a:p>
        </p:txBody>
      </p:sp>
    </p:spTree>
    <p:extLst>
      <p:ext uri="{BB962C8B-B14F-4D97-AF65-F5344CB8AC3E}">
        <p14:creationId xmlns:p14="http://schemas.microsoft.com/office/powerpoint/2010/main" val="190488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10C70-61E5-4F8C-8748-630A656B15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48720C-BC2B-4F2A-B006-AB40C9F972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7204AB-E5EF-4E27-AFEA-FA7B0F59DDC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25D33E0-F8EC-4ACA-9124-B205125627C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87B39E8-ADB0-49B8-A70C-E5DDF4CF3572}"/>
              </a:ext>
            </a:extLst>
          </p:cNvPr>
          <p:cNvSpPr>
            <a:spLocks noGrp="1"/>
          </p:cNvSpPr>
          <p:nvPr>
            <p:ph type="sldNum" sz="quarter" idx="12"/>
          </p:nvPr>
        </p:nvSpPr>
        <p:spPr/>
        <p:txBody>
          <a:bodyPr/>
          <a:lstStyle>
            <a:lvl1pPr>
              <a:defRPr/>
            </a:lvl1pPr>
          </a:lstStyle>
          <a:p>
            <a:fld id="{D0A373C7-5229-4B87-A5EE-8F327D132179}" type="slidenum">
              <a:rPr lang="en-US" altLang="en-US"/>
              <a:pPr/>
              <a:t>‹#›</a:t>
            </a:fld>
            <a:endParaRPr lang="en-US" altLang="en-US"/>
          </a:p>
        </p:txBody>
      </p:sp>
    </p:spTree>
    <p:extLst>
      <p:ext uri="{BB962C8B-B14F-4D97-AF65-F5344CB8AC3E}">
        <p14:creationId xmlns:p14="http://schemas.microsoft.com/office/powerpoint/2010/main" val="1290711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7BB68F-2615-4939-9FF9-F4F40E052E9D}"/>
              </a:ext>
            </a:extLst>
          </p:cNvPr>
          <p:cNvSpPr>
            <a:spLocks noGrp="1"/>
          </p:cNvSpPr>
          <p:nvPr>
            <p:ph type="title" orient="vert"/>
          </p:nvPr>
        </p:nvSpPr>
        <p:spPr>
          <a:xfrm>
            <a:off x="6578600" y="228600"/>
            <a:ext cx="2057400" cy="58293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F85FFC-521F-4872-A88F-8D137454A2DA}"/>
              </a:ext>
            </a:extLst>
          </p:cNvPr>
          <p:cNvSpPr>
            <a:spLocks noGrp="1"/>
          </p:cNvSpPr>
          <p:nvPr>
            <p:ph type="body" orient="vert" idx="1"/>
          </p:nvPr>
        </p:nvSpPr>
        <p:spPr>
          <a:xfrm>
            <a:off x="406400" y="228600"/>
            <a:ext cx="6019800" cy="582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DFA73D-4FD0-408D-BF3D-35F07EEDCE8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1E787CE-B7B2-49E8-B369-D05836CAFB6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FD68E3C-723D-4E99-A92B-B1CAB271EB37}"/>
              </a:ext>
            </a:extLst>
          </p:cNvPr>
          <p:cNvSpPr>
            <a:spLocks noGrp="1"/>
          </p:cNvSpPr>
          <p:nvPr>
            <p:ph type="sldNum" sz="quarter" idx="12"/>
          </p:nvPr>
        </p:nvSpPr>
        <p:spPr/>
        <p:txBody>
          <a:bodyPr/>
          <a:lstStyle>
            <a:lvl1pPr>
              <a:defRPr/>
            </a:lvl1pPr>
          </a:lstStyle>
          <a:p>
            <a:fld id="{2558C22F-E7A4-4ACB-960B-6469D7FABA43}" type="slidenum">
              <a:rPr lang="en-US" altLang="en-US"/>
              <a:pPr/>
              <a:t>‹#›</a:t>
            </a:fld>
            <a:endParaRPr lang="en-US" altLang="en-US"/>
          </a:p>
        </p:txBody>
      </p:sp>
    </p:spTree>
    <p:extLst>
      <p:ext uri="{BB962C8B-B14F-4D97-AF65-F5344CB8AC3E}">
        <p14:creationId xmlns:p14="http://schemas.microsoft.com/office/powerpoint/2010/main" val="59444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63ED028-915C-441D-8714-92061ED558BA}"/>
              </a:ext>
            </a:extLst>
          </p:cNvPr>
          <p:cNvSpPr>
            <a:spLocks noGrp="1" noChangeArrowheads="1"/>
          </p:cNvSpPr>
          <p:nvPr>
            <p:ph type="title"/>
          </p:nvPr>
        </p:nvSpPr>
        <p:spPr bwMode="auto">
          <a:xfrm>
            <a:off x="406400" y="228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898D4578-87B9-4CFD-A8B1-1023DD90EA82}"/>
              </a:ext>
            </a:extLst>
          </p:cNvPr>
          <p:cNvSpPr>
            <a:spLocks noGrp="1" noChangeArrowheads="1"/>
          </p:cNvSpPr>
          <p:nvPr>
            <p:ph type="body" idx="1"/>
          </p:nvPr>
        </p:nvSpPr>
        <p:spPr bwMode="auto">
          <a:xfrm>
            <a:off x="457200" y="1885950"/>
            <a:ext cx="81788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6" name="Rectangle 4">
            <a:extLst>
              <a:ext uri="{FF2B5EF4-FFF2-40B4-BE49-F238E27FC236}">
                <a16:creationId xmlns:a16="http://schemas.microsoft.com/office/drawing/2014/main" id="{593D6EFF-0135-4F3F-B3A8-CD2ACC489F1B}"/>
              </a:ext>
            </a:extLst>
          </p:cNvPr>
          <p:cNvSpPr>
            <a:spLocks noGrp="1" noChangeArrowheads="1"/>
          </p:cNvSpPr>
          <p:nvPr>
            <p:ph type="dt" sz="half" idx="2"/>
          </p:nvPr>
        </p:nvSpPr>
        <p:spPr bwMode="auto">
          <a:xfrm>
            <a:off x="431800" y="622935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50000"/>
              </a:spcBef>
              <a:defRPr sz="1400">
                <a:solidFill>
                  <a:schemeClr val="bg2"/>
                </a:solidFill>
                <a:latin typeface="+mn-lt"/>
              </a:defRPr>
            </a:lvl1pPr>
          </a:lstStyle>
          <a:p>
            <a:endParaRPr lang="en-US" altLang="en-US"/>
          </a:p>
        </p:txBody>
      </p:sp>
      <p:sp>
        <p:nvSpPr>
          <p:cNvPr id="3077" name="Rectangle 5">
            <a:extLst>
              <a:ext uri="{FF2B5EF4-FFF2-40B4-BE49-F238E27FC236}">
                <a16:creationId xmlns:a16="http://schemas.microsoft.com/office/drawing/2014/main" id="{23268276-2ED9-40D1-8228-C2FBA25561A6}"/>
              </a:ext>
            </a:extLst>
          </p:cNvPr>
          <p:cNvSpPr>
            <a:spLocks noGrp="1" noChangeArrowheads="1"/>
          </p:cNvSpPr>
          <p:nvPr>
            <p:ph type="ftr" sz="quarter" idx="3"/>
          </p:nvPr>
        </p:nvSpPr>
        <p:spPr bwMode="auto">
          <a:xfrm>
            <a:off x="3124200" y="622935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ctr">
              <a:spcBef>
                <a:spcPct val="50000"/>
              </a:spcBef>
              <a:defRPr sz="1400">
                <a:solidFill>
                  <a:schemeClr val="bg2"/>
                </a:solidFill>
                <a:latin typeface="+mn-lt"/>
              </a:defRPr>
            </a:lvl1pPr>
          </a:lstStyle>
          <a:p>
            <a:endParaRPr lang="en-US" altLang="en-US"/>
          </a:p>
        </p:txBody>
      </p:sp>
      <p:sp>
        <p:nvSpPr>
          <p:cNvPr id="3078" name="Rectangle 6">
            <a:extLst>
              <a:ext uri="{FF2B5EF4-FFF2-40B4-BE49-F238E27FC236}">
                <a16:creationId xmlns:a16="http://schemas.microsoft.com/office/drawing/2014/main" id="{FF2F3A23-A899-4240-9E19-853178F92144}"/>
              </a:ext>
            </a:extLst>
          </p:cNvPr>
          <p:cNvSpPr>
            <a:spLocks noGrp="1" noChangeArrowheads="1"/>
          </p:cNvSpPr>
          <p:nvPr>
            <p:ph type="sldNum" sz="quarter" idx="4"/>
          </p:nvPr>
        </p:nvSpPr>
        <p:spPr bwMode="auto">
          <a:xfrm>
            <a:off x="6731000" y="622935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50000"/>
              </a:spcBef>
              <a:defRPr sz="1400">
                <a:solidFill>
                  <a:schemeClr val="bg2"/>
                </a:solidFill>
                <a:latin typeface="+mn-lt"/>
              </a:defRPr>
            </a:lvl1pPr>
          </a:lstStyle>
          <a:p>
            <a:fld id="{3DECD479-43BD-428F-83C2-0AE1D87CD1E6}" type="slidenum">
              <a:rPr lang="en-US" altLang="en-US"/>
              <a:pPr/>
              <a:t>‹#›</a:t>
            </a:fld>
            <a:endParaRPr lang="en-US" altLang="en-US"/>
          </a:p>
        </p:txBody>
      </p:sp>
      <p:pic>
        <p:nvPicPr>
          <p:cNvPr id="3079" name="Picture 7">
            <a:extLst>
              <a:ext uri="{FF2B5EF4-FFF2-40B4-BE49-F238E27FC236}">
                <a16:creationId xmlns:a16="http://schemas.microsoft.com/office/drawing/2014/main" id="{0F50921B-DB9A-4726-9A65-C2939A34F3B6}"/>
              </a:ext>
            </a:extLst>
          </p:cNvPr>
          <p:cNvPicPr>
            <a:picLocks noChangeAspect="1" noChangeArrowheads="1"/>
          </p:cNvPicPr>
          <p:nvPr/>
        </p:nvPicPr>
        <p:blipFill>
          <a:blip r:embed="rId1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spcBef>
          <a:spcPct val="0"/>
        </a:spcBef>
        <a:spcAft>
          <a:spcPct val="0"/>
        </a:spcAft>
        <a:defRPr kumimoji="1" sz="4400" b="1" kern="1200">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Arial" panose="020B0604020202020204" pitchFamily="34" charset="0"/>
        </a:defRPr>
      </a:lvl2pPr>
      <a:lvl3pPr algn="l" rtl="0" eaLnBrk="0" fontAlgn="base" hangingPunct="0">
        <a:spcBef>
          <a:spcPct val="0"/>
        </a:spcBef>
        <a:spcAft>
          <a:spcPct val="0"/>
        </a:spcAft>
        <a:defRPr kumimoji="1" sz="4400" b="1">
          <a:solidFill>
            <a:schemeClr val="tx2"/>
          </a:solidFill>
          <a:latin typeface="Arial" panose="020B0604020202020204" pitchFamily="34" charset="0"/>
        </a:defRPr>
      </a:lvl3pPr>
      <a:lvl4pPr algn="l" rtl="0" eaLnBrk="0" fontAlgn="base" hangingPunct="0">
        <a:spcBef>
          <a:spcPct val="0"/>
        </a:spcBef>
        <a:spcAft>
          <a:spcPct val="0"/>
        </a:spcAft>
        <a:defRPr kumimoji="1" sz="4400" b="1">
          <a:solidFill>
            <a:schemeClr val="tx2"/>
          </a:solidFill>
          <a:latin typeface="Arial" panose="020B0604020202020204" pitchFamily="34" charset="0"/>
        </a:defRPr>
      </a:lvl4pPr>
      <a:lvl5pPr algn="l" rtl="0" eaLnBrk="0" fontAlgn="base" hangingPunct="0">
        <a:spcBef>
          <a:spcPct val="0"/>
        </a:spcBef>
        <a:spcAft>
          <a:spcPct val="0"/>
        </a:spcAft>
        <a:defRPr kumimoji="1" sz="4400" b="1">
          <a:solidFill>
            <a:schemeClr val="tx2"/>
          </a:solidFill>
          <a:latin typeface="Arial" panose="020B0604020202020204" pitchFamily="34" charset="0"/>
        </a:defRPr>
      </a:lvl5pPr>
      <a:lvl6pPr marL="457200" algn="l" rtl="0" eaLnBrk="0" fontAlgn="base" hangingPunct="0">
        <a:spcBef>
          <a:spcPct val="0"/>
        </a:spcBef>
        <a:spcAft>
          <a:spcPct val="0"/>
        </a:spcAft>
        <a:defRPr kumimoji="1" sz="4400" b="1">
          <a:solidFill>
            <a:schemeClr val="tx2"/>
          </a:solidFill>
          <a:latin typeface="Arial" panose="020B0604020202020204" pitchFamily="34" charset="0"/>
        </a:defRPr>
      </a:lvl6pPr>
      <a:lvl7pPr marL="914400" algn="l" rtl="0" eaLnBrk="0" fontAlgn="base" hangingPunct="0">
        <a:spcBef>
          <a:spcPct val="0"/>
        </a:spcBef>
        <a:spcAft>
          <a:spcPct val="0"/>
        </a:spcAft>
        <a:defRPr kumimoji="1" sz="4400" b="1">
          <a:solidFill>
            <a:schemeClr val="tx2"/>
          </a:solidFill>
          <a:latin typeface="Arial" panose="020B0604020202020204" pitchFamily="34" charset="0"/>
        </a:defRPr>
      </a:lvl7pPr>
      <a:lvl8pPr marL="1371600" algn="l" rtl="0" eaLnBrk="0" fontAlgn="base" hangingPunct="0">
        <a:spcBef>
          <a:spcPct val="0"/>
        </a:spcBef>
        <a:spcAft>
          <a:spcPct val="0"/>
        </a:spcAft>
        <a:defRPr kumimoji="1" sz="4400" b="1">
          <a:solidFill>
            <a:schemeClr val="tx2"/>
          </a:solidFill>
          <a:latin typeface="Arial" panose="020B0604020202020204" pitchFamily="34" charset="0"/>
        </a:defRPr>
      </a:lvl8pPr>
      <a:lvl9pPr marL="1828800" algn="l" rtl="0" eaLnBrk="0" fontAlgn="base" hangingPunct="0">
        <a:spcBef>
          <a:spcPct val="0"/>
        </a:spcBef>
        <a:spcAft>
          <a:spcPct val="0"/>
        </a:spcAft>
        <a:defRPr kumimoji="1" sz="44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accent2"/>
        </a:buClr>
        <a:buFont typeface="Monotype Sorts" charset="2"/>
        <a:buChar char="z"/>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Monotype Sorts" charset="2"/>
        <a:buChar char="y"/>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Font typeface="Monotype Sorts" charset="2"/>
        <a:buChar char="x"/>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2D35135-A8CE-4834-8E68-97002E37A790}"/>
              </a:ext>
            </a:extLst>
          </p:cNvPr>
          <p:cNvSpPr>
            <a:spLocks noGrp="1" noChangeArrowheads="1"/>
          </p:cNvSpPr>
          <p:nvPr>
            <p:ph type="title"/>
          </p:nvPr>
        </p:nvSpPr>
        <p:spPr>
          <a:xfrm>
            <a:off x="457200" y="990600"/>
            <a:ext cx="7772400" cy="1143000"/>
          </a:xfrm>
        </p:spPr>
        <p:txBody>
          <a:bodyPr/>
          <a:lstStyle/>
          <a:p>
            <a:pPr algn="ctr"/>
            <a:r>
              <a:rPr lang="en-US" altLang="en-US" sz="4000">
                <a:latin typeface="Kidprint" charset="0"/>
              </a:rPr>
              <a:t>10 Ways to Help Your Children Become Better Readers</a:t>
            </a:r>
            <a:endParaRPr lang="en-US" altLang="en-US" sz="4000"/>
          </a:p>
        </p:txBody>
      </p:sp>
      <p:sp>
        <p:nvSpPr>
          <p:cNvPr id="13316" name="Rectangle 4">
            <a:extLst>
              <a:ext uri="{FF2B5EF4-FFF2-40B4-BE49-F238E27FC236}">
                <a16:creationId xmlns:a16="http://schemas.microsoft.com/office/drawing/2014/main" id="{57A8EE32-AA14-403F-80E9-3889A6434A53}"/>
              </a:ext>
            </a:extLst>
          </p:cNvPr>
          <p:cNvSpPr>
            <a:spLocks noGrp="1" noChangeArrowheads="1"/>
          </p:cNvSpPr>
          <p:nvPr>
            <p:ph type="body" idx="1"/>
          </p:nvPr>
        </p:nvSpPr>
        <p:spPr>
          <a:xfrm>
            <a:off x="533400" y="2362200"/>
            <a:ext cx="8178800" cy="4171950"/>
          </a:xfrm>
        </p:spPr>
        <p:txBody>
          <a:bodyPr/>
          <a:lstStyle/>
          <a:p>
            <a:pPr>
              <a:buFont typeface="Wingdings" panose="05000000000000000000" pitchFamily="2" charset="2"/>
              <a:buChar char="&amp;"/>
            </a:pPr>
            <a:r>
              <a:rPr lang="en-US" altLang="en-US" sz="4000" b="1">
                <a:solidFill>
                  <a:schemeClr val="tx2"/>
                </a:solidFill>
              </a:rPr>
              <a:t>1.  Help your children acquire a   wide-range of knowledge.</a:t>
            </a:r>
          </a:p>
          <a:p>
            <a:pPr>
              <a:buFont typeface="Wingdings" panose="05000000000000000000" pitchFamily="2" charset="2"/>
              <a:buChar char="v"/>
            </a:pPr>
            <a:r>
              <a:rPr lang="en-US" altLang="en-US" sz="3600" b="1">
                <a:solidFill>
                  <a:schemeClr val="hlink"/>
                </a:solidFill>
              </a:rPr>
              <a:t>   Involving your children in conversation about anything and everything daily will give them background knowledge.</a:t>
            </a:r>
            <a:endParaRPr lang="en-US" altLang="en-US" sz="3600"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Effect transition="in" filter="dissolve">
                                      <p:cBhvr>
                                        <p:cTn id="7" dur="500"/>
                                        <p:tgtEl>
                                          <p:spTgt spid="133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6">
                                            <p:txEl>
                                              <p:pRg st="1" end="1"/>
                                            </p:txEl>
                                          </p:spTgt>
                                        </p:tgtEl>
                                        <p:attrNameLst>
                                          <p:attrName>style.visibility</p:attrName>
                                        </p:attrNameLst>
                                      </p:cBhvr>
                                      <p:to>
                                        <p:strVal val="visible"/>
                                      </p:to>
                                    </p:set>
                                    <p:animEffect transition="in" filter="dissolve">
                                      <p:cBhvr>
                                        <p:cTn id="12" dur="500"/>
                                        <p:tgtEl>
                                          <p:spTgt spid="133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0E89E5B-3494-4796-86AD-DEC90BC471DC}"/>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15363" name="Rectangle 3">
            <a:extLst>
              <a:ext uri="{FF2B5EF4-FFF2-40B4-BE49-F238E27FC236}">
                <a16:creationId xmlns:a16="http://schemas.microsoft.com/office/drawing/2014/main" id="{DC1F3095-7334-470F-860D-21FC372D7F04}"/>
              </a:ext>
            </a:extLst>
          </p:cNvPr>
          <p:cNvSpPr>
            <a:spLocks noGrp="1" noChangeArrowheads="1"/>
          </p:cNvSpPr>
          <p:nvPr>
            <p:ph type="body" idx="1"/>
          </p:nvPr>
        </p:nvSpPr>
        <p:spPr>
          <a:xfrm>
            <a:off x="457200" y="1676400"/>
            <a:ext cx="8178800" cy="4171950"/>
          </a:xfrm>
        </p:spPr>
        <p:txBody>
          <a:bodyPr/>
          <a:lstStyle/>
          <a:p>
            <a:pPr>
              <a:buFont typeface="Wingdings" panose="05000000000000000000" pitchFamily="2" charset="2"/>
              <a:buChar char="&amp;"/>
            </a:pPr>
            <a:r>
              <a:rPr lang="en-US" altLang="en-US" sz="3600" b="1">
                <a:solidFill>
                  <a:schemeClr val="tx2"/>
                </a:solidFill>
              </a:rPr>
              <a:t>2.  Talk with your children about their experiences.</a:t>
            </a:r>
          </a:p>
          <a:p>
            <a:pPr>
              <a:buFont typeface="Wingdings" panose="05000000000000000000" pitchFamily="2" charset="2"/>
              <a:buChar char="v"/>
            </a:pPr>
            <a:r>
              <a:rPr lang="en-US" altLang="en-US" b="1">
                <a:solidFill>
                  <a:schemeClr val="hlink"/>
                </a:solidFill>
              </a:rPr>
              <a:t>   This will help your children learn new words and understand the process of putting thoughts together.  This will also allow you to share your past experiences with your child.</a:t>
            </a:r>
            <a:endParaRPr lang="en-US" altLang="en-US"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dissolve">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dissolve">
                                      <p:cBhvr>
                                        <p:cTn id="12"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9318932-D870-4D82-AE74-AF4EC303995A}"/>
              </a:ext>
            </a:extLst>
          </p:cNvPr>
          <p:cNvSpPr>
            <a:spLocks noGrp="1" noChangeArrowheads="1"/>
          </p:cNvSpPr>
          <p:nvPr>
            <p:ph type="title"/>
          </p:nvPr>
        </p:nvSpPr>
        <p:spPr>
          <a:xfrm>
            <a:off x="381000" y="457200"/>
            <a:ext cx="7797800" cy="914400"/>
          </a:xfrm>
        </p:spPr>
        <p:txBody>
          <a:bodyPr/>
          <a:lstStyle/>
          <a:p>
            <a:pPr algn="ctr"/>
            <a:r>
              <a:rPr lang="en-US" altLang="en-US" sz="4000">
                <a:latin typeface="Kidprint" charset="0"/>
              </a:rPr>
              <a:t>10 Ways to Help Your Children Become Better Readers</a:t>
            </a:r>
            <a:endParaRPr lang="en-US" altLang="en-US" sz="4000"/>
          </a:p>
        </p:txBody>
      </p:sp>
      <p:sp>
        <p:nvSpPr>
          <p:cNvPr id="16387" name="Rectangle 3">
            <a:extLst>
              <a:ext uri="{FF2B5EF4-FFF2-40B4-BE49-F238E27FC236}">
                <a16:creationId xmlns:a16="http://schemas.microsoft.com/office/drawing/2014/main" id="{9564B313-9C89-413D-ADB2-EF037E37BD44}"/>
              </a:ext>
            </a:extLst>
          </p:cNvPr>
          <p:cNvSpPr>
            <a:spLocks noGrp="1" noChangeArrowheads="1"/>
          </p:cNvSpPr>
          <p:nvPr>
            <p:ph type="body" idx="1"/>
          </p:nvPr>
        </p:nvSpPr>
        <p:spPr/>
        <p:txBody>
          <a:bodyPr/>
          <a:lstStyle/>
          <a:p>
            <a:pPr>
              <a:lnSpc>
                <a:spcPct val="90000"/>
              </a:lnSpc>
              <a:buFont typeface="Wingdings" panose="05000000000000000000" pitchFamily="2" charset="2"/>
              <a:buChar char="&amp;"/>
            </a:pPr>
            <a:r>
              <a:rPr lang="en-US" altLang="en-US" sz="4000" b="1">
                <a:solidFill>
                  <a:schemeClr val="tx2"/>
                </a:solidFill>
              </a:rPr>
              <a:t>3.  Encourage your children to think about events.</a:t>
            </a:r>
          </a:p>
          <a:p>
            <a:pPr>
              <a:lnSpc>
                <a:spcPct val="90000"/>
              </a:lnSpc>
              <a:buFont typeface="Wingdings" panose="05000000000000000000" pitchFamily="2" charset="2"/>
              <a:buChar char="v"/>
            </a:pPr>
            <a:r>
              <a:rPr lang="en-US" altLang="en-US" sz="3600" b="1">
                <a:solidFill>
                  <a:schemeClr val="hlink"/>
                </a:solidFill>
              </a:rPr>
              <a:t>   Ask them to describe these events.  Share local and national news, school news, movies, etc.</a:t>
            </a:r>
          </a:p>
          <a:p>
            <a:pPr>
              <a:lnSpc>
                <a:spcPct val="90000"/>
              </a:lnSpc>
              <a:buFont typeface="Wingdings" panose="05000000000000000000" pitchFamily="2" charset="2"/>
              <a:buChar char="v"/>
            </a:pPr>
            <a:r>
              <a:rPr lang="en-US" altLang="en-US" sz="3600" b="1">
                <a:solidFill>
                  <a:schemeClr val="hlink"/>
                </a:solidFill>
              </a:rPr>
              <a:t>  Your values and views are important to your children. </a:t>
            </a:r>
            <a:endParaRPr lang="en-US" altLang="en-US" sz="3600"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ssolve">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dissolve">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dissolve">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F6ED6E0-E810-4B60-AC53-26AFF9C324CD}"/>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17411" name="Rectangle 3">
            <a:extLst>
              <a:ext uri="{FF2B5EF4-FFF2-40B4-BE49-F238E27FC236}">
                <a16:creationId xmlns:a16="http://schemas.microsoft.com/office/drawing/2014/main" id="{6ED9F30B-4FBC-48F6-8CAA-3E262FBDD6EA}"/>
              </a:ext>
            </a:extLst>
          </p:cNvPr>
          <p:cNvSpPr>
            <a:spLocks noGrp="1" noChangeArrowheads="1"/>
          </p:cNvSpPr>
          <p:nvPr>
            <p:ph type="body" idx="1"/>
          </p:nvPr>
        </p:nvSpPr>
        <p:spPr/>
        <p:txBody>
          <a:bodyPr/>
          <a:lstStyle/>
          <a:p>
            <a:pPr>
              <a:lnSpc>
                <a:spcPct val="90000"/>
              </a:lnSpc>
              <a:buFont typeface="Wingdings" panose="05000000000000000000" pitchFamily="2" charset="2"/>
              <a:buChar char="&amp;"/>
            </a:pPr>
            <a:r>
              <a:rPr lang="en-US" altLang="en-US" sz="4000" b="1">
                <a:solidFill>
                  <a:schemeClr val="tx2"/>
                </a:solidFill>
              </a:rPr>
              <a:t>4.  Read aloud to your children.</a:t>
            </a:r>
          </a:p>
          <a:p>
            <a:pPr>
              <a:lnSpc>
                <a:spcPct val="90000"/>
              </a:lnSpc>
              <a:buFont typeface="Wingdings" panose="05000000000000000000" pitchFamily="2" charset="2"/>
              <a:buChar char="v"/>
            </a:pPr>
            <a:r>
              <a:rPr lang="en-US" altLang="en-US" sz="3600" b="1">
                <a:solidFill>
                  <a:schemeClr val="hlink"/>
                </a:solidFill>
              </a:rPr>
              <a:t>   Younger children love to hear stories.  Older children and adults also value this experience.  Share tidbits that you want them to know by reading small excerpts to them.</a:t>
            </a:r>
            <a:endParaRPr lang="en-US" altLang="en-US" sz="3600"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dissolve">
                                      <p:cBhvr>
                                        <p:cTn id="12" dur="5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AE09E07-4815-4B66-B55F-061B12EFD62B}"/>
              </a:ext>
            </a:extLst>
          </p:cNvPr>
          <p:cNvSpPr>
            <a:spLocks noGrp="1" noChangeArrowheads="1"/>
          </p:cNvSpPr>
          <p:nvPr>
            <p:ph type="title"/>
          </p:nvPr>
        </p:nvSpPr>
        <p:spPr>
          <a:xfrm>
            <a:off x="457200" y="0"/>
            <a:ext cx="7772400" cy="1295400"/>
          </a:xfrm>
        </p:spPr>
        <p:txBody>
          <a:bodyPr/>
          <a:lstStyle/>
          <a:p>
            <a:pPr algn="ctr"/>
            <a:r>
              <a:rPr lang="en-US" altLang="en-US" sz="4000">
                <a:latin typeface="Kidprint" charset="0"/>
              </a:rPr>
              <a:t>10 Ways to Help Your Children Become Better Readers</a:t>
            </a:r>
            <a:endParaRPr lang="en-US" altLang="en-US" sz="4000"/>
          </a:p>
        </p:txBody>
      </p:sp>
      <p:sp>
        <p:nvSpPr>
          <p:cNvPr id="18435" name="Rectangle 3">
            <a:extLst>
              <a:ext uri="{FF2B5EF4-FFF2-40B4-BE49-F238E27FC236}">
                <a16:creationId xmlns:a16="http://schemas.microsoft.com/office/drawing/2014/main" id="{44A05EFE-F31C-4E21-979C-0FF9BD3D6EF3}"/>
              </a:ext>
            </a:extLst>
          </p:cNvPr>
          <p:cNvSpPr>
            <a:spLocks noGrp="1" noChangeArrowheads="1"/>
          </p:cNvSpPr>
          <p:nvPr>
            <p:ph type="body" idx="1"/>
          </p:nvPr>
        </p:nvSpPr>
        <p:spPr/>
        <p:txBody>
          <a:bodyPr/>
          <a:lstStyle/>
          <a:p>
            <a:pPr>
              <a:buFont typeface="Wingdings" panose="05000000000000000000" pitchFamily="2" charset="2"/>
              <a:buChar char="&amp;"/>
            </a:pPr>
            <a:r>
              <a:rPr lang="en-US" altLang="en-US" b="1">
                <a:solidFill>
                  <a:schemeClr val="tx2"/>
                </a:solidFill>
              </a:rPr>
              <a:t>5.  Provide your children with writing materials.</a:t>
            </a:r>
          </a:p>
          <a:p>
            <a:pPr>
              <a:buFont typeface="Wingdings" panose="05000000000000000000" pitchFamily="2" charset="2"/>
              <a:buChar char="v"/>
            </a:pPr>
            <a:r>
              <a:rPr lang="en-US" altLang="en-US" sz="2800" b="1">
                <a:solidFill>
                  <a:schemeClr val="hlink"/>
                </a:solidFill>
              </a:rPr>
              <a:t>   Younger children  like to write their own stories.  Be sure to have paper, pencils, markers, crayons, and magnetic letters.  Special themed stationary  is great for older children.  Journals  can be completed by families daily, weekly, monthly, etc.  Start a “My Life and Times” diary.</a:t>
            </a:r>
            <a:endParaRPr lang="en-US" altLang="en-US" sz="2800"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wipe(left)">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CC98CBD-641D-41A8-B0C3-7161AA321897}"/>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19459" name="Rectangle 3">
            <a:extLst>
              <a:ext uri="{FF2B5EF4-FFF2-40B4-BE49-F238E27FC236}">
                <a16:creationId xmlns:a16="http://schemas.microsoft.com/office/drawing/2014/main" id="{A3706ABF-CA35-46E6-9804-D9FC4A9F8333}"/>
              </a:ext>
            </a:extLst>
          </p:cNvPr>
          <p:cNvSpPr>
            <a:spLocks noGrp="1" noChangeArrowheads="1"/>
          </p:cNvSpPr>
          <p:nvPr>
            <p:ph type="body" idx="1"/>
          </p:nvPr>
        </p:nvSpPr>
        <p:spPr/>
        <p:txBody>
          <a:bodyPr/>
          <a:lstStyle/>
          <a:p>
            <a:pPr>
              <a:lnSpc>
                <a:spcPct val="90000"/>
              </a:lnSpc>
              <a:buFont typeface="Wingdings" panose="05000000000000000000" pitchFamily="2" charset="2"/>
              <a:buChar char="&amp;"/>
            </a:pPr>
            <a:r>
              <a:rPr lang="en-US" altLang="en-US" sz="4000" b="1">
                <a:solidFill>
                  <a:schemeClr val="tx2"/>
                </a:solidFill>
              </a:rPr>
              <a:t>6.  Encourage your children to watch TV programs that have educational value.</a:t>
            </a:r>
          </a:p>
          <a:p>
            <a:pPr>
              <a:lnSpc>
                <a:spcPct val="90000"/>
              </a:lnSpc>
              <a:buFont typeface="Wingdings" panose="05000000000000000000" pitchFamily="2" charset="2"/>
              <a:buChar char="v"/>
            </a:pPr>
            <a:r>
              <a:rPr lang="en-US" altLang="en-US" sz="3600" b="1">
                <a:solidFill>
                  <a:schemeClr val="hlink"/>
                </a:solidFill>
              </a:rPr>
              <a:t>   Watch shows with your children.  Discuss the shows.  Watch movies -read the books- and share similarities and differences.  </a:t>
            </a:r>
            <a:endParaRPr lang="en-US" altLang="en-US" sz="3600"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wipe(left)">
                                      <p:cBhvr>
                                        <p:cTn id="12" dur="500"/>
                                        <p:tgtEl>
                                          <p:spTgt spid="19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2B07B27-C5D4-49C7-AA5B-CA1CE20BE3EA}"/>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20483" name="Rectangle 3">
            <a:extLst>
              <a:ext uri="{FF2B5EF4-FFF2-40B4-BE49-F238E27FC236}">
                <a16:creationId xmlns:a16="http://schemas.microsoft.com/office/drawing/2014/main" id="{FE6CBA86-570A-4746-AD11-F48E666AE0DE}"/>
              </a:ext>
            </a:extLst>
          </p:cNvPr>
          <p:cNvSpPr>
            <a:spLocks noGrp="1" noChangeArrowheads="1"/>
          </p:cNvSpPr>
          <p:nvPr>
            <p:ph type="body" idx="1"/>
          </p:nvPr>
        </p:nvSpPr>
        <p:spPr>
          <a:xfrm>
            <a:off x="533400" y="1524000"/>
            <a:ext cx="8178800" cy="4171950"/>
          </a:xfrm>
        </p:spPr>
        <p:txBody>
          <a:bodyPr/>
          <a:lstStyle/>
          <a:p>
            <a:pPr>
              <a:lnSpc>
                <a:spcPct val="90000"/>
              </a:lnSpc>
              <a:buFont typeface="Wingdings" panose="05000000000000000000" pitchFamily="2" charset="2"/>
              <a:buChar char="&amp;"/>
            </a:pPr>
            <a:r>
              <a:rPr lang="en-US" altLang="en-US" sz="3600" b="1" dirty="0">
                <a:solidFill>
                  <a:schemeClr val="tx2"/>
                </a:solidFill>
              </a:rPr>
              <a:t>7.  Monitor how much TV your children watch.</a:t>
            </a:r>
          </a:p>
          <a:p>
            <a:pPr>
              <a:lnSpc>
                <a:spcPct val="90000"/>
              </a:lnSpc>
              <a:buFont typeface="Wingdings" panose="05000000000000000000" pitchFamily="2" charset="2"/>
              <a:buChar char="v"/>
            </a:pPr>
            <a:r>
              <a:rPr lang="en-US" altLang="en-US" sz="2800" b="1" dirty="0">
                <a:solidFill>
                  <a:schemeClr val="hlink"/>
                </a:solidFill>
              </a:rPr>
              <a:t>   Research shows that watching up to 10 hours a week could be positive; however, the more children watch TV, the less they read = lower  scores in performance on tests:  </a:t>
            </a:r>
          </a:p>
          <a:p>
            <a:pPr>
              <a:lnSpc>
                <a:spcPct val="90000"/>
              </a:lnSpc>
              <a:buFont typeface="Times" panose="02020603060405020304" pitchFamily="18" charset="0"/>
              <a:buChar char="•"/>
            </a:pPr>
            <a:r>
              <a:rPr lang="en-US" altLang="en-US" sz="2800" b="1" dirty="0">
                <a:solidFill>
                  <a:schemeClr val="tx2"/>
                </a:solidFill>
              </a:rPr>
              <a:t>98% reading score read 1 hour daily  </a:t>
            </a:r>
          </a:p>
          <a:p>
            <a:pPr>
              <a:lnSpc>
                <a:spcPct val="90000"/>
              </a:lnSpc>
              <a:buFont typeface="Times" panose="02020603060405020304" pitchFamily="18" charset="0"/>
              <a:buChar char="•"/>
            </a:pPr>
            <a:r>
              <a:rPr lang="en-US" altLang="en-US" sz="2800" b="1" dirty="0">
                <a:solidFill>
                  <a:schemeClr val="tx2"/>
                </a:solidFill>
              </a:rPr>
              <a:t>50% reading score read 5 mins. daily</a:t>
            </a:r>
          </a:p>
          <a:p>
            <a:pPr>
              <a:lnSpc>
                <a:spcPct val="90000"/>
              </a:lnSpc>
              <a:buFont typeface="Times" panose="02020603060405020304" pitchFamily="18" charset="0"/>
              <a:buChar char="•"/>
            </a:pPr>
            <a:r>
              <a:rPr lang="en-US" altLang="en-US" sz="2800" b="1" dirty="0">
                <a:solidFill>
                  <a:schemeClr val="tx2"/>
                </a:solidFill>
              </a:rPr>
              <a:t>20% reading score read less than 1 min. daily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dissolve">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dissolve">
                                      <p:cBhvr>
                                        <p:cTn id="17" dur="5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dissolve">
                                      <p:cBhvr>
                                        <p:cTn id="22" dur="500"/>
                                        <p:tgtEl>
                                          <p:spTgt spid="204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dissolve">
                                      <p:cBhvr>
                                        <p:cTn id="2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5252A13-47B6-4E0B-8251-7B587792A17D}"/>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21507" name="Rectangle 3">
            <a:extLst>
              <a:ext uri="{FF2B5EF4-FFF2-40B4-BE49-F238E27FC236}">
                <a16:creationId xmlns:a16="http://schemas.microsoft.com/office/drawing/2014/main" id="{603317BD-FE8C-45C8-9E64-7163CCAFD04E}"/>
              </a:ext>
            </a:extLst>
          </p:cNvPr>
          <p:cNvSpPr>
            <a:spLocks noGrp="1" noChangeArrowheads="1"/>
          </p:cNvSpPr>
          <p:nvPr>
            <p:ph type="body" idx="1"/>
          </p:nvPr>
        </p:nvSpPr>
        <p:spPr/>
        <p:txBody>
          <a:bodyPr/>
          <a:lstStyle/>
          <a:p>
            <a:pPr>
              <a:lnSpc>
                <a:spcPct val="90000"/>
              </a:lnSpc>
              <a:buFont typeface="Wingdings" panose="05000000000000000000" pitchFamily="2" charset="2"/>
              <a:buChar char="&amp;"/>
            </a:pPr>
            <a:r>
              <a:rPr lang="en-US" altLang="en-US" sz="4000" b="1">
                <a:solidFill>
                  <a:schemeClr val="tx2"/>
                </a:solidFill>
              </a:rPr>
              <a:t>8.  Monitor your children’s school performance.</a:t>
            </a:r>
          </a:p>
          <a:p>
            <a:pPr>
              <a:lnSpc>
                <a:spcPct val="90000"/>
              </a:lnSpc>
              <a:buFont typeface="Wingdings" panose="05000000000000000000" pitchFamily="2" charset="2"/>
              <a:buChar char="v"/>
            </a:pPr>
            <a:r>
              <a:rPr lang="en-US" altLang="en-US" sz="3600" b="1">
                <a:solidFill>
                  <a:schemeClr val="hlink"/>
                </a:solidFill>
              </a:rPr>
              <a:t>   Children tend to be more successful readers when their parents have an accurate view of what their child is doing in school.</a:t>
            </a:r>
          </a:p>
          <a:p>
            <a:pPr>
              <a:lnSpc>
                <a:spcPct val="90000"/>
              </a:lnSpc>
              <a:buFontTx/>
              <a:buChar char="z"/>
            </a:pPr>
            <a:endParaRPr lang="en-US" altLang="en-US" sz="1400" b="1">
              <a:solidFill>
                <a:schemeClr val="accent2"/>
              </a:solidFill>
            </a:endParaRPr>
          </a:p>
          <a:p>
            <a:pPr>
              <a:lnSpc>
                <a:spcPct val="90000"/>
              </a:lnSpc>
              <a:buFontTx/>
              <a:buChar char="z"/>
            </a:pPr>
            <a:endParaRPr lang="en-US" altLang="en-US" sz="1400" b="1">
              <a:solidFill>
                <a:schemeClr val="accent2"/>
              </a:solidFill>
            </a:endParaRPr>
          </a:p>
          <a:p>
            <a:pPr>
              <a:lnSpc>
                <a:spcPct val="90000"/>
              </a:lnSpc>
              <a:buFont typeface="Wingdings 2" panose="05020102010507070707" pitchFamily="18" charset="2"/>
              <a:buChar char="ß"/>
            </a:pPr>
            <a:r>
              <a:rPr lang="en-US" altLang="en-US" sz="1600" b="1">
                <a:solidFill>
                  <a:schemeClr val="accent2"/>
                </a:solidFill>
              </a:rPr>
              <a:t>(Checkpoint for progress in Reading and Writing for Families and Communities -  Developed by subgroup of America Reads Challenge:  Read*Write*Now)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dissolve">
                                      <p:cBhvr>
                                        <p:cTn id="7" dur="5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dissolve">
                                      <p:cBhvr>
                                        <p:cTn id="12" dur="500"/>
                                        <p:tgtEl>
                                          <p:spTgt spid="21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dissolve">
                                      <p:cBhvr>
                                        <p:cTn id="1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53A9A74-449B-430E-859B-6B89358F83E3}"/>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22531" name="Rectangle 3">
            <a:extLst>
              <a:ext uri="{FF2B5EF4-FFF2-40B4-BE49-F238E27FC236}">
                <a16:creationId xmlns:a16="http://schemas.microsoft.com/office/drawing/2014/main" id="{56689F73-4D06-45D8-BC5E-10FF63E615A3}"/>
              </a:ext>
            </a:extLst>
          </p:cNvPr>
          <p:cNvSpPr>
            <a:spLocks noGrp="1" noChangeArrowheads="1"/>
          </p:cNvSpPr>
          <p:nvPr>
            <p:ph type="body" idx="1"/>
          </p:nvPr>
        </p:nvSpPr>
        <p:spPr>
          <a:xfrm>
            <a:off x="381000" y="1752600"/>
            <a:ext cx="8178800" cy="4171950"/>
          </a:xfrm>
        </p:spPr>
        <p:txBody>
          <a:bodyPr/>
          <a:lstStyle/>
          <a:p>
            <a:pPr>
              <a:lnSpc>
                <a:spcPct val="90000"/>
              </a:lnSpc>
              <a:buFont typeface="Wingdings" panose="05000000000000000000" pitchFamily="2" charset="2"/>
              <a:buChar char="&amp;"/>
            </a:pPr>
            <a:r>
              <a:rPr lang="en-US" altLang="en-US" sz="4000" b="1">
                <a:solidFill>
                  <a:schemeClr val="tx2"/>
                </a:solidFill>
              </a:rPr>
              <a:t>9.  Encourage your children to read independently.</a:t>
            </a:r>
          </a:p>
          <a:p>
            <a:pPr>
              <a:lnSpc>
                <a:spcPct val="90000"/>
              </a:lnSpc>
              <a:buFont typeface="Wingdings" panose="05000000000000000000" pitchFamily="2" charset="2"/>
              <a:buChar char="v"/>
            </a:pPr>
            <a:r>
              <a:rPr lang="en-US" altLang="en-US" sz="3600" b="1">
                <a:solidFill>
                  <a:schemeClr val="hlink"/>
                </a:solidFill>
              </a:rPr>
              <a:t>   One of your top priorities should be to encourage your children to spend more time reading - books, magazines, newspapers</a:t>
            </a:r>
          </a:p>
          <a:p>
            <a:pPr>
              <a:lnSpc>
                <a:spcPct val="90000"/>
              </a:lnSpc>
              <a:buFontTx/>
              <a:buChar char="z"/>
            </a:pPr>
            <a:endParaRPr lang="en-US" altLang="en-US" sz="1400" b="1">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dissolve">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dissolve">
                                      <p:cBhvr>
                                        <p:cTn id="12" dur="500"/>
                                        <p:tgtEl>
                                          <p:spTgt spid="22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0C5B003-ACE3-4339-93CB-209DBA58E435}"/>
              </a:ext>
            </a:extLst>
          </p:cNvPr>
          <p:cNvSpPr>
            <a:spLocks noGrp="1" noChangeArrowheads="1"/>
          </p:cNvSpPr>
          <p:nvPr>
            <p:ph type="title"/>
          </p:nvPr>
        </p:nvSpPr>
        <p:spPr/>
        <p:txBody>
          <a:bodyPr/>
          <a:lstStyle/>
          <a:p>
            <a:pPr algn="ctr"/>
            <a:r>
              <a:rPr lang="en-US" altLang="en-US" sz="4000">
                <a:latin typeface="Kidprint" charset="0"/>
              </a:rPr>
              <a:t>10 Ways to Help Your Children Become Better Readers</a:t>
            </a:r>
            <a:endParaRPr lang="en-US" altLang="en-US" sz="4000"/>
          </a:p>
        </p:txBody>
      </p:sp>
      <p:sp>
        <p:nvSpPr>
          <p:cNvPr id="23555" name="Rectangle 3">
            <a:extLst>
              <a:ext uri="{FF2B5EF4-FFF2-40B4-BE49-F238E27FC236}">
                <a16:creationId xmlns:a16="http://schemas.microsoft.com/office/drawing/2014/main" id="{DF910A3B-AE1C-41FE-8F3C-A291D51DA380}"/>
              </a:ext>
            </a:extLst>
          </p:cNvPr>
          <p:cNvSpPr>
            <a:spLocks noGrp="1" noChangeArrowheads="1"/>
          </p:cNvSpPr>
          <p:nvPr>
            <p:ph type="body" idx="1"/>
          </p:nvPr>
        </p:nvSpPr>
        <p:spPr>
          <a:xfrm>
            <a:off x="457200" y="1905000"/>
            <a:ext cx="8178800" cy="4171950"/>
          </a:xfrm>
        </p:spPr>
        <p:txBody>
          <a:bodyPr/>
          <a:lstStyle/>
          <a:p>
            <a:pPr>
              <a:lnSpc>
                <a:spcPct val="90000"/>
              </a:lnSpc>
              <a:buFont typeface="Wingdings" panose="05000000000000000000" pitchFamily="2" charset="2"/>
              <a:buChar char="&amp;"/>
            </a:pPr>
            <a:r>
              <a:rPr lang="en-US" altLang="en-US" sz="4000" b="1">
                <a:solidFill>
                  <a:schemeClr val="tx2"/>
                </a:solidFill>
              </a:rPr>
              <a:t>10.  Continue your personal involvement in your child’s growth as readers.</a:t>
            </a:r>
          </a:p>
          <a:p>
            <a:pPr>
              <a:lnSpc>
                <a:spcPct val="90000"/>
              </a:lnSpc>
              <a:buFont typeface="Wingdings" panose="05000000000000000000" pitchFamily="2" charset="2"/>
              <a:buChar char="v"/>
            </a:pPr>
            <a:r>
              <a:rPr lang="en-US" altLang="en-US" sz="3600" b="1">
                <a:solidFill>
                  <a:schemeClr val="hlink"/>
                </a:solidFill>
              </a:rPr>
              <a:t>   Set a good example for your children by reading.  Establish rules for reading activities.</a:t>
            </a:r>
            <a:endParaRPr lang="en-US" altLang="en-US" sz="1400" b="1">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dissolve">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dissolve">
                                      <p:cBhvr>
                                        <p:cTn id="12" dur="500"/>
                                        <p:tgtEl>
                                          <p:spTgt spid="235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A349DBB9-5BEA-426B-974E-8EE8B2BA2430}"/>
              </a:ext>
            </a:extLst>
          </p:cNvPr>
          <p:cNvSpPr>
            <a:spLocks noGrp="1" noChangeArrowheads="1"/>
          </p:cNvSpPr>
          <p:nvPr>
            <p:ph type="title"/>
          </p:nvPr>
        </p:nvSpPr>
        <p:spPr>
          <a:xfrm>
            <a:off x="0" y="0"/>
            <a:ext cx="9144000" cy="1143000"/>
          </a:xfrm>
        </p:spPr>
        <p:txBody>
          <a:bodyPr/>
          <a:lstStyle/>
          <a:p>
            <a:r>
              <a:rPr lang="en-US" altLang="en-US"/>
              <a:t>  </a:t>
            </a:r>
            <a:r>
              <a:rPr lang="en-US" altLang="en-US">
                <a:latin typeface="Kidprint" charset="0"/>
              </a:rPr>
              <a:t> Kindergarten -2nd Grade</a:t>
            </a:r>
            <a:endParaRPr lang="en-US" altLang="en-US"/>
          </a:p>
        </p:txBody>
      </p:sp>
      <p:sp>
        <p:nvSpPr>
          <p:cNvPr id="53251" name="Rectangle 3">
            <a:extLst>
              <a:ext uri="{FF2B5EF4-FFF2-40B4-BE49-F238E27FC236}">
                <a16:creationId xmlns:a16="http://schemas.microsoft.com/office/drawing/2014/main" id="{8770FBD7-A15F-4213-BA01-8F54C9B8ECDB}"/>
              </a:ext>
            </a:extLst>
          </p:cNvPr>
          <p:cNvSpPr>
            <a:spLocks noGrp="1" noChangeArrowheads="1"/>
          </p:cNvSpPr>
          <p:nvPr>
            <p:ph type="body" idx="1"/>
          </p:nvPr>
        </p:nvSpPr>
        <p:spPr>
          <a:xfrm>
            <a:off x="0" y="2286000"/>
            <a:ext cx="8991600" cy="5029200"/>
          </a:xfrm>
        </p:spPr>
        <p:txBody>
          <a:bodyPr/>
          <a:lstStyle/>
          <a:p>
            <a:pPr marL="0" indent="0">
              <a:buNone/>
            </a:pPr>
            <a:endParaRPr lang="en-US" altLang="en-US" sz="2800" b="1" dirty="0"/>
          </a:p>
          <a:p>
            <a:pPr>
              <a:buFont typeface="Wingdings" panose="05000000000000000000" pitchFamily="2" charset="2"/>
              <a:buChar char="ü"/>
            </a:pPr>
            <a:r>
              <a:rPr lang="en-US" altLang="en-US" sz="2800" b="1" dirty="0">
                <a:solidFill>
                  <a:schemeClr val="hlink"/>
                </a:solidFill>
              </a:rPr>
              <a:t>Get better at reading and writing by speaking and getting to know the alphabet, sounds, and words.</a:t>
            </a:r>
          </a:p>
          <a:p>
            <a:pPr>
              <a:buFont typeface="Wingdings" panose="05000000000000000000" pitchFamily="2" charset="2"/>
              <a:buChar char="ü"/>
            </a:pPr>
            <a:r>
              <a:rPr lang="en-US" altLang="en-US" sz="2800" b="1" dirty="0">
                <a:solidFill>
                  <a:schemeClr val="hlink"/>
                </a:solidFill>
              </a:rPr>
              <a:t>They learn to develop vocabulary by listening to and discussing stories that are read aloud and can summarize stories by giving details of events</a:t>
            </a:r>
          </a:p>
          <a:p>
            <a:pPr>
              <a:buFont typeface="Wingdings" panose="05000000000000000000" pitchFamily="2" charset="2"/>
              <a:buChar char="ü"/>
            </a:pPr>
            <a:r>
              <a:rPr lang="en-US" altLang="en-US" sz="2800" b="1" dirty="0">
                <a:solidFill>
                  <a:schemeClr val="hlink"/>
                </a:solidFill>
              </a:rPr>
              <a:t>Understand and follow simple directions</a:t>
            </a:r>
          </a:p>
          <a:p>
            <a:pPr>
              <a:buFont typeface="Wingdings" panose="05000000000000000000" pitchFamily="2" charset="2"/>
              <a:buChar char="&amp;"/>
            </a:pPr>
            <a:endParaRPr lang="en-US" altLang="en-US" sz="2800" b="1" dirty="0">
              <a:solidFill>
                <a:schemeClr val="hlink"/>
              </a:solidFill>
            </a:endParaRPr>
          </a:p>
          <a:p>
            <a:pPr>
              <a:buFont typeface="Wingdings" panose="05000000000000000000" pitchFamily="2" charset="2"/>
              <a:buChar char="&amp;"/>
            </a:pPr>
            <a:endParaRPr lang="en-US" altLang="en-US" sz="2200" b="1"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1">
                                            <p:txEl>
                                              <p:pRg st="1" end="1"/>
                                            </p:txEl>
                                          </p:spTgt>
                                        </p:tgtEl>
                                        <p:attrNameLst>
                                          <p:attrName>style.visibility</p:attrName>
                                        </p:attrNameLst>
                                      </p:cBhvr>
                                      <p:to>
                                        <p:strVal val="visible"/>
                                      </p:to>
                                    </p:set>
                                    <p:animEffect transition="in" filter="wipe(left)">
                                      <p:cBhvr>
                                        <p:cTn id="7" dur="500"/>
                                        <p:tgtEl>
                                          <p:spTgt spid="532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251">
                                            <p:txEl>
                                              <p:pRg st="2" end="2"/>
                                            </p:txEl>
                                          </p:spTgt>
                                        </p:tgtEl>
                                        <p:attrNameLst>
                                          <p:attrName>style.visibility</p:attrName>
                                        </p:attrNameLst>
                                      </p:cBhvr>
                                      <p:to>
                                        <p:strVal val="visible"/>
                                      </p:to>
                                    </p:set>
                                    <p:animEffect transition="in" filter="wipe(left)">
                                      <p:cBhvr>
                                        <p:cTn id="12" dur="500"/>
                                        <p:tgtEl>
                                          <p:spTgt spid="5325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3251">
                                            <p:txEl>
                                              <p:pRg st="3" end="3"/>
                                            </p:txEl>
                                          </p:spTgt>
                                        </p:tgtEl>
                                        <p:attrNameLst>
                                          <p:attrName>style.visibility</p:attrName>
                                        </p:attrNameLst>
                                      </p:cBhvr>
                                      <p:to>
                                        <p:strVal val="visible"/>
                                      </p:to>
                                    </p:set>
                                    <p:animEffect transition="in" filter="wipe(left)">
                                      <p:cBhvr>
                                        <p:cTn id="17" dur="500"/>
                                        <p:tgtEl>
                                          <p:spTgt spid="53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B6680C7-27D9-46CD-A795-CE0D0048AD97}"/>
              </a:ext>
            </a:extLst>
          </p:cNvPr>
          <p:cNvSpPr>
            <a:spLocks noGrp="1" noChangeArrowheads="1"/>
          </p:cNvSpPr>
          <p:nvPr>
            <p:ph type="title"/>
          </p:nvPr>
        </p:nvSpPr>
        <p:spPr>
          <a:xfrm>
            <a:off x="406400" y="228600"/>
            <a:ext cx="8737600" cy="1143000"/>
          </a:xfrm>
        </p:spPr>
        <p:txBody>
          <a:bodyPr/>
          <a:lstStyle/>
          <a:p>
            <a:r>
              <a:rPr lang="en-US" altLang="en-US"/>
              <a:t> </a:t>
            </a:r>
            <a:r>
              <a:rPr lang="en-US" altLang="en-US">
                <a:latin typeface="Kidprint" charset="0"/>
              </a:rPr>
              <a:t>Kindergarten -2nd Grade</a:t>
            </a:r>
          </a:p>
        </p:txBody>
      </p:sp>
      <p:sp>
        <p:nvSpPr>
          <p:cNvPr id="1027" name="Rectangle 3">
            <a:extLst>
              <a:ext uri="{FF2B5EF4-FFF2-40B4-BE49-F238E27FC236}">
                <a16:creationId xmlns:a16="http://schemas.microsoft.com/office/drawing/2014/main" id="{82B34CBA-846F-4B51-9796-61D922E7E395}"/>
              </a:ext>
            </a:extLst>
          </p:cNvPr>
          <p:cNvSpPr>
            <a:spLocks noGrp="1" noChangeArrowheads="1"/>
          </p:cNvSpPr>
          <p:nvPr>
            <p:ph type="body" idx="1"/>
          </p:nvPr>
        </p:nvSpPr>
        <p:spPr>
          <a:xfrm>
            <a:off x="0" y="1828800"/>
            <a:ext cx="9448800" cy="5029200"/>
          </a:xfrm>
        </p:spPr>
        <p:txBody>
          <a:bodyPr/>
          <a:lstStyle/>
          <a:p>
            <a:pPr>
              <a:lnSpc>
                <a:spcPct val="90000"/>
              </a:lnSpc>
              <a:buFont typeface="Wingdings" panose="05000000000000000000" pitchFamily="2" charset="2"/>
              <a:buChar char="ü"/>
            </a:pPr>
            <a:r>
              <a:rPr lang="en-US" altLang="en-US" sz="3000" b="1" dirty="0">
                <a:solidFill>
                  <a:schemeClr val="hlink"/>
                </a:solidFill>
              </a:rPr>
              <a:t>Understand that print goes from left to right</a:t>
            </a:r>
          </a:p>
          <a:p>
            <a:pPr>
              <a:lnSpc>
                <a:spcPct val="90000"/>
              </a:lnSpc>
              <a:buFont typeface="Wingdings" panose="05000000000000000000" pitchFamily="2" charset="2"/>
              <a:buChar char="ü"/>
            </a:pPr>
            <a:r>
              <a:rPr lang="en-US" altLang="en-US" sz="3000" b="1" dirty="0">
                <a:solidFill>
                  <a:schemeClr val="hlink"/>
                </a:solidFill>
              </a:rPr>
              <a:t>Know the letters and sounds of the alphabet</a:t>
            </a:r>
          </a:p>
          <a:p>
            <a:pPr>
              <a:lnSpc>
                <a:spcPct val="90000"/>
              </a:lnSpc>
              <a:buFont typeface="Wingdings" panose="05000000000000000000" pitchFamily="2" charset="2"/>
              <a:buChar char="ü"/>
            </a:pPr>
            <a:r>
              <a:rPr lang="en-US" altLang="en-US" sz="3000" b="1" dirty="0">
                <a:solidFill>
                  <a:schemeClr val="hlink"/>
                </a:solidFill>
              </a:rPr>
              <a:t>Know simple words and begins to recognize high frequency words by sight</a:t>
            </a:r>
          </a:p>
          <a:p>
            <a:pPr>
              <a:lnSpc>
                <a:spcPct val="90000"/>
              </a:lnSpc>
              <a:buFont typeface="Wingdings" panose="05000000000000000000" pitchFamily="2" charset="2"/>
              <a:buChar char="ü"/>
            </a:pPr>
            <a:r>
              <a:rPr lang="en-US" altLang="en-US" sz="3000" b="1" dirty="0">
                <a:solidFill>
                  <a:schemeClr val="hlink"/>
                </a:solidFill>
              </a:rPr>
              <a:t>Start to read signs, food packages, everyday  items</a:t>
            </a:r>
          </a:p>
          <a:p>
            <a:pPr>
              <a:lnSpc>
                <a:spcPct val="90000"/>
              </a:lnSpc>
              <a:buFont typeface="Wingdings" panose="05000000000000000000" pitchFamily="2" charset="2"/>
              <a:buChar char="ü"/>
            </a:pPr>
            <a:r>
              <a:rPr lang="en-US" altLang="en-US" sz="3000" b="1" dirty="0">
                <a:solidFill>
                  <a:schemeClr val="hlink"/>
                </a:solidFill>
              </a:rPr>
              <a:t>Like being read to and has favorite books of different types - fiction, non-fiction, poetry</a:t>
            </a:r>
          </a:p>
          <a:p>
            <a:pPr>
              <a:lnSpc>
                <a:spcPct val="90000"/>
              </a:lnSpc>
              <a:buFont typeface="Wingdings" panose="05000000000000000000" pitchFamily="2" charset="2"/>
              <a:buChar char="ü"/>
            </a:pPr>
            <a:r>
              <a:rPr lang="en-US" altLang="en-US" sz="3000" b="1" dirty="0">
                <a:solidFill>
                  <a:schemeClr val="hlink"/>
                </a:solidFill>
              </a:rPr>
              <a:t>They can generate ideas for writing</a:t>
            </a:r>
          </a:p>
          <a:p>
            <a:pPr>
              <a:lnSpc>
                <a:spcPct val="90000"/>
              </a:lnSpc>
              <a:buFont typeface="Wingdings" panose="05000000000000000000" pitchFamily="2" charset="2"/>
              <a:buChar char="&amp;"/>
            </a:pPr>
            <a:endParaRPr lang="en-US" altLang="en-US" sz="3000" b="1" dirty="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wipe(left)">
                                      <p:cBhvr>
                                        <p:cTn id="7" dur="500"/>
                                        <p:tgtEl>
                                          <p:spTgt spid="10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7">
                                            <p:txEl>
                                              <p:pRg st="1" end="1"/>
                                            </p:txEl>
                                          </p:spTgt>
                                        </p:tgtEl>
                                        <p:attrNameLst>
                                          <p:attrName>style.visibility</p:attrName>
                                        </p:attrNameLst>
                                      </p:cBhvr>
                                      <p:to>
                                        <p:strVal val="visible"/>
                                      </p:to>
                                    </p:set>
                                    <p:animEffect transition="in" filter="wipe(left)">
                                      <p:cBhvr>
                                        <p:cTn id="12" dur="500"/>
                                        <p:tgtEl>
                                          <p:spTgt spid="10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7">
                                            <p:txEl>
                                              <p:pRg st="2" end="2"/>
                                            </p:txEl>
                                          </p:spTgt>
                                        </p:tgtEl>
                                        <p:attrNameLst>
                                          <p:attrName>style.visibility</p:attrName>
                                        </p:attrNameLst>
                                      </p:cBhvr>
                                      <p:to>
                                        <p:strVal val="visible"/>
                                      </p:to>
                                    </p:set>
                                    <p:animEffect transition="in" filter="wipe(left)">
                                      <p:cBhvr>
                                        <p:cTn id="17" dur="500"/>
                                        <p:tgtEl>
                                          <p:spTgt spid="10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7">
                                            <p:txEl>
                                              <p:pRg st="3" end="3"/>
                                            </p:txEl>
                                          </p:spTgt>
                                        </p:tgtEl>
                                        <p:attrNameLst>
                                          <p:attrName>style.visibility</p:attrName>
                                        </p:attrNameLst>
                                      </p:cBhvr>
                                      <p:to>
                                        <p:strVal val="visible"/>
                                      </p:to>
                                    </p:set>
                                    <p:animEffect transition="in" filter="wipe(left)">
                                      <p:cBhvr>
                                        <p:cTn id="22" dur="500"/>
                                        <p:tgtEl>
                                          <p:spTgt spid="10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27">
                                            <p:txEl>
                                              <p:pRg st="4" end="4"/>
                                            </p:txEl>
                                          </p:spTgt>
                                        </p:tgtEl>
                                        <p:attrNameLst>
                                          <p:attrName>style.visibility</p:attrName>
                                        </p:attrNameLst>
                                      </p:cBhvr>
                                      <p:to>
                                        <p:strVal val="visible"/>
                                      </p:to>
                                    </p:set>
                                    <p:animEffect transition="in" filter="wipe(left)">
                                      <p:cBhvr>
                                        <p:cTn id="27" dur="500"/>
                                        <p:tgtEl>
                                          <p:spTgt spid="10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27">
                                            <p:txEl>
                                              <p:pRg st="5" end="5"/>
                                            </p:txEl>
                                          </p:spTgt>
                                        </p:tgtEl>
                                        <p:attrNameLst>
                                          <p:attrName>style.visibility</p:attrName>
                                        </p:attrNameLst>
                                      </p:cBhvr>
                                      <p:to>
                                        <p:strVal val="visible"/>
                                      </p:to>
                                    </p:set>
                                    <p:animEffect transition="in" filter="wipe(left)">
                                      <p:cBhvr>
                                        <p:cTn id="32" dur="500"/>
                                        <p:tgtEl>
                                          <p:spTgt spid="10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7595BEED-474C-4DA4-A9B6-55C70FDB7E7C}"/>
              </a:ext>
            </a:extLst>
          </p:cNvPr>
          <p:cNvSpPr>
            <a:spLocks noGrp="1" noChangeArrowheads="1"/>
          </p:cNvSpPr>
          <p:nvPr>
            <p:ph type="body" idx="1"/>
          </p:nvPr>
        </p:nvSpPr>
        <p:spPr/>
        <p:txBody>
          <a:bodyPr/>
          <a:lstStyle/>
          <a:p>
            <a:pPr marL="0" indent="0">
              <a:lnSpc>
                <a:spcPct val="90000"/>
              </a:lnSpc>
              <a:spcBef>
                <a:spcPct val="0"/>
              </a:spcBef>
              <a:buClrTx/>
              <a:buNone/>
            </a:pPr>
            <a:r>
              <a:rPr kumimoji="0" lang="en-US" altLang="en-US" sz="4000" b="1" dirty="0">
                <a:solidFill>
                  <a:schemeClr val="hlink"/>
                </a:solidFill>
              </a:rPr>
              <a:t>		How you can help!</a:t>
            </a:r>
            <a:r>
              <a:rPr kumimoji="0" lang="en-US" altLang="en-US" sz="4000" b="1" dirty="0">
                <a:solidFill>
                  <a:schemeClr val="tx2"/>
                </a:solidFill>
              </a:rPr>
              <a:t> </a:t>
            </a:r>
          </a:p>
          <a:p>
            <a:pPr>
              <a:lnSpc>
                <a:spcPct val="90000"/>
              </a:lnSpc>
              <a:spcBef>
                <a:spcPct val="0"/>
              </a:spcBef>
              <a:buFont typeface="Wingdings" panose="05000000000000000000" pitchFamily="2" charset="2"/>
              <a:buChar char="&amp;"/>
            </a:pPr>
            <a:r>
              <a:rPr kumimoji="0" lang="en-US" altLang="en-US" sz="3000" b="1" dirty="0">
                <a:solidFill>
                  <a:schemeClr val="tx2"/>
                </a:solidFill>
              </a:rPr>
              <a:t>Read out loud and talk about stories every day</a:t>
            </a:r>
          </a:p>
          <a:p>
            <a:pPr>
              <a:lnSpc>
                <a:spcPct val="90000"/>
              </a:lnSpc>
              <a:spcBef>
                <a:spcPct val="0"/>
              </a:spcBef>
              <a:buFont typeface="Wingdings" panose="05000000000000000000" pitchFamily="2" charset="2"/>
              <a:buChar char="&amp;"/>
            </a:pPr>
            <a:r>
              <a:rPr kumimoji="0" lang="en-US" altLang="en-US" sz="3000" b="1" dirty="0">
                <a:solidFill>
                  <a:schemeClr val="tx2"/>
                </a:solidFill>
              </a:rPr>
              <a:t>Get your child a library card and go to the library regularly</a:t>
            </a:r>
          </a:p>
          <a:p>
            <a:pPr>
              <a:lnSpc>
                <a:spcPct val="90000"/>
              </a:lnSpc>
              <a:spcBef>
                <a:spcPct val="0"/>
              </a:spcBef>
              <a:buFont typeface="Wingdings" panose="05000000000000000000" pitchFamily="2" charset="2"/>
              <a:buChar char="&amp;"/>
            </a:pPr>
            <a:r>
              <a:rPr kumimoji="0" lang="en-US" altLang="en-US" sz="3000" b="1" dirty="0">
                <a:solidFill>
                  <a:schemeClr val="tx2"/>
                </a:solidFill>
              </a:rPr>
              <a:t>Read nursery rhymes and sing songs together</a:t>
            </a:r>
          </a:p>
          <a:p>
            <a:pPr>
              <a:lnSpc>
                <a:spcPct val="90000"/>
              </a:lnSpc>
              <a:spcBef>
                <a:spcPct val="0"/>
              </a:spcBef>
              <a:buFont typeface="Wingdings" panose="05000000000000000000" pitchFamily="2" charset="2"/>
              <a:buChar char="&amp;"/>
            </a:pPr>
            <a:r>
              <a:rPr kumimoji="0" lang="en-US" altLang="en-US" sz="3000" b="1" dirty="0">
                <a:solidFill>
                  <a:schemeClr val="tx2"/>
                </a:solidFill>
              </a:rPr>
              <a:t>Talk with your child’s teacher often about your child’s work</a:t>
            </a:r>
          </a:p>
          <a:p>
            <a:pPr>
              <a:lnSpc>
                <a:spcPct val="90000"/>
              </a:lnSpc>
              <a:spcBef>
                <a:spcPct val="0"/>
              </a:spcBef>
              <a:buFont typeface="Wingdings" panose="05000000000000000000" pitchFamily="2" charset="2"/>
              <a:buChar char="&amp;"/>
            </a:pPr>
            <a:r>
              <a:rPr kumimoji="0" lang="en-US" altLang="en-US" sz="3000" b="1" dirty="0">
                <a:solidFill>
                  <a:schemeClr val="tx2"/>
                </a:solidFill>
              </a:rPr>
              <a:t>Let your child see you reading for fun</a:t>
            </a:r>
            <a:endParaRPr kumimoji="0" lang="en-US" altLang="en-US" b="1" dirty="0">
              <a:solidFill>
                <a:schemeClr val="tx2"/>
              </a:solidFill>
            </a:endParaRPr>
          </a:p>
          <a:p>
            <a:pPr>
              <a:lnSpc>
                <a:spcPct val="90000"/>
              </a:lnSpc>
              <a:buFontTx/>
              <a:buChar char="&amp;"/>
            </a:pPr>
            <a:endParaRPr lang="en-US" altLang="en-US" b="1" dirty="0">
              <a:solidFill>
                <a:schemeClr val="hlink"/>
              </a:solidFill>
            </a:endParaRPr>
          </a:p>
        </p:txBody>
      </p:sp>
      <p:sp>
        <p:nvSpPr>
          <p:cNvPr id="5126" name="Rectangle 6">
            <a:extLst>
              <a:ext uri="{FF2B5EF4-FFF2-40B4-BE49-F238E27FC236}">
                <a16:creationId xmlns:a16="http://schemas.microsoft.com/office/drawing/2014/main" id="{2DA1DA9C-7A29-4148-9A87-B718DE64504B}"/>
              </a:ext>
            </a:extLst>
          </p:cNvPr>
          <p:cNvSpPr>
            <a:spLocks noChangeArrowheads="1"/>
          </p:cNvSpPr>
          <p:nvPr/>
        </p:nvSpPr>
        <p:spPr bwMode="auto">
          <a:xfrm>
            <a:off x="0" y="381000"/>
            <a:ext cx="876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5127" name="Rectangle 7">
            <a:extLst>
              <a:ext uri="{FF2B5EF4-FFF2-40B4-BE49-F238E27FC236}">
                <a16:creationId xmlns:a16="http://schemas.microsoft.com/office/drawing/2014/main" id="{1D0FDBCC-4E1F-44AB-BD97-E6E790E81ACA}"/>
              </a:ext>
            </a:extLst>
          </p:cNvPr>
          <p:cNvSpPr>
            <a:spLocks noChangeArrowheads="1"/>
          </p:cNvSpPr>
          <p:nvPr/>
        </p:nvSpPr>
        <p:spPr bwMode="auto">
          <a:xfrm>
            <a:off x="0" y="3048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en-US" altLang="en-US" sz="4400" b="1">
                <a:solidFill>
                  <a:schemeClr val="tx2"/>
                </a:solidFill>
                <a:latin typeface="Kidprint" charset="0"/>
              </a:rPr>
              <a:t>Kindergarten -2nd Graders</a:t>
            </a:r>
          </a:p>
        </p:txBody>
      </p:sp>
      <p:sp>
        <p:nvSpPr>
          <p:cNvPr id="5128" name="Rectangle 8">
            <a:extLst>
              <a:ext uri="{FF2B5EF4-FFF2-40B4-BE49-F238E27FC236}">
                <a16:creationId xmlns:a16="http://schemas.microsoft.com/office/drawing/2014/main" id="{51E6A72E-D8A8-4AF2-A14E-531EA6F069CB}"/>
              </a:ext>
            </a:extLst>
          </p:cNvPr>
          <p:cNvSpPr>
            <a:spLocks noChangeArrowheads="1"/>
          </p:cNvSpPr>
          <p:nvPr/>
        </p:nvSpPr>
        <p:spPr bwMode="auto">
          <a:xfrm>
            <a:off x="381000" y="1447800"/>
            <a:ext cx="876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3600"/>
          </a:p>
        </p:txBody>
      </p:sp>
      <p:sp>
        <p:nvSpPr>
          <p:cNvPr id="5129" name="Rectangle 9">
            <a:extLst>
              <a:ext uri="{FF2B5EF4-FFF2-40B4-BE49-F238E27FC236}">
                <a16:creationId xmlns:a16="http://schemas.microsoft.com/office/drawing/2014/main" id="{B2742330-561F-4CD8-976D-74F0B8342F48}"/>
              </a:ext>
            </a:extLst>
          </p:cNvPr>
          <p:cNvSpPr>
            <a:spLocks noChangeArrowheads="1"/>
          </p:cNvSpPr>
          <p:nvPr/>
        </p:nvSpPr>
        <p:spPr bwMode="auto">
          <a:xfrm>
            <a:off x="5270500" y="3286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left)">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wipe(left)">
                                      <p:cBhvr>
                                        <p:cTn id="22" dur="500"/>
                                        <p:tgtEl>
                                          <p:spTgt spid="5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wipe(left)">
                                      <p:cBhvr>
                                        <p:cTn id="27" dur="500"/>
                                        <p:tgtEl>
                                          <p:spTgt spid="51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wipe(left)">
                                      <p:cBhvr>
                                        <p:cTn id="3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C47AEF5-3278-4818-AD4B-3C73DB70C6B7}"/>
              </a:ext>
            </a:extLst>
          </p:cNvPr>
          <p:cNvSpPr>
            <a:spLocks noGrp="1" noChangeArrowheads="1"/>
          </p:cNvSpPr>
          <p:nvPr>
            <p:ph type="body" idx="1"/>
          </p:nvPr>
        </p:nvSpPr>
        <p:spPr>
          <a:xfrm>
            <a:off x="533400" y="946354"/>
            <a:ext cx="8178800" cy="5073445"/>
          </a:xfrm>
        </p:spPr>
        <p:txBody>
          <a:bodyPr/>
          <a:lstStyle/>
          <a:p>
            <a:pPr>
              <a:lnSpc>
                <a:spcPct val="90000"/>
              </a:lnSpc>
              <a:spcBef>
                <a:spcPct val="0"/>
              </a:spcBef>
              <a:buClrTx/>
              <a:buFontTx/>
              <a:buChar char="ü"/>
            </a:pPr>
            <a:endParaRPr kumimoji="0" lang="en-US" altLang="en-US" b="1" dirty="0">
              <a:solidFill>
                <a:schemeClr val="tx2"/>
              </a:solidFill>
            </a:endParaRPr>
          </a:p>
          <a:p>
            <a:pPr>
              <a:lnSpc>
                <a:spcPct val="90000"/>
              </a:lnSpc>
              <a:spcBef>
                <a:spcPct val="0"/>
              </a:spcBef>
              <a:buFont typeface="Wingdings" panose="05000000000000000000" pitchFamily="2" charset="2"/>
              <a:buChar char="&amp;"/>
            </a:pPr>
            <a:r>
              <a:rPr kumimoji="0" lang="en-US" altLang="en-US" sz="3000" b="1" dirty="0">
                <a:solidFill>
                  <a:schemeClr val="tx2"/>
                </a:solidFill>
              </a:rPr>
              <a:t>Take time each day to talk about school 	and share your day</a:t>
            </a:r>
          </a:p>
          <a:p>
            <a:pPr>
              <a:lnSpc>
                <a:spcPct val="90000"/>
              </a:lnSpc>
              <a:spcBef>
                <a:spcPct val="0"/>
              </a:spcBef>
              <a:buFont typeface="Wingdings" panose="05000000000000000000" pitchFamily="2" charset="2"/>
              <a:buChar char="&amp;"/>
            </a:pPr>
            <a:r>
              <a:rPr kumimoji="0" lang="en-US" altLang="en-US" sz="3000" b="1" dirty="0">
                <a:solidFill>
                  <a:schemeClr val="tx2"/>
                </a:solidFill>
              </a:rPr>
              <a:t>Have a writing supply box with crayons 	and paper</a:t>
            </a:r>
          </a:p>
          <a:p>
            <a:pPr>
              <a:lnSpc>
                <a:spcPct val="90000"/>
              </a:lnSpc>
              <a:spcBef>
                <a:spcPct val="0"/>
              </a:spcBef>
              <a:buFont typeface="Wingdings" panose="05000000000000000000" pitchFamily="2" charset="2"/>
              <a:buChar char="&amp;"/>
            </a:pPr>
            <a:r>
              <a:rPr kumimoji="0" lang="en-US" altLang="en-US" sz="3000" b="1" dirty="0">
                <a:solidFill>
                  <a:schemeClr val="tx2"/>
                </a:solidFill>
              </a:rPr>
              <a:t>Watch education TV programs together 	that teach letter sounds and words.  	</a:t>
            </a:r>
            <a:r>
              <a:rPr kumimoji="0" lang="en-US" altLang="en-US" sz="3000" b="1" dirty="0">
                <a:solidFill>
                  <a:schemeClr val="hlink"/>
                </a:solidFill>
              </a:rPr>
              <a:t>Limit</a:t>
            </a:r>
            <a:r>
              <a:rPr kumimoji="0" lang="en-US" altLang="en-US" sz="3000" b="1" dirty="0">
                <a:solidFill>
                  <a:schemeClr val="tx2"/>
                </a:solidFill>
              </a:rPr>
              <a:t> other television viewing</a:t>
            </a:r>
          </a:p>
          <a:p>
            <a:pPr>
              <a:lnSpc>
                <a:spcPct val="90000"/>
              </a:lnSpc>
              <a:spcBef>
                <a:spcPct val="0"/>
              </a:spcBef>
              <a:buFont typeface="Wingdings" panose="05000000000000000000" pitchFamily="2" charset="2"/>
              <a:buChar char="&amp;"/>
            </a:pPr>
            <a:r>
              <a:rPr kumimoji="0" lang="en-US" altLang="en-US" sz="3000" b="1" dirty="0">
                <a:solidFill>
                  <a:schemeClr val="tx2"/>
                </a:solidFill>
              </a:rPr>
              <a:t>Listen to your child </a:t>
            </a:r>
          </a:p>
          <a:p>
            <a:pPr>
              <a:lnSpc>
                <a:spcPct val="90000"/>
              </a:lnSpc>
              <a:spcBef>
                <a:spcPct val="0"/>
              </a:spcBef>
              <a:buFont typeface="Wingdings" panose="05000000000000000000" pitchFamily="2" charset="2"/>
              <a:buChar char="&amp;"/>
            </a:pPr>
            <a:r>
              <a:rPr kumimoji="0" lang="en-US" altLang="en-US" sz="3000" b="1" dirty="0">
                <a:solidFill>
                  <a:schemeClr val="tx2"/>
                </a:solidFill>
              </a:rPr>
              <a:t>Encourage your child to act out stories  	in plays or puppet shows with friends, 	brothers/sisters, relatives, etc.</a:t>
            </a:r>
          </a:p>
          <a:p>
            <a:pPr>
              <a:lnSpc>
                <a:spcPct val="90000"/>
              </a:lnSpc>
              <a:spcBef>
                <a:spcPct val="0"/>
              </a:spcBef>
              <a:buClrTx/>
              <a:buFontTx/>
              <a:buChar char="ü"/>
            </a:pPr>
            <a:endParaRPr kumimoji="0" lang="en-US" altLang="en-US" b="1" dirty="0">
              <a:solidFill>
                <a:schemeClr val="tx2"/>
              </a:solidFill>
            </a:endParaRPr>
          </a:p>
        </p:txBody>
      </p:sp>
      <p:sp>
        <p:nvSpPr>
          <p:cNvPr id="11267" name="Rectangle 3">
            <a:extLst>
              <a:ext uri="{FF2B5EF4-FFF2-40B4-BE49-F238E27FC236}">
                <a16:creationId xmlns:a16="http://schemas.microsoft.com/office/drawing/2014/main" id="{42BF464D-B0E3-4F79-8F18-AE961030E2E2}"/>
              </a:ext>
            </a:extLst>
          </p:cNvPr>
          <p:cNvSpPr>
            <a:spLocks noChangeArrowheads="1"/>
          </p:cNvSpPr>
          <p:nvPr/>
        </p:nvSpPr>
        <p:spPr bwMode="auto">
          <a:xfrm>
            <a:off x="533400" y="4572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11268" name="Rectangle 4">
            <a:extLst>
              <a:ext uri="{FF2B5EF4-FFF2-40B4-BE49-F238E27FC236}">
                <a16:creationId xmlns:a16="http://schemas.microsoft.com/office/drawing/2014/main" id="{A914093A-0BB3-4541-97FC-42846A1E4120}"/>
              </a:ext>
            </a:extLst>
          </p:cNvPr>
          <p:cNvSpPr>
            <a:spLocks noChangeArrowheads="1"/>
          </p:cNvSpPr>
          <p:nvPr/>
        </p:nvSpPr>
        <p:spPr bwMode="auto">
          <a:xfrm>
            <a:off x="304800" y="3048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en-US" sz="4400" b="1">
                <a:solidFill>
                  <a:schemeClr val="tx2"/>
                </a:solidFill>
                <a:latin typeface="Kidprint" charset="0"/>
              </a:rPr>
              <a:t>Kindergarten -2nd Graders</a:t>
            </a:r>
          </a:p>
        </p:txBody>
      </p:sp>
      <p:sp>
        <p:nvSpPr>
          <p:cNvPr id="11269" name="Rectangle 5">
            <a:extLst>
              <a:ext uri="{FF2B5EF4-FFF2-40B4-BE49-F238E27FC236}">
                <a16:creationId xmlns:a16="http://schemas.microsoft.com/office/drawing/2014/main" id="{7AE08F27-48DD-43B3-AEF7-E238E83503EA}"/>
              </a:ext>
            </a:extLst>
          </p:cNvPr>
          <p:cNvSpPr>
            <a:spLocks noChangeArrowheads="1"/>
          </p:cNvSpPr>
          <p:nvPr/>
        </p:nvSpPr>
        <p:spPr bwMode="auto">
          <a:xfrm>
            <a:off x="381000" y="1447800"/>
            <a:ext cx="876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6">
                                            <p:txEl>
                                              <p:pRg st="1" end="1"/>
                                            </p:txEl>
                                          </p:spTgt>
                                        </p:tgtEl>
                                        <p:attrNameLst>
                                          <p:attrName>style.visibility</p:attrName>
                                        </p:attrNameLst>
                                      </p:cBhvr>
                                      <p:to>
                                        <p:strVal val="visible"/>
                                      </p:to>
                                    </p:set>
                                    <p:animEffect transition="in" filter="wipe(left)">
                                      <p:cBhvr>
                                        <p:cTn id="7" dur="500"/>
                                        <p:tgtEl>
                                          <p:spTgt spid="1126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6">
                                            <p:txEl>
                                              <p:pRg st="2" end="2"/>
                                            </p:txEl>
                                          </p:spTgt>
                                        </p:tgtEl>
                                        <p:attrNameLst>
                                          <p:attrName>style.visibility</p:attrName>
                                        </p:attrNameLst>
                                      </p:cBhvr>
                                      <p:to>
                                        <p:strVal val="visible"/>
                                      </p:to>
                                    </p:set>
                                    <p:animEffect transition="in" filter="wipe(left)">
                                      <p:cBhvr>
                                        <p:cTn id="12" dur="500"/>
                                        <p:tgtEl>
                                          <p:spTgt spid="1126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66">
                                            <p:txEl>
                                              <p:pRg st="3" end="3"/>
                                            </p:txEl>
                                          </p:spTgt>
                                        </p:tgtEl>
                                        <p:attrNameLst>
                                          <p:attrName>style.visibility</p:attrName>
                                        </p:attrNameLst>
                                      </p:cBhvr>
                                      <p:to>
                                        <p:strVal val="visible"/>
                                      </p:to>
                                    </p:set>
                                    <p:animEffect transition="in" filter="wipe(left)">
                                      <p:cBhvr>
                                        <p:cTn id="17" dur="500"/>
                                        <p:tgtEl>
                                          <p:spTgt spid="11266">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66">
                                            <p:txEl>
                                              <p:pRg st="4" end="4"/>
                                            </p:txEl>
                                          </p:spTgt>
                                        </p:tgtEl>
                                        <p:attrNameLst>
                                          <p:attrName>style.visibility</p:attrName>
                                        </p:attrNameLst>
                                      </p:cBhvr>
                                      <p:to>
                                        <p:strVal val="visible"/>
                                      </p:to>
                                    </p:set>
                                    <p:animEffect transition="in" filter="wipe(left)">
                                      <p:cBhvr>
                                        <p:cTn id="22" dur="500"/>
                                        <p:tgtEl>
                                          <p:spTgt spid="11266">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266">
                                            <p:txEl>
                                              <p:pRg st="5" end="5"/>
                                            </p:txEl>
                                          </p:spTgt>
                                        </p:tgtEl>
                                        <p:attrNameLst>
                                          <p:attrName>style.visibility</p:attrName>
                                        </p:attrNameLst>
                                      </p:cBhvr>
                                      <p:to>
                                        <p:strVal val="visible"/>
                                      </p:to>
                                    </p:set>
                                    <p:animEffect transition="in" filter="wipe(left)">
                                      <p:cBhvr>
                                        <p:cTn id="27" dur="500"/>
                                        <p:tgtEl>
                                          <p:spTgt spid="112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029D90A4-9028-467C-BDD7-67C3D0396A47}"/>
              </a:ext>
            </a:extLst>
          </p:cNvPr>
          <p:cNvSpPr>
            <a:spLocks noGrp="1" noChangeArrowheads="1"/>
          </p:cNvSpPr>
          <p:nvPr>
            <p:ph type="body" idx="1"/>
          </p:nvPr>
        </p:nvSpPr>
        <p:spPr/>
        <p:txBody>
          <a:bodyPr/>
          <a:lstStyle/>
          <a:p>
            <a:pPr>
              <a:lnSpc>
                <a:spcPct val="90000"/>
              </a:lnSpc>
              <a:spcBef>
                <a:spcPct val="0"/>
              </a:spcBef>
              <a:buClrTx/>
              <a:buFont typeface="Wingdings" panose="05000000000000000000" pitchFamily="2" charset="2"/>
              <a:buChar char="&amp;"/>
            </a:pPr>
            <a:r>
              <a:rPr kumimoji="0" lang="en-US" altLang="en-US" b="1">
                <a:solidFill>
                  <a:schemeClr val="tx2"/>
                </a:solidFill>
              </a:rPr>
              <a:t>Have your child draw a picture. Together, write a story that goes with that picture.  You may use a family photograph, a picture from a magazine, or one drawn by child.</a:t>
            </a:r>
          </a:p>
          <a:p>
            <a:pPr>
              <a:lnSpc>
                <a:spcPct val="90000"/>
              </a:lnSpc>
              <a:spcBef>
                <a:spcPct val="0"/>
              </a:spcBef>
              <a:buClrTx/>
              <a:buFont typeface="Wingdings" panose="05000000000000000000" pitchFamily="2" charset="2"/>
              <a:buChar char="&amp;"/>
            </a:pPr>
            <a:r>
              <a:rPr kumimoji="0" lang="en-US" altLang="en-US" b="1">
                <a:solidFill>
                  <a:schemeClr val="tx2"/>
                </a:solidFill>
              </a:rPr>
              <a:t>Play games with your child that require concentration - card games, memory games, etc.</a:t>
            </a:r>
          </a:p>
          <a:p>
            <a:pPr>
              <a:lnSpc>
                <a:spcPct val="90000"/>
              </a:lnSpc>
              <a:spcBef>
                <a:spcPct val="0"/>
              </a:spcBef>
              <a:buClrTx/>
              <a:buFont typeface="Wingdings" panose="05000000000000000000" pitchFamily="2" charset="2"/>
              <a:buChar char="&amp;"/>
            </a:pPr>
            <a:r>
              <a:rPr kumimoji="0" lang="en-US" altLang="en-US" b="1">
                <a:solidFill>
                  <a:schemeClr val="tx2"/>
                </a:solidFill>
              </a:rPr>
              <a:t>Play rhyming games, sing songs with rhymes, and play with the sounds of words.</a:t>
            </a:r>
          </a:p>
        </p:txBody>
      </p:sp>
      <p:sp>
        <p:nvSpPr>
          <p:cNvPr id="54275" name="Rectangle 3">
            <a:extLst>
              <a:ext uri="{FF2B5EF4-FFF2-40B4-BE49-F238E27FC236}">
                <a16:creationId xmlns:a16="http://schemas.microsoft.com/office/drawing/2014/main" id="{931E0F14-37E4-4097-BF1D-F50CE66969A1}"/>
              </a:ext>
            </a:extLst>
          </p:cNvPr>
          <p:cNvSpPr>
            <a:spLocks noChangeArrowheads="1"/>
          </p:cNvSpPr>
          <p:nvPr/>
        </p:nvSpPr>
        <p:spPr bwMode="auto">
          <a:xfrm>
            <a:off x="533400" y="4572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54276" name="Rectangle 4">
            <a:extLst>
              <a:ext uri="{FF2B5EF4-FFF2-40B4-BE49-F238E27FC236}">
                <a16:creationId xmlns:a16="http://schemas.microsoft.com/office/drawing/2014/main" id="{8D99A051-E86A-4572-BF2A-9B3B69EB501C}"/>
              </a:ext>
            </a:extLst>
          </p:cNvPr>
          <p:cNvSpPr>
            <a:spLocks noChangeArrowheads="1"/>
          </p:cNvSpPr>
          <p:nvPr/>
        </p:nvSpPr>
        <p:spPr bwMode="auto">
          <a:xfrm>
            <a:off x="0" y="3810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en-US" altLang="en-US" sz="4400" b="1">
                <a:solidFill>
                  <a:schemeClr val="tx2"/>
                </a:solidFill>
                <a:latin typeface="Kidprint" charset="0"/>
              </a:rPr>
              <a:t>Kindergarten -2nd Graders</a:t>
            </a:r>
          </a:p>
        </p:txBody>
      </p:sp>
      <p:sp>
        <p:nvSpPr>
          <p:cNvPr id="54277" name="Rectangle 5">
            <a:extLst>
              <a:ext uri="{FF2B5EF4-FFF2-40B4-BE49-F238E27FC236}">
                <a16:creationId xmlns:a16="http://schemas.microsoft.com/office/drawing/2014/main" id="{C08C344D-4D71-413E-B40B-CD06F9AFF6C3}"/>
              </a:ext>
            </a:extLst>
          </p:cNvPr>
          <p:cNvSpPr>
            <a:spLocks noChangeArrowheads="1"/>
          </p:cNvSpPr>
          <p:nvPr/>
        </p:nvSpPr>
        <p:spPr bwMode="auto">
          <a:xfrm>
            <a:off x="381000" y="1447800"/>
            <a:ext cx="876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animEffect transition="in" filter="wipe(left)">
                                      <p:cBhvr>
                                        <p:cTn id="7" dur="500"/>
                                        <p:tgtEl>
                                          <p:spTgt spid="542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274">
                                            <p:txEl>
                                              <p:pRg st="1" end="1"/>
                                            </p:txEl>
                                          </p:spTgt>
                                        </p:tgtEl>
                                        <p:attrNameLst>
                                          <p:attrName>style.visibility</p:attrName>
                                        </p:attrNameLst>
                                      </p:cBhvr>
                                      <p:to>
                                        <p:strVal val="visible"/>
                                      </p:to>
                                    </p:set>
                                    <p:animEffect transition="in" filter="wipe(left)">
                                      <p:cBhvr>
                                        <p:cTn id="12" dur="500"/>
                                        <p:tgtEl>
                                          <p:spTgt spid="542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274">
                                            <p:txEl>
                                              <p:pRg st="2" end="2"/>
                                            </p:txEl>
                                          </p:spTgt>
                                        </p:tgtEl>
                                        <p:attrNameLst>
                                          <p:attrName>style.visibility</p:attrName>
                                        </p:attrNameLst>
                                      </p:cBhvr>
                                      <p:to>
                                        <p:strVal val="visible"/>
                                      </p:to>
                                    </p:set>
                                    <p:animEffect transition="in" filter="wipe(left)">
                                      <p:cBhvr>
                                        <p:cTn id="17" dur="500"/>
                                        <p:tgtEl>
                                          <p:spTgt spid="542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149880EF-C08B-45B8-B694-55C0205E9B32}"/>
              </a:ext>
            </a:extLst>
          </p:cNvPr>
          <p:cNvSpPr>
            <a:spLocks noGrp="1" noChangeArrowheads="1"/>
          </p:cNvSpPr>
          <p:nvPr>
            <p:ph type="body" idx="1"/>
          </p:nvPr>
        </p:nvSpPr>
        <p:spPr/>
        <p:txBody>
          <a:bodyPr/>
          <a:lstStyle/>
          <a:p>
            <a:pPr>
              <a:lnSpc>
                <a:spcPct val="90000"/>
              </a:lnSpc>
              <a:spcBef>
                <a:spcPct val="0"/>
              </a:spcBef>
              <a:buClrTx/>
              <a:buFont typeface="Wingdings" panose="05000000000000000000" pitchFamily="2" charset="2"/>
              <a:buChar char="&amp;"/>
            </a:pPr>
            <a:r>
              <a:rPr kumimoji="0" lang="en-US" altLang="en-US" b="1" dirty="0">
                <a:solidFill>
                  <a:schemeClr val="tx2"/>
                </a:solidFill>
              </a:rPr>
              <a:t>Make tape recordings of books when you will not be available to read in person. Your child can still “read with you” in your absence…great for non-custodial parents who want to read regularly with their child.</a:t>
            </a:r>
          </a:p>
          <a:p>
            <a:pPr>
              <a:lnSpc>
                <a:spcPct val="90000"/>
              </a:lnSpc>
              <a:spcBef>
                <a:spcPct val="0"/>
              </a:spcBef>
              <a:buClrTx/>
              <a:buFont typeface="Wingdings" panose="05000000000000000000" pitchFamily="2" charset="2"/>
              <a:buChar char="&amp;"/>
            </a:pPr>
            <a:r>
              <a:rPr kumimoji="0" lang="en-US" altLang="en-US" b="1" dirty="0">
                <a:solidFill>
                  <a:schemeClr val="tx2"/>
                </a:solidFill>
              </a:rPr>
              <a:t>Read a story to the child and have him retell the story to you later. Ask questions during reading. . .”What do you think will happen?  Guess the ending, what would you do?”</a:t>
            </a:r>
          </a:p>
        </p:txBody>
      </p:sp>
      <p:sp>
        <p:nvSpPr>
          <p:cNvPr id="55299" name="Rectangle 3">
            <a:extLst>
              <a:ext uri="{FF2B5EF4-FFF2-40B4-BE49-F238E27FC236}">
                <a16:creationId xmlns:a16="http://schemas.microsoft.com/office/drawing/2014/main" id="{19FBF95D-2A9D-47A5-8489-B9575411D113}"/>
              </a:ext>
            </a:extLst>
          </p:cNvPr>
          <p:cNvSpPr>
            <a:spLocks noChangeArrowheads="1"/>
          </p:cNvSpPr>
          <p:nvPr/>
        </p:nvSpPr>
        <p:spPr bwMode="auto">
          <a:xfrm>
            <a:off x="533400" y="4572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55300" name="Rectangle 4">
            <a:extLst>
              <a:ext uri="{FF2B5EF4-FFF2-40B4-BE49-F238E27FC236}">
                <a16:creationId xmlns:a16="http://schemas.microsoft.com/office/drawing/2014/main" id="{30E45D4C-54BF-4C77-B753-3D2F9D88D638}"/>
              </a:ext>
            </a:extLst>
          </p:cNvPr>
          <p:cNvSpPr>
            <a:spLocks noChangeArrowheads="1"/>
          </p:cNvSpPr>
          <p:nvPr/>
        </p:nvSpPr>
        <p:spPr bwMode="auto">
          <a:xfrm>
            <a:off x="304800" y="3810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en-US" altLang="en-US" sz="4400" b="1">
                <a:solidFill>
                  <a:schemeClr val="tx2"/>
                </a:solidFill>
                <a:latin typeface="Kidprint" charset="0"/>
              </a:rPr>
              <a:t>Kindergarten -2nd Graders</a:t>
            </a:r>
          </a:p>
        </p:txBody>
      </p:sp>
      <p:sp>
        <p:nvSpPr>
          <p:cNvPr id="55301" name="Rectangle 5">
            <a:extLst>
              <a:ext uri="{FF2B5EF4-FFF2-40B4-BE49-F238E27FC236}">
                <a16:creationId xmlns:a16="http://schemas.microsoft.com/office/drawing/2014/main" id="{786E972B-660E-47F2-ACE1-F0E36D1F68F9}"/>
              </a:ext>
            </a:extLst>
          </p:cNvPr>
          <p:cNvSpPr>
            <a:spLocks noChangeArrowheads="1"/>
          </p:cNvSpPr>
          <p:nvPr/>
        </p:nvSpPr>
        <p:spPr bwMode="auto">
          <a:xfrm>
            <a:off x="381000" y="1447800"/>
            <a:ext cx="876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wipe(left)">
                                      <p:cBhvr>
                                        <p:cTn id="7" dur="500"/>
                                        <p:tgtEl>
                                          <p:spTgt spid="552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wipe(left)">
                                      <p:cBhvr>
                                        <p:cTn id="12" dur="500"/>
                                        <p:tgtEl>
                                          <p:spTgt spid="552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A495375-85D0-4080-ABD0-C48B66202E1A}"/>
              </a:ext>
            </a:extLst>
          </p:cNvPr>
          <p:cNvSpPr>
            <a:spLocks noGrp="1" noChangeArrowheads="1"/>
          </p:cNvSpPr>
          <p:nvPr>
            <p:ph type="title"/>
          </p:nvPr>
        </p:nvSpPr>
        <p:spPr>
          <a:xfrm>
            <a:off x="406400" y="228600"/>
            <a:ext cx="8737600" cy="1143000"/>
          </a:xfrm>
        </p:spPr>
        <p:txBody>
          <a:bodyPr/>
          <a:lstStyle/>
          <a:p>
            <a:r>
              <a:rPr lang="en-US" altLang="en-US" sz="4800">
                <a:latin typeface="Kidprint" charset="0"/>
              </a:rPr>
              <a:t>Strategies for Learning to Read</a:t>
            </a:r>
          </a:p>
        </p:txBody>
      </p:sp>
      <p:sp>
        <p:nvSpPr>
          <p:cNvPr id="24579" name="Rectangle 3">
            <a:extLst>
              <a:ext uri="{FF2B5EF4-FFF2-40B4-BE49-F238E27FC236}">
                <a16:creationId xmlns:a16="http://schemas.microsoft.com/office/drawing/2014/main" id="{78585894-B5D5-460C-A9BC-FD5876C23662}"/>
              </a:ext>
            </a:extLst>
          </p:cNvPr>
          <p:cNvSpPr>
            <a:spLocks noGrp="1" noChangeArrowheads="1"/>
          </p:cNvSpPr>
          <p:nvPr>
            <p:ph type="body" idx="1"/>
          </p:nvPr>
        </p:nvSpPr>
        <p:spPr>
          <a:xfrm>
            <a:off x="0" y="1676400"/>
            <a:ext cx="9144000" cy="4171950"/>
          </a:xfrm>
        </p:spPr>
        <p:txBody>
          <a:bodyPr/>
          <a:lstStyle/>
          <a:p>
            <a:pPr>
              <a:lnSpc>
                <a:spcPct val="90000"/>
              </a:lnSpc>
              <a:buFont typeface="Wingdings" panose="05000000000000000000" pitchFamily="2" charset="2"/>
              <a:buChar char="v"/>
            </a:pPr>
            <a:r>
              <a:rPr lang="en-US" altLang="en-US" sz="2800" b="1" dirty="0">
                <a:solidFill>
                  <a:schemeClr val="tx2"/>
                </a:solidFill>
              </a:rPr>
              <a:t>Parent led activities:</a:t>
            </a:r>
          </a:p>
          <a:p>
            <a:pPr>
              <a:lnSpc>
                <a:spcPct val="90000"/>
              </a:lnSpc>
              <a:buFont typeface="Wingdings" panose="05000000000000000000" pitchFamily="2" charset="2"/>
              <a:buChar char="ü"/>
            </a:pPr>
            <a:r>
              <a:rPr lang="en-US" altLang="en-US" sz="2800" b="1" dirty="0">
                <a:solidFill>
                  <a:schemeClr val="hlink"/>
                </a:solidFill>
              </a:rPr>
              <a:t>Introduce a new book</a:t>
            </a:r>
            <a:r>
              <a:rPr lang="en-US" altLang="en-US" sz="2800" b="1" dirty="0">
                <a:solidFill>
                  <a:schemeClr val="tx2"/>
                </a:solidFill>
              </a:rPr>
              <a:t> - look at the cover - think what the book will be about- do a picture read - look at new vocabulary</a:t>
            </a:r>
          </a:p>
          <a:p>
            <a:pPr>
              <a:lnSpc>
                <a:spcPct val="90000"/>
              </a:lnSpc>
              <a:buFont typeface="Wingdings" panose="05000000000000000000" pitchFamily="2" charset="2"/>
              <a:buChar char="ü"/>
            </a:pPr>
            <a:r>
              <a:rPr lang="en-US" altLang="en-US" sz="2800" b="1" dirty="0">
                <a:solidFill>
                  <a:schemeClr val="hlink"/>
                </a:solidFill>
              </a:rPr>
              <a:t>Guess the Ending</a:t>
            </a:r>
          </a:p>
          <a:p>
            <a:pPr>
              <a:lnSpc>
                <a:spcPct val="90000"/>
              </a:lnSpc>
              <a:buFont typeface="Wingdings" panose="05000000000000000000" pitchFamily="2" charset="2"/>
              <a:buChar char="ü"/>
            </a:pPr>
            <a:r>
              <a:rPr lang="en-US" altLang="en-US" sz="2800" b="1" dirty="0">
                <a:solidFill>
                  <a:schemeClr val="hlink"/>
                </a:solidFill>
              </a:rPr>
              <a:t>Predicting</a:t>
            </a:r>
            <a:r>
              <a:rPr lang="en-US" altLang="en-US" sz="2800" b="1" dirty="0">
                <a:solidFill>
                  <a:schemeClr val="tx2"/>
                </a:solidFill>
              </a:rPr>
              <a:t> - “ What do you think will happen next?”  “What should he do?”</a:t>
            </a:r>
          </a:p>
          <a:p>
            <a:pPr>
              <a:lnSpc>
                <a:spcPct val="90000"/>
              </a:lnSpc>
              <a:buFont typeface="Wingdings" panose="05000000000000000000" pitchFamily="2" charset="2"/>
              <a:buChar char="ü"/>
            </a:pPr>
            <a:r>
              <a:rPr lang="en-US" altLang="en-US" sz="2800" b="1" dirty="0">
                <a:solidFill>
                  <a:schemeClr val="hlink"/>
                </a:solidFill>
              </a:rPr>
              <a:t>Give help when needed</a:t>
            </a:r>
            <a:r>
              <a:rPr lang="en-US" altLang="en-US" sz="2800" b="1" dirty="0">
                <a:solidFill>
                  <a:schemeClr val="tx2"/>
                </a:solidFill>
              </a:rPr>
              <a:t>-</a:t>
            </a:r>
          </a:p>
          <a:p>
            <a:pPr>
              <a:lnSpc>
                <a:spcPct val="90000"/>
              </a:lnSpc>
              <a:buFont typeface="Wingdings" panose="05000000000000000000" pitchFamily="2" charset="2"/>
              <a:buChar char="ü"/>
            </a:pPr>
            <a:r>
              <a:rPr lang="en-US" altLang="en-US" sz="2800" b="1" dirty="0">
                <a:solidFill>
                  <a:schemeClr val="tx2"/>
                </a:solidFill>
              </a:rPr>
              <a:t>Wait time: use cueing strategies</a:t>
            </a:r>
          </a:p>
          <a:p>
            <a:pPr>
              <a:lnSpc>
                <a:spcPct val="90000"/>
              </a:lnSpc>
              <a:buFont typeface="Wingdings" panose="05000000000000000000" pitchFamily="2" charset="2"/>
              <a:buChar char="ü"/>
            </a:pPr>
            <a:r>
              <a:rPr lang="en-US" altLang="en-US" sz="2000" b="1" dirty="0">
                <a:solidFill>
                  <a:schemeClr val="accent2"/>
                </a:solidFill>
              </a:rPr>
              <a:t>	Does it make sense?   What is the beginning sound?  Does it sound right?  Skip it and read on to the end.   Backtrack and reread.   Use key words and picture clues.  Find chunks of words that you know.  Use letter sounds from families - onsets and rimes.</a:t>
            </a:r>
            <a:endParaRPr lang="en-US" altLang="en-US" sz="2800" b="1"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ssolve">
                                      <p:cBhvr>
                                        <p:cTn id="22" dur="500"/>
                                        <p:tgtEl>
                                          <p:spTgt spid="2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dissolve">
                                      <p:cBhvr>
                                        <p:cTn id="27" dur="500"/>
                                        <p:tgtEl>
                                          <p:spTgt spid="2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Effect transition="in" filter="dissolve">
                                      <p:cBhvr>
                                        <p:cTn id="32" dur="500"/>
                                        <p:tgtEl>
                                          <p:spTgt spid="2457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4579">
                                            <p:txEl>
                                              <p:pRg st="6" end="6"/>
                                            </p:txEl>
                                          </p:spTgt>
                                        </p:tgtEl>
                                        <p:attrNameLst>
                                          <p:attrName>style.visibility</p:attrName>
                                        </p:attrNameLst>
                                      </p:cBhvr>
                                      <p:to>
                                        <p:strVal val="visible"/>
                                      </p:to>
                                    </p:set>
                                    <p:animEffect transition="in" filter="dissolve">
                                      <p:cBhvr>
                                        <p:cTn id="37" dur="500"/>
                                        <p:tgtEl>
                                          <p:spTgt spid="245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B0F0EA5-F42A-4F02-9105-52842C8C960B}"/>
              </a:ext>
            </a:extLst>
          </p:cNvPr>
          <p:cNvSpPr>
            <a:spLocks noGrp="1" noChangeArrowheads="1"/>
          </p:cNvSpPr>
          <p:nvPr>
            <p:ph type="title"/>
          </p:nvPr>
        </p:nvSpPr>
        <p:spPr>
          <a:xfrm>
            <a:off x="406400" y="228600"/>
            <a:ext cx="8737600" cy="1143000"/>
          </a:xfrm>
        </p:spPr>
        <p:txBody>
          <a:bodyPr/>
          <a:lstStyle/>
          <a:p>
            <a:r>
              <a:rPr lang="en-US" altLang="en-US" sz="4800">
                <a:latin typeface="Kidprint" charset="0"/>
              </a:rPr>
              <a:t>Strategies for Learning to Read</a:t>
            </a:r>
          </a:p>
        </p:txBody>
      </p:sp>
      <p:sp>
        <p:nvSpPr>
          <p:cNvPr id="32771" name="Rectangle 3">
            <a:extLst>
              <a:ext uri="{FF2B5EF4-FFF2-40B4-BE49-F238E27FC236}">
                <a16:creationId xmlns:a16="http://schemas.microsoft.com/office/drawing/2014/main" id="{F48E95C2-099B-4EDC-936C-24B1B9E112F9}"/>
              </a:ext>
            </a:extLst>
          </p:cNvPr>
          <p:cNvSpPr>
            <a:spLocks noGrp="1" noChangeArrowheads="1"/>
          </p:cNvSpPr>
          <p:nvPr>
            <p:ph type="body" idx="1"/>
          </p:nvPr>
        </p:nvSpPr>
        <p:spPr>
          <a:xfrm>
            <a:off x="457200" y="1905000"/>
            <a:ext cx="8178800" cy="4171950"/>
          </a:xfrm>
        </p:spPr>
        <p:txBody>
          <a:bodyPr/>
          <a:lstStyle/>
          <a:p>
            <a:pPr>
              <a:buFont typeface="Monotype Sorts" charset="2"/>
              <a:buNone/>
            </a:pPr>
            <a:r>
              <a:rPr lang="en-US" altLang="en-US" sz="3600" b="1">
                <a:solidFill>
                  <a:schemeClr val="hlink"/>
                </a:solidFill>
              </a:rPr>
              <a:t>Choose books with:</a:t>
            </a:r>
          </a:p>
          <a:p>
            <a:pPr>
              <a:buFont typeface="Monotype Sorts" charset="2"/>
              <a:buNone/>
            </a:pPr>
            <a:r>
              <a:rPr lang="en-US" altLang="en-US" b="1">
                <a:solidFill>
                  <a:schemeClr val="tx2"/>
                </a:solidFill>
              </a:rPr>
              <a:t>Repetition or rhymes</a:t>
            </a:r>
          </a:p>
          <a:p>
            <a:pPr>
              <a:buFont typeface="Monotype Sorts" charset="2"/>
              <a:buNone/>
            </a:pPr>
            <a:r>
              <a:rPr lang="en-US" altLang="en-US" b="1">
                <a:solidFill>
                  <a:schemeClr val="tx2"/>
                </a:solidFill>
              </a:rPr>
              <a:t>Simple Text</a:t>
            </a:r>
          </a:p>
          <a:p>
            <a:pPr>
              <a:buFont typeface="Monotype Sorts" charset="2"/>
              <a:buNone/>
            </a:pPr>
            <a:r>
              <a:rPr lang="en-US" altLang="en-US" b="1">
                <a:solidFill>
                  <a:schemeClr val="tx2"/>
                </a:solidFill>
              </a:rPr>
              <a:t>Predictability</a:t>
            </a:r>
          </a:p>
          <a:p>
            <a:pPr>
              <a:buFont typeface="Monotype Sorts" charset="2"/>
              <a:buNone/>
            </a:pPr>
            <a:r>
              <a:rPr lang="en-US" altLang="en-US" b="1">
                <a:solidFill>
                  <a:schemeClr val="tx2"/>
                </a:solidFill>
              </a:rPr>
              <a:t>Picture clues</a:t>
            </a:r>
          </a:p>
          <a:p>
            <a:pPr>
              <a:buFont typeface="Monotype Sorts" charset="2"/>
              <a:buNone/>
            </a:pPr>
            <a:r>
              <a:rPr lang="en-US" altLang="en-US" b="1">
                <a:solidFill>
                  <a:schemeClr val="tx2"/>
                </a:solidFill>
              </a:rPr>
              <a:t>Interest to child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dissolve">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dissolve">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dissolve">
                                      <p:cBhvr>
                                        <p:cTn id="17" dur="500"/>
                                        <p:tgtEl>
                                          <p:spTgt spid="327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dissolve">
                                      <p:cBhvr>
                                        <p:cTn id="22" dur="500"/>
                                        <p:tgtEl>
                                          <p:spTgt spid="327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animEffect transition="in" filter="dissolve">
                                      <p:cBhvr>
                                        <p:cTn id="27" dur="500"/>
                                        <p:tgtEl>
                                          <p:spTgt spid="327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2771">
                                            <p:txEl>
                                              <p:pRg st="5" end="5"/>
                                            </p:txEl>
                                          </p:spTgt>
                                        </p:tgtEl>
                                        <p:attrNameLst>
                                          <p:attrName>style.visibility</p:attrName>
                                        </p:attrNameLst>
                                      </p:cBhvr>
                                      <p:to>
                                        <p:strVal val="visible"/>
                                      </p:to>
                                    </p:set>
                                    <p:animEffect transition="in" filter="dissolve">
                                      <p:cBhvr>
                                        <p:cTn id="32" dur="500"/>
                                        <p:tgtEl>
                                          <p:spTgt spid="327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C6B87BD-F038-4AF9-BE92-A711F25059B1}"/>
              </a:ext>
            </a:extLst>
          </p:cNvPr>
          <p:cNvSpPr>
            <a:spLocks noGrp="1" noChangeArrowheads="1"/>
          </p:cNvSpPr>
          <p:nvPr>
            <p:ph type="title"/>
          </p:nvPr>
        </p:nvSpPr>
        <p:spPr>
          <a:xfrm>
            <a:off x="406400" y="228600"/>
            <a:ext cx="8737600" cy="1143000"/>
          </a:xfrm>
        </p:spPr>
        <p:txBody>
          <a:bodyPr/>
          <a:lstStyle/>
          <a:p>
            <a:r>
              <a:rPr lang="en-US" altLang="en-US" sz="4800">
                <a:latin typeface="Kidprint" charset="0"/>
              </a:rPr>
              <a:t>Strategies for Learning to Read</a:t>
            </a:r>
          </a:p>
        </p:txBody>
      </p:sp>
      <p:sp>
        <p:nvSpPr>
          <p:cNvPr id="33795" name="Rectangle 3">
            <a:extLst>
              <a:ext uri="{FF2B5EF4-FFF2-40B4-BE49-F238E27FC236}">
                <a16:creationId xmlns:a16="http://schemas.microsoft.com/office/drawing/2014/main" id="{13190463-114F-419F-AF34-B9915301371C}"/>
              </a:ext>
            </a:extLst>
          </p:cNvPr>
          <p:cNvSpPr>
            <a:spLocks noGrp="1" noChangeArrowheads="1"/>
          </p:cNvSpPr>
          <p:nvPr>
            <p:ph type="body" idx="1"/>
          </p:nvPr>
        </p:nvSpPr>
        <p:spPr/>
        <p:txBody>
          <a:bodyPr/>
          <a:lstStyle/>
          <a:p>
            <a:pPr>
              <a:buFont typeface="Wingdings" panose="05000000000000000000" pitchFamily="2" charset="2"/>
              <a:buChar char="&amp;"/>
            </a:pPr>
            <a:r>
              <a:rPr lang="en-US" altLang="en-US" sz="3600" b="1">
                <a:solidFill>
                  <a:schemeClr val="hlink"/>
                </a:solidFill>
              </a:rPr>
              <a:t>Reread favorite books</a:t>
            </a:r>
          </a:p>
          <a:p>
            <a:pPr>
              <a:buFont typeface="Wingdings" panose="05000000000000000000" pitchFamily="2" charset="2"/>
              <a:buChar char="&amp;"/>
            </a:pPr>
            <a:r>
              <a:rPr lang="en-US" altLang="en-US" sz="3600" b="1">
                <a:solidFill>
                  <a:schemeClr val="hlink"/>
                </a:solidFill>
              </a:rPr>
              <a:t>Retell the story</a:t>
            </a:r>
          </a:p>
          <a:p>
            <a:pPr>
              <a:buFont typeface="Wingdings" panose="05000000000000000000" pitchFamily="2" charset="2"/>
              <a:buChar char="&amp;"/>
            </a:pPr>
            <a:r>
              <a:rPr lang="en-US" altLang="en-US" sz="3600" b="1">
                <a:solidFill>
                  <a:schemeClr val="hlink"/>
                </a:solidFill>
              </a:rPr>
              <a:t>Tape a book </a:t>
            </a:r>
          </a:p>
          <a:p>
            <a:pPr>
              <a:buFont typeface="Wingdings" panose="05000000000000000000" pitchFamily="2" charset="2"/>
              <a:buChar char="&amp;"/>
            </a:pPr>
            <a:r>
              <a:rPr lang="en-US" altLang="en-US" sz="3600" b="1">
                <a:solidFill>
                  <a:schemeClr val="hlink"/>
                </a:solidFill>
              </a:rPr>
              <a:t>Put a story in order</a:t>
            </a:r>
          </a:p>
          <a:p>
            <a:pPr>
              <a:buFont typeface="Wingdings" panose="05000000000000000000" pitchFamily="2" charset="2"/>
              <a:buChar char="&amp;"/>
            </a:pPr>
            <a:r>
              <a:rPr lang="en-US" altLang="en-US" sz="3600" b="1">
                <a:solidFill>
                  <a:schemeClr val="hlink"/>
                </a:solidFill>
              </a:rPr>
              <a:t>Play word games</a:t>
            </a:r>
          </a:p>
          <a:p>
            <a:pPr>
              <a:buFont typeface="Wingdings" panose="05000000000000000000" pitchFamily="2" charset="2"/>
              <a:buChar char="&amp;"/>
            </a:pPr>
            <a:endParaRPr lang="en-US" altLang="en-US"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dissolve">
                                      <p:cBhvr>
                                        <p:cTn id="7" dur="500"/>
                                        <p:tgtEl>
                                          <p:spTgt spid="33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dissolve">
                                      <p:cBhvr>
                                        <p:cTn id="12" dur="500"/>
                                        <p:tgtEl>
                                          <p:spTgt spid="33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dissolve">
                                      <p:cBhvr>
                                        <p:cTn id="17" dur="500"/>
                                        <p:tgtEl>
                                          <p:spTgt spid="337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3795">
                                            <p:txEl>
                                              <p:pRg st="3" end="3"/>
                                            </p:txEl>
                                          </p:spTgt>
                                        </p:tgtEl>
                                        <p:attrNameLst>
                                          <p:attrName>style.visibility</p:attrName>
                                        </p:attrNameLst>
                                      </p:cBhvr>
                                      <p:to>
                                        <p:strVal val="visible"/>
                                      </p:to>
                                    </p:set>
                                    <p:animEffect transition="in" filter="dissolve">
                                      <p:cBhvr>
                                        <p:cTn id="22" dur="500"/>
                                        <p:tgtEl>
                                          <p:spTgt spid="337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3795">
                                            <p:txEl>
                                              <p:pRg st="4" end="4"/>
                                            </p:txEl>
                                          </p:spTgt>
                                        </p:tgtEl>
                                        <p:attrNameLst>
                                          <p:attrName>style.visibility</p:attrName>
                                        </p:attrNameLst>
                                      </p:cBhvr>
                                      <p:to>
                                        <p:strVal val="visible"/>
                                      </p:to>
                                    </p:set>
                                    <p:animEffect transition="in" filter="dissolve">
                                      <p:cBhvr>
                                        <p:cTn id="27" dur="500"/>
                                        <p:tgtEl>
                                          <p:spTgt spid="337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3A24BC1-FC55-46E1-89FC-397187948024}"/>
              </a:ext>
            </a:extLst>
          </p:cNvPr>
          <p:cNvSpPr>
            <a:spLocks noGrp="1" noChangeArrowheads="1"/>
          </p:cNvSpPr>
          <p:nvPr>
            <p:ph type="title"/>
          </p:nvPr>
        </p:nvSpPr>
        <p:spPr/>
        <p:txBody>
          <a:bodyPr/>
          <a:lstStyle/>
          <a:p>
            <a:br>
              <a:rPr lang="en-US" altLang="en-US"/>
            </a:br>
            <a:endParaRPr lang="en-US" altLang="en-US"/>
          </a:p>
        </p:txBody>
      </p:sp>
      <p:sp>
        <p:nvSpPr>
          <p:cNvPr id="6147" name="Rectangle 3">
            <a:extLst>
              <a:ext uri="{FF2B5EF4-FFF2-40B4-BE49-F238E27FC236}">
                <a16:creationId xmlns:a16="http://schemas.microsoft.com/office/drawing/2014/main" id="{CEA4FA83-1CC8-418B-B5DD-32E32C4D089C}"/>
              </a:ext>
            </a:extLst>
          </p:cNvPr>
          <p:cNvSpPr>
            <a:spLocks noGrp="1" noChangeArrowheads="1"/>
          </p:cNvSpPr>
          <p:nvPr>
            <p:ph type="body" idx="1"/>
          </p:nvPr>
        </p:nvSpPr>
        <p:spPr>
          <a:xfrm>
            <a:off x="457200" y="1905000"/>
            <a:ext cx="8686800" cy="4572000"/>
          </a:xfrm>
        </p:spPr>
        <p:txBody>
          <a:bodyPr/>
          <a:lstStyle/>
          <a:p>
            <a:pPr marL="0" indent="0" algn="ctr">
              <a:lnSpc>
                <a:spcPct val="90000"/>
              </a:lnSpc>
              <a:buNone/>
            </a:pPr>
            <a:r>
              <a:rPr lang="en-US" altLang="en-US" b="1" dirty="0">
                <a:solidFill>
                  <a:schemeClr val="hlink"/>
                </a:solidFill>
              </a:rPr>
              <a:t>	</a:t>
            </a:r>
            <a:r>
              <a:rPr lang="en-US" altLang="en-US" sz="2400" b="1" dirty="0">
                <a:solidFill>
                  <a:schemeClr val="hlink"/>
                </a:solidFill>
              </a:rPr>
              <a:t>Read and write every day. They start to move from 	“</a:t>
            </a:r>
            <a:r>
              <a:rPr lang="en-US" altLang="en-US" sz="2400" b="1" dirty="0">
                <a:solidFill>
                  <a:schemeClr val="accent2"/>
                </a:solidFill>
              </a:rPr>
              <a:t>Learning to Read</a:t>
            </a:r>
            <a:r>
              <a:rPr lang="en-US" altLang="en-US" sz="2400" b="1" dirty="0">
                <a:solidFill>
                  <a:schemeClr val="hlink"/>
                </a:solidFill>
              </a:rPr>
              <a:t>” to “</a:t>
            </a:r>
            <a:r>
              <a:rPr lang="en-US" altLang="en-US" sz="2400" b="1" dirty="0">
                <a:solidFill>
                  <a:schemeClr val="accent2"/>
                </a:solidFill>
              </a:rPr>
              <a:t>Reading to Learn</a:t>
            </a:r>
            <a:r>
              <a:rPr lang="en-US" altLang="en-US" sz="2400" b="1" dirty="0">
                <a:solidFill>
                  <a:schemeClr val="hlink"/>
                </a:solidFill>
              </a:rPr>
              <a:t>”</a:t>
            </a:r>
            <a:endParaRPr lang="en-US" altLang="en-US" sz="2400" b="1" dirty="0">
              <a:solidFill>
                <a:schemeClr val="tx2"/>
              </a:solidFill>
            </a:endParaRPr>
          </a:p>
          <a:p>
            <a:pPr>
              <a:lnSpc>
                <a:spcPct val="90000"/>
              </a:lnSpc>
              <a:buFont typeface="Wingdings" panose="05000000000000000000" pitchFamily="2" charset="2"/>
              <a:buChar char="ü"/>
            </a:pPr>
            <a:r>
              <a:rPr lang="en-US" altLang="en-US" sz="2800" b="1" dirty="0">
                <a:solidFill>
                  <a:schemeClr val="hlink"/>
                </a:solidFill>
              </a:rPr>
              <a:t>Read many kinds of children’s books</a:t>
            </a:r>
          </a:p>
          <a:p>
            <a:pPr>
              <a:lnSpc>
                <a:spcPct val="90000"/>
              </a:lnSpc>
              <a:buFont typeface="Wingdings" panose="05000000000000000000" pitchFamily="2" charset="2"/>
              <a:buChar char="ü"/>
            </a:pPr>
            <a:r>
              <a:rPr lang="en-US" altLang="en-US" sz="2800" b="1" dirty="0">
                <a:solidFill>
                  <a:schemeClr val="hlink"/>
                </a:solidFill>
              </a:rPr>
              <a:t>Read for fun, information, and understanding</a:t>
            </a:r>
          </a:p>
          <a:p>
            <a:pPr>
              <a:lnSpc>
                <a:spcPct val="90000"/>
              </a:lnSpc>
              <a:buFont typeface="Wingdings" panose="05000000000000000000" pitchFamily="2" charset="2"/>
              <a:buChar char="ü"/>
            </a:pPr>
            <a:r>
              <a:rPr lang="en-US" altLang="en-US" sz="2800" b="1" dirty="0">
                <a:solidFill>
                  <a:schemeClr val="hlink"/>
                </a:solidFill>
              </a:rPr>
              <a:t>Use different ways of reading  - sounding out words, getting information from the story, and personal knowledge - to understand stories and new words</a:t>
            </a:r>
          </a:p>
          <a:p>
            <a:pPr>
              <a:lnSpc>
                <a:spcPct val="90000"/>
              </a:lnSpc>
              <a:buFont typeface="Wingdings" panose="05000000000000000000" pitchFamily="2" charset="2"/>
              <a:buChar char="ü"/>
            </a:pPr>
            <a:r>
              <a:rPr lang="en-US" altLang="en-US" sz="2800" b="1" dirty="0">
                <a:solidFill>
                  <a:schemeClr val="hlink"/>
                </a:solidFill>
              </a:rPr>
              <a:t>Understand main ideas and purpose</a:t>
            </a:r>
          </a:p>
          <a:p>
            <a:pPr>
              <a:lnSpc>
                <a:spcPct val="90000"/>
              </a:lnSpc>
            </a:pPr>
            <a:endParaRPr lang="en-US" altLang="en-US" sz="2800" dirty="0">
              <a:solidFill>
                <a:schemeClr val="hlink"/>
              </a:solidFill>
            </a:endParaRPr>
          </a:p>
        </p:txBody>
      </p:sp>
      <p:sp>
        <p:nvSpPr>
          <p:cNvPr id="6148" name="Rectangle 4">
            <a:extLst>
              <a:ext uri="{FF2B5EF4-FFF2-40B4-BE49-F238E27FC236}">
                <a16:creationId xmlns:a16="http://schemas.microsoft.com/office/drawing/2014/main" id="{80A825EF-4612-4FDB-9BBB-558615012EB3}"/>
              </a:ext>
            </a:extLst>
          </p:cNvPr>
          <p:cNvSpPr>
            <a:spLocks noChangeArrowheads="1"/>
          </p:cNvSpPr>
          <p:nvPr/>
        </p:nvSpPr>
        <p:spPr bwMode="auto">
          <a:xfrm>
            <a:off x="406400" y="228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kumimoji="1" sz="4400" b="1">
                <a:solidFill>
                  <a:schemeClr val="tx2"/>
                </a:solidFill>
                <a:latin typeface="Arial" panose="020B0604020202020204" pitchFamily="34" charset="0"/>
              </a:defRPr>
            </a:lvl1pPr>
            <a:lvl2pPr>
              <a:defRPr kumimoji="1" sz="4400" b="1">
                <a:solidFill>
                  <a:schemeClr val="tx2"/>
                </a:solidFill>
                <a:latin typeface="Arial" panose="020B0604020202020204" pitchFamily="34" charset="0"/>
              </a:defRPr>
            </a:lvl2pPr>
            <a:lvl3pPr>
              <a:defRPr kumimoji="1" sz="4400" b="1">
                <a:solidFill>
                  <a:schemeClr val="tx2"/>
                </a:solidFill>
                <a:latin typeface="Arial" panose="020B0604020202020204" pitchFamily="34" charset="0"/>
              </a:defRPr>
            </a:lvl3pPr>
            <a:lvl4pPr>
              <a:defRPr kumimoji="1" sz="4400" b="1">
                <a:solidFill>
                  <a:schemeClr val="tx2"/>
                </a:solidFill>
                <a:latin typeface="Arial" panose="020B0604020202020204" pitchFamily="34" charset="0"/>
              </a:defRPr>
            </a:lvl4pPr>
            <a:lvl5pPr>
              <a:defRPr kumimoji="1" sz="4400" b="1">
                <a:solidFill>
                  <a:schemeClr val="tx2"/>
                </a:solidFill>
                <a:latin typeface="Arial" panose="020B0604020202020204" pitchFamily="34" charset="0"/>
              </a:defRPr>
            </a:lvl5pPr>
            <a:lvl6pPr marL="457200" eaLnBrk="0" fontAlgn="base" hangingPunct="0">
              <a:spcBef>
                <a:spcPct val="0"/>
              </a:spcBef>
              <a:spcAft>
                <a:spcPct val="0"/>
              </a:spcAft>
              <a:defRPr kumimoji="1" sz="4400" b="1">
                <a:solidFill>
                  <a:schemeClr val="tx2"/>
                </a:solidFill>
                <a:latin typeface="Arial" panose="020B0604020202020204" pitchFamily="34" charset="0"/>
              </a:defRPr>
            </a:lvl6pPr>
            <a:lvl7pPr marL="914400" eaLnBrk="0" fontAlgn="base" hangingPunct="0">
              <a:spcBef>
                <a:spcPct val="0"/>
              </a:spcBef>
              <a:spcAft>
                <a:spcPct val="0"/>
              </a:spcAft>
              <a:defRPr kumimoji="1" sz="4400" b="1">
                <a:solidFill>
                  <a:schemeClr val="tx2"/>
                </a:solidFill>
                <a:latin typeface="Arial" panose="020B0604020202020204" pitchFamily="34" charset="0"/>
              </a:defRPr>
            </a:lvl7pPr>
            <a:lvl8pPr marL="1371600" eaLnBrk="0" fontAlgn="base" hangingPunct="0">
              <a:spcBef>
                <a:spcPct val="0"/>
              </a:spcBef>
              <a:spcAft>
                <a:spcPct val="0"/>
              </a:spcAft>
              <a:defRPr kumimoji="1" sz="4400" b="1">
                <a:solidFill>
                  <a:schemeClr val="tx2"/>
                </a:solidFill>
                <a:latin typeface="Arial" panose="020B0604020202020204" pitchFamily="34" charset="0"/>
              </a:defRPr>
            </a:lvl8pPr>
            <a:lvl9pPr marL="1828800" eaLnBrk="0" fontAlgn="base" hangingPunct="0">
              <a:spcBef>
                <a:spcPct val="0"/>
              </a:spcBef>
              <a:spcAft>
                <a:spcPct val="0"/>
              </a:spcAft>
              <a:defRPr kumimoji="1" sz="4400" b="1">
                <a:solidFill>
                  <a:schemeClr val="tx2"/>
                </a:solidFill>
                <a:latin typeface="Arial" panose="020B0604020202020204" pitchFamily="34" charset="0"/>
              </a:defRPr>
            </a:lvl9pPr>
          </a:lstStyle>
          <a:p>
            <a:r>
              <a:rPr lang="en-US" altLang="en-US" sz="6000">
                <a:latin typeface="Kidprint" charset="0"/>
              </a:rPr>
              <a:t>3rd - 5th Graders</a:t>
            </a:r>
            <a:endParaRPr lang="en-US" altLang="en-US"/>
          </a:p>
        </p:txBody>
      </p:sp>
      <p:sp>
        <p:nvSpPr>
          <p:cNvPr id="6149" name="Rectangle 5">
            <a:extLst>
              <a:ext uri="{FF2B5EF4-FFF2-40B4-BE49-F238E27FC236}">
                <a16:creationId xmlns:a16="http://schemas.microsoft.com/office/drawing/2014/main" id="{C44CB3A4-D35B-443F-930C-99506BBDA715}"/>
              </a:ext>
            </a:extLst>
          </p:cNvPr>
          <p:cNvSpPr>
            <a:spLocks noChangeArrowheads="1"/>
          </p:cNvSpPr>
          <p:nvPr/>
        </p:nvSpPr>
        <p:spPr bwMode="auto">
          <a:xfrm>
            <a:off x="0" y="1828800"/>
            <a:ext cx="944880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2"/>
              </a:buClr>
              <a:buFont typeface="Monotype Sorts" charset="2"/>
              <a:buChar char="z"/>
              <a:defRPr kumimoji="1" sz="3200">
                <a:solidFill>
                  <a:schemeClr val="tx1"/>
                </a:solidFill>
                <a:latin typeface="Arial" panose="020B0604020202020204" pitchFamily="34" charset="0"/>
              </a:defRPr>
            </a:lvl1pPr>
            <a:lvl2pPr marL="742950" indent="-285750">
              <a:spcBef>
                <a:spcPct val="20000"/>
              </a:spcBef>
              <a:buClr>
                <a:schemeClr val="accent2"/>
              </a:buClr>
              <a:buFont typeface="Monotype Sorts" charset="2"/>
              <a:buChar char="y"/>
              <a:defRPr kumimoji="1" sz="2800">
                <a:solidFill>
                  <a:schemeClr val="tx1"/>
                </a:solidFill>
                <a:latin typeface="Arial" panose="020B0604020202020204" pitchFamily="34" charset="0"/>
              </a:defRPr>
            </a:lvl2pPr>
            <a:lvl3pPr marL="1143000" indent="-228600">
              <a:spcBef>
                <a:spcPct val="20000"/>
              </a:spcBef>
              <a:buClr>
                <a:schemeClr val="accent2"/>
              </a:buClr>
              <a:buFont typeface="Monotype Sorts" charset="2"/>
              <a:buChar char="x"/>
              <a:defRPr kumimoji="1" sz="2400">
                <a:solidFill>
                  <a:schemeClr val="tx1"/>
                </a:solidFill>
                <a:latin typeface="Arial" panose="020B0604020202020204" pitchFamily="34" charset="0"/>
              </a:defRPr>
            </a:lvl3pPr>
            <a:lvl4pPr marL="1600200" indent="-228600">
              <a:spcBef>
                <a:spcPct val="20000"/>
              </a:spcBef>
              <a:buClr>
                <a:schemeClr val="accent2"/>
              </a:buClr>
              <a:buChar char="•"/>
              <a:defRPr kumimoji="1" sz="2000">
                <a:solidFill>
                  <a:schemeClr val="tx1"/>
                </a:solidFill>
                <a:latin typeface="Arial" panose="020B0604020202020204" pitchFamily="34" charset="0"/>
              </a:defRPr>
            </a:lvl4pPr>
            <a:lvl5pPr marL="2057400" indent="-228600">
              <a:spcBef>
                <a:spcPct val="20000"/>
              </a:spcBef>
              <a:buClr>
                <a:schemeClr val="accent2"/>
              </a:buClr>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9pPr>
          </a:lstStyle>
          <a:p>
            <a:pPr>
              <a:lnSpc>
                <a:spcPct val="90000"/>
              </a:lnSpc>
              <a:buFontTx/>
              <a:buChar char="v"/>
            </a:pPr>
            <a:endParaRPr lang="en-US" altLang="en-US"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wipe(left)">
                                      <p:cBhvr>
                                        <p:cTn id="12" dur="500"/>
                                        <p:tgtEl>
                                          <p:spTgt spid="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wipe(left)">
                                      <p:cBhvr>
                                        <p:cTn id="17" dur="500"/>
                                        <p:tgtEl>
                                          <p:spTgt spid="61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7">
                                            <p:txEl>
                                              <p:pRg st="2" end="2"/>
                                            </p:txEl>
                                          </p:spTgt>
                                        </p:tgtEl>
                                        <p:attrNameLst>
                                          <p:attrName>style.visibility</p:attrName>
                                        </p:attrNameLst>
                                      </p:cBhvr>
                                      <p:to>
                                        <p:strVal val="visible"/>
                                      </p:to>
                                    </p:set>
                                    <p:animEffect transition="in" filter="wipe(left)">
                                      <p:cBhvr>
                                        <p:cTn id="22" dur="500"/>
                                        <p:tgtEl>
                                          <p:spTgt spid="61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7">
                                            <p:txEl>
                                              <p:pRg st="3" end="3"/>
                                            </p:txEl>
                                          </p:spTgt>
                                        </p:tgtEl>
                                        <p:attrNameLst>
                                          <p:attrName>style.visibility</p:attrName>
                                        </p:attrNameLst>
                                      </p:cBhvr>
                                      <p:to>
                                        <p:strVal val="visible"/>
                                      </p:to>
                                    </p:set>
                                    <p:animEffect transition="in" filter="wipe(left)">
                                      <p:cBhvr>
                                        <p:cTn id="27" dur="500"/>
                                        <p:tgtEl>
                                          <p:spTgt spid="61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47">
                                            <p:txEl>
                                              <p:pRg st="4" end="4"/>
                                            </p:txEl>
                                          </p:spTgt>
                                        </p:tgtEl>
                                        <p:attrNameLst>
                                          <p:attrName>style.visibility</p:attrName>
                                        </p:attrNameLst>
                                      </p:cBhvr>
                                      <p:to>
                                        <p:strVal val="visible"/>
                                      </p:to>
                                    </p:set>
                                    <p:animEffect transition="in" filter="wipe(left)">
                                      <p:cBhvr>
                                        <p:cTn id="32"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P spid="614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E4973D44-D029-4308-ADA0-7C9891EC8CAA}"/>
              </a:ext>
            </a:extLst>
          </p:cNvPr>
          <p:cNvSpPr>
            <a:spLocks noGrp="1" noChangeArrowheads="1"/>
          </p:cNvSpPr>
          <p:nvPr>
            <p:ph type="title"/>
          </p:nvPr>
        </p:nvSpPr>
        <p:spPr/>
        <p:txBody>
          <a:bodyPr/>
          <a:lstStyle/>
          <a:p>
            <a:br>
              <a:rPr lang="en-US" altLang="en-US"/>
            </a:br>
            <a:endParaRPr lang="en-US" altLang="en-US"/>
          </a:p>
        </p:txBody>
      </p:sp>
      <p:sp>
        <p:nvSpPr>
          <p:cNvPr id="56323" name="Rectangle 3">
            <a:extLst>
              <a:ext uri="{FF2B5EF4-FFF2-40B4-BE49-F238E27FC236}">
                <a16:creationId xmlns:a16="http://schemas.microsoft.com/office/drawing/2014/main" id="{F9BEE733-AB66-48CE-AE00-540DDB50E8E6}"/>
              </a:ext>
            </a:extLst>
          </p:cNvPr>
          <p:cNvSpPr>
            <a:spLocks noGrp="1" noChangeArrowheads="1"/>
          </p:cNvSpPr>
          <p:nvPr>
            <p:ph type="body" idx="1"/>
          </p:nvPr>
        </p:nvSpPr>
        <p:spPr>
          <a:xfrm>
            <a:off x="457200" y="1905000"/>
            <a:ext cx="8178800" cy="4171950"/>
          </a:xfrm>
        </p:spPr>
        <p:txBody>
          <a:bodyPr/>
          <a:lstStyle/>
          <a:p>
            <a:pPr>
              <a:lnSpc>
                <a:spcPct val="90000"/>
              </a:lnSpc>
              <a:buFont typeface="Wingdings" panose="05000000000000000000" pitchFamily="2" charset="2"/>
              <a:buChar char="ü"/>
            </a:pPr>
            <a:r>
              <a:rPr lang="en-US" altLang="en-US" sz="2800" b="1" dirty="0">
                <a:solidFill>
                  <a:schemeClr val="hlink"/>
                </a:solidFill>
              </a:rPr>
              <a:t>They can identify fact, fiction and opinion in texts.</a:t>
            </a:r>
          </a:p>
          <a:p>
            <a:pPr>
              <a:lnSpc>
                <a:spcPct val="90000"/>
              </a:lnSpc>
              <a:buFont typeface="Wingdings" panose="05000000000000000000" pitchFamily="2" charset="2"/>
              <a:buChar char="ü"/>
            </a:pPr>
            <a:r>
              <a:rPr lang="en-US" altLang="en-US" sz="2800" b="1" dirty="0">
                <a:solidFill>
                  <a:schemeClr val="hlink"/>
                </a:solidFill>
              </a:rPr>
              <a:t>In writing, they create logical beginning, middle and ending appropriate to their writing.</a:t>
            </a:r>
          </a:p>
          <a:p>
            <a:pPr>
              <a:lnSpc>
                <a:spcPct val="90000"/>
              </a:lnSpc>
              <a:buFont typeface="Wingdings" panose="05000000000000000000" pitchFamily="2" charset="2"/>
              <a:buChar char="ü"/>
            </a:pPr>
            <a:r>
              <a:rPr lang="en-US" altLang="en-US" sz="2800" b="1" dirty="0">
                <a:solidFill>
                  <a:schemeClr val="hlink"/>
                </a:solidFill>
              </a:rPr>
              <a:t>They can identify an author’s purpose in writing.</a:t>
            </a:r>
          </a:p>
          <a:p>
            <a:pPr>
              <a:lnSpc>
                <a:spcPct val="90000"/>
              </a:lnSpc>
              <a:buFont typeface="Wingdings" panose="05000000000000000000" pitchFamily="2" charset="2"/>
              <a:buChar char="ü"/>
            </a:pPr>
            <a:r>
              <a:rPr lang="en-US" altLang="en-US" sz="2800" b="1" dirty="0">
                <a:solidFill>
                  <a:schemeClr val="hlink"/>
                </a:solidFill>
              </a:rPr>
              <a:t>They can read and organize information and understands how plots are developed.</a:t>
            </a:r>
            <a:endParaRPr lang="en-US" altLang="en-US" sz="2800" dirty="0"/>
          </a:p>
        </p:txBody>
      </p:sp>
      <p:sp>
        <p:nvSpPr>
          <p:cNvPr id="56324" name="Rectangle 4">
            <a:extLst>
              <a:ext uri="{FF2B5EF4-FFF2-40B4-BE49-F238E27FC236}">
                <a16:creationId xmlns:a16="http://schemas.microsoft.com/office/drawing/2014/main" id="{674713A0-04AE-4BA1-B032-F869659CEE6E}"/>
              </a:ext>
            </a:extLst>
          </p:cNvPr>
          <p:cNvSpPr>
            <a:spLocks noChangeArrowheads="1"/>
          </p:cNvSpPr>
          <p:nvPr/>
        </p:nvSpPr>
        <p:spPr bwMode="auto">
          <a:xfrm>
            <a:off x="406400" y="228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kumimoji="1" sz="4400" b="1">
                <a:solidFill>
                  <a:schemeClr val="tx2"/>
                </a:solidFill>
                <a:latin typeface="Arial" panose="020B0604020202020204" pitchFamily="34" charset="0"/>
              </a:defRPr>
            </a:lvl1pPr>
            <a:lvl2pPr>
              <a:defRPr kumimoji="1" sz="4400" b="1">
                <a:solidFill>
                  <a:schemeClr val="tx2"/>
                </a:solidFill>
                <a:latin typeface="Arial" panose="020B0604020202020204" pitchFamily="34" charset="0"/>
              </a:defRPr>
            </a:lvl2pPr>
            <a:lvl3pPr>
              <a:defRPr kumimoji="1" sz="4400" b="1">
                <a:solidFill>
                  <a:schemeClr val="tx2"/>
                </a:solidFill>
                <a:latin typeface="Arial" panose="020B0604020202020204" pitchFamily="34" charset="0"/>
              </a:defRPr>
            </a:lvl3pPr>
            <a:lvl4pPr>
              <a:defRPr kumimoji="1" sz="4400" b="1">
                <a:solidFill>
                  <a:schemeClr val="tx2"/>
                </a:solidFill>
                <a:latin typeface="Arial" panose="020B0604020202020204" pitchFamily="34" charset="0"/>
              </a:defRPr>
            </a:lvl4pPr>
            <a:lvl5pPr>
              <a:defRPr kumimoji="1" sz="4400" b="1">
                <a:solidFill>
                  <a:schemeClr val="tx2"/>
                </a:solidFill>
                <a:latin typeface="Arial" panose="020B0604020202020204" pitchFamily="34" charset="0"/>
              </a:defRPr>
            </a:lvl5pPr>
            <a:lvl6pPr marL="457200" eaLnBrk="0" fontAlgn="base" hangingPunct="0">
              <a:spcBef>
                <a:spcPct val="0"/>
              </a:spcBef>
              <a:spcAft>
                <a:spcPct val="0"/>
              </a:spcAft>
              <a:defRPr kumimoji="1" sz="4400" b="1">
                <a:solidFill>
                  <a:schemeClr val="tx2"/>
                </a:solidFill>
                <a:latin typeface="Arial" panose="020B0604020202020204" pitchFamily="34" charset="0"/>
              </a:defRPr>
            </a:lvl6pPr>
            <a:lvl7pPr marL="914400" eaLnBrk="0" fontAlgn="base" hangingPunct="0">
              <a:spcBef>
                <a:spcPct val="0"/>
              </a:spcBef>
              <a:spcAft>
                <a:spcPct val="0"/>
              </a:spcAft>
              <a:defRPr kumimoji="1" sz="4400" b="1">
                <a:solidFill>
                  <a:schemeClr val="tx2"/>
                </a:solidFill>
                <a:latin typeface="Arial" panose="020B0604020202020204" pitchFamily="34" charset="0"/>
              </a:defRPr>
            </a:lvl7pPr>
            <a:lvl8pPr marL="1371600" eaLnBrk="0" fontAlgn="base" hangingPunct="0">
              <a:spcBef>
                <a:spcPct val="0"/>
              </a:spcBef>
              <a:spcAft>
                <a:spcPct val="0"/>
              </a:spcAft>
              <a:defRPr kumimoji="1" sz="4400" b="1">
                <a:solidFill>
                  <a:schemeClr val="tx2"/>
                </a:solidFill>
                <a:latin typeface="Arial" panose="020B0604020202020204" pitchFamily="34" charset="0"/>
              </a:defRPr>
            </a:lvl8pPr>
            <a:lvl9pPr marL="1828800" eaLnBrk="0" fontAlgn="base" hangingPunct="0">
              <a:spcBef>
                <a:spcPct val="0"/>
              </a:spcBef>
              <a:spcAft>
                <a:spcPct val="0"/>
              </a:spcAft>
              <a:defRPr kumimoji="1" sz="4400" b="1">
                <a:solidFill>
                  <a:schemeClr val="tx2"/>
                </a:solidFill>
                <a:latin typeface="Arial" panose="020B0604020202020204" pitchFamily="34" charset="0"/>
              </a:defRPr>
            </a:lvl9pPr>
          </a:lstStyle>
          <a:p>
            <a:endParaRPr lang="en-US" altLang="en-US"/>
          </a:p>
        </p:txBody>
      </p:sp>
      <p:sp>
        <p:nvSpPr>
          <p:cNvPr id="56325" name="Rectangle 5">
            <a:extLst>
              <a:ext uri="{FF2B5EF4-FFF2-40B4-BE49-F238E27FC236}">
                <a16:creationId xmlns:a16="http://schemas.microsoft.com/office/drawing/2014/main" id="{0F0DCE64-5E57-4B13-9137-C6F7F2E496A0}"/>
              </a:ext>
            </a:extLst>
          </p:cNvPr>
          <p:cNvSpPr>
            <a:spLocks noChangeArrowheads="1"/>
          </p:cNvSpPr>
          <p:nvPr/>
        </p:nvSpPr>
        <p:spPr bwMode="auto">
          <a:xfrm>
            <a:off x="0" y="1828800"/>
            <a:ext cx="944880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2"/>
              </a:buClr>
              <a:buFont typeface="Monotype Sorts" charset="2"/>
              <a:buChar char="z"/>
              <a:defRPr kumimoji="1" sz="3200">
                <a:solidFill>
                  <a:schemeClr val="tx1"/>
                </a:solidFill>
                <a:latin typeface="Arial" panose="020B0604020202020204" pitchFamily="34" charset="0"/>
              </a:defRPr>
            </a:lvl1pPr>
            <a:lvl2pPr marL="742950" indent="-285750">
              <a:spcBef>
                <a:spcPct val="20000"/>
              </a:spcBef>
              <a:buClr>
                <a:schemeClr val="accent2"/>
              </a:buClr>
              <a:buFont typeface="Monotype Sorts" charset="2"/>
              <a:buChar char="y"/>
              <a:defRPr kumimoji="1" sz="2800">
                <a:solidFill>
                  <a:schemeClr val="tx1"/>
                </a:solidFill>
                <a:latin typeface="Arial" panose="020B0604020202020204" pitchFamily="34" charset="0"/>
              </a:defRPr>
            </a:lvl2pPr>
            <a:lvl3pPr marL="1143000" indent="-228600">
              <a:spcBef>
                <a:spcPct val="20000"/>
              </a:spcBef>
              <a:buClr>
                <a:schemeClr val="accent2"/>
              </a:buClr>
              <a:buFont typeface="Monotype Sorts" charset="2"/>
              <a:buChar char="x"/>
              <a:defRPr kumimoji="1" sz="2400">
                <a:solidFill>
                  <a:schemeClr val="tx1"/>
                </a:solidFill>
                <a:latin typeface="Arial" panose="020B0604020202020204" pitchFamily="34" charset="0"/>
              </a:defRPr>
            </a:lvl3pPr>
            <a:lvl4pPr marL="1600200" indent="-228600">
              <a:spcBef>
                <a:spcPct val="20000"/>
              </a:spcBef>
              <a:buClr>
                <a:schemeClr val="accent2"/>
              </a:buClr>
              <a:buChar char="•"/>
              <a:defRPr kumimoji="1" sz="2000">
                <a:solidFill>
                  <a:schemeClr val="tx1"/>
                </a:solidFill>
                <a:latin typeface="Arial" panose="020B0604020202020204" pitchFamily="34" charset="0"/>
              </a:defRPr>
            </a:lvl4pPr>
            <a:lvl5pPr marL="2057400" indent="-228600">
              <a:spcBef>
                <a:spcPct val="20000"/>
              </a:spcBef>
              <a:buClr>
                <a:schemeClr val="accent2"/>
              </a:buClr>
              <a:buChar char="–"/>
              <a:defRPr kumimoji="1"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panose="020B0604020202020204" pitchFamily="34" charset="0"/>
              </a:defRPr>
            </a:lvl9pPr>
          </a:lstStyle>
          <a:p>
            <a:pPr>
              <a:lnSpc>
                <a:spcPct val="90000"/>
              </a:lnSpc>
              <a:buFontTx/>
              <a:buChar char="v"/>
            </a:pPr>
            <a:endParaRPr lang="en-US" altLang="en-US" b="1">
              <a:solidFill>
                <a:schemeClr val="tx2"/>
              </a:solidFill>
            </a:endParaRPr>
          </a:p>
        </p:txBody>
      </p:sp>
      <p:sp>
        <p:nvSpPr>
          <p:cNvPr id="56326" name="Rectangle 6">
            <a:extLst>
              <a:ext uri="{FF2B5EF4-FFF2-40B4-BE49-F238E27FC236}">
                <a16:creationId xmlns:a16="http://schemas.microsoft.com/office/drawing/2014/main" id="{65FC2631-8E05-436C-A496-8436C1622880}"/>
              </a:ext>
            </a:extLst>
          </p:cNvPr>
          <p:cNvSpPr>
            <a:spLocks noChangeArrowheads="1"/>
          </p:cNvSpPr>
          <p:nvPr/>
        </p:nvSpPr>
        <p:spPr bwMode="auto">
          <a:xfrm>
            <a:off x="1828800" y="381000"/>
            <a:ext cx="60245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en-US" sz="6000" b="1">
                <a:solidFill>
                  <a:schemeClr val="tx2"/>
                </a:solidFill>
                <a:latin typeface="Kidprint" charset="0"/>
              </a:rPr>
              <a:t>3rd - 5th Graders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56325">
                                            <p:txEl>
                                              <p:pRg st="0" end="0"/>
                                            </p:txEl>
                                          </p:spTgt>
                                        </p:tgtEl>
                                        <p:attrNameLst>
                                          <p:attrName>style.visibility</p:attrName>
                                        </p:attrNameLst>
                                      </p:cBhvr>
                                      <p:to>
                                        <p:strVal val="visible"/>
                                      </p:to>
                                    </p:set>
                                    <p:animEffect transition="in" filter="wipe(left)">
                                      <p:cBhvr>
                                        <p:cTn id="7" dur="500"/>
                                        <p:tgtEl>
                                          <p:spTgt spid="5632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323">
                                            <p:txEl>
                                              <p:pRg st="0" end="0"/>
                                            </p:txEl>
                                          </p:spTgt>
                                        </p:tgtEl>
                                        <p:attrNameLst>
                                          <p:attrName>style.visibility</p:attrName>
                                        </p:attrNameLst>
                                      </p:cBhvr>
                                      <p:to>
                                        <p:strVal val="visible"/>
                                      </p:to>
                                    </p:set>
                                    <p:animEffect transition="in" filter="wipe(left)">
                                      <p:cBhvr>
                                        <p:cTn id="12" dur="500"/>
                                        <p:tgtEl>
                                          <p:spTgt spid="563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323">
                                            <p:txEl>
                                              <p:pRg st="1" end="1"/>
                                            </p:txEl>
                                          </p:spTgt>
                                        </p:tgtEl>
                                        <p:attrNameLst>
                                          <p:attrName>style.visibility</p:attrName>
                                        </p:attrNameLst>
                                      </p:cBhvr>
                                      <p:to>
                                        <p:strVal val="visible"/>
                                      </p:to>
                                    </p:set>
                                    <p:animEffect transition="in" filter="wipe(left)">
                                      <p:cBhvr>
                                        <p:cTn id="17" dur="500"/>
                                        <p:tgtEl>
                                          <p:spTgt spid="563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6323">
                                            <p:txEl>
                                              <p:pRg st="2" end="2"/>
                                            </p:txEl>
                                          </p:spTgt>
                                        </p:tgtEl>
                                        <p:attrNameLst>
                                          <p:attrName>style.visibility</p:attrName>
                                        </p:attrNameLst>
                                      </p:cBhvr>
                                      <p:to>
                                        <p:strVal val="visible"/>
                                      </p:to>
                                    </p:set>
                                    <p:animEffect transition="in" filter="wipe(left)">
                                      <p:cBhvr>
                                        <p:cTn id="22" dur="500"/>
                                        <p:tgtEl>
                                          <p:spTgt spid="563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6323">
                                            <p:txEl>
                                              <p:pRg st="3" end="3"/>
                                            </p:txEl>
                                          </p:spTgt>
                                        </p:tgtEl>
                                        <p:attrNameLst>
                                          <p:attrName>style.visibility</p:attrName>
                                        </p:attrNameLst>
                                      </p:cBhvr>
                                      <p:to>
                                        <p:strVal val="visible"/>
                                      </p:to>
                                    </p:set>
                                    <p:animEffect transition="in" filter="wipe(left)">
                                      <p:cBhvr>
                                        <p:cTn id="27" dur="500"/>
                                        <p:tgtEl>
                                          <p:spTgt spid="563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p:bldP spid="5632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35156AA-A1B5-4BF3-B6F2-1D67642EFB0F}"/>
              </a:ext>
            </a:extLst>
          </p:cNvPr>
          <p:cNvSpPr>
            <a:spLocks noGrp="1" noChangeArrowheads="1"/>
          </p:cNvSpPr>
          <p:nvPr>
            <p:ph type="title"/>
          </p:nvPr>
        </p:nvSpPr>
        <p:spPr/>
        <p:txBody>
          <a:bodyPr/>
          <a:lstStyle/>
          <a:p>
            <a:r>
              <a:rPr lang="en-US" altLang="en-US" sz="6000">
                <a:latin typeface="Kidprint" charset="0"/>
              </a:rPr>
              <a:t>3rd - 5th Graders</a:t>
            </a:r>
          </a:p>
        </p:txBody>
      </p:sp>
      <p:sp>
        <p:nvSpPr>
          <p:cNvPr id="7171" name="Rectangle 3">
            <a:extLst>
              <a:ext uri="{FF2B5EF4-FFF2-40B4-BE49-F238E27FC236}">
                <a16:creationId xmlns:a16="http://schemas.microsoft.com/office/drawing/2014/main" id="{B4B3D763-DB1E-4BB9-8E71-E88A94EDBFF9}"/>
              </a:ext>
            </a:extLst>
          </p:cNvPr>
          <p:cNvSpPr>
            <a:spLocks noGrp="1" noChangeArrowheads="1"/>
          </p:cNvSpPr>
          <p:nvPr>
            <p:ph type="body" idx="1"/>
          </p:nvPr>
        </p:nvSpPr>
        <p:spPr>
          <a:xfrm>
            <a:off x="381000" y="1752600"/>
            <a:ext cx="8178800" cy="4171950"/>
          </a:xfrm>
        </p:spPr>
        <p:txBody>
          <a:bodyPr/>
          <a:lstStyle/>
          <a:p>
            <a:pPr marL="0" indent="0">
              <a:spcBef>
                <a:spcPct val="0"/>
              </a:spcBef>
              <a:buClrTx/>
              <a:buNone/>
            </a:pPr>
            <a:r>
              <a:rPr kumimoji="0" lang="en-US" altLang="en-US" b="1" dirty="0">
                <a:solidFill>
                  <a:schemeClr val="hlink"/>
                </a:solidFill>
              </a:rPr>
              <a:t>		   How you can help!</a:t>
            </a:r>
            <a:r>
              <a:rPr kumimoji="0" lang="en-US" altLang="en-US" b="1" dirty="0">
                <a:solidFill>
                  <a:schemeClr val="tx2"/>
                </a:solidFill>
              </a:rPr>
              <a:t> </a:t>
            </a:r>
          </a:p>
          <a:p>
            <a:pPr>
              <a:spcBef>
                <a:spcPct val="0"/>
              </a:spcBef>
              <a:buFont typeface="Wingdings" panose="05000000000000000000" pitchFamily="2" charset="2"/>
              <a:buChar char="&amp;"/>
            </a:pPr>
            <a:r>
              <a:rPr kumimoji="0" lang="en-US" altLang="en-US" sz="2800" b="1" dirty="0">
                <a:solidFill>
                  <a:schemeClr val="tx2"/>
                </a:solidFill>
              </a:rPr>
              <a:t>Have a daily family reading time. Take turns     reading out loud</a:t>
            </a:r>
          </a:p>
          <a:p>
            <a:pPr>
              <a:spcBef>
                <a:spcPct val="0"/>
              </a:spcBef>
              <a:buFont typeface="Wingdings" panose="05000000000000000000" pitchFamily="2" charset="2"/>
              <a:buChar char="&amp;"/>
            </a:pPr>
            <a:r>
              <a:rPr kumimoji="0" lang="en-US" altLang="en-US" sz="2800" b="1" dirty="0">
                <a:solidFill>
                  <a:schemeClr val="tx2"/>
                </a:solidFill>
              </a:rPr>
              <a:t>Talk about family and community events</a:t>
            </a:r>
          </a:p>
          <a:p>
            <a:pPr>
              <a:spcBef>
                <a:spcPct val="0"/>
              </a:spcBef>
              <a:buFont typeface="Wingdings" panose="05000000000000000000" pitchFamily="2" charset="2"/>
              <a:buChar char="&amp;"/>
            </a:pPr>
            <a:r>
              <a:rPr kumimoji="0" lang="en-US" altLang="en-US" sz="2800" b="1" dirty="0">
                <a:solidFill>
                  <a:schemeClr val="tx2"/>
                </a:solidFill>
              </a:rPr>
              <a:t>Talk with your child’s teacher and ask how you can help with learning at home</a:t>
            </a:r>
          </a:p>
          <a:p>
            <a:pPr>
              <a:spcBef>
                <a:spcPct val="0"/>
              </a:spcBef>
              <a:buFont typeface="Wingdings" panose="05000000000000000000" pitchFamily="2" charset="2"/>
              <a:buChar char="&amp;"/>
            </a:pPr>
            <a:r>
              <a:rPr kumimoji="0" lang="en-US" altLang="en-US" sz="2800" b="1" dirty="0">
                <a:solidFill>
                  <a:schemeClr val="tx2"/>
                </a:solidFill>
              </a:rPr>
              <a:t>Ask your child to read wherever you go - in the car, grocery store or park</a:t>
            </a:r>
          </a:p>
          <a:p>
            <a:pPr>
              <a:buFontTx/>
              <a:buChar char="z"/>
            </a:pPr>
            <a:endParaRPr lang="en-US"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left)">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ipe(left)">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wipe(left)">
                                      <p:cBhvr>
                                        <p:cTn id="22" dur="500"/>
                                        <p:tgtEl>
                                          <p:spTgt spid="71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wipe(left)">
                                      <p:cBhvr>
                                        <p:cTn id="27"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7F32831-B79D-4190-BE33-698E9511505A}"/>
              </a:ext>
            </a:extLst>
          </p:cNvPr>
          <p:cNvSpPr>
            <a:spLocks noGrp="1" noChangeArrowheads="1"/>
          </p:cNvSpPr>
          <p:nvPr>
            <p:ph type="title"/>
          </p:nvPr>
        </p:nvSpPr>
        <p:spPr/>
        <p:txBody>
          <a:bodyPr/>
          <a:lstStyle/>
          <a:p>
            <a:r>
              <a:rPr lang="en-US" altLang="en-US" sz="6000">
                <a:latin typeface="Kidprint" charset="0"/>
              </a:rPr>
              <a:t>3rd - 5th Graders</a:t>
            </a:r>
          </a:p>
        </p:txBody>
      </p:sp>
      <p:sp>
        <p:nvSpPr>
          <p:cNvPr id="10243" name="Rectangle 3">
            <a:extLst>
              <a:ext uri="{FF2B5EF4-FFF2-40B4-BE49-F238E27FC236}">
                <a16:creationId xmlns:a16="http://schemas.microsoft.com/office/drawing/2014/main" id="{3EE1CF61-995D-47B9-AB1F-D6ED31B4B6B2}"/>
              </a:ext>
            </a:extLst>
          </p:cNvPr>
          <p:cNvSpPr>
            <a:spLocks noGrp="1" noChangeArrowheads="1"/>
          </p:cNvSpPr>
          <p:nvPr>
            <p:ph type="body" idx="1"/>
          </p:nvPr>
        </p:nvSpPr>
        <p:spPr/>
        <p:txBody>
          <a:bodyPr/>
          <a:lstStyle/>
          <a:p>
            <a:pPr>
              <a:lnSpc>
                <a:spcPct val="90000"/>
              </a:lnSpc>
              <a:spcBef>
                <a:spcPct val="0"/>
              </a:spcBef>
              <a:buFont typeface="Wingdings" panose="05000000000000000000" pitchFamily="2" charset="2"/>
              <a:buChar char="&amp;"/>
            </a:pPr>
            <a:r>
              <a:rPr kumimoji="0" lang="en-US" altLang="en-US" b="1">
                <a:solidFill>
                  <a:schemeClr val="tx2"/>
                </a:solidFill>
              </a:rPr>
              <a:t>Watch and talk about TV shows together</a:t>
            </a:r>
          </a:p>
          <a:p>
            <a:pPr>
              <a:lnSpc>
                <a:spcPct val="90000"/>
              </a:lnSpc>
              <a:spcBef>
                <a:spcPct val="0"/>
              </a:spcBef>
              <a:buFont typeface="Wingdings" panose="05000000000000000000" pitchFamily="2" charset="2"/>
              <a:buChar char="&amp;"/>
            </a:pPr>
            <a:r>
              <a:rPr kumimoji="0" lang="en-US" altLang="en-US" b="1">
                <a:solidFill>
                  <a:schemeClr val="tx2"/>
                </a:solidFill>
              </a:rPr>
              <a:t>Give books and magazine subscriptions as gifts</a:t>
            </a:r>
          </a:p>
          <a:p>
            <a:pPr>
              <a:lnSpc>
                <a:spcPct val="90000"/>
              </a:lnSpc>
              <a:spcBef>
                <a:spcPct val="0"/>
              </a:spcBef>
              <a:buFont typeface="Wingdings" panose="05000000000000000000" pitchFamily="2" charset="2"/>
              <a:buChar char="&amp;"/>
            </a:pPr>
            <a:r>
              <a:rPr kumimoji="0" lang="en-US" altLang="en-US" b="1">
                <a:solidFill>
                  <a:schemeClr val="tx2"/>
                </a:solidFill>
              </a:rPr>
              <a:t>Encourage conversation; share experiences</a:t>
            </a:r>
          </a:p>
          <a:p>
            <a:pPr>
              <a:lnSpc>
                <a:spcPct val="90000"/>
              </a:lnSpc>
              <a:spcBef>
                <a:spcPct val="0"/>
              </a:spcBef>
              <a:buFont typeface="Wingdings" panose="05000000000000000000" pitchFamily="2" charset="2"/>
              <a:buChar char="&amp;"/>
            </a:pPr>
            <a:r>
              <a:rPr kumimoji="0" lang="en-US" altLang="en-US" b="1">
                <a:solidFill>
                  <a:schemeClr val="tx2"/>
                </a:solidFill>
              </a:rPr>
              <a:t>Ask questions about what the main ideas are from fiction and non-fiction books and articles.</a:t>
            </a:r>
          </a:p>
          <a:p>
            <a:pPr>
              <a:lnSpc>
                <a:spcPct val="90000"/>
              </a:lnSpc>
              <a:spcBef>
                <a:spcPct val="0"/>
              </a:spcBef>
              <a:buFont typeface="Wingdings" panose="05000000000000000000" pitchFamily="2" charset="2"/>
              <a:buChar char="&amp;"/>
            </a:pPr>
            <a:endParaRPr kumimoji="0" lang="en-US" altLang="en-US" b="1">
              <a:solidFill>
                <a:schemeClr val="tx2"/>
              </a:solidFill>
            </a:endParaRPr>
          </a:p>
          <a:p>
            <a:pPr>
              <a:lnSpc>
                <a:spcPct val="90000"/>
              </a:lnSpc>
            </a:pPr>
            <a:endParaRPr lang="en-US" altLang="en-US" sz="2800"/>
          </a:p>
        </p:txBody>
      </p:sp>
      <p:sp>
        <p:nvSpPr>
          <p:cNvPr id="10244" name="Rectangle 4">
            <a:extLst>
              <a:ext uri="{FF2B5EF4-FFF2-40B4-BE49-F238E27FC236}">
                <a16:creationId xmlns:a16="http://schemas.microsoft.com/office/drawing/2014/main" id="{5A9254C8-EB0E-47EC-9B0A-39CF3E9EBD78}"/>
              </a:ext>
            </a:extLst>
          </p:cNvPr>
          <p:cNvSpPr>
            <a:spLocks noChangeArrowheads="1"/>
          </p:cNvSpPr>
          <p:nvPr/>
        </p:nvSpPr>
        <p:spPr bwMode="auto">
          <a:xfrm>
            <a:off x="4479925" y="5826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left)">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left)">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left)">
                                      <p:cBhvr>
                                        <p:cTn id="2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38B45E5-C1F3-46FA-8D56-79C780B2CA12}"/>
              </a:ext>
            </a:extLst>
          </p:cNvPr>
          <p:cNvSpPr>
            <a:spLocks noChangeArrowheads="1"/>
          </p:cNvSpPr>
          <p:nvPr/>
        </p:nvSpPr>
        <p:spPr bwMode="auto">
          <a:xfrm>
            <a:off x="609600" y="1905000"/>
            <a:ext cx="792480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Don’t try to write everything down-listen for key words</a:t>
            </a:r>
          </a:p>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Listen for clues such as “the four causes were” or “to sum up”</a:t>
            </a:r>
          </a:p>
        </p:txBody>
      </p:sp>
      <p:sp>
        <p:nvSpPr>
          <p:cNvPr id="26627" name="Rectangle 3">
            <a:extLst>
              <a:ext uri="{FF2B5EF4-FFF2-40B4-BE49-F238E27FC236}">
                <a16:creationId xmlns:a16="http://schemas.microsoft.com/office/drawing/2014/main" id="{1C43E007-D8CE-44BE-B9CC-9D8BB52B657B}"/>
              </a:ext>
            </a:extLst>
          </p:cNvPr>
          <p:cNvSpPr>
            <a:spLocks noChangeArrowheads="1"/>
          </p:cNvSpPr>
          <p:nvPr/>
        </p:nvSpPr>
        <p:spPr bwMode="auto">
          <a:xfrm>
            <a:off x="685800" y="3810000"/>
            <a:ext cx="7010400" cy="231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If the class discusses  the topic, just note major conclusions</a:t>
            </a:r>
          </a:p>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If the teacher emphasizes a point, such as by writing it on the board, put it in your notes.</a:t>
            </a:r>
          </a:p>
        </p:txBody>
      </p:sp>
      <p:sp>
        <p:nvSpPr>
          <p:cNvPr id="26629" name="Rectangle 5">
            <a:extLst>
              <a:ext uri="{FF2B5EF4-FFF2-40B4-BE49-F238E27FC236}">
                <a16:creationId xmlns:a16="http://schemas.microsoft.com/office/drawing/2014/main" id="{6F8B2D91-91C3-46F2-B848-7125D79B94A1}"/>
              </a:ext>
            </a:extLst>
          </p:cNvPr>
          <p:cNvSpPr>
            <a:spLocks noChangeArrowheads="1"/>
          </p:cNvSpPr>
          <p:nvPr/>
        </p:nvSpPr>
        <p:spPr bwMode="auto">
          <a:xfrm>
            <a:off x="304800" y="533400"/>
            <a:ext cx="850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en-US" sz="4400" b="1">
                <a:solidFill>
                  <a:schemeClr val="tx2"/>
                </a:solidFill>
                <a:latin typeface="Kidprint" charset="0"/>
              </a:rPr>
              <a:t>Strategies for Reading to Learn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2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62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627">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6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autoUpdateAnimBg="0"/>
      <p:bldP spid="2662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68CF7B9-BED7-46C5-A325-6E831A9A2350}"/>
              </a:ext>
            </a:extLst>
          </p:cNvPr>
          <p:cNvSpPr>
            <a:spLocks noChangeArrowheads="1"/>
          </p:cNvSpPr>
          <p:nvPr/>
        </p:nvSpPr>
        <p:spPr bwMode="auto">
          <a:xfrm>
            <a:off x="0" y="1600200"/>
            <a:ext cx="8458200" cy="25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1"/>
              </a:buClr>
              <a:buSzPct val="75000"/>
            </a:pPr>
            <a:r>
              <a:rPr lang="en-US" altLang="en-US" sz="3600" b="1">
                <a:solidFill>
                  <a:schemeClr val="hlink"/>
                </a:solidFill>
                <a:latin typeface="Arial" panose="020B0604020202020204" pitchFamily="34" charset="0"/>
              </a:rPr>
              <a:t>Get the BIG picture first -</a:t>
            </a:r>
          </a:p>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 Glance through chapter headings and subtitles</a:t>
            </a:r>
          </a:p>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Read summary paragraphs at the end of each section or chapter to get a general idea</a:t>
            </a:r>
          </a:p>
        </p:txBody>
      </p:sp>
      <p:sp>
        <p:nvSpPr>
          <p:cNvPr id="27651" name="Rectangle 3">
            <a:extLst>
              <a:ext uri="{FF2B5EF4-FFF2-40B4-BE49-F238E27FC236}">
                <a16:creationId xmlns:a16="http://schemas.microsoft.com/office/drawing/2014/main" id="{777478E6-C84E-40CD-81CF-55A2ACC2B1D0}"/>
              </a:ext>
            </a:extLst>
          </p:cNvPr>
          <p:cNvSpPr>
            <a:spLocks noChangeArrowheads="1"/>
          </p:cNvSpPr>
          <p:nvPr/>
        </p:nvSpPr>
        <p:spPr bwMode="auto">
          <a:xfrm>
            <a:off x="0" y="4287838"/>
            <a:ext cx="9753600" cy="257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Read for Key Points</a:t>
            </a:r>
          </a:p>
          <a:p>
            <a:pPr lvl="1">
              <a:spcBef>
                <a:spcPct val="20000"/>
              </a:spcBef>
              <a:buClr>
                <a:schemeClr val="accent1"/>
              </a:buClr>
              <a:buSzPct val="100000"/>
              <a:buFontTx/>
              <a:buChar char="•"/>
            </a:pPr>
            <a:r>
              <a:rPr lang="en-US" altLang="en-US" b="1">
                <a:solidFill>
                  <a:schemeClr val="hlink"/>
                </a:solidFill>
                <a:latin typeface="Arial" panose="020B0604020202020204" pitchFamily="34" charset="0"/>
              </a:rPr>
              <a:t>Paragraph / chapter / sentence</a:t>
            </a:r>
            <a:r>
              <a:rPr lang="en-US" altLang="en-US" b="1">
                <a:solidFill>
                  <a:schemeClr val="tx2"/>
                </a:solidFill>
                <a:latin typeface="Arial" panose="020B0604020202020204" pitchFamily="34" charset="0"/>
              </a:rPr>
              <a:t>		</a:t>
            </a:r>
          </a:p>
          <a:p>
            <a:pPr>
              <a:spcBef>
                <a:spcPct val="20000"/>
              </a:spcBef>
              <a:buClr>
                <a:schemeClr val="accent1"/>
              </a:buClr>
              <a:buSzPct val="75000"/>
              <a:buFont typeface="Monotype Sorts" charset="2"/>
              <a:buChar char=""/>
            </a:pPr>
            <a:r>
              <a:rPr lang="en-US" altLang="en-US" b="1">
                <a:solidFill>
                  <a:schemeClr val="tx2"/>
                </a:solidFill>
                <a:latin typeface="Arial" panose="020B0604020202020204" pitchFamily="34" charset="0"/>
              </a:rPr>
              <a:t>Reading Speed</a:t>
            </a:r>
          </a:p>
          <a:p>
            <a:pPr lvl="1">
              <a:spcBef>
                <a:spcPct val="20000"/>
              </a:spcBef>
              <a:buClr>
                <a:schemeClr val="accent1"/>
              </a:buClr>
              <a:buSzPct val="100000"/>
              <a:buFontTx/>
              <a:buChar char="•"/>
            </a:pPr>
            <a:r>
              <a:rPr lang="en-US" altLang="en-US" b="1">
                <a:solidFill>
                  <a:schemeClr val="hlink"/>
                </a:solidFill>
                <a:latin typeface="Arial" panose="020B0604020202020204" pitchFamily="34" charset="0"/>
              </a:rPr>
              <a:t>Skim pages if you are looking for the general idea</a:t>
            </a:r>
          </a:p>
          <a:p>
            <a:pPr lvl="1">
              <a:spcBef>
                <a:spcPct val="20000"/>
              </a:spcBef>
              <a:buClr>
                <a:schemeClr val="accent1"/>
              </a:buClr>
              <a:buSzPct val="100000"/>
              <a:buFontTx/>
              <a:buChar char="•"/>
            </a:pPr>
            <a:r>
              <a:rPr lang="en-US" altLang="en-US" b="1">
                <a:solidFill>
                  <a:schemeClr val="hlink"/>
                </a:solidFill>
                <a:latin typeface="Arial" panose="020B0604020202020204" pitchFamily="34" charset="0"/>
              </a:rPr>
              <a:t>Read slowly if you are looking for details</a:t>
            </a:r>
          </a:p>
        </p:txBody>
      </p:sp>
      <p:sp>
        <p:nvSpPr>
          <p:cNvPr id="27652" name="Rectangle 4">
            <a:extLst>
              <a:ext uri="{FF2B5EF4-FFF2-40B4-BE49-F238E27FC236}">
                <a16:creationId xmlns:a16="http://schemas.microsoft.com/office/drawing/2014/main" id="{67B2948C-2D44-43EF-AB2E-652F2D67CDA3}"/>
              </a:ext>
            </a:extLst>
          </p:cNvPr>
          <p:cNvSpPr>
            <a:spLocks noChangeArrowheads="1"/>
          </p:cNvSpPr>
          <p:nvPr/>
        </p:nvSpPr>
        <p:spPr bwMode="auto">
          <a:xfrm>
            <a:off x="304800" y="304800"/>
            <a:ext cx="853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en-US" sz="4400" b="1">
                <a:solidFill>
                  <a:schemeClr val="tx2"/>
                </a:solidFill>
                <a:latin typeface="Kidprint" charset="0"/>
              </a:rPr>
              <a:t>Strategies for Reading to Learn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65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51">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7651">
                                            <p:txEl>
                                              <p:pRg st="1" end="1"/>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7651">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7651">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76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autoUpdateAnimBg="0"/>
      <p:bldP spid="2765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277DD2C-2E54-4FB1-9DC3-4735037BE0C2}"/>
              </a:ext>
            </a:extLst>
          </p:cNvPr>
          <p:cNvSpPr>
            <a:spLocks noGrp="1" noChangeArrowheads="1"/>
          </p:cNvSpPr>
          <p:nvPr>
            <p:ph type="title"/>
          </p:nvPr>
        </p:nvSpPr>
        <p:spPr>
          <a:xfrm>
            <a:off x="406400" y="228600"/>
            <a:ext cx="8737600" cy="1524000"/>
          </a:xfrm>
        </p:spPr>
        <p:txBody>
          <a:bodyPr/>
          <a:lstStyle/>
          <a:p>
            <a:pPr algn="ctr"/>
            <a:r>
              <a:rPr lang="en-US" altLang="en-US">
                <a:latin typeface="Kidprint" charset="0"/>
              </a:rPr>
              <a:t>Strategies for Reading to Learn</a:t>
            </a:r>
            <a:br>
              <a:rPr lang="en-US" altLang="en-US">
                <a:latin typeface="Kidprint" charset="0"/>
              </a:rPr>
            </a:br>
            <a:endParaRPr lang="en-US" altLang="en-US">
              <a:latin typeface="Kidprint" charset="0"/>
            </a:endParaRPr>
          </a:p>
        </p:txBody>
      </p:sp>
      <p:sp>
        <p:nvSpPr>
          <p:cNvPr id="31747" name="Rectangle 3">
            <a:extLst>
              <a:ext uri="{FF2B5EF4-FFF2-40B4-BE49-F238E27FC236}">
                <a16:creationId xmlns:a16="http://schemas.microsoft.com/office/drawing/2014/main" id="{66A0C28B-9D31-4813-AD01-2FB813994AA8}"/>
              </a:ext>
            </a:extLst>
          </p:cNvPr>
          <p:cNvSpPr>
            <a:spLocks noChangeArrowheads="1"/>
          </p:cNvSpPr>
          <p:nvPr/>
        </p:nvSpPr>
        <p:spPr bwMode="auto">
          <a:xfrm>
            <a:off x="609600" y="2057400"/>
            <a:ext cx="8534400" cy="269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1"/>
              </a:buClr>
              <a:buSzPct val="75000"/>
              <a:buFont typeface="Monotype Sorts" charset="2"/>
              <a:buChar char=""/>
            </a:pPr>
            <a:r>
              <a:rPr lang="en-US" altLang="en-US" sz="3600" b="1">
                <a:solidFill>
                  <a:schemeClr val="hlink"/>
                </a:solidFill>
                <a:latin typeface="Arial" panose="020B0604020202020204" pitchFamily="34" charset="0"/>
              </a:rPr>
              <a:t>Decide what the question is asking:</a:t>
            </a:r>
          </a:p>
          <a:p>
            <a:pPr lvl="1">
              <a:spcBef>
                <a:spcPct val="20000"/>
              </a:spcBef>
              <a:buClr>
                <a:schemeClr val="accent1"/>
              </a:buClr>
              <a:buSzPct val="100000"/>
            </a:pPr>
            <a:r>
              <a:rPr lang="en-US" altLang="en-US" b="1">
                <a:solidFill>
                  <a:schemeClr val="tx2"/>
                </a:solidFill>
                <a:latin typeface="Arial" panose="020B0604020202020204" pitchFamily="34" charset="0"/>
              </a:rPr>
              <a:t>analyze			compare		contrast</a:t>
            </a:r>
            <a:endParaRPr lang="en-US" altLang="en-US" b="1">
              <a:latin typeface="Arial" panose="020B0604020202020204" pitchFamily="34" charset="0"/>
            </a:endParaRPr>
          </a:p>
          <a:p>
            <a:pPr lvl="1">
              <a:spcBef>
                <a:spcPct val="20000"/>
              </a:spcBef>
              <a:buClr>
                <a:schemeClr val="accent1"/>
              </a:buClr>
              <a:buSzPct val="100000"/>
            </a:pPr>
            <a:r>
              <a:rPr lang="en-US" altLang="en-US" b="1">
                <a:solidFill>
                  <a:schemeClr val="accent2"/>
                </a:solidFill>
                <a:latin typeface="Arial" panose="020B0604020202020204" pitchFamily="34" charset="0"/>
              </a:rPr>
              <a:t>describe		evaluate 		define</a:t>
            </a:r>
          </a:p>
          <a:p>
            <a:pPr lvl="1">
              <a:spcBef>
                <a:spcPct val="20000"/>
              </a:spcBef>
              <a:buClr>
                <a:schemeClr val="accent1"/>
              </a:buClr>
              <a:buSzPct val="100000"/>
            </a:pPr>
            <a:r>
              <a:rPr lang="en-US" altLang="en-US" b="1">
                <a:solidFill>
                  <a:schemeClr val="hlink"/>
                </a:solidFill>
                <a:latin typeface="Arial" panose="020B0604020202020204" pitchFamily="34" charset="0"/>
              </a:rPr>
              <a:t>examine 		interpret	 	list</a:t>
            </a:r>
          </a:p>
          <a:p>
            <a:pPr lvl="1">
              <a:spcBef>
                <a:spcPct val="20000"/>
              </a:spcBef>
              <a:buClr>
                <a:schemeClr val="accent1"/>
              </a:buClr>
              <a:buSzPct val="100000"/>
            </a:pPr>
            <a:r>
              <a:rPr lang="en-US" altLang="en-US" b="1">
                <a:solidFill>
                  <a:schemeClr val="tx2"/>
                </a:solidFill>
                <a:latin typeface="Arial" panose="020B0604020202020204" pitchFamily="34" charset="0"/>
              </a:rPr>
              <a:t>summarize 		explain		prove</a:t>
            </a:r>
            <a:endParaRPr lang="en-US" altLang="en-US" b="1">
              <a:solidFill>
                <a:srgbClr val="9234DB"/>
              </a:solidFill>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205AB02-1DC7-4A6B-88D6-B9F1A21F4761}"/>
              </a:ext>
            </a:extLst>
          </p:cNvPr>
          <p:cNvSpPr>
            <a:spLocks noGrp="1" noChangeArrowheads="1"/>
          </p:cNvSpPr>
          <p:nvPr>
            <p:ph type="title"/>
          </p:nvPr>
        </p:nvSpPr>
        <p:spPr>
          <a:xfrm>
            <a:off x="406400" y="228600"/>
            <a:ext cx="8737600" cy="1143000"/>
          </a:xfrm>
        </p:spPr>
        <p:txBody>
          <a:bodyPr/>
          <a:lstStyle/>
          <a:p>
            <a:r>
              <a:rPr lang="en-US" altLang="en-US"/>
              <a:t>What Parents Can Do to Help!</a:t>
            </a:r>
          </a:p>
        </p:txBody>
      </p:sp>
      <p:sp>
        <p:nvSpPr>
          <p:cNvPr id="57347" name="Rectangle 3">
            <a:extLst>
              <a:ext uri="{FF2B5EF4-FFF2-40B4-BE49-F238E27FC236}">
                <a16:creationId xmlns:a16="http://schemas.microsoft.com/office/drawing/2014/main" id="{0DA41E0E-D67F-4843-AB54-CF3C78D1E597}"/>
              </a:ext>
            </a:extLst>
          </p:cNvPr>
          <p:cNvSpPr>
            <a:spLocks noGrp="1" noChangeArrowheads="1"/>
          </p:cNvSpPr>
          <p:nvPr>
            <p:ph type="body" idx="1"/>
          </p:nvPr>
        </p:nvSpPr>
        <p:spPr/>
        <p:txBody>
          <a:bodyPr/>
          <a:lstStyle/>
          <a:p>
            <a:pPr lvl="1">
              <a:lnSpc>
                <a:spcPct val="90000"/>
              </a:lnSpc>
              <a:buFont typeface="Wingdings" panose="05000000000000000000" pitchFamily="2" charset="2"/>
              <a:buChar char="v"/>
            </a:pPr>
            <a:r>
              <a:rPr lang="en-US" altLang="en-US" b="1" dirty="0">
                <a:solidFill>
                  <a:schemeClr val="tx2"/>
                </a:solidFill>
              </a:rPr>
              <a:t>Encourage reading on a regular basis.  Allow extra time for reading if at all possible. Allow a later bedtime or set a specific time for reading – books, magazines, hobby information, </a:t>
            </a:r>
            <a:r>
              <a:rPr lang="en-US" altLang="en-US" b="1" dirty="0" err="1">
                <a:solidFill>
                  <a:schemeClr val="tx2"/>
                </a:solidFill>
              </a:rPr>
              <a:t>etc</a:t>
            </a:r>
            <a:endParaRPr lang="en-US" altLang="en-US" b="1" dirty="0">
              <a:solidFill>
                <a:schemeClr val="tx2"/>
              </a:solidFill>
            </a:endParaRPr>
          </a:p>
          <a:p>
            <a:pPr lvl="1">
              <a:lnSpc>
                <a:spcPct val="90000"/>
              </a:lnSpc>
              <a:buFont typeface="Wingdings" panose="05000000000000000000" pitchFamily="2" charset="2"/>
              <a:buChar char="v"/>
            </a:pPr>
            <a:r>
              <a:rPr lang="en-US" altLang="en-US" b="1" dirty="0">
                <a:solidFill>
                  <a:schemeClr val="tx2"/>
                </a:solidFill>
              </a:rPr>
              <a:t>Encourage this age to read to younger brothers and sisters.</a:t>
            </a:r>
          </a:p>
          <a:p>
            <a:pPr lvl="1">
              <a:lnSpc>
                <a:spcPct val="90000"/>
              </a:lnSpc>
              <a:buFont typeface="Wingdings" panose="05000000000000000000" pitchFamily="2" charset="2"/>
              <a:buChar char="v"/>
            </a:pPr>
            <a:r>
              <a:rPr lang="en-US" altLang="en-US" b="1" dirty="0">
                <a:solidFill>
                  <a:schemeClr val="tx2"/>
                </a:solidFill>
              </a:rPr>
              <a:t>Play games together that are fun and reinforce reading skills.</a:t>
            </a:r>
            <a:endParaRPr lang="en-US" alt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wipe(left)">
                                      <p:cBhvr>
                                        <p:cTn id="7" dur="500"/>
                                        <p:tgtEl>
                                          <p:spTgt spid="5734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347">
                                            <p:txEl>
                                              <p:pRg st="1" end="1"/>
                                            </p:txEl>
                                          </p:spTgt>
                                        </p:tgtEl>
                                        <p:attrNameLst>
                                          <p:attrName>style.visibility</p:attrName>
                                        </p:attrNameLst>
                                      </p:cBhvr>
                                      <p:to>
                                        <p:strVal val="visible"/>
                                      </p:to>
                                    </p:set>
                                    <p:animEffect transition="in" filter="wipe(left)">
                                      <p:cBhvr>
                                        <p:cTn id="10" dur="500"/>
                                        <p:tgtEl>
                                          <p:spTgt spid="5734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animEffect transition="in" filter="wipe(left)">
                                      <p:cBhvr>
                                        <p:cTn id="13" dur="500"/>
                                        <p:tgtEl>
                                          <p:spTgt spid="573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F6585A5D-B7C7-4A0C-9BD3-9B045768DBCE}"/>
              </a:ext>
            </a:extLst>
          </p:cNvPr>
          <p:cNvSpPr>
            <a:spLocks noGrp="1" noChangeArrowheads="1"/>
          </p:cNvSpPr>
          <p:nvPr>
            <p:ph type="title"/>
          </p:nvPr>
        </p:nvSpPr>
        <p:spPr>
          <a:xfrm>
            <a:off x="406400" y="228600"/>
            <a:ext cx="8356600" cy="1143000"/>
          </a:xfrm>
        </p:spPr>
        <p:txBody>
          <a:bodyPr/>
          <a:lstStyle/>
          <a:p>
            <a:r>
              <a:rPr lang="en-US" altLang="en-US"/>
              <a:t>What Parents Can Do to Help!</a:t>
            </a:r>
          </a:p>
        </p:txBody>
      </p:sp>
      <p:sp>
        <p:nvSpPr>
          <p:cNvPr id="59395" name="Rectangle 3">
            <a:extLst>
              <a:ext uri="{FF2B5EF4-FFF2-40B4-BE49-F238E27FC236}">
                <a16:creationId xmlns:a16="http://schemas.microsoft.com/office/drawing/2014/main" id="{5DB0491A-CC03-4A1D-AEFF-4806C9054F55}"/>
              </a:ext>
            </a:extLst>
          </p:cNvPr>
          <p:cNvSpPr>
            <a:spLocks noGrp="1" noChangeArrowheads="1"/>
          </p:cNvSpPr>
          <p:nvPr>
            <p:ph type="body" idx="1"/>
          </p:nvPr>
        </p:nvSpPr>
        <p:spPr>
          <a:xfrm>
            <a:off x="457200" y="1600200"/>
            <a:ext cx="8178800" cy="4800600"/>
          </a:xfrm>
        </p:spPr>
        <p:txBody>
          <a:bodyPr/>
          <a:lstStyle/>
          <a:p>
            <a:pPr lvl="1">
              <a:buFont typeface="Times" panose="02020603060405020304" pitchFamily="18" charset="0"/>
              <a:buChar char="•"/>
            </a:pPr>
            <a:r>
              <a:rPr lang="en-US" altLang="en-US" sz="2400" b="1">
                <a:solidFill>
                  <a:schemeClr val="tx2"/>
                </a:solidFill>
              </a:rPr>
              <a:t>Limit television viewing and video game playing</a:t>
            </a:r>
          </a:p>
          <a:p>
            <a:pPr lvl="1">
              <a:buFont typeface="Times" panose="02020603060405020304" pitchFamily="18" charset="0"/>
              <a:buChar char="•"/>
            </a:pPr>
            <a:r>
              <a:rPr lang="en-US" altLang="en-US" sz="2400" b="1">
                <a:solidFill>
                  <a:schemeClr val="tx2"/>
                </a:solidFill>
              </a:rPr>
              <a:t>Plan time for homework daily; if no homework, time should be spent reading.</a:t>
            </a:r>
          </a:p>
          <a:p>
            <a:pPr lvl="1">
              <a:buFont typeface="Times" panose="02020603060405020304" pitchFamily="18" charset="0"/>
              <a:buChar char="•"/>
            </a:pPr>
            <a:r>
              <a:rPr lang="en-US" altLang="en-US" sz="2400" b="1">
                <a:solidFill>
                  <a:schemeClr val="tx2"/>
                </a:solidFill>
              </a:rPr>
              <a:t>Plan time at the library to increase awareness of materials available.</a:t>
            </a:r>
          </a:p>
          <a:p>
            <a:pPr lvl="1">
              <a:buFont typeface="Times" panose="02020603060405020304" pitchFamily="18" charset="0"/>
              <a:buChar char="•"/>
            </a:pPr>
            <a:r>
              <a:rPr lang="en-US" altLang="en-US" sz="2400" b="1">
                <a:solidFill>
                  <a:schemeClr val="tx2"/>
                </a:solidFill>
              </a:rPr>
              <a:t>Ask your child to review a movie or book for you, either verbally or in writing.</a:t>
            </a:r>
          </a:p>
          <a:p>
            <a:pPr lvl="1">
              <a:buFont typeface="Times" panose="02020603060405020304" pitchFamily="18" charset="0"/>
              <a:buChar char="•"/>
            </a:pPr>
            <a:r>
              <a:rPr lang="en-US" altLang="en-US" sz="2400" b="1">
                <a:solidFill>
                  <a:schemeClr val="tx2"/>
                </a:solidFill>
              </a:rPr>
              <a:t>Develop a family newsletter or family history.  Have your child interview older family members to find out how times have changed. </a:t>
            </a:r>
          </a:p>
          <a:p>
            <a:pPr lvl="1">
              <a:buFont typeface="Times" panose="02020603060405020304" pitchFamily="18" charset="0"/>
              <a:buChar char="•"/>
            </a:pP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left)">
                                      <p:cBhvr>
                                        <p:cTn id="7" dur="500"/>
                                        <p:tgtEl>
                                          <p:spTgt spid="5939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395">
                                            <p:txEl>
                                              <p:pRg st="1" end="1"/>
                                            </p:txEl>
                                          </p:spTgt>
                                        </p:tgtEl>
                                        <p:attrNameLst>
                                          <p:attrName>style.visibility</p:attrName>
                                        </p:attrNameLst>
                                      </p:cBhvr>
                                      <p:to>
                                        <p:strVal val="visible"/>
                                      </p:to>
                                    </p:set>
                                    <p:animEffect transition="in" filter="wipe(left)">
                                      <p:cBhvr>
                                        <p:cTn id="10" dur="500"/>
                                        <p:tgtEl>
                                          <p:spTgt spid="5939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9395">
                                            <p:txEl>
                                              <p:pRg st="2" end="2"/>
                                            </p:txEl>
                                          </p:spTgt>
                                        </p:tgtEl>
                                        <p:attrNameLst>
                                          <p:attrName>style.visibility</p:attrName>
                                        </p:attrNameLst>
                                      </p:cBhvr>
                                      <p:to>
                                        <p:strVal val="visible"/>
                                      </p:to>
                                    </p:set>
                                    <p:animEffect transition="in" filter="wipe(left)">
                                      <p:cBhvr>
                                        <p:cTn id="13" dur="500"/>
                                        <p:tgtEl>
                                          <p:spTgt spid="5939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9395">
                                            <p:txEl>
                                              <p:pRg st="3" end="3"/>
                                            </p:txEl>
                                          </p:spTgt>
                                        </p:tgtEl>
                                        <p:attrNameLst>
                                          <p:attrName>style.visibility</p:attrName>
                                        </p:attrNameLst>
                                      </p:cBhvr>
                                      <p:to>
                                        <p:strVal val="visible"/>
                                      </p:to>
                                    </p:set>
                                    <p:animEffect transition="in" filter="wipe(left)">
                                      <p:cBhvr>
                                        <p:cTn id="16" dur="500"/>
                                        <p:tgtEl>
                                          <p:spTgt spid="59395">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9395">
                                            <p:txEl>
                                              <p:pRg st="4" end="4"/>
                                            </p:txEl>
                                          </p:spTgt>
                                        </p:tgtEl>
                                        <p:attrNameLst>
                                          <p:attrName>style.visibility</p:attrName>
                                        </p:attrNameLst>
                                      </p:cBhvr>
                                      <p:to>
                                        <p:strVal val="visible"/>
                                      </p:to>
                                    </p:set>
                                    <p:animEffect transition="in" filter="wipe(left)">
                                      <p:cBhvr>
                                        <p:cTn id="19"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7878932-C0BC-4739-99DB-86EA28E38063}"/>
              </a:ext>
            </a:extLst>
          </p:cNvPr>
          <p:cNvSpPr>
            <a:spLocks noGrp="1" noChangeArrowheads="1"/>
          </p:cNvSpPr>
          <p:nvPr>
            <p:ph type="title"/>
          </p:nvPr>
        </p:nvSpPr>
        <p:spPr>
          <a:xfrm>
            <a:off x="406400" y="228600"/>
            <a:ext cx="8356600" cy="1143000"/>
          </a:xfrm>
        </p:spPr>
        <p:txBody>
          <a:bodyPr/>
          <a:lstStyle/>
          <a:p>
            <a:r>
              <a:rPr lang="en-US" altLang="en-US"/>
              <a:t>What Parents Can Do to Help!</a:t>
            </a:r>
          </a:p>
        </p:txBody>
      </p:sp>
      <p:sp>
        <p:nvSpPr>
          <p:cNvPr id="60419" name="Rectangle 3">
            <a:extLst>
              <a:ext uri="{FF2B5EF4-FFF2-40B4-BE49-F238E27FC236}">
                <a16:creationId xmlns:a16="http://schemas.microsoft.com/office/drawing/2014/main" id="{3E048547-947C-4BEF-8893-D5B7A1435C21}"/>
              </a:ext>
            </a:extLst>
          </p:cNvPr>
          <p:cNvSpPr>
            <a:spLocks noGrp="1" noChangeArrowheads="1"/>
          </p:cNvSpPr>
          <p:nvPr>
            <p:ph type="body" idx="1"/>
          </p:nvPr>
        </p:nvSpPr>
        <p:spPr>
          <a:xfrm>
            <a:off x="457200" y="1600200"/>
            <a:ext cx="8178800" cy="4800600"/>
          </a:xfrm>
        </p:spPr>
        <p:txBody>
          <a:bodyPr/>
          <a:lstStyle/>
          <a:p>
            <a:pPr lvl="1">
              <a:lnSpc>
                <a:spcPct val="90000"/>
              </a:lnSpc>
              <a:buFont typeface="Wingdings" panose="05000000000000000000" pitchFamily="2" charset="2"/>
              <a:buChar char="ü"/>
            </a:pPr>
            <a:r>
              <a:rPr lang="en-US" altLang="en-US" b="1">
                <a:solidFill>
                  <a:schemeClr val="tx2"/>
                </a:solidFill>
              </a:rPr>
              <a:t>At a meal, everyone shares something new they have read that day.  You could also have family members share something that they are reading as an update on a book.</a:t>
            </a:r>
          </a:p>
          <a:p>
            <a:pPr lvl="1">
              <a:lnSpc>
                <a:spcPct val="90000"/>
              </a:lnSpc>
              <a:buFont typeface="Wingdings" panose="05000000000000000000" pitchFamily="2" charset="2"/>
              <a:buChar char="ü"/>
            </a:pPr>
            <a:r>
              <a:rPr lang="en-US" altLang="en-US" b="1">
                <a:solidFill>
                  <a:schemeClr val="tx2"/>
                </a:solidFill>
              </a:rPr>
              <a:t>Have a library/ education scavenger hunt.  Choose a variety of facts to find, author information, resources, etc.</a:t>
            </a:r>
          </a:p>
          <a:p>
            <a:pPr lvl="1"/>
            <a:endParaRPr lang="en-US" altLang="en-US" b="1">
              <a:solidFill>
                <a:schemeClr val="tx2"/>
              </a:solidFill>
            </a:endParaRPr>
          </a:p>
          <a:p>
            <a:pPr lvl="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E6B9BF8E-9DCA-48B2-824E-B95B10AF0502}"/>
              </a:ext>
            </a:extLst>
          </p:cNvPr>
          <p:cNvSpPr>
            <a:spLocks noGrp="1" noChangeArrowheads="1"/>
          </p:cNvSpPr>
          <p:nvPr>
            <p:ph type="title"/>
          </p:nvPr>
        </p:nvSpPr>
        <p:spPr>
          <a:xfrm>
            <a:off x="406400" y="228600"/>
            <a:ext cx="8356600" cy="1143000"/>
          </a:xfrm>
        </p:spPr>
        <p:txBody>
          <a:bodyPr/>
          <a:lstStyle/>
          <a:p>
            <a:r>
              <a:rPr lang="en-US" altLang="en-US"/>
              <a:t>What Parents Can Do to Help!</a:t>
            </a:r>
          </a:p>
        </p:txBody>
      </p:sp>
      <p:sp>
        <p:nvSpPr>
          <p:cNvPr id="61443" name="Rectangle 3">
            <a:extLst>
              <a:ext uri="{FF2B5EF4-FFF2-40B4-BE49-F238E27FC236}">
                <a16:creationId xmlns:a16="http://schemas.microsoft.com/office/drawing/2014/main" id="{252510B4-6FE0-43CE-B6CD-900596DED9B0}"/>
              </a:ext>
            </a:extLst>
          </p:cNvPr>
          <p:cNvSpPr>
            <a:spLocks noGrp="1" noChangeArrowheads="1"/>
          </p:cNvSpPr>
          <p:nvPr>
            <p:ph type="body" idx="1"/>
          </p:nvPr>
        </p:nvSpPr>
        <p:spPr>
          <a:xfrm>
            <a:off x="457200" y="1600200"/>
            <a:ext cx="8305800" cy="5257800"/>
          </a:xfrm>
        </p:spPr>
        <p:txBody>
          <a:bodyPr/>
          <a:lstStyle/>
          <a:p>
            <a:pPr lvl="1">
              <a:lnSpc>
                <a:spcPct val="90000"/>
              </a:lnSpc>
              <a:buFont typeface="Times" panose="02020603060405020304" pitchFamily="18" charset="0"/>
              <a:buChar char="•"/>
            </a:pPr>
            <a:r>
              <a:rPr lang="en-US" altLang="en-US" sz="2600" b="1" dirty="0">
                <a:solidFill>
                  <a:schemeClr val="tx2"/>
                </a:solidFill>
                <a:cs typeface="Times" panose="02020603060405020304" pitchFamily="18" charset="0"/>
                <a:sym typeface="Symbol" panose="05050102010706020507" pitchFamily="18" charset="2"/>
              </a:rPr>
              <a:t>	</a:t>
            </a:r>
            <a:r>
              <a:rPr lang="en-US" altLang="en-US" sz="2600" b="1" dirty="0">
                <a:solidFill>
                  <a:schemeClr val="tx2"/>
                </a:solidFill>
              </a:rPr>
              <a:t>Read and discuss the same books or newspaper articles as children.</a:t>
            </a:r>
          </a:p>
          <a:p>
            <a:pPr lvl="1">
              <a:lnSpc>
                <a:spcPct val="90000"/>
              </a:lnSpc>
              <a:buFont typeface="Times" panose="02020603060405020304" pitchFamily="18" charset="0"/>
              <a:buChar char="•"/>
            </a:pPr>
            <a:r>
              <a:rPr lang="en-US" altLang="en-US" sz="2600" b="1" dirty="0">
                <a:solidFill>
                  <a:schemeClr val="tx2"/>
                </a:solidFill>
                <a:cs typeface="Times" panose="02020603060405020304" pitchFamily="18" charset="0"/>
                <a:sym typeface="Symbol" panose="05050102010706020507" pitchFamily="18" charset="2"/>
              </a:rPr>
              <a:t>	</a:t>
            </a:r>
            <a:r>
              <a:rPr lang="en-US" altLang="en-US" sz="2600" b="1" dirty="0">
                <a:solidFill>
                  <a:schemeClr val="tx2"/>
                </a:solidFill>
              </a:rPr>
              <a:t>Encourage use of the newspaper to find different types of information.</a:t>
            </a:r>
          </a:p>
          <a:p>
            <a:pPr lvl="1">
              <a:lnSpc>
                <a:spcPct val="90000"/>
              </a:lnSpc>
              <a:buFont typeface="Times" panose="02020603060405020304" pitchFamily="18" charset="0"/>
              <a:buChar char="•"/>
            </a:pPr>
            <a:r>
              <a:rPr lang="en-US" altLang="en-US" sz="2600" b="1" dirty="0">
                <a:solidFill>
                  <a:schemeClr val="tx2"/>
                </a:solidFill>
              </a:rPr>
              <a:t>	Keep a sharing board for the family to stay in touch with activities, items of interest, schedules, etc.</a:t>
            </a:r>
          </a:p>
          <a:p>
            <a:pPr lvl="1">
              <a:lnSpc>
                <a:spcPct val="90000"/>
              </a:lnSpc>
              <a:buFont typeface="Times" panose="02020603060405020304" pitchFamily="18" charset="0"/>
              <a:buChar char="•"/>
            </a:pPr>
            <a:r>
              <a:rPr lang="en-US" altLang="en-US" sz="2600" b="1" dirty="0">
                <a:solidFill>
                  <a:schemeClr val="tx2"/>
                </a:solidFill>
              </a:rPr>
              <a:t>	Learn a word for the day, or a list of five words for the week.  You may also have each family member introduce a personal new word each day. </a:t>
            </a:r>
          </a:p>
          <a:p>
            <a:pPr lvl="1">
              <a:lnSpc>
                <a:spcPct val="90000"/>
              </a:lnSpc>
            </a:pPr>
            <a:endParaRPr lang="en-US" altLang="en-US" sz="2600" b="1" dirty="0">
              <a:solidFill>
                <a:schemeClr val="tx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6C9130A3-0096-4D65-8437-83D2A9E0090C}"/>
              </a:ext>
            </a:extLst>
          </p:cNvPr>
          <p:cNvSpPr>
            <a:spLocks noGrp="1" noChangeArrowheads="1"/>
          </p:cNvSpPr>
          <p:nvPr>
            <p:ph type="title"/>
          </p:nvPr>
        </p:nvSpPr>
        <p:spPr>
          <a:xfrm>
            <a:off x="406400" y="228600"/>
            <a:ext cx="8356600" cy="1143000"/>
          </a:xfrm>
        </p:spPr>
        <p:txBody>
          <a:bodyPr/>
          <a:lstStyle/>
          <a:p>
            <a:r>
              <a:rPr lang="en-US" altLang="en-US"/>
              <a:t>What Parents Can Do to Help!</a:t>
            </a:r>
          </a:p>
        </p:txBody>
      </p:sp>
      <p:sp>
        <p:nvSpPr>
          <p:cNvPr id="62467" name="Rectangle 3">
            <a:extLst>
              <a:ext uri="{FF2B5EF4-FFF2-40B4-BE49-F238E27FC236}">
                <a16:creationId xmlns:a16="http://schemas.microsoft.com/office/drawing/2014/main" id="{8053E464-9FDF-401F-BC6F-C8325A2D7851}"/>
              </a:ext>
            </a:extLst>
          </p:cNvPr>
          <p:cNvSpPr>
            <a:spLocks noGrp="1" noChangeArrowheads="1"/>
          </p:cNvSpPr>
          <p:nvPr>
            <p:ph type="body" idx="1"/>
          </p:nvPr>
        </p:nvSpPr>
        <p:spPr>
          <a:xfrm>
            <a:off x="457200" y="1600200"/>
            <a:ext cx="8305800" cy="5257800"/>
          </a:xfrm>
        </p:spPr>
        <p:txBody>
          <a:bodyPr/>
          <a:lstStyle/>
          <a:p>
            <a:pPr lvl="1">
              <a:lnSpc>
                <a:spcPct val="90000"/>
              </a:lnSpc>
              <a:buFont typeface="Wingdings" panose="05000000000000000000" pitchFamily="2" charset="2"/>
              <a:buChar char="§"/>
            </a:pPr>
            <a:r>
              <a:rPr lang="en-US" altLang="en-US" i="1" dirty="0">
                <a:latin typeface="Symbol" panose="05050102010706020507" pitchFamily="18" charset="2"/>
                <a:cs typeface="Times" panose="02020603060405020304" pitchFamily="18" charset="0"/>
                <a:sym typeface="Symbol" panose="05050102010706020507" pitchFamily="18" charset="2"/>
              </a:rPr>
              <a:t>	</a:t>
            </a:r>
            <a:r>
              <a:rPr lang="en-US" altLang="en-US" b="1" dirty="0">
                <a:solidFill>
                  <a:schemeClr val="tx2"/>
                </a:solidFill>
              </a:rPr>
              <a:t>Communicate with your child about homework, projects, tests, etc.</a:t>
            </a:r>
          </a:p>
          <a:p>
            <a:pPr lvl="1">
              <a:lnSpc>
                <a:spcPct val="90000"/>
              </a:lnSpc>
              <a:buFont typeface="Times" panose="02020603060405020304" pitchFamily="18" charset="0"/>
              <a:buNone/>
            </a:pPr>
            <a:r>
              <a:rPr lang="en-US" altLang="en-US" b="1" dirty="0">
                <a:solidFill>
                  <a:schemeClr val="tx2"/>
                </a:solidFill>
                <a:cs typeface="Times" panose="02020603060405020304" pitchFamily="18" charset="0"/>
                <a:sym typeface="Symbol" panose="05050102010706020507" pitchFamily="18" charset="2"/>
              </a:rPr>
              <a:t>	</a:t>
            </a:r>
            <a:r>
              <a:rPr lang="en-US" altLang="en-US" b="1" dirty="0">
                <a:solidFill>
                  <a:schemeClr val="tx2"/>
                </a:solidFill>
              </a:rPr>
              <a:t>Talk about current events, books, articles and television shows during mealtimes, in the car, etc.</a:t>
            </a:r>
          </a:p>
          <a:p>
            <a:pPr lvl="1">
              <a:lnSpc>
                <a:spcPct val="90000"/>
              </a:lnSpc>
              <a:buFont typeface="Times" panose="02020603060405020304" pitchFamily="18" charset="0"/>
              <a:buNone/>
            </a:pPr>
            <a:r>
              <a:rPr lang="en-US" altLang="en-US" b="1" dirty="0">
                <a:solidFill>
                  <a:schemeClr val="tx2"/>
                </a:solidFill>
                <a:cs typeface="Times" panose="02020603060405020304" pitchFamily="18" charset="0"/>
                <a:sym typeface="Symbol" panose="05050102010706020507" pitchFamily="18" charset="2"/>
              </a:rPr>
              <a:t>	</a:t>
            </a:r>
            <a:r>
              <a:rPr lang="en-US" altLang="en-US" b="1" dirty="0">
                <a:solidFill>
                  <a:schemeClr val="tx2"/>
                </a:solidFill>
              </a:rPr>
              <a:t>Ask your child what they think about different current events – political races, television prime time shows, world cultures/ religious concerns, etc.  This develops higher level thinking skills and speaking fluency.</a:t>
            </a:r>
          </a:p>
          <a:p>
            <a:pPr lvl="1">
              <a:lnSpc>
                <a:spcPct val="90000"/>
              </a:lnSpc>
              <a:buFont typeface="Times" panose="02020603060405020304" pitchFamily="18" charset="0"/>
              <a:buChar char="•"/>
            </a:pPr>
            <a:endParaRPr lang="en-US" altLang="en-US" b="1" dirty="0">
              <a:solidFill>
                <a:schemeClr val="tx2"/>
              </a:solidFill>
            </a:endParaRPr>
          </a:p>
        </p:txBody>
      </p:sp>
    </p:spTree>
  </p:cSld>
  <p:clrMapOvr>
    <a:masterClrMapping/>
  </p:clrMapOvr>
</p:sld>
</file>

<file path=ppt/theme/theme1.xml><?xml version="1.0" encoding="utf-8"?>
<a:theme xmlns:a="http://schemas.openxmlformats.org/drawingml/2006/main" name="BrushStroke">
  <a:themeElements>
    <a:clrScheme name="BrushStrok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fontScheme name="BrushStrok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latin typeface="Times" panose="0202060306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latin typeface="Times" panose="02020603060405020304" pitchFamily="18" charset="0"/>
          </a:defRPr>
        </a:defPPr>
      </a:lstStyle>
    </a:lnDef>
  </a:objectDefaults>
  <a:extraClrSchemeLst>
    <a:extraClrScheme>
      <a:clrScheme name="BrushStroke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BrushStrok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BrushStrok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rushStroke 4">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BrushStroke 5">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BrushStroke 6">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BrushStroke 7">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ECB65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D05510B8230C43A2FFCB97F053B262" ma:contentTypeVersion="15" ma:contentTypeDescription="Create a new document." ma:contentTypeScope="" ma:versionID="c5fa64e4f0f0fcde25f0f196f67abde8">
  <xsd:schema xmlns:xsd="http://www.w3.org/2001/XMLSchema" xmlns:xs="http://www.w3.org/2001/XMLSchema" xmlns:p="http://schemas.microsoft.com/office/2006/metadata/properties" xmlns:ns1="http://schemas.microsoft.com/sharepoint/v3" xmlns:ns3="1f16bd84-bce9-41ef-80aa-6966fb72b512" xmlns:ns4="cd17f915-e08e-42ed-a6a8-72ee64c74482" targetNamespace="http://schemas.microsoft.com/office/2006/metadata/properties" ma:root="true" ma:fieldsID="d2bb3274aa736e71319e91189a5cba98" ns1:_="" ns3:_="" ns4:_="">
    <xsd:import namespace="http://schemas.microsoft.com/sharepoint/v3"/>
    <xsd:import namespace="1f16bd84-bce9-41ef-80aa-6966fb72b512"/>
    <xsd:import namespace="cd17f915-e08e-42ed-a6a8-72ee64c7448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16bd84-bce9-41ef-80aa-6966fb72b51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17f915-e08e-42ed-a6a8-72ee64c74482"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59027F5A-962E-4F68-957F-4571E8B3D5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f16bd84-bce9-41ef-80aa-6966fb72b512"/>
    <ds:schemaRef ds:uri="cd17f915-e08e-42ed-a6a8-72ee64c744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C2B7C9-AAE7-434A-BC50-8C20DF1EBF9A}">
  <ds:schemaRefs>
    <ds:schemaRef ds:uri="http://schemas.microsoft.com/sharepoint/v3/contenttype/forms"/>
  </ds:schemaRefs>
</ds:datastoreItem>
</file>

<file path=customXml/itemProps3.xml><?xml version="1.0" encoding="utf-8"?>
<ds:datastoreItem xmlns:ds="http://schemas.openxmlformats.org/officeDocument/2006/customXml" ds:itemID="{C1CA0D20-5872-4EAE-BEF6-B2B0611EBFBB}">
  <ds:schemaRefs>
    <ds:schemaRef ds:uri="http://schemas.microsoft.com/office/2006/metadata/properties"/>
    <ds:schemaRef ds:uri="http://purl.org/dc/elements/1.1/"/>
    <ds:schemaRef ds:uri="http://schemas.openxmlformats.org/package/2006/metadata/core-properties"/>
    <ds:schemaRef ds:uri="1f16bd84-bce9-41ef-80aa-6966fb72b512"/>
    <ds:schemaRef ds:uri="http://purl.org/dc/terms/"/>
    <ds:schemaRef ds:uri="http://schemas.microsoft.com/office/infopath/2007/PartnerControls"/>
    <ds:schemaRef ds:uri="cd17f915-e08e-42ed-a6a8-72ee64c74482"/>
    <ds:schemaRef ds:uri="http://schemas.microsoft.com/office/2006/documentManagement/types"/>
    <ds:schemaRef ds:uri="http://schemas.microsoft.com/sharepoint/v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Macintosh HD:Microsoft Office 2001:Templates:Presentations:Designs:BrushStroke</Template>
  <TotalTime>687</TotalTime>
  <Words>1898</Words>
  <Application>Microsoft Office PowerPoint</Application>
  <PresentationFormat>On-screen Show (4:3)</PresentationFormat>
  <Paragraphs>157</Paragraphs>
  <Slides>31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Times</vt:lpstr>
      <vt:lpstr>Arial</vt:lpstr>
      <vt:lpstr>Times New Roman</vt:lpstr>
      <vt:lpstr>Monotype Sorts</vt:lpstr>
      <vt:lpstr>Kidprint</vt:lpstr>
      <vt:lpstr>Wingdings</vt:lpstr>
      <vt:lpstr>Wingdings 2</vt:lpstr>
      <vt:lpstr>Symbol</vt:lpstr>
      <vt:lpstr>Comic Sans MS</vt:lpstr>
      <vt:lpstr>BrushStroke</vt:lpstr>
      <vt:lpstr>10 Ways to Help Your Children Become Better Readers</vt:lpstr>
      <vt:lpstr>10 Ways to Help Your Children Become Better Readers</vt:lpstr>
      <vt:lpstr>10 Ways to Help Your Children Become Better Readers</vt:lpstr>
      <vt:lpstr>10 Ways to Help Your Children Become Better Readers</vt:lpstr>
      <vt:lpstr>10 Ways to Help Your Children Become Better Readers</vt:lpstr>
      <vt:lpstr>10 Ways to Help Your Children Become Better Readers</vt:lpstr>
      <vt:lpstr>10 Ways to Help Your Children Become Better Readers</vt:lpstr>
      <vt:lpstr>10 Ways to Help Your Children Become Better Readers</vt:lpstr>
      <vt:lpstr>10 Ways to Help Your Children Become Better Readers</vt:lpstr>
      <vt:lpstr>10 Ways to Help Your Children Become Better Readers</vt:lpstr>
      <vt:lpstr>   Kindergarten -2nd Grade</vt:lpstr>
      <vt:lpstr> Kindergarten -2nd Grade</vt:lpstr>
      <vt:lpstr>PowerPoint Presentation</vt:lpstr>
      <vt:lpstr>PowerPoint Presentation</vt:lpstr>
      <vt:lpstr>PowerPoint Presentation</vt:lpstr>
      <vt:lpstr>PowerPoint Presentation</vt:lpstr>
      <vt:lpstr>Strategies for Learning to Read</vt:lpstr>
      <vt:lpstr>Strategies for Learning to Read</vt:lpstr>
      <vt:lpstr>Strategies for Learning to Read</vt:lpstr>
      <vt:lpstr> </vt:lpstr>
      <vt:lpstr> </vt:lpstr>
      <vt:lpstr>3rd - 5th Graders</vt:lpstr>
      <vt:lpstr>3rd - 5th Graders</vt:lpstr>
      <vt:lpstr>PowerPoint Presentation</vt:lpstr>
      <vt:lpstr>PowerPoint Presentation</vt:lpstr>
      <vt:lpstr>Strategies for Reading to Learn </vt:lpstr>
      <vt:lpstr>What Parents Can Do to Help!</vt:lpstr>
      <vt:lpstr>What Parents Can Do to Help!</vt:lpstr>
      <vt:lpstr>What Parents Can Do to Help!</vt:lpstr>
      <vt:lpstr>What Parents Can Do to Help!</vt:lpstr>
      <vt:lpstr>What Parents Can Do to Help!</vt:lpstr>
    </vt:vector>
  </TitlesOfParts>
  <Company>Title 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Learning to Read </dc:title>
  <dc:creator>Gail Hannas</dc:creator>
  <cp:lastModifiedBy>Corinne Owens</cp:lastModifiedBy>
  <cp:revision>43</cp:revision>
  <cp:lastPrinted>2002-10-15T09:38:15Z</cp:lastPrinted>
  <dcterms:created xsi:type="dcterms:W3CDTF">2002-07-10T07:15:34Z</dcterms:created>
  <dcterms:modified xsi:type="dcterms:W3CDTF">2020-01-13T19:45:11Z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0x01010003D05510B8230C43A2FFCB97F053B262</vt:lpwstr>
  </property>
</Properties>
</file>