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7" r:id="rId2"/>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634"/>
    <a:srgbClr val="4C191B"/>
    <a:srgbClr val="39181A"/>
    <a:srgbClr val="8482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p:restoredTop sz="94665"/>
  </p:normalViewPr>
  <p:slideViewPr>
    <p:cSldViewPr snapToObjects="1">
      <p:cViewPr>
        <p:scale>
          <a:sx n="100" d="100"/>
          <a:sy n="100" d="100"/>
        </p:scale>
        <p:origin x="768" y="-672"/>
      </p:cViewPr>
      <p:guideLst>
        <p:guide orient="horz" pos="3168"/>
        <p:guide pos="2448"/>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Mylar" userId="659bfbc2-bd30-49d4-84ea-7ddcd6188ce3" providerId="ADAL" clId="{B219500E-BCA1-421C-9D5E-8C31A5F3DA30}"/>
    <pc:docChg chg="custSel modSld">
      <pc:chgData name="Julia Mylar" userId="659bfbc2-bd30-49d4-84ea-7ddcd6188ce3" providerId="ADAL" clId="{B219500E-BCA1-421C-9D5E-8C31A5F3DA30}" dt="2022-08-22T15:27:37.700" v="306" actId="20577"/>
      <pc:docMkLst>
        <pc:docMk/>
      </pc:docMkLst>
      <pc:sldChg chg="modSp mod">
        <pc:chgData name="Julia Mylar" userId="659bfbc2-bd30-49d4-84ea-7ddcd6188ce3" providerId="ADAL" clId="{B219500E-BCA1-421C-9D5E-8C31A5F3DA30}" dt="2022-08-22T15:27:37.700" v="306" actId="20577"/>
        <pc:sldMkLst>
          <pc:docMk/>
          <pc:sldMk cId="2678683485" sldId="267"/>
        </pc:sldMkLst>
        <pc:spChg chg="mod">
          <ac:chgData name="Julia Mylar" userId="659bfbc2-bd30-49d4-84ea-7ddcd6188ce3" providerId="ADAL" clId="{B219500E-BCA1-421C-9D5E-8C31A5F3DA30}" dt="2022-08-22T15:27:37.700" v="306" actId="20577"/>
          <ac:spMkLst>
            <pc:docMk/>
            <pc:sldMk cId="2678683485" sldId="267"/>
            <ac:spMk id="4" creationId="{00000000-0000-0000-0000-000000000000}"/>
          </ac:spMkLst>
        </pc:spChg>
        <pc:spChg chg="mod">
          <ac:chgData name="Julia Mylar" userId="659bfbc2-bd30-49d4-84ea-7ddcd6188ce3" providerId="ADAL" clId="{B219500E-BCA1-421C-9D5E-8C31A5F3DA30}" dt="2022-08-19T18:43:02.129" v="217" actId="20577"/>
          <ac:spMkLst>
            <pc:docMk/>
            <pc:sldMk cId="2678683485" sldId="267"/>
            <ac:spMk id="10" creationId="{890D18C4-D534-F358-8228-D8DA725B56AF}"/>
          </ac:spMkLst>
        </pc:spChg>
        <pc:spChg chg="mod">
          <ac:chgData name="Julia Mylar" userId="659bfbc2-bd30-49d4-84ea-7ddcd6188ce3" providerId="ADAL" clId="{B219500E-BCA1-421C-9D5E-8C31A5F3DA30}" dt="2022-08-19T18:40:53.060" v="149" actId="20577"/>
          <ac:spMkLst>
            <pc:docMk/>
            <pc:sldMk cId="2678683485" sldId="267"/>
            <ac:spMk id="11" creationId="{F5B6CC23-A2A7-638E-6A32-B8AA92E6AB57}"/>
          </ac:spMkLst>
        </pc:spChg>
        <pc:spChg chg="mod">
          <ac:chgData name="Julia Mylar" userId="659bfbc2-bd30-49d4-84ea-7ddcd6188ce3" providerId="ADAL" clId="{B219500E-BCA1-421C-9D5E-8C31A5F3DA30}" dt="2022-08-22T14:35:01.245" v="228" actId="20577"/>
          <ac:spMkLst>
            <pc:docMk/>
            <pc:sldMk cId="2678683485" sldId="267"/>
            <ac:spMk id="16" creationId="{2D45C71C-FD2B-4E2E-B5CD-F6D99A8D0F77}"/>
          </ac:spMkLst>
        </pc:spChg>
        <pc:spChg chg="mod">
          <ac:chgData name="Julia Mylar" userId="659bfbc2-bd30-49d4-84ea-7ddcd6188ce3" providerId="ADAL" clId="{B219500E-BCA1-421C-9D5E-8C31A5F3DA30}" dt="2022-08-19T18:42:42.943" v="211" actId="20577"/>
          <ac:spMkLst>
            <pc:docMk/>
            <pc:sldMk cId="2678683485" sldId="267"/>
            <ac:spMk id="24" creationId="{104EC072-72CA-48F0-B2C9-B0A6866F6DA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45" tIns="46573" rIns="93145" bIns="46573"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45" tIns="46573" rIns="93145" bIns="46573" rtlCol="0"/>
          <a:lstStyle>
            <a:lvl1pPr algn="r">
              <a:defRPr sz="1300"/>
            </a:lvl1pPr>
          </a:lstStyle>
          <a:p>
            <a:fld id="{7B7ED87F-DB32-D848-9DEC-4B1646F1B3F6}" type="datetimeFigureOut">
              <a:rPr lang="en-US" smtClean="0"/>
              <a:t>8/19/2022</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45" tIns="46573" rIns="93145" bIns="46573"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45" tIns="46573" rIns="93145" bIns="465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3"/>
          </a:xfrm>
          <a:prstGeom prst="rect">
            <a:avLst/>
          </a:prstGeom>
        </p:spPr>
        <p:txBody>
          <a:bodyPr vert="horz" lIns="93145" tIns="46573" rIns="93145" bIns="46573"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9"/>
            <a:ext cx="3037840" cy="466433"/>
          </a:xfrm>
          <a:prstGeom prst="rect">
            <a:avLst/>
          </a:prstGeom>
        </p:spPr>
        <p:txBody>
          <a:bodyPr vert="horz" lIns="93145" tIns="46573" rIns="93145" bIns="46573" rtlCol="0" anchor="b"/>
          <a:lstStyle>
            <a:lvl1pPr algn="r">
              <a:defRPr sz="1300"/>
            </a:lvl1pPr>
          </a:lstStyle>
          <a:p>
            <a:fld id="{7C1F56AA-5463-094C-9EA2-53BE1E81D49B}" type="slidenum">
              <a:rPr lang="en-US" smtClean="0"/>
              <a:t>‹#›</a:t>
            </a:fld>
            <a:endParaRPr lang="en-US"/>
          </a:p>
        </p:txBody>
      </p:sp>
    </p:spTree>
    <p:extLst>
      <p:ext uri="{BB962C8B-B14F-4D97-AF65-F5344CB8AC3E}">
        <p14:creationId xmlns:p14="http://schemas.microsoft.com/office/powerpoint/2010/main" val="976419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57BD55-3284-B043-AF32-81FDEC0D9FE6}"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57BD55-3284-B043-AF32-81FDEC0D9FE6}"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57BD55-3284-B043-AF32-81FDEC0D9FE6}" type="datetimeFigureOut">
              <a:rPr lang="en-US" smtClean="0"/>
              <a:t>8/19/2022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57BD55-3284-B043-AF32-81FDEC0D9FE6}" type="datetimeFigureOut">
              <a:rPr lang="en-US" smtClean="0"/>
              <a:t>8/19/2022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7BD55-3284-B043-AF32-81FDEC0D9FE6}" type="datetimeFigureOut">
              <a:rPr lang="en-US" smtClean="0"/>
              <a:t>8/19/2022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1D57BD55-3284-B043-AF32-81FDEC0D9FE6}"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1D57BD55-3284-B043-AF32-81FDEC0D9FE6}"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7BD55-3284-B043-AF32-81FDEC0D9FE6}"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ACBAA-D80B-7A41-9686-877DEDA608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1D57BD55-3284-B043-AF32-81FDEC0D9FE6}" type="datetimeFigureOut">
              <a:rPr lang="en-US" smtClean="0"/>
              <a:t>8/19/2022</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17BACBAA-D80B-7A41-9686-877DEDA6080C}" type="slidenum">
              <a:rPr lang="en-US" smtClean="0"/>
              <a:t>‹#›</a:t>
            </a:fld>
            <a:endParaRPr lang="en-US"/>
          </a:p>
        </p:txBody>
      </p:sp>
    </p:spTree>
    <p:extLst>
      <p:ext uri="{BB962C8B-B14F-4D97-AF65-F5344CB8AC3E}">
        <p14:creationId xmlns:p14="http://schemas.microsoft.com/office/powerpoint/2010/main" val="6988035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83"/>
            <a:ext cx="7772400" cy="10057486"/>
          </a:xfrm>
          <a:prstGeom prst="rect">
            <a:avLst/>
          </a:prstGeom>
        </p:spPr>
      </p:pic>
      <p:sp>
        <p:nvSpPr>
          <p:cNvPr id="4" name="TextBox 3"/>
          <p:cNvSpPr txBox="1"/>
          <p:nvPr/>
        </p:nvSpPr>
        <p:spPr>
          <a:xfrm>
            <a:off x="53068" y="3690025"/>
            <a:ext cx="4585012" cy="923330"/>
          </a:xfrm>
          <a:prstGeom prst="rect">
            <a:avLst/>
          </a:prstGeom>
          <a:noFill/>
        </p:spPr>
        <p:txBody>
          <a:bodyPr wrap="square" rtlCol="0">
            <a:spAutoFit/>
          </a:bodyPr>
          <a:lstStyle/>
          <a:p>
            <a:pPr algn="ctr"/>
            <a:r>
              <a:rPr lang="en-US" b="1" dirty="0">
                <a:latin typeface="KG One More Light" charset="0"/>
                <a:ea typeface="KG One More Light" charset="0"/>
                <a:cs typeface="KG One More Light" charset="0"/>
              </a:rPr>
              <a:t>MATH- Room 322                   </a:t>
            </a:r>
            <a:br>
              <a:rPr lang="en-US" b="1" dirty="0">
                <a:latin typeface="KG One More Light" charset="0"/>
                <a:ea typeface="KG One More Light" charset="0"/>
                <a:cs typeface="KG One More Light" charset="0"/>
              </a:rPr>
            </a:br>
            <a:r>
              <a:rPr lang="en-US" dirty="0">
                <a:latin typeface="KG One More Light" charset="0"/>
                <a:ea typeface="KG One More Light" charset="0"/>
                <a:cs typeface="KG One More Light" charset="0"/>
              </a:rPr>
              <a:t>Mrs. Julia Mylar</a:t>
            </a:r>
          </a:p>
          <a:p>
            <a:pPr algn="ctr"/>
            <a:r>
              <a:rPr lang="en-US" dirty="0">
                <a:latin typeface="KG One More Light" charset="0"/>
                <a:ea typeface="KG One More Light" charset="0"/>
                <a:cs typeface="KG One More Light" charset="0"/>
              </a:rPr>
              <a:t>julia.mylar@onslow.k12.nc.us</a:t>
            </a:r>
          </a:p>
        </p:txBody>
      </p:sp>
      <p:sp>
        <p:nvSpPr>
          <p:cNvPr id="5" name="TextBox 4"/>
          <p:cNvSpPr txBox="1"/>
          <p:nvPr/>
        </p:nvSpPr>
        <p:spPr>
          <a:xfrm>
            <a:off x="336667" y="4953000"/>
            <a:ext cx="2177933" cy="461665"/>
          </a:xfrm>
          <a:prstGeom prst="rect">
            <a:avLst/>
          </a:prstGeom>
          <a:noFill/>
        </p:spPr>
        <p:txBody>
          <a:bodyPr wrap="square" rtlCol="0">
            <a:spAutoFit/>
          </a:bodyPr>
          <a:lstStyle/>
          <a:p>
            <a:r>
              <a:rPr lang="en-US" sz="2400" b="1" dirty="0">
                <a:latin typeface="KG One More Light" charset="0"/>
                <a:ea typeface="KG One More Light" charset="0"/>
                <a:cs typeface="KG One More Light" charset="0"/>
              </a:rPr>
              <a:t>Supply List</a:t>
            </a:r>
          </a:p>
        </p:txBody>
      </p:sp>
      <p:sp>
        <p:nvSpPr>
          <p:cNvPr id="7" name="TextBox 6"/>
          <p:cNvSpPr txBox="1"/>
          <p:nvPr/>
        </p:nvSpPr>
        <p:spPr>
          <a:xfrm>
            <a:off x="4755636" y="427524"/>
            <a:ext cx="2766628" cy="461665"/>
          </a:xfrm>
          <a:prstGeom prst="rect">
            <a:avLst/>
          </a:prstGeom>
          <a:noFill/>
        </p:spPr>
        <p:txBody>
          <a:bodyPr wrap="square" rtlCol="0">
            <a:spAutoFit/>
          </a:bodyPr>
          <a:lstStyle/>
          <a:p>
            <a:pPr algn="ctr"/>
            <a:r>
              <a:rPr lang="en-US" sz="2400" b="1" dirty="0">
                <a:latin typeface="KG One More Light" charset="0"/>
                <a:ea typeface="KG One More Light" charset="0"/>
                <a:cs typeface="KG One More Light" charset="0"/>
              </a:rPr>
              <a:t>Content</a:t>
            </a:r>
          </a:p>
        </p:txBody>
      </p:sp>
      <p:sp>
        <p:nvSpPr>
          <p:cNvPr id="8" name="TextBox 7"/>
          <p:cNvSpPr txBox="1"/>
          <p:nvPr/>
        </p:nvSpPr>
        <p:spPr>
          <a:xfrm rot="16200000">
            <a:off x="2260459" y="5526788"/>
            <a:ext cx="1539837" cy="492443"/>
          </a:xfrm>
          <a:prstGeom prst="rect">
            <a:avLst/>
          </a:prstGeom>
          <a:noFill/>
        </p:spPr>
        <p:txBody>
          <a:bodyPr wrap="square" rtlCol="0">
            <a:spAutoFit/>
          </a:bodyPr>
          <a:lstStyle/>
          <a:p>
            <a:pPr algn="ctr"/>
            <a:r>
              <a:rPr lang="en-US" sz="2600" b="1" dirty="0">
                <a:latin typeface="KG One More Light" charset="0"/>
                <a:ea typeface="KG One More Light" charset="0"/>
                <a:cs typeface="KG One More Light" charset="0"/>
              </a:rPr>
              <a:t>Grading</a:t>
            </a:r>
          </a:p>
        </p:txBody>
      </p:sp>
      <p:sp>
        <p:nvSpPr>
          <p:cNvPr id="9" name="TextBox 8"/>
          <p:cNvSpPr txBox="1"/>
          <p:nvPr/>
        </p:nvSpPr>
        <p:spPr>
          <a:xfrm>
            <a:off x="282630" y="8343762"/>
            <a:ext cx="7261170" cy="492443"/>
          </a:xfrm>
          <a:prstGeom prst="rect">
            <a:avLst/>
          </a:prstGeom>
          <a:noFill/>
        </p:spPr>
        <p:txBody>
          <a:bodyPr wrap="square" rtlCol="0">
            <a:spAutoFit/>
          </a:bodyPr>
          <a:lstStyle/>
          <a:p>
            <a:r>
              <a:rPr lang="en-US" sz="2600" b="1" dirty="0">
                <a:latin typeface="KG One More Light" charset="0"/>
                <a:ea typeface="KG One More Light" charset="0"/>
                <a:cs typeface="KG One More Light" charset="0"/>
              </a:rPr>
              <a:t>Sign here	Student Name:________________</a:t>
            </a:r>
          </a:p>
        </p:txBody>
      </p:sp>
      <p:sp>
        <p:nvSpPr>
          <p:cNvPr id="19" name="TextBox 18"/>
          <p:cNvSpPr txBox="1"/>
          <p:nvPr/>
        </p:nvSpPr>
        <p:spPr>
          <a:xfrm>
            <a:off x="2078182" y="9246402"/>
            <a:ext cx="2471320" cy="307777"/>
          </a:xfrm>
          <a:prstGeom prst="rect">
            <a:avLst/>
          </a:prstGeom>
          <a:noFill/>
        </p:spPr>
        <p:txBody>
          <a:bodyPr wrap="square" rtlCol="0">
            <a:spAutoFit/>
          </a:bodyPr>
          <a:lstStyle/>
          <a:p>
            <a:pPr algn="ctr"/>
            <a:r>
              <a:rPr lang="en-US" sz="1400" dirty="0">
                <a:latin typeface="KG Sorry Not Sorry Chub" charset="0"/>
                <a:ea typeface="KG Sorry Not Sorry Chub" charset="0"/>
                <a:cs typeface="KG Sorry Not Sorry Chub" charset="0"/>
              </a:rPr>
              <a:t>Parent signature</a:t>
            </a:r>
          </a:p>
        </p:txBody>
      </p:sp>
      <p:sp>
        <p:nvSpPr>
          <p:cNvPr id="20" name="TextBox 19"/>
          <p:cNvSpPr txBox="1"/>
          <p:nvPr/>
        </p:nvSpPr>
        <p:spPr>
          <a:xfrm>
            <a:off x="4813533" y="9249496"/>
            <a:ext cx="2427318" cy="307777"/>
          </a:xfrm>
          <a:prstGeom prst="rect">
            <a:avLst/>
          </a:prstGeom>
          <a:noFill/>
        </p:spPr>
        <p:txBody>
          <a:bodyPr wrap="square" rtlCol="0">
            <a:spAutoFit/>
          </a:bodyPr>
          <a:lstStyle/>
          <a:p>
            <a:pPr algn="ctr"/>
            <a:r>
              <a:rPr lang="en-US" sz="1400" dirty="0">
                <a:latin typeface="KG Sorry Not Sorry Chub" charset="0"/>
                <a:ea typeface="KG Sorry Not Sorry Chub" charset="0"/>
                <a:cs typeface="KG Sorry Not Sorry Chub" charset="0"/>
              </a:rPr>
              <a:t>Student signature</a:t>
            </a:r>
          </a:p>
        </p:txBody>
      </p:sp>
      <p:sp>
        <p:nvSpPr>
          <p:cNvPr id="21" name="TextBox 20">
            <a:extLst>
              <a:ext uri="{FF2B5EF4-FFF2-40B4-BE49-F238E27FC236}">
                <a16:creationId xmlns:a16="http://schemas.microsoft.com/office/drawing/2014/main" id="{7348251D-B0F5-9D48-9BF0-0C26E254D5D8}"/>
              </a:ext>
            </a:extLst>
          </p:cNvPr>
          <p:cNvSpPr txBox="1"/>
          <p:nvPr/>
        </p:nvSpPr>
        <p:spPr>
          <a:xfrm>
            <a:off x="5623560" y="9707880"/>
            <a:ext cx="1920240" cy="274320"/>
          </a:xfrm>
          <a:prstGeom prst="rect">
            <a:avLst/>
          </a:prstGeom>
          <a:solidFill>
            <a:schemeClr val="bg1"/>
          </a:solidFill>
        </p:spPr>
        <p:txBody>
          <a:bodyPr wrap="square" rtlCol="0">
            <a:spAutoFit/>
          </a:bodyPr>
          <a:lstStyle/>
          <a:p>
            <a:pPr algn="r"/>
            <a:r>
              <a:rPr lang="de-DE" sz="1200" dirty="0">
                <a:latin typeface="HelloTracerSolid Medium" charset="0"/>
                <a:ea typeface="HelloTracerSolid Medium" charset="0"/>
                <a:cs typeface="HelloTracerSolid Medium" charset="0"/>
              </a:rPr>
              <a:t>#BulldogLIFE</a:t>
            </a:r>
            <a:endParaRPr lang="en-US" sz="1200" dirty="0">
              <a:latin typeface="HelloTracerSolid Medium" charset="0"/>
              <a:ea typeface="HelloTracerSolid Medium" charset="0"/>
              <a:cs typeface="HelloTracerSolid Medium" charset="0"/>
            </a:endParaRPr>
          </a:p>
        </p:txBody>
      </p:sp>
      <p:sp>
        <p:nvSpPr>
          <p:cNvPr id="24" name="TextBox 23">
            <a:extLst>
              <a:ext uri="{FF2B5EF4-FFF2-40B4-BE49-F238E27FC236}">
                <a16:creationId xmlns:a16="http://schemas.microsoft.com/office/drawing/2014/main" id="{104EC072-72CA-48F0-B2C9-B0A6866F6DA6}"/>
              </a:ext>
            </a:extLst>
          </p:cNvPr>
          <p:cNvSpPr txBox="1"/>
          <p:nvPr/>
        </p:nvSpPr>
        <p:spPr>
          <a:xfrm>
            <a:off x="4755636" y="2971800"/>
            <a:ext cx="2788164" cy="1800493"/>
          </a:xfrm>
          <a:prstGeom prst="rect">
            <a:avLst/>
          </a:prstGeom>
          <a:noFill/>
        </p:spPr>
        <p:txBody>
          <a:bodyPr wrap="square" rtlCol="0">
            <a:spAutoFit/>
          </a:bodyPr>
          <a:lstStyle/>
          <a:p>
            <a:pPr algn="ctr"/>
            <a:r>
              <a:rPr lang="en-US" sz="2400" b="1" dirty="0">
                <a:latin typeface="KG One More Light" charset="0"/>
                <a:ea typeface="KG One More Light" charset="0"/>
                <a:cs typeface="KG One More Light" charset="0"/>
              </a:rPr>
              <a:t>REMIND</a:t>
            </a:r>
          </a:p>
          <a:p>
            <a:pPr algn="ctr"/>
            <a:r>
              <a:rPr lang="en-US" sz="1200" dirty="0"/>
              <a:t>Stay in touch using the free Remind app. </a:t>
            </a:r>
          </a:p>
          <a:p>
            <a:r>
              <a:rPr lang="en-US" sz="1500" dirty="0"/>
              <a:t>    text 81010</a:t>
            </a:r>
          </a:p>
          <a:p>
            <a:r>
              <a:rPr lang="en-US" sz="1500" dirty="0"/>
              <a:t>   </a:t>
            </a:r>
            <a:r>
              <a:rPr lang="en-US" sz="1500" b="1" dirty="0"/>
              <a:t>Math:   @mylarmath</a:t>
            </a:r>
          </a:p>
          <a:p>
            <a:r>
              <a:rPr lang="en-US" sz="1500" dirty="0"/>
              <a:t>** If you have a student in my enrichment class, also join:       </a:t>
            </a:r>
            <a:r>
              <a:rPr lang="en-US" sz="1500" b="1" dirty="0"/>
              <a:t>Enrichment: @mylarhroom</a:t>
            </a:r>
          </a:p>
        </p:txBody>
      </p:sp>
      <p:sp>
        <p:nvSpPr>
          <p:cNvPr id="25" name="TextBox 24">
            <a:extLst>
              <a:ext uri="{FF2B5EF4-FFF2-40B4-BE49-F238E27FC236}">
                <a16:creationId xmlns:a16="http://schemas.microsoft.com/office/drawing/2014/main" id="{0E5FE3E9-52F9-404E-8220-74EF4828483B}"/>
              </a:ext>
            </a:extLst>
          </p:cNvPr>
          <p:cNvSpPr txBox="1"/>
          <p:nvPr/>
        </p:nvSpPr>
        <p:spPr>
          <a:xfrm>
            <a:off x="5013700" y="759055"/>
            <a:ext cx="2438400" cy="2062103"/>
          </a:xfrm>
          <a:prstGeom prst="rect">
            <a:avLst/>
          </a:prstGeom>
          <a:noFill/>
        </p:spPr>
        <p:txBody>
          <a:bodyPr wrap="square" rtlCol="0">
            <a:spAutoFit/>
          </a:bodyPr>
          <a:lstStyle/>
          <a:p>
            <a:pPr marL="285750" indent="-285750">
              <a:buFont typeface="Arial" panose="020B0604020202020204" pitchFamily="34" charset="0"/>
              <a:buChar char="•"/>
            </a:pPr>
            <a:r>
              <a:rPr lang="en-US" sz="1600" dirty="0"/>
              <a:t>Geometry</a:t>
            </a:r>
          </a:p>
          <a:p>
            <a:pPr marL="285750" indent="-285750">
              <a:buFont typeface="Arial" panose="020B0604020202020204" pitchFamily="34" charset="0"/>
              <a:buChar char="•"/>
            </a:pPr>
            <a:r>
              <a:rPr lang="en-US" sz="1600" dirty="0"/>
              <a:t>Algebra</a:t>
            </a:r>
          </a:p>
          <a:p>
            <a:pPr marL="285750" indent="-285750">
              <a:buFont typeface="Arial" panose="020B0604020202020204" pitchFamily="34" charset="0"/>
              <a:buChar char="•"/>
            </a:pPr>
            <a:r>
              <a:rPr lang="en-US" sz="1600" dirty="0"/>
              <a:t>Algebraic Thinking</a:t>
            </a:r>
          </a:p>
          <a:p>
            <a:pPr marL="285750" indent="-285750">
              <a:buFont typeface="Arial" panose="020B0604020202020204" pitchFamily="34" charset="0"/>
              <a:buChar char="•"/>
            </a:pPr>
            <a:r>
              <a:rPr lang="en-US" sz="1600" dirty="0"/>
              <a:t>Expressions</a:t>
            </a:r>
          </a:p>
          <a:p>
            <a:pPr marL="285750" indent="-285750">
              <a:buFont typeface="Arial" panose="020B0604020202020204" pitchFamily="34" charset="0"/>
              <a:buChar char="•"/>
            </a:pPr>
            <a:r>
              <a:rPr lang="en-US" sz="1600" dirty="0"/>
              <a:t>Measurement</a:t>
            </a:r>
          </a:p>
          <a:p>
            <a:pPr marL="285750" indent="-285750">
              <a:buFont typeface="Arial" panose="020B0604020202020204" pitchFamily="34" charset="0"/>
              <a:buChar char="•"/>
            </a:pPr>
            <a:r>
              <a:rPr lang="en-US" sz="1600" dirty="0"/>
              <a:t>Data</a:t>
            </a:r>
          </a:p>
          <a:p>
            <a:pPr marL="285750" indent="-285750">
              <a:buFont typeface="Arial" panose="020B0604020202020204" pitchFamily="34" charset="0"/>
              <a:buChar char="•"/>
            </a:pPr>
            <a:r>
              <a:rPr lang="en-US" sz="1600" dirty="0"/>
              <a:t>Numbers and Operations</a:t>
            </a:r>
          </a:p>
        </p:txBody>
      </p:sp>
      <p:sp>
        <p:nvSpPr>
          <p:cNvPr id="16" name="TextBox 15">
            <a:extLst>
              <a:ext uri="{FF2B5EF4-FFF2-40B4-BE49-F238E27FC236}">
                <a16:creationId xmlns:a16="http://schemas.microsoft.com/office/drawing/2014/main" id="{2D45C71C-FD2B-4E2E-B5CD-F6D99A8D0F77}"/>
              </a:ext>
            </a:extLst>
          </p:cNvPr>
          <p:cNvSpPr txBox="1"/>
          <p:nvPr/>
        </p:nvSpPr>
        <p:spPr>
          <a:xfrm>
            <a:off x="3276600" y="5069532"/>
            <a:ext cx="2879982" cy="1323439"/>
          </a:xfrm>
          <a:prstGeom prst="rect">
            <a:avLst/>
          </a:prstGeom>
          <a:noFill/>
        </p:spPr>
        <p:txBody>
          <a:bodyPr wrap="square" rtlCol="0">
            <a:spAutoFit/>
          </a:bodyPr>
          <a:lstStyle/>
          <a:p>
            <a:r>
              <a:rPr lang="en-US" sz="1600" b="1" dirty="0"/>
              <a:t>Weighted Categories</a:t>
            </a:r>
          </a:p>
          <a:p>
            <a:r>
              <a:rPr lang="en-US" sz="1600" b="1" dirty="0"/>
              <a:t>Assessments/ Projects- 30%</a:t>
            </a:r>
          </a:p>
          <a:p>
            <a:r>
              <a:rPr lang="en-US" sz="1600" b="1" dirty="0"/>
              <a:t>Homework- 20%</a:t>
            </a:r>
          </a:p>
          <a:p>
            <a:r>
              <a:rPr lang="en-US" sz="1600" b="1" dirty="0"/>
              <a:t>Notebook/Classwork- 30%</a:t>
            </a:r>
          </a:p>
          <a:p>
            <a:r>
              <a:rPr lang="en-US" sz="1600" b="1" dirty="0"/>
              <a:t>I-Ready Lessons- 20%</a:t>
            </a:r>
            <a:endParaRPr lang="en-US" sz="1600" dirty="0"/>
          </a:p>
        </p:txBody>
      </p:sp>
      <p:sp>
        <p:nvSpPr>
          <p:cNvPr id="32" name="TextBox 31">
            <a:extLst>
              <a:ext uri="{FF2B5EF4-FFF2-40B4-BE49-F238E27FC236}">
                <a16:creationId xmlns:a16="http://schemas.microsoft.com/office/drawing/2014/main" id="{0DC23CF1-7820-479F-A489-6AD2FDCE420F}"/>
              </a:ext>
            </a:extLst>
          </p:cNvPr>
          <p:cNvSpPr txBox="1"/>
          <p:nvPr/>
        </p:nvSpPr>
        <p:spPr>
          <a:xfrm>
            <a:off x="2809699" y="6705600"/>
            <a:ext cx="2204001" cy="461665"/>
          </a:xfrm>
          <a:prstGeom prst="rect">
            <a:avLst/>
          </a:prstGeom>
          <a:noFill/>
        </p:spPr>
        <p:txBody>
          <a:bodyPr wrap="square" rtlCol="0">
            <a:spAutoFit/>
          </a:bodyPr>
          <a:lstStyle/>
          <a:p>
            <a:r>
              <a:rPr lang="en-US" sz="2400" b="1" dirty="0">
                <a:latin typeface="KG One More Light" charset="0"/>
                <a:ea typeface="KG One More Light" charset="0"/>
                <a:cs typeface="KG One More Light" charset="0"/>
              </a:rPr>
              <a:t>Expectations</a:t>
            </a:r>
          </a:p>
        </p:txBody>
      </p:sp>
      <p:sp>
        <p:nvSpPr>
          <p:cNvPr id="33" name="TextBox 32">
            <a:extLst>
              <a:ext uri="{FF2B5EF4-FFF2-40B4-BE49-F238E27FC236}">
                <a16:creationId xmlns:a16="http://schemas.microsoft.com/office/drawing/2014/main" id="{970CBD47-11FB-405E-8286-9DC5C20D20A1}"/>
              </a:ext>
            </a:extLst>
          </p:cNvPr>
          <p:cNvSpPr txBox="1"/>
          <p:nvPr/>
        </p:nvSpPr>
        <p:spPr>
          <a:xfrm>
            <a:off x="2919438" y="7076182"/>
            <a:ext cx="4388957" cy="1077218"/>
          </a:xfrm>
          <a:prstGeom prst="rect">
            <a:avLst/>
          </a:prstGeom>
          <a:noFill/>
        </p:spPr>
        <p:txBody>
          <a:bodyPr wrap="square" rtlCol="0">
            <a:spAutoFit/>
          </a:bodyPr>
          <a:lstStyle/>
          <a:p>
            <a:r>
              <a:rPr lang="en-US" sz="1600" dirty="0"/>
              <a:t>All students are expected to follow the </a:t>
            </a:r>
          </a:p>
          <a:p>
            <a:r>
              <a:rPr lang="en-US" sz="1600" dirty="0"/>
              <a:t>DMS </a:t>
            </a:r>
            <a:r>
              <a:rPr lang="en-US" sz="1600" b="1" dirty="0"/>
              <a:t>BARK</a:t>
            </a:r>
            <a:r>
              <a:rPr lang="en-US" sz="1600" dirty="0"/>
              <a:t> expectations. </a:t>
            </a:r>
          </a:p>
          <a:p>
            <a:r>
              <a:rPr lang="en-US" sz="1600" b="1" dirty="0"/>
              <a:t>B</a:t>
            </a:r>
            <a:r>
              <a:rPr lang="en-US" sz="1600" dirty="0"/>
              <a:t>e Prepared, </a:t>
            </a:r>
            <a:r>
              <a:rPr lang="en-US" sz="1600" b="1" dirty="0"/>
              <a:t>A</a:t>
            </a:r>
            <a:r>
              <a:rPr lang="en-US" sz="1600" dirty="0"/>
              <a:t>ct Responsibly,</a:t>
            </a:r>
          </a:p>
          <a:p>
            <a:r>
              <a:rPr lang="en-US" sz="1600" b="1" dirty="0"/>
              <a:t>R</a:t>
            </a:r>
            <a:r>
              <a:rPr lang="en-US" sz="1600" dirty="0"/>
              <a:t>espect Others. &amp; </a:t>
            </a:r>
            <a:r>
              <a:rPr lang="en-US" sz="1600" b="1" dirty="0"/>
              <a:t>K</a:t>
            </a:r>
            <a:r>
              <a:rPr lang="en-US" sz="1600" dirty="0"/>
              <a:t>eep Safe</a:t>
            </a:r>
          </a:p>
        </p:txBody>
      </p:sp>
      <p:sp>
        <p:nvSpPr>
          <p:cNvPr id="38" name="Rectangle 37">
            <a:extLst>
              <a:ext uri="{FF2B5EF4-FFF2-40B4-BE49-F238E27FC236}">
                <a16:creationId xmlns:a16="http://schemas.microsoft.com/office/drawing/2014/main" id="{D4D788EC-8B81-4639-BC4E-690404E9B8C1}"/>
              </a:ext>
            </a:extLst>
          </p:cNvPr>
          <p:cNvSpPr/>
          <p:nvPr/>
        </p:nvSpPr>
        <p:spPr>
          <a:xfrm>
            <a:off x="6149718" y="8428785"/>
            <a:ext cx="1208432" cy="1077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E7BB2620-CF59-477D-ACCE-7278472319CB}"/>
              </a:ext>
            </a:extLst>
          </p:cNvPr>
          <p:cNvSpPr txBox="1"/>
          <p:nvPr/>
        </p:nvSpPr>
        <p:spPr>
          <a:xfrm>
            <a:off x="347748" y="8383115"/>
            <a:ext cx="7130933" cy="1138773"/>
          </a:xfrm>
          <a:prstGeom prst="rect">
            <a:avLst/>
          </a:prstGeom>
          <a:solidFill>
            <a:schemeClr val="bg1"/>
          </a:solidFill>
          <a:ln>
            <a:noFill/>
          </a:ln>
        </p:spPr>
        <p:txBody>
          <a:bodyPr wrap="square" lIns="0" tIns="0" rIns="0" bIns="0" rtlCol="0">
            <a:spAutoFit/>
          </a:bodyPr>
          <a:lstStyle/>
          <a:p>
            <a:r>
              <a:rPr lang="en-US" b="1" dirty="0">
                <a:latin typeface="Dreaming Outloud Pro" panose="03050502040302030504" pitchFamily="66" charset="0"/>
                <a:cs typeface="Dreaming Outloud Pro" panose="03050502040302030504" pitchFamily="66" charset="0"/>
              </a:rPr>
              <a:t>Homework/Classwork Expectations</a:t>
            </a:r>
          </a:p>
          <a:p>
            <a:r>
              <a:rPr lang="en-US" sz="1400" dirty="0">
                <a:latin typeface="Dreaming Outloud Pro" panose="03050502040302030504" pitchFamily="66" charset="0"/>
                <a:cs typeface="Dreaming Outloud Pro" panose="03050502040302030504" pitchFamily="66" charset="0"/>
              </a:rPr>
              <a:t>All assignments/homework are expected to be turned in on the due date.  Please see late work policy.  If you are absent, please check teams for the assignment.  Test and quizzes can not be retaken.  If you score below an 80%, you may do test corrections for a higher grade.  Corrections must be completed within 10 days after the test/quiz is returned</a:t>
            </a:r>
          </a:p>
        </p:txBody>
      </p:sp>
      <p:sp>
        <p:nvSpPr>
          <p:cNvPr id="2" name="TextBox 1">
            <a:extLst>
              <a:ext uri="{FF2B5EF4-FFF2-40B4-BE49-F238E27FC236}">
                <a16:creationId xmlns:a16="http://schemas.microsoft.com/office/drawing/2014/main" id="{AD398838-20AF-8D1D-A8FD-160B1A58F001}"/>
              </a:ext>
            </a:extLst>
          </p:cNvPr>
          <p:cNvSpPr txBox="1"/>
          <p:nvPr/>
        </p:nvSpPr>
        <p:spPr>
          <a:xfrm>
            <a:off x="6629399" y="7548008"/>
            <a:ext cx="838201" cy="565145"/>
          </a:xfrm>
          <a:prstGeom prst="rect">
            <a:avLst/>
          </a:prstGeom>
          <a:solidFill>
            <a:schemeClr val="bg1"/>
          </a:solidFill>
          <a:ln>
            <a:noFill/>
          </a:ln>
        </p:spPr>
        <p:txBody>
          <a:bodyPr wrap="square" rtlCol="0">
            <a:spAutoFit/>
          </a:bodyPr>
          <a:lstStyle/>
          <a:p>
            <a:endParaRPr lang="en-US" dirty="0"/>
          </a:p>
        </p:txBody>
      </p:sp>
      <p:pic>
        <p:nvPicPr>
          <p:cNvPr id="26" name="Picture 25">
            <a:extLst>
              <a:ext uri="{FF2B5EF4-FFF2-40B4-BE49-F238E27FC236}">
                <a16:creationId xmlns:a16="http://schemas.microsoft.com/office/drawing/2014/main" id="{2B0108FD-6E52-BF27-8610-F84ABB8BA0A9}"/>
              </a:ext>
            </a:extLst>
          </p:cNvPr>
          <p:cNvPicPr/>
          <p:nvPr/>
        </p:nvPicPr>
        <p:blipFill>
          <a:blip r:embed="rId3">
            <a:extLst>
              <a:ext uri="{28A0092B-C50C-407E-A947-70E740481C1C}">
                <a14:useLocalDpi xmlns:a14="http://schemas.microsoft.com/office/drawing/2010/main" val="0"/>
              </a:ext>
            </a:extLst>
          </a:blip>
          <a:srcRect/>
          <a:stretch/>
        </p:blipFill>
        <p:spPr bwMode="auto">
          <a:xfrm>
            <a:off x="6529182" y="7294927"/>
            <a:ext cx="938418" cy="858473"/>
          </a:xfrm>
          <a:prstGeom prst="rect">
            <a:avLst/>
          </a:prstGeom>
          <a:noFill/>
          <a:ln>
            <a:noFill/>
          </a:ln>
          <a:effectLst>
            <a:outerShdw blurRad="50800" dist="50800" dir="5400000" algn="ctr" rotWithShape="0">
              <a:srgbClr val="4C191B"/>
            </a:outerShdw>
          </a:effectLst>
        </p:spPr>
      </p:pic>
      <p:sp>
        <p:nvSpPr>
          <p:cNvPr id="10" name="TextBox 9">
            <a:extLst>
              <a:ext uri="{FF2B5EF4-FFF2-40B4-BE49-F238E27FC236}">
                <a16:creationId xmlns:a16="http://schemas.microsoft.com/office/drawing/2014/main" id="{890D18C4-D534-F358-8228-D8DA725B56AF}"/>
              </a:ext>
            </a:extLst>
          </p:cNvPr>
          <p:cNvSpPr txBox="1"/>
          <p:nvPr/>
        </p:nvSpPr>
        <p:spPr>
          <a:xfrm>
            <a:off x="304800" y="5334000"/>
            <a:ext cx="2209800" cy="2862322"/>
          </a:xfrm>
          <a:prstGeom prst="rect">
            <a:avLst/>
          </a:prstGeom>
          <a:noFill/>
        </p:spPr>
        <p:txBody>
          <a:bodyPr wrap="square" rtlCol="0">
            <a:spAutoFit/>
          </a:bodyPr>
          <a:lstStyle/>
          <a:p>
            <a:r>
              <a:rPr lang="en-US" sz="1500" dirty="0"/>
              <a:t>2-inch binder</a:t>
            </a:r>
          </a:p>
          <a:p>
            <a:r>
              <a:rPr lang="en-US" sz="1500" dirty="0"/>
              <a:t>Loose-leaf paper</a:t>
            </a:r>
          </a:p>
          <a:p>
            <a:r>
              <a:rPr lang="en-US" sz="1500" dirty="0"/>
              <a:t>7 dividers with tabs</a:t>
            </a:r>
          </a:p>
          <a:p>
            <a:r>
              <a:rPr lang="en-US" sz="1500" dirty="0"/>
              <a:t>Pencil pouch</a:t>
            </a:r>
          </a:p>
          <a:p>
            <a:r>
              <a:rPr lang="en-US" sz="1500" dirty="0"/>
              <a:t>Clear sheet protectors</a:t>
            </a:r>
          </a:p>
          <a:p>
            <a:r>
              <a:rPr lang="en-US" sz="1500" dirty="0"/>
              <a:t>Ink pens </a:t>
            </a:r>
          </a:p>
          <a:p>
            <a:r>
              <a:rPr lang="en-US" sz="1500" dirty="0"/>
              <a:t>Pencils</a:t>
            </a:r>
          </a:p>
          <a:p>
            <a:r>
              <a:rPr lang="en-US" sz="1500" dirty="0"/>
              <a:t>Highlighters</a:t>
            </a:r>
          </a:p>
          <a:p>
            <a:r>
              <a:rPr lang="en-US" sz="1500" dirty="0"/>
              <a:t>Colored pencils</a:t>
            </a:r>
          </a:p>
          <a:p>
            <a:r>
              <a:rPr lang="en-US" sz="1500" dirty="0"/>
              <a:t>Glue sticks</a:t>
            </a:r>
          </a:p>
          <a:p>
            <a:r>
              <a:rPr lang="en-US" sz="1500" dirty="0"/>
              <a:t>Scissors </a:t>
            </a:r>
          </a:p>
          <a:p>
            <a:r>
              <a:rPr lang="en-US" sz="1500" dirty="0"/>
              <a:t>***WIRED earbuds***</a:t>
            </a:r>
          </a:p>
        </p:txBody>
      </p:sp>
      <p:sp>
        <p:nvSpPr>
          <p:cNvPr id="6" name="TextBox 5">
            <a:extLst>
              <a:ext uri="{FF2B5EF4-FFF2-40B4-BE49-F238E27FC236}">
                <a16:creationId xmlns:a16="http://schemas.microsoft.com/office/drawing/2014/main" id="{3FEB2E6A-597E-12F6-A9ED-C68B9AA62679}"/>
              </a:ext>
            </a:extLst>
          </p:cNvPr>
          <p:cNvSpPr txBox="1"/>
          <p:nvPr/>
        </p:nvSpPr>
        <p:spPr>
          <a:xfrm>
            <a:off x="6149717" y="5162490"/>
            <a:ext cx="1106677" cy="1384995"/>
          </a:xfrm>
          <a:prstGeom prst="rect">
            <a:avLst/>
          </a:prstGeom>
          <a:noFill/>
        </p:spPr>
        <p:txBody>
          <a:bodyPr wrap="square" rtlCol="0">
            <a:spAutoFit/>
          </a:bodyPr>
          <a:lstStyle/>
          <a:p>
            <a:r>
              <a:rPr lang="en-US" sz="1400" b="1" dirty="0"/>
              <a:t>End of Grade testing will be 20% of your final grade.</a:t>
            </a:r>
          </a:p>
        </p:txBody>
      </p:sp>
      <p:sp>
        <p:nvSpPr>
          <p:cNvPr id="11" name="TextBox 10">
            <a:extLst>
              <a:ext uri="{FF2B5EF4-FFF2-40B4-BE49-F238E27FC236}">
                <a16:creationId xmlns:a16="http://schemas.microsoft.com/office/drawing/2014/main" id="{F5B6CC23-A2A7-638E-6A32-B8AA92E6AB57}"/>
              </a:ext>
            </a:extLst>
          </p:cNvPr>
          <p:cNvSpPr txBox="1"/>
          <p:nvPr/>
        </p:nvSpPr>
        <p:spPr>
          <a:xfrm>
            <a:off x="347748" y="549631"/>
            <a:ext cx="3995652" cy="2831544"/>
          </a:xfrm>
          <a:prstGeom prst="rect">
            <a:avLst/>
          </a:prstGeom>
          <a:noFill/>
        </p:spPr>
        <p:txBody>
          <a:bodyPr wrap="square" rtlCol="0">
            <a:spAutoFit/>
          </a:bodyPr>
          <a:lstStyle/>
          <a:p>
            <a:r>
              <a:rPr lang="en-US" sz="1600" dirty="0"/>
              <a:t>Class information and grades are kept up to date on Microsoft TEAMS and PowerSchool.  It is </a:t>
            </a:r>
            <a:r>
              <a:rPr lang="en-US" sz="1600" b="1" u="sng" dirty="0"/>
              <a:t>your responsibility to check both </a:t>
            </a:r>
            <a:r>
              <a:rPr lang="en-US" sz="1600" dirty="0"/>
              <a:t>programs and communicate any questions you may have for me.  I am available through email, TEAMS and remind.</a:t>
            </a:r>
          </a:p>
          <a:p>
            <a:endParaRPr lang="en-US" sz="1600" b="1" dirty="0"/>
          </a:p>
          <a:p>
            <a:r>
              <a:rPr lang="en-US" b="1" dirty="0"/>
              <a:t>Late Work Policy</a:t>
            </a:r>
            <a:r>
              <a:rPr lang="en-US" dirty="0"/>
              <a:t>: </a:t>
            </a:r>
            <a:r>
              <a:rPr lang="en-US" sz="1600" dirty="0"/>
              <a:t> </a:t>
            </a:r>
            <a:r>
              <a:rPr lang="en-US" sz="1200" b="0" i="0" dirty="0">
                <a:solidFill>
                  <a:srgbClr val="000000"/>
                </a:solidFill>
                <a:effectLst/>
                <a:latin typeface="Century Gothic" panose="020B0502020202020204" pitchFamily="34" charset="0"/>
              </a:rPr>
              <a:t>Students are expected to complete assignments by the due date.  </a:t>
            </a:r>
            <a:r>
              <a:rPr lang="en-US" sz="1200" dirty="0">
                <a:solidFill>
                  <a:srgbClr val="000000"/>
                </a:solidFill>
                <a:latin typeface="Century Gothic" panose="020B0502020202020204" pitchFamily="34" charset="0"/>
              </a:rPr>
              <a:t>Students</a:t>
            </a:r>
            <a:r>
              <a:rPr lang="en-US" sz="1200" b="0" i="0" dirty="0">
                <a:solidFill>
                  <a:srgbClr val="000000"/>
                </a:solidFill>
                <a:effectLst/>
                <a:latin typeface="Century Gothic" panose="020B0502020202020204" pitchFamily="34" charset="0"/>
              </a:rPr>
              <a:t> have up to 5 days to submit late work for credit. Teachers are not required to accept late work after the 5 days.</a:t>
            </a:r>
            <a:endParaRPr lang="en-US" sz="1200" dirty="0"/>
          </a:p>
        </p:txBody>
      </p:sp>
    </p:spTree>
    <p:extLst>
      <p:ext uri="{BB962C8B-B14F-4D97-AF65-F5344CB8AC3E}">
        <p14:creationId xmlns:p14="http://schemas.microsoft.com/office/powerpoint/2010/main" val="26786834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19443</TotalTime>
  <Words>323</Words>
  <Application>Microsoft Office PowerPoint</Application>
  <PresentationFormat>Custom</PresentationFormat>
  <Paragraphs>49</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Calibri</vt:lpstr>
      <vt:lpstr>Calibri Light</vt:lpstr>
      <vt:lpstr>Century Gothic</vt:lpstr>
      <vt:lpstr>Dreaming Outloud Pro</vt:lpstr>
      <vt:lpstr>HelloTracerSolid Medium</vt:lpstr>
      <vt:lpstr>KG One More Light</vt:lpstr>
      <vt:lpstr>KG Sorry Not Sorry Chub</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Tyne Brack</dc:creator>
  <cp:lastModifiedBy>Julia Mylar</cp:lastModifiedBy>
  <cp:revision>70</cp:revision>
  <cp:lastPrinted>2022-08-22T15:06:26Z</cp:lastPrinted>
  <dcterms:created xsi:type="dcterms:W3CDTF">2018-05-23T17:16:45Z</dcterms:created>
  <dcterms:modified xsi:type="dcterms:W3CDTF">2022-08-22T15:27:45Z</dcterms:modified>
</cp:coreProperties>
</file>