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9" r:id="rId2"/>
    <p:sldId id="258" r:id="rId3"/>
    <p:sldId id="260" r:id="rId4"/>
    <p:sldId id="261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22" autoAdjust="0"/>
  </p:normalViewPr>
  <p:slideViewPr>
    <p:cSldViewPr>
      <p:cViewPr>
        <p:scale>
          <a:sx n="77" d="100"/>
          <a:sy n="77" d="100"/>
        </p:scale>
        <p:origin x="-2652" y="-8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1754AC-2ACE-4987-B2D8-E98018E72CFD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8EBA48A-099D-40EC-8126-F823E339B3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080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D827-3500-7043-A6E8-B3E3B5D72548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103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D827-3500-7043-A6E8-B3E3B5D72548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103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D827-3500-7043-A6E8-B3E3B5D72548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103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D827-3500-7043-A6E8-B3E3B5D72548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103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606425"/>
            <a:ext cx="8229600" cy="10668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2913"/>
            <a:ext cx="8229600" cy="4230687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4DA0AA-0D8D-41B3-8A29-C993A52E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2FD1D-5603-4A66-AFD6-81A06D661B5A}" type="datetime1">
              <a:rPr lang="en-US" smtClean="0">
                <a:solidFill>
                  <a:prstClr val="black"/>
                </a:solidFill>
              </a:rPr>
              <a:pPr/>
              <a:t>7/13/2018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4002652-B968-4856-8FF4-EDE763C507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FEE14B-53C2-437C-835A-DED6AB375E2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051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606425"/>
            <a:ext cx="8229600" cy="10668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03431"/>
            <a:ext cx="4038600" cy="4392569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9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8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800" b="0" i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207" y="1703431"/>
            <a:ext cx="4038600" cy="4392569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9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8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800" b="0" i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Slide Number Placeholder 31">
            <a:extLst>
              <a:ext uri="{FF2B5EF4-FFF2-40B4-BE49-F238E27FC236}">
                <a16:creationId xmlns:a16="http://schemas.microsoft.com/office/drawing/2014/main" xmlns="" id="{BF58BFFE-FD71-403C-8AC0-CDB691BAF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24663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5FEE14B-53C2-437C-835A-DED6AB375E2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Date Placeholder 29">
            <a:extLst>
              <a:ext uri="{FF2B5EF4-FFF2-40B4-BE49-F238E27FC236}">
                <a16:creationId xmlns:a16="http://schemas.microsoft.com/office/drawing/2014/main" xmlns="" id="{C119FC19-C004-47C0-9D6F-7313E1B98A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2572" y="6356349"/>
            <a:ext cx="1101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D1FBFBE9-AE36-482D-8E31-5B5153C83104}" type="datetime1">
              <a:rPr lang="en-US" smtClean="0">
                <a:solidFill>
                  <a:prstClr val="black"/>
                </a:solidFill>
              </a:rPr>
              <a:pPr/>
              <a:t>7/13/2018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18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54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31">
            <a:extLst>
              <a:ext uri="{FF2B5EF4-FFF2-40B4-BE49-F238E27FC236}">
                <a16:creationId xmlns:a16="http://schemas.microsoft.com/office/drawing/2014/main" xmlns="" id="{28197F76-2233-427A-8E5A-A6CC20BA8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24663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5FEE14B-53C2-437C-835A-DED6AB375E2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29">
            <a:extLst>
              <a:ext uri="{FF2B5EF4-FFF2-40B4-BE49-F238E27FC236}">
                <a16:creationId xmlns:a16="http://schemas.microsoft.com/office/drawing/2014/main" xmlns="" id="{D77F7BC2-B496-4BEC-ADF6-EFD7614FA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22572" y="6356349"/>
            <a:ext cx="1101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27AA9E67-7410-4869-8496-08B7536701D5}" type="datetime1">
              <a:rPr lang="en-US" smtClean="0">
                <a:solidFill>
                  <a:prstClr val="black"/>
                </a:solidFill>
              </a:rPr>
              <a:pPr/>
              <a:t>7/13/2018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706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4294967295"/>
          </p:nvPr>
        </p:nvSpPr>
        <p:spPr>
          <a:xfrm>
            <a:off x="76200" y="4572000"/>
            <a:ext cx="4953000" cy="17526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04029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205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5059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rot="60000">
            <a:off x="4468873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 rot="60000">
            <a:off x="4464769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6" y="1207272"/>
            <a:ext cx="2913863" cy="4539412"/>
          </a:xfrm>
          <a:prstGeom prst="rect">
            <a:avLst/>
          </a:prstGeo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7" y="5888739"/>
            <a:ext cx="1213821" cy="365125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7/13/2018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70" y="5831039"/>
            <a:ext cx="3319043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90" y="5900028"/>
            <a:ext cx="554023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24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7/13/2018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96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059156"/>
            <a:ext cx="9144000" cy="798844"/>
          </a:xfrm>
          <a:prstGeom prst="rect">
            <a:avLst/>
          </a:prstGeom>
          <a:solidFill>
            <a:srgbClr val="D3D1B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9" name="Rectangle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978767"/>
            <a:ext cx="9144000" cy="4705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C5144885-6AEA-4F92-9878-5229B0B960E4}"/>
              </a:ext>
            </a:extLst>
          </p:cNvPr>
          <p:cNvGrpSpPr/>
          <p:nvPr userDrawn="1"/>
        </p:nvGrpSpPr>
        <p:grpSpPr>
          <a:xfrm>
            <a:off x="137787" y="6136988"/>
            <a:ext cx="3740094" cy="643179"/>
            <a:chOff x="1207422" y="2958353"/>
            <a:chExt cx="3740094" cy="643179"/>
          </a:xfrm>
          <a:noFill/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E70C6A89-C170-43F2-B6FF-84FD5785F563}"/>
                </a:ext>
              </a:extLst>
            </p:cNvPr>
            <p:cNvSpPr txBox="1"/>
            <p:nvPr userDrawn="1"/>
          </p:nvSpPr>
          <p:spPr>
            <a:xfrm>
              <a:off x="1919448" y="3102970"/>
              <a:ext cx="30280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HINDS COUNTY SCHOOL DISTRICT</a:t>
              </a:r>
            </a:p>
            <a:p>
              <a:pPr>
                <a:defRPr/>
              </a:pPr>
              <a:r>
                <a:rPr lang="en-US" sz="700" cap="all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ENGAGING | Empowering | ensuring | excellence</a:t>
              </a:r>
              <a:endParaRPr lang="en-US" sz="700" b="1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xmlns="" id="{7914E45E-85F9-4583-A2FB-17F9625F35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1207422" y="2958353"/>
              <a:ext cx="712026" cy="643179"/>
            </a:xfrm>
            <a:prstGeom prst="rect">
              <a:avLst/>
            </a:prstGeom>
            <a:noFill/>
          </p:spPr>
        </p:pic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25240D53-9D6D-431A-84FB-C4536411B48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919448" y="3103888"/>
              <a:ext cx="3028068" cy="0"/>
            </a:xfrm>
            <a:prstGeom prst="line">
              <a:avLst/>
            </a:prstGeom>
            <a:grpFill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252ED8AA-023B-49C7-9E8D-E67BE664318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919448" y="3432118"/>
              <a:ext cx="3028068" cy="0"/>
            </a:xfrm>
            <a:prstGeom prst="line">
              <a:avLst/>
            </a:prstGeom>
            <a:grpFill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xmlns="" id="{4079DF1B-D20B-4100-A2CB-FDFB6B666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24663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5FEE14B-53C2-437C-835A-DED6AB375E2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0" name="Date Placeholder 29">
            <a:extLst>
              <a:ext uri="{FF2B5EF4-FFF2-40B4-BE49-F238E27FC236}">
                <a16:creationId xmlns:a16="http://schemas.microsoft.com/office/drawing/2014/main" xmlns="" id="{A8D6F9C9-7E83-4897-8BC8-6FA1DEEB4E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22572" y="6356349"/>
            <a:ext cx="1101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9CA5D5EA-D61C-4274-9342-BDE3F9552DF7}" type="datetime1">
              <a:rPr lang="en-US" smtClean="0">
                <a:solidFill>
                  <a:prstClr val="black"/>
                </a:solidFill>
              </a:rPr>
              <a:pPr/>
              <a:t>7/13/2018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60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Roboto Light"/>
          <a:ea typeface="Geneva" charset="0"/>
          <a:cs typeface="Roboto 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Roboto Light" charset="0"/>
          <a:ea typeface="Geneva" charset="0"/>
          <a:cs typeface="Genev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Roboto Light" charset="0"/>
          <a:ea typeface="Geneva" charset="0"/>
          <a:cs typeface="Genev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Roboto Light" charset="0"/>
          <a:ea typeface="Geneva" charset="0"/>
          <a:cs typeface="Genev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Roboto Light" charset="0"/>
          <a:ea typeface="Geneva" charset="0"/>
          <a:cs typeface="Genev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107950" indent="-107950" algn="l" rtl="0" eaLnBrk="1" fontAlgn="base" hangingPunct="1">
        <a:spcBef>
          <a:spcPts val="300"/>
        </a:spcBef>
        <a:spcAft>
          <a:spcPct val="0"/>
        </a:spcAft>
        <a:buClr>
          <a:srgbClr val="9BBB59"/>
        </a:buClr>
        <a:buFont typeface="Georgia" panose="02040502050405020303" pitchFamily="18" charset="0"/>
        <a:defRPr sz="2000" kern="1200">
          <a:solidFill>
            <a:srgbClr val="008000"/>
          </a:solidFill>
          <a:latin typeface="Roboto Light"/>
          <a:ea typeface="Geneva" charset="0"/>
          <a:cs typeface="Roboto Light"/>
        </a:defRPr>
      </a:lvl1pPr>
      <a:lvl2pPr marL="409575" indent="47625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Font typeface="Georgia" panose="02040502050405020303" pitchFamily="18" charset="0"/>
        <a:defRPr sz="1600" b="1" kern="1200">
          <a:solidFill>
            <a:srgbClr val="595959"/>
          </a:solidFill>
          <a:latin typeface="Roboto Bold"/>
          <a:ea typeface="Geneva" charset="0"/>
          <a:cs typeface="Roboto Bold"/>
        </a:defRPr>
      </a:lvl2pPr>
      <a:lvl3pPr marL="703263" indent="211138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defRPr sz="1600" kern="1200">
          <a:solidFill>
            <a:srgbClr val="595959"/>
          </a:solidFill>
          <a:latin typeface="Roboto Light"/>
          <a:ea typeface="Geneva" charset="0"/>
          <a:cs typeface="Roboto Light"/>
        </a:defRPr>
      </a:lvl3pPr>
      <a:lvl4pPr marL="979488" indent="39211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defRPr sz="1600" b="1" kern="1200">
          <a:solidFill>
            <a:srgbClr val="008000"/>
          </a:solidFill>
          <a:latin typeface="Roboto Bold"/>
          <a:ea typeface="Geneva" charset="0"/>
          <a:cs typeface="Roboto Bold"/>
        </a:defRPr>
      </a:lvl4pPr>
      <a:lvl5pPr marL="1206500" indent="622300" algn="l" rtl="0" eaLnBrk="1" fontAlgn="base" hangingPunct="1">
        <a:spcBef>
          <a:spcPts val="300"/>
        </a:spcBef>
        <a:spcAft>
          <a:spcPct val="0"/>
        </a:spcAft>
        <a:buClr>
          <a:srgbClr val="9BBB59"/>
        </a:buClr>
        <a:buFont typeface="Georgia" panose="02040502050405020303" pitchFamily="18" charset="0"/>
        <a:defRPr sz="2000" kern="1200">
          <a:solidFill>
            <a:srgbClr val="9BBB59"/>
          </a:solidFill>
          <a:latin typeface="+mn-lt"/>
          <a:ea typeface="Roboto Bold" charset="0"/>
          <a:cs typeface="Roboto Bold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FFBAF0-6F79-49B4-8AC0-FAACEE70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914400"/>
          </a:xfrm>
        </p:spPr>
        <p:txBody>
          <a:bodyPr/>
          <a:lstStyle/>
          <a:p>
            <a:r>
              <a:rPr lang="en-US" sz="2800" dirty="0"/>
              <a:t>Hinds County School </a:t>
            </a:r>
            <a:r>
              <a:rPr lang="en-US" sz="2800" dirty="0" smtClean="0"/>
              <a:t>District 2018-19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State and District </a:t>
            </a:r>
            <a:r>
              <a:rPr lang="en-US" sz="2800" dirty="0" smtClean="0"/>
              <a:t>Required Assessments </a:t>
            </a:r>
            <a:endParaRPr lang="en-US" sz="2000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5105400" cy="45720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State/Federal Assessments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MS Kindergarten Readiness (MKAS2)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 test &amp; Post-test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Grade Reading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MKAS2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sz="1200" b="1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Grade Gate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MS Academic Assessment Program (MAAP)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Grades 3-8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 Academic Assessment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Program- End of Course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MAAP-EOC) 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Grades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8-12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 Academic Assessment Program-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Science               (MAAP-Science)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Grades 5 &amp; 8</a:t>
            </a:r>
            <a:endParaRPr lang="en-US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 Academic Assessment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Alternate             (MAAP-A) 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Exception Education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 Grades 3-12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MS Career Planning &amp; Assessment System                             (MS- CPAS2)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Grades 10-12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 Assessment of Educational Progress                        (NAEP) 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Grades 3-8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 State Testing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Grade 11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English Language Proficiency Test ( LAS Links)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Grades K-12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Universal Screener)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NWEA- Measurement of Academic Progress (MAP)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Grades K-8</a:t>
            </a:r>
          </a:p>
          <a:p>
            <a:pPr marL="457200" indent="-457200">
              <a:buFont typeface="+mj-lt"/>
              <a:buAutoNum type="arabicPeriod"/>
            </a:pPr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410200" y="1066800"/>
            <a:ext cx="3581400" cy="4572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algn="ctr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District  Assessments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Nine Weeks Assessments              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Grades K-12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 Level Unit Assessments    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Grades 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K-12</a:t>
            </a:r>
          </a:p>
          <a:p>
            <a:pPr marL="0" indent="0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86457" y="5641832"/>
            <a:ext cx="1004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 pitchFamily="18" charset="0"/>
              </a:rPr>
              <a:t>7/2018</a:t>
            </a:r>
            <a:endParaRPr lang="en-US" sz="1200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48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FFBAF0-6F79-49B4-8AC0-FAACEE70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914400"/>
          </a:xfrm>
        </p:spPr>
        <p:txBody>
          <a:bodyPr/>
          <a:lstStyle/>
          <a:p>
            <a:r>
              <a:rPr lang="en-US" sz="2800" dirty="0"/>
              <a:t>Hinds County School </a:t>
            </a:r>
            <a:r>
              <a:rPr lang="en-US" sz="2800" dirty="0" smtClean="0"/>
              <a:t>District </a:t>
            </a:r>
            <a:br>
              <a:rPr lang="en-US" sz="2800" dirty="0" smtClean="0"/>
            </a:br>
            <a:r>
              <a:rPr lang="en-US" sz="2800" dirty="0" smtClean="0"/>
              <a:t>2018-19 District Assessments Dates </a:t>
            </a:r>
            <a:endParaRPr lang="en-US" sz="2000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4267200" cy="4498832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u="sng" dirty="0" smtClean="0">
                <a:latin typeface="Times" pitchFamily="18" charset="0"/>
              </a:rPr>
              <a:t>NWEA </a:t>
            </a:r>
            <a:r>
              <a:rPr lang="en-US" b="1" u="sng" dirty="0">
                <a:latin typeface="Times" pitchFamily="18" charset="0"/>
              </a:rPr>
              <a:t>(MAP-Growth) Dates </a:t>
            </a:r>
            <a:endParaRPr lang="en-US" b="1" u="sng" dirty="0" smtClean="0">
              <a:latin typeface="Times" pitchFamily="18" charset="0"/>
            </a:endParaRPr>
          </a:p>
          <a:p>
            <a:pPr algn="ctr"/>
            <a:r>
              <a:rPr lang="en-US" sz="1800" i="1" u="sng" dirty="0" smtClean="0">
                <a:latin typeface="Times" pitchFamily="18" charset="0"/>
              </a:rPr>
              <a:t>(</a:t>
            </a:r>
            <a:r>
              <a:rPr lang="en-US" sz="1800" i="1" u="sng" dirty="0">
                <a:latin typeface="Times" pitchFamily="18" charset="0"/>
              </a:rPr>
              <a:t>Grades </a:t>
            </a:r>
            <a:r>
              <a:rPr lang="en-US" sz="1800" i="1" u="sng" dirty="0" smtClean="0">
                <a:latin typeface="Times" pitchFamily="18" charset="0"/>
              </a:rPr>
              <a:t>K-8)</a:t>
            </a:r>
            <a:endParaRPr lang="en-US" sz="1800" dirty="0">
              <a:latin typeface="Times" pitchFamily="18" charset="0"/>
            </a:endParaRPr>
          </a:p>
          <a:p>
            <a:r>
              <a:rPr lang="en-US" sz="1800" b="1" dirty="0" smtClean="0">
                <a:latin typeface="Times" pitchFamily="18" charset="0"/>
              </a:rPr>
              <a:t>Fall </a:t>
            </a:r>
            <a:r>
              <a:rPr lang="en-US" sz="1800" b="1" dirty="0">
                <a:latin typeface="Times" pitchFamily="18" charset="0"/>
              </a:rPr>
              <a:t>Window: </a:t>
            </a:r>
            <a:endParaRPr lang="en-US" sz="1800" b="1" dirty="0" smtClean="0">
              <a:latin typeface="Times" pitchFamily="18" charset="0"/>
            </a:endParaRPr>
          </a:p>
          <a:p>
            <a:pPr marL="0" lvl="0" indent="0"/>
            <a:r>
              <a:rPr lang="en-US" sz="1600" dirty="0" smtClean="0">
                <a:latin typeface="Times" pitchFamily="18" charset="0"/>
              </a:rPr>
              <a:t>Monday</a:t>
            </a:r>
            <a:r>
              <a:rPr lang="en-US" sz="1600" dirty="0">
                <a:latin typeface="Times" pitchFamily="18" charset="0"/>
              </a:rPr>
              <a:t>, August 13</a:t>
            </a:r>
            <a:r>
              <a:rPr lang="en-US" sz="1600" baseline="30000" dirty="0">
                <a:latin typeface="Times" pitchFamily="18" charset="0"/>
              </a:rPr>
              <a:t>th</a:t>
            </a:r>
            <a:r>
              <a:rPr lang="en-US" sz="1600" dirty="0">
                <a:latin typeface="Times" pitchFamily="18" charset="0"/>
              </a:rPr>
              <a:t>- Friday, August </a:t>
            </a:r>
            <a:r>
              <a:rPr lang="en-US" sz="1600" dirty="0" smtClean="0">
                <a:latin typeface="Times" pitchFamily="18" charset="0"/>
              </a:rPr>
              <a:t>24</a:t>
            </a:r>
            <a:r>
              <a:rPr lang="en-US" sz="1600" baseline="30000" dirty="0" smtClean="0">
                <a:latin typeface="Times" pitchFamily="18" charset="0"/>
              </a:rPr>
              <a:t>th</a:t>
            </a:r>
          </a:p>
          <a:p>
            <a:pPr marL="0" lvl="0" indent="0"/>
            <a:endParaRPr lang="en-US" sz="1600" dirty="0">
              <a:latin typeface="Times" pitchFamily="18" charset="0"/>
            </a:endParaRPr>
          </a:p>
          <a:p>
            <a:pPr marL="0" lvl="0" indent="0"/>
            <a:r>
              <a:rPr lang="en-US" sz="1800" b="1" dirty="0">
                <a:latin typeface="Times" pitchFamily="18" charset="0"/>
              </a:rPr>
              <a:t>Winter Window: </a:t>
            </a:r>
            <a:endParaRPr lang="en-US" sz="1800" b="1" dirty="0" smtClean="0">
              <a:latin typeface="Times" pitchFamily="18" charset="0"/>
            </a:endParaRPr>
          </a:p>
          <a:p>
            <a:pPr marL="0" lvl="0" indent="0"/>
            <a:r>
              <a:rPr lang="en-US" sz="1600" dirty="0" smtClean="0">
                <a:latin typeface="Times" pitchFamily="18" charset="0"/>
              </a:rPr>
              <a:t>Monday</a:t>
            </a:r>
            <a:r>
              <a:rPr lang="en-US" sz="1600" dirty="0">
                <a:latin typeface="Times" pitchFamily="18" charset="0"/>
              </a:rPr>
              <a:t>, November 5</a:t>
            </a:r>
            <a:r>
              <a:rPr lang="en-US" sz="1600" baseline="30000" dirty="0">
                <a:latin typeface="Times" pitchFamily="18" charset="0"/>
              </a:rPr>
              <a:t>th</a:t>
            </a:r>
            <a:r>
              <a:rPr lang="en-US" sz="1600" dirty="0">
                <a:latin typeface="Times" pitchFamily="18" charset="0"/>
              </a:rPr>
              <a:t> - Friday, November 16</a:t>
            </a:r>
            <a:r>
              <a:rPr lang="en-US" sz="1600" baseline="30000" dirty="0">
                <a:latin typeface="Times" pitchFamily="18" charset="0"/>
              </a:rPr>
              <a:t>th</a:t>
            </a:r>
            <a:r>
              <a:rPr lang="en-US" sz="1600" dirty="0">
                <a:latin typeface="Times" pitchFamily="18" charset="0"/>
              </a:rPr>
              <a:t> </a:t>
            </a:r>
            <a:endParaRPr lang="en-US" sz="1600" dirty="0" smtClean="0">
              <a:latin typeface="Times" pitchFamily="18" charset="0"/>
            </a:endParaRPr>
          </a:p>
          <a:p>
            <a:pPr marL="0" lvl="0" indent="0"/>
            <a:endParaRPr lang="en-US" sz="1600" dirty="0">
              <a:latin typeface="Times" pitchFamily="18" charset="0"/>
            </a:endParaRPr>
          </a:p>
          <a:p>
            <a:pPr lvl="0"/>
            <a:r>
              <a:rPr lang="en-US" sz="1800" b="1" dirty="0" smtClean="0">
                <a:latin typeface="Times" pitchFamily="18" charset="0"/>
              </a:rPr>
              <a:t>*</a:t>
            </a:r>
            <a:r>
              <a:rPr lang="en-US" sz="1800" b="1" dirty="0">
                <a:latin typeface="Times" pitchFamily="18" charset="0"/>
              </a:rPr>
              <a:t>Spring Window #1: </a:t>
            </a:r>
            <a:endParaRPr lang="en-US" sz="1800" b="1" dirty="0" smtClean="0">
              <a:latin typeface="Times" pitchFamily="18" charset="0"/>
            </a:endParaRPr>
          </a:p>
          <a:p>
            <a:pPr lvl="0"/>
            <a:r>
              <a:rPr lang="en-US" sz="1600" dirty="0" smtClean="0">
                <a:latin typeface="Times" pitchFamily="18" charset="0"/>
              </a:rPr>
              <a:t>Monday</a:t>
            </a:r>
            <a:r>
              <a:rPr lang="en-US" sz="1600" dirty="0">
                <a:latin typeface="Times" pitchFamily="18" charset="0"/>
              </a:rPr>
              <a:t>, March 18</a:t>
            </a:r>
            <a:r>
              <a:rPr lang="en-US" sz="1600" baseline="30000" dirty="0">
                <a:latin typeface="Times" pitchFamily="18" charset="0"/>
              </a:rPr>
              <a:t>th</a:t>
            </a:r>
            <a:r>
              <a:rPr lang="en-US" sz="1600" dirty="0">
                <a:latin typeface="Times" pitchFamily="18" charset="0"/>
              </a:rPr>
              <a:t> - Friday, March 22</a:t>
            </a:r>
            <a:r>
              <a:rPr lang="en-US" sz="1600" baseline="30000" dirty="0">
                <a:latin typeface="Times" pitchFamily="18" charset="0"/>
              </a:rPr>
              <a:t>nd</a:t>
            </a:r>
            <a:r>
              <a:rPr lang="en-US" sz="1600" dirty="0">
                <a:latin typeface="Times" pitchFamily="18" charset="0"/>
              </a:rPr>
              <a:t> </a:t>
            </a:r>
            <a:r>
              <a:rPr lang="en-US" sz="1600" dirty="0" smtClean="0">
                <a:latin typeface="Times" pitchFamily="18" charset="0"/>
              </a:rPr>
              <a:t>      *</a:t>
            </a:r>
            <a:r>
              <a:rPr lang="en-US" sz="1400" i="1" dirty="0" smtClean="0">
                <a:latin typeface="Times" pitchFamily="18" charset="0"/>
              </a:rPr>
              <a:t>(</a:t>
            </a:r>
            <a:r>
              <a:rPr lang="en-US" sz="1400" i="1" dirty="0">
                <a:latin typeface="Times" pitchFamily="18" charset="0"/>
              </a:rPr>
              <a:t>ALL 3</a:t>
            </a:r>
            <a:r>
              <a:rPr lang="en-US" sz="1400" i="1" baseline="30000" dirty="0">
                <a:latin typeface="Times" pitchFamily="18" charset="0"/>
              </a:rPr>
              <a:t>rd</a:t>
            </a:r>
            <a:r>
              <a:rPr lang="en-US" sz="1400" i="1" dirty="0">
                <a:latin typeface="Times" pitchFamily="18" charset="0"/>
              </a:rPr>
              <a:t> Grade ELA students MUST be </a:t>
            </a:r>
            <a:r>
              <a:rPr lang="en-US" sz="1400" i="1" dirty="0" smtClean="0">
                <a:latin typeface="Times" pitchFamily="18" charset="0"/>
              </a:rPr>
              <a:t>assessed during this window</a:t>
            </a:r>
            <a:r>
              <a:rPr lang="en-US" sz="1400" dirty="0" smtClean="0">
                <a:latin typeface="Times" pitchFamily="18" charset="0"/>
              </a:rPr>
              <a:t>) </a:t>
            </a:r>
          </a:p>
          <a:p>
            <a:pPr lvl="0"/>
            <a:endParaRPr lang="en-US" sz="1600" dirty="0">
              <a:latin typeface="Times" pitchFamily="18" charset="0"/>
            </a:endParaRPr>
          </a:p>
          <a:p>
            <a:r>
              <a:rPr lang="en-US" sz="1800" b="1" dirty="0" smtClean="0">
                <a:latin typeface="Times" pitchFamily="18" charset="0"/>
              </a:rPr>
              <a:t>Spring </a:t>
            </a:r>
            <a:r>
              <a:rPr lang="en-US" sz="1800" b="1" dirty="0">
                <a:latin typeface="Times" pitchFamily="18" charset="0"/>
              </a:rPr>
              <a:t>Window </a:t>
            </a:r>
            <a:r>
              <a:rPr lang="en-US" sz="1800" b="1" dirty="0" smtClean="0">
                <a:latin typeface="Times" pitchFamily="18" charset="0"/>
              </a:rPr>
              <a:t>#2: </a:t>
            </a:r>
            <a:endParaRPr lang="en-US" sz="1800" b="1" dirty="0">
              <a:latin typeface="Times" pitchFamily="18" charset="0"/>
            </a:endParaRPr>
          </a:p>
          <a:p>
            <a:pPr lvl="0"/>
            <a:r>
              <a:rPr lang="en-US" sz="1600" dirty="0" smtClean="0">
                <a:latin typeface="Times" pitchFamily="18" charset="0"/>
              </a:rPr>
              <a:t>Monday</a:t>
            </a:r>
            <a:r>
              <a:rPr lang="en-US" sz="1600" dirty="0">
                <a:latin typeface="Times" pitchFamily="18" charset="0"/>
              </a:rPr>
              <a:t>, April 8</a:t>
            </a:r>
            <a:r>
              <a:rPr lang="en-US" sz="1600" baseline="30000" dirty="0">
                <a:latin typeface="Times" pitchFamily="18" charset="0"/>
              </a:rPr>
              <a:t>th</a:t>
            </a:r>
            <a:r>
              <a:rPr lang="en-US" sz="1600" dirty="0">
                <a:latin typeface="Times" pitchFamily="18" charset="0"/>
              </a:rPr>
              <a:t> - Tuesday, April 23</a:t>
            </a:r>
            <a:r>
              <a:rPr lang="en-US" sz="1600" baseline="30000" dirty="0">
                <a:latin typeface="Times" pitchFamily="18" charset="0"/>
              </a:rPr>
              <a:t>rd</a:t>
            </a:r>
            <a:r>
              <a:rPr lang="en-US" sz="1600" dirty="0">
                <a:latin typeface="Times" pitchFamily="18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latin typeface="Times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>
              <a:latin typeface="Times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342262" cy="448177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u="sng" dirty="0">
                <a:latin typeface="Times" pitchFamily="18" charset="0"/>
              </a:rPr>
              <a:t>Nine Weeks </a:t>
            </a:r>
            <a:r>
              <a:rPr lang="en-US" b="1" u="sng" dirty="0" smtClean="0">
                <a:latin typeface="Times" pitchFamily="18" charset="0"/>
              </a:rPr>
              <a:t>Assessments Dates</a:t>
            </a:r>
            <a:r>
              <a:rPr lang="en-US" b="1" u="sng" dirty="0">
                <a:latin typeface="Times" pitchFamily="18" charset="0"/>
              </a:rPr>
              <a:t>:</a:t>
            </a:r>
            <a:endParaRPr lang="en-US" dirty="0">
              <a:latin typeface="Times" pitchFamily="18" charset="0"/>
            </a:endParaRPr>
          </a:p>
          <a:p>
            <a:endParaRPr lang="en-US" sz="1800" b="1" dirty="0" smtClean="0">
              <a:latin typeface="Times" pitchFamily="18" charset="0"/>
            </a:endParaRPr>
          </a:p>
          <a:p>
            <a:r>
              <a:rPr lang="en-US" sz="1800" b="1" dirty="0" smtClean="0">
                <a:latin typeface="Times" pitchFamily="18" charset="0"/>
              </a:rPr>
              <a:t>1</a:t>
            </a:r>
            <a:r>
              <a:rPr lang="en-US" sz="1800" b="1" baseline="30000" dirty="0" smtClean="0">
                <a:latin typeface="Times" pitchFamily="18" charset="0"/>
              </a:rPr>
              <a:t>st</a:t>
            </a:r>
            <a:r>
              <a:rPr lang="en-US" sz="1800" b="1" dirty="0" smtClean="0">
                <a:latin typeface="Times" pitchFamily="18" charset="0"/>
              </a:rPr>
              <a:t> Nine Weeks Testing  Window</a:t>
            </a:r>
            <a:r>
              <a:rPr lang="en-US" sz="1800" b="1" dirty="0">
                <a:latin typeface="Times" pitchFamily="18" charset="0"/>
              </a:rPr>
              <a:t>: </a:t>
            </a:r>
          </a:p>
          <a:p>
            <a:pPr lvl="0"/>
            <a:r>
              <a:rPr lang="en-US" sz="1600" dirty="0" smtClean="0">
                <a:latin typeface="Times" pitchFamily="18" charset="0"/>
              </a:rPr>
              <a:t>Monday</a:t>
            </a:r>
            <a:r>
              <a:rPr lang="en-US" sz="1600" dirty="0">
                <a:latin typeface="Times" pitchFamily="18" charset="0"/>
              </a:rPr>
              <a:t>, October </a:t>
            </a:r>
            <a:r>
              <a:rPr lang="en-US" sz="1600" dirty="0" smtClean="0">
                <a:latin typeface="Times" pitchFamily="18" charset="0"/>
              </a:rPr>
              <a:t>1</a:t>
            </a:r>
            <a:r>
              <a:rPr lang="en-US" sz="1600" baseline="30000" dirty="0" smtClean="0">
                <a:latin typeface="Times" pitchFamily="18" charset="0"/>
              </a:rPr>
              <a:t>st</a:t>
            </a:r>
            <a:r>
              <a:rPr lang="en-US" sz="1600" dirty="0" smtClean="0">
                <a:latin typeface="Times" pitchFamily="18" charset="0"/>
              </a:rPr>
              <a:t>  </a:t>
            </a:r>
            <a:r>
              <a:rPr lang="en-US" sz="1600" dirty="0">
                <a:latin typeface="Times" pitchFamily="18" charset="0"/>
              </a:rPr>
              <a:t>- Friday, October </a:t>
            </a:r>
            <a:r>
              <a:rPr lang="en-US" sz="1600" dirty="0" smtClean="0">
                <a:latin typeface="Times" pitchFamily="18" charset="0"/>
              </a:rPr>
              <a:t>5</a:t>
            </a:r>
            <a:r>
              <a:rPr lang="en-US" sz="1600" baseline="30000" dirty="0" smtClean="0">
                <a:latin typeface="Times" pitchFamily="18" charset="0"/>
              </a:rPr>
              <a:t>th</a:t>
            </a:r>
            <a:r>
              <a:rPr lang="en-US" sz="1600" dirty="0" smtClean="0">
                <a:latin typeface="Times" pitchFamily="18" charset="0"/>
              </a:rPr>
              <a:t> </a:t>
            </a:r>
            <a:endParaRPr lang="en-US" sz="1600" dirty="0">
              <a:latin typeface="Times" pitchFamily="18" charset="0"/>
            </a:endParaRPr>
          </a:p>
          <a:p>
            <a:endParaRPr lang="en-US" sz="1800" b="1" dirty="0" smtClean="0">
              <a:latin typeface="Times" pitchFamily="18" charset="0"/>
            </a:endParaRPr>
          </a:p>
          <a:p>
            <a:r>
              <a:rPr lang="en-US" sz="1800" b="1" dirty="0" smtClean="0">
                <a:latin typeface="Times" pitchFamily="18" charset="0"/>
              </a:rPr>
              <a:t>2</a:t>
            </a:r>
            <a:r>
              <a:rPr lang="en-US" sz="1800" b="1" baseline="30000" dirty="0" smtClean="0">
                <a:latin typeface="Times" pitchFamily="18" charset="0"/>
              </a:rPr>
              <a:t>nd</a:t>
            </a:r>
            <a:r>
              <a:rPr lang="en-US" sz="1800" b="1" dirty="0" smtClean="0">
                <a:latin typeface="Times" pitchFamily="18" charset="0"/>
              </a:rPr>
              <a:t> Nine </a:t>
            </a:r>
            <a:r>
              <a:rPr lang="en-US" sz="1800" b="1" dirty="0">
                <a:latin typeface="Times" pitchFamily="18" charset="0"/>
              </a:rPr>
              <a:t>Weeks Testing  Window: </a:t>
            </a:r>
          </a:p>
          <a:p>
            <a:pPr lvl="0"/>
            <a:r>
              <a:rPr lang="en-US" sz="1600" dirty="0" smtClean="0">
                <a:latin typeface="Times" pitchFamily="18" charset="0"/>
              </a:rPr>
              <a:t>Monday</a:t>
            </a:r>
            <a:r>
              <a:rPr lang="en-US" sz="1600" dirty="0">
                <a:latin typeface="Times" pitchFamily="18" charset="0"/>
              </a:rPr>
              <a:t>, December </a:t>
            </a:r>
            <a:r>
              <a:rPr lang="en-US" sz="1600" dirty="0" smtClean="0">
                <a:latin typeface="Times" pitchFamily="18" charset="0"/>
              </a:rPr>
              <a:t>17</a:t>
            </a:r>
            <a:r>
              <a:rPr lang="en-US" sz="1600" baseline="30000" dirty="0" smtClean="0">
                <a:latin typeface="Times" pitchFamily="18" charset="0"/>
              </a:rPr>
              <a:t>th</a:t>
            </a:r>
            <a:r>
              <a:rPr lang="en-US" sz="1600" dirty="0" smtClean="0">
                <a:latin typeface="Times" pitchFamily="18" charset="0"/>
              </a:rPr>
              <a:t> -Friday</a:t>
            </a:r>
            <a:r>
              <a:rPr lang="en-US" sz="1600" dirty="0">
                <a:latin typeface="Times" pitchFamily="18" charset="0"/>
              </a:rPr>
              <a:t>, December </a:t>
            </a:r>
            <a:r>
              <a:rPr lang="en-US" sz="1600" dirty="0" smtClean="0">
                <a:latin typeface="Times" pitchFamily="18" charset="0"/>
              </a:rPr>
              <a:t>21</a:t>
            </a:r>
            <a:r>
              <a:rPr lang="en-US" sz="1600" baseline="30000" dirty="0" smtClean="0">
                <a:latin typeface="Times" pitchFamily="18" charset="0"/>
              </a:rPr>
              <a:t>st</a:t>
            </a:r>
            <a:r>
              <a:rPr lang="en-US" sz="1600" dirty="0" smtClean="0">
                <a:latin typeface="Times" pitchFamily="18" charset="0"/>
              </a:rPr>
              <a:t> </a:t>
            </a:r>
            <a:r>
              <a:rPr lang="en-US" sz="1600" dirty="0">
                <a:latin typeface="Times" pitchFamily="18" charset="0"/>
              </a:rPr>
              <a:t>  </a:t>
            </a:r>
          </a:p>
          <a:p>
            <a:pPr lvl="0"/>
            <a:endParaRPr lang="en-US" sz="1800" dirty="0" smtClean="0">
              <a:latin typeface="Times" pitchFamily="18" charset="0"/>
            </a:endParaRPr>
          </a:p>
          <a:p>
            <a:pPr lvl="0"/>
            <a:r>
              <a:rPr lang="en-US" sz="1800" b="1" dirty="0" smtClean="0">
                <a:latin typeface="Times" pitchFamily="18" charset="0"/>
              </a:rPr>
              <a:t>3</a:t>
            </a:r>
            <a:r>
              <a:rPr lang="en-US" sz="1800" b="1" baseline="30000" dirty="0" smtClean="0">
                <a:latin typeface="Times" pitchFamily="18" charset="0"/>
              </a:rPr>
              <a:t>rd</a:t>
            </a:r>
            <a:r>
              <a:rPr lang="en-US" sz="1800" b="1" dirty="0" smtClean="0">
                <a:latin typeface="Times" pitchFamily="18" charset="0"/>
              </a:rPr>
              <a:t> Nine Weeks Testing Window: </a:t>
            </a:r>
          </a:p>
          <a:p>
            <a:pPr lvl="0"/>
            <a:r>
              <a:rPr lang="en-US" sz="1600" dirty="0" smtClean="0">
                <a:latin typeface="Times" pitchFamily="18" charset="0"/>
              </a:rPr>
              <a:t>Monday</a:t>
            </a:r>
            <a:r>
              <a:rPr lang="en-US" sz="1600" dirty="0">
                <a:latin typeface="Times" pitchFamily="18" charset="0"/>
              </a:rPr>
              <a:t>, March </a:t>
            </a:r>
            <a:r>
              <a:rPr lang="en-US" sz="1600" dirty="0" smtClean="0">
                <a:latin typeface="Times" pitchFamily="18" charset="0"/>
              </a:rPr>
              <a:t>4</a:t>
            </a:r>
            <a:r>
              <a:rPr lang="en-US" sz="1600" baseline="30000" dirty="0" smtClean="0">
                <a:latin typeface="Times" pitchFamily="18" charset="0"/>
              </a:rPr>
              <a:t>th</a:t>
            </a:r>
            <a:r>
              <a:rPr lang="en-US" sz="1600" dirty="0" smtClean="0">
                <a:latin typeface="Times" pitchFamily="18" charset="0"/>
              </a:rPr>
              <a:t> -</a:t>
            </a:r>
            <a:r>
              <a:rPr lang="en-US" sz="1600" dirty="0">
                <a:latin typeface="Times" pitchFamily="18" charset="0"/>
              </a:rPr>
              <a:t>Friday, March </a:t>
            </a:r>
            <a:r>
              <a:rPr lang="en-US" sz="1600" dirty="0" smtClean="0">
                <a:latin typeface="Times" pitchFamily="18" charset="0"/>
              </a:rPr>
              <a:t>8</a:t>
            </a:r>
            <a:r>
              <a:rPr lang="en-US" sz="1600" baseline="30000" dirty="0" smtClean="0">
                <a:latin typeface="Times" pitchFamily="18" charset="0"/>
              </a:rPr>
              <a:t>th</a:t>
            </a:r>
            <a:endParaRPr lang="en-US" sz="1600" dirty="0">
              <a:latin typeface="Times" pitchFamily="18" charset="0"/>
            </a:endParaRPr>
          </a:p>
          <a:p>
            <a:pPr marL="0" indent="0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b="1" dirty="0" smtClean="0">
                <a:latin typeface="Times" pitchFamily="18" charset="0"/>
              </a:rPr>
              <a:t>4</a:t>
            </a:r>
            <a:r>
              <a:rPr lang="en-US" sz="1800" b="1" baseline="30000" dirty="0" smtClean="0">
                <a:latin typeface="Times" pitchFamily="18" charset="0"/>
              </a:rPr>
              <a:t>th</a:t>
            </a:r>
            <a:r>
              <a:rPr lang="en-US" sz="1800" b="1" dirty="0" smtClean="0">
                <a:latin typeface="Times" pitchFamily="18" charset="0"/>
              </a:rPr>
              <a:t>  </a:t>
            </a:r>
            <a:r>
              <a:rPr lang="en-US" sz="1800" b="1" dirty="0">
                <a:latin typeface="Times" pitchFamily="18" charset="0"/>
              </a:rPr>
              <a:t>Nine Weeks Testing Window: </a:t>
            </a:r>
          </a:p>
          <a:p>
            <a:pPr lvl="0"/>
            <a:r>
              <a:rPr lang="en-US" sz="1600" dirty="0">
                <a:latin typeface="Times" pitchFamily="18" charset="0"/>
              </a:rPr>
              <a:t>Monday, </a:t>
            </a:r>
            <a:r>
              <a:rPr lang="en-US" sz="1600" dirty="0" smtClean="0">
                <a:latin typeface="Times" pitchFamily="18" charset="0"/>
              </a:rPr>
              <a:t>May 20</a:t>
            </a:r>
            <a:r>
              <a:rPr lang="en-US" sz="1600" baseline="30000" dirty="0" smtClean="0">
                <a:latin typeface="Times" pitchFamily="18" charset="0"/>
              </a:rPr>
              <a:t>th</a:t>
            </a:r>
            <a:r>
              <a:rPr lang="en-US" sz="1600" dirty="0" smtClean="0">
                <a:latin typeface="Times" pitchFamily="18" charset="0"/>
              </a:rPr>
              <a:t> -</a:t>
            </a:r>
            <a:r>
              <a:rPr lang="en-US" sz="1600" dirty="0">
                <a:latin typeface="Times" pitchFamily="18" charset="0"/>
              </a:rPr>
              <a:t>Friday, </a:t>
            </a:r>
            <a:r>
              <a:rPr lang="en-US" sz="1600" dirty="0" smtClean="0">
                <a:latin typeface="Times" pitchFamily="18" charset="0"/>
              </a:rPr>
              <a:t>May 24</a:t>
            </a:r>
            <a:r>
              <a:rPr lang="en-US" sz="1600" baseline="30000" dirty="0" smtClean="0">
                <a:latin typeface="Times" pitchFamily="18" charset="0"/>
              </a:rPr>
              <a:t>th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86457" y="5641832"/>
            <a:ext cx="1004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 pitchFamily="18" charset="0"/>
              </a:rPr>
              <a:t>7/1/2018</a:t>
            </a:r>
            <a:endParaRPr lang="en-US" sz="1200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89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FFBAF0-6F79-49B4-8AC0-FAACEE70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838200"/>
          </a:xfrm>
        </p:spPr>
        <p:txBody>
          <a:bodyPr/>
          <a:lstStyle/>
          <a:p>
            <a:r>
              <a:rPr lang="en-US" sz="2800" dirty="0"/>
              <a:t>Hinds County School </a:t>
            </a:r>
            <a:r>
              <a:rPr lang="en-US" sz="2800" dirty="0" smtClean="0"/>
              <a:t>District </a:t>
            </a:r>
            <a:br>
              <a:rPr lang="en-US" sz="2800" dirty="0" smtClean="0"/>
            </a:br>
            <a:r>
              <a:rPr lang="en-US" sz="2800" dirty="0" smtClean="0"/>
              <a:t>2018-19 MTSS </a:t>
            </a:r>
            <a:r>
              <a:rPr lang="en-US" sz="2800" dirty="0"/>
              <a:t>Coaches</a:t>
            </a:r>
            <a:br>
              <a:rPr lang="en-US" sz="2800" dirty="0"/>
            </a:br>
            <a:endParaRPr lang="en-US" sz="20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7986457" y="5641832"/>
            <a:ext cx="1004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 pitchFamily="18" charset="0"/>
              </a:rPr>
              <a:t>7/2018</a:t>
            </a:r>
            <a:endParaRPr lang="en-US" sz="1200" dirty="0">
              <a:latin typeface="Times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88443"/>
              </p:ext>
            </p:extLst>
          </p:nvPr>
        </p:nvGraphicFramePr>
        <p:xfrm>
          <a:off x="990600" y="1178857"/>
          <a:ext cx="6995857" cy="4462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0619"/>
                <a:gridCol w="4875238"/>
              </a:tblGrid>
              <a:tr h="317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effectLst/>
                        </a:rPr>
                        <a:t>Site(s)</a:t>
                      </a:r>
                      <a:endParaRPr lang="en-US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effectLst/>
                        </a:rPr>
                        <a:t>Coach(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effectLst/>
                        </a:rPr>
                        <a:t>es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effectLst/>
                        </a:rPr>
                        <a:t>)</a:t>
                      </a:r>
                      <a:endParaRPr lang="en-US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74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BEEMS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2"/>
                          </a:solidFill>
                          <a:effectLst/>
                        </a:rPr>
                        <a:t>LaCourtney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 Landfair &amp; Chasedy Bergold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(K-5)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Yoby Allen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(6-8 ELA) &amp;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Robbie Young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(6-8 Math)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52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UEMS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RES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Latasha Ball &amp; Chasedy Bergold 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GRE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Erica Jones &amp; Renee Myers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GRI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Lisa Stouffer &amp; Ebonee Brown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CMS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Yoby Allen (ELA) &amp; Robbie Young (Math)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RHS 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THS 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Lisa May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(ELA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</a:rPr>
                        <a:t>) &amp;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Angela Ellison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(Math)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BMS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88443"/>
              </p:ext>
            </p:extLst>
          </p:nvPr>
        </p:nvGraphicFramePr>
        <p:xfrm>
          <a:off x="990600" y="1170294"/>
          <a:ext cx="6995857" cy="4462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0619"/>
                <a:gridCol w="4875238"/>
              </a:tblGrid>
              <a:tr h="317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effectLst/>
                        </a:rPr>
                        <a:t>Site(s)</a:t>
                      </a:r>
                      <a:endParaRPr lang="en-US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effectLst/>
                        </a:rPr>
                        <a:t>Coach(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effectLst/>
                        </a:rPr>
                        <a:t>es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effectLst/>
                        </a:rPr>
                        <a:t>)</a:t>
                      </a:r>
                      <a:endParaRPr lang="en-US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74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BEEMS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2"/>
                          </a:solidFill>
                          <a:effectLst/>
                        </a:rPr>
                        <a:t>LaCourtney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 Landfair &amp; Chasedy Bergold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(K-5)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Yoby Allen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(6-8 ELA) &amp;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Robbie Young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(6-8 Math)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52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UEMS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RES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Latasha Ball &amp; Chasedy Bergold 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GRE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Erica Jones &amp; Renee Myers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GRI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Lisa Stouffer &amp; Ebonee Brown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CMS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Yoby Allen (ELA) &amp; Robbie Young (Math)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RHS 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THS 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Lisa May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(ELA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effectLst/>
                        </a:rPr>
                        <a:t>) &amp;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effectLst/>
                        </a:rPr>
                        <a:t>Angela Ellison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(Math)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442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2"/>
                          </a:solidFill>
                          <a:effectLst/>
                        </a:rPr>
                        <a:t>BMS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124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FFBAF0-6F79-49B4-8AC0-FAACEE70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914400"/>
          </a:xfrm>
        </p:spPr>
        <p:txBody>
          <a:bodyPr/>
          <a:lstStyle/>
          <a:p>
            <a:r>
              <a:rPr lang="en-US" sz="2800" dirty="0"/>
              <a:t>Hinds County School </a:t>
            </a:r>
            <a:r>
              <a:rPr lang="en-US" sz="2800" dirty="0" smtClean="0"/>
              <a:t>District </a:t>
            </a:r>
            <a:br>
              <a:rPr lang="en-US" sz="2800" dirty="0" smtClean="0"/>
            </a:br>
            <a:r>
              <a:rPr lang="en-US" sz="2800" dirty="0" smtClean="0"/>
              <a:t>2018-19 Instructional Updates</a:t>
            </a:r>
            <a:r>
              <a:rPr lang="en-US" sz="2800" dirty="0"/>
              <a:t/>
            </a:r>
            <a:br>
              <a:rPr lang="en-US" sz="2800" dirty="0"/>
            </a:br>
            <a:endParaRPr lang="en-US" sz="20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7986457" y="5641832"/>
            <a:ext cx="1004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 pitchFamily="18" charset="0"/>
              </a:rPr>
              <a:t>7/2018</a:t>
            </a:r>
            <a:endParaRPr lang="en-US" sz="1200" dirty="0">
              <a:latin typeface="Times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875849"/>
              </p:ext>
            </p:extLst>
          </p:nvPr>
        </p:nvGraphicFramePr>
        <p:xfrm>
          <a:off x="792258" y="1066800"/>
          <a:ext cx="7696201" cy="45325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96201"/>
              </a:tblGrid>
              <a:tr h="4190999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  <a:latin typeface="Times" pitchFamily="18" charset="0"/>
                        </a:rPr>
                        <a:t>2018-19 Handbook Changes on Grades</a:t>
                      </a:r>
                    </a:p>
                    <a:p>
                      <a:pPr marL="1143000" marR="0" lvl="2" indent="-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800" dirty="0">
                          <a:effectLst/>
                          <a:latin typeface="Times" pitchFamily="18" charset="0"/>
                        </a:rPr>
                        <a:t>5</a:t>
                      </a:r>
                      <a:r>
                        <a:rPr lang="en-US" sz="1800" dirty="0" smtClean="0">
                          <a:effectLst/>
                          <a:latin typeface="Times" pitchFamily="18" charset="0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Times" pitchFamily="18" charset="0"/>
                        </a:rPr>
                        <a:t>Major Tests Grades per Nine </a:t>
                      </a:r>
                      <a:r>
                        <a:rPr lang="en-US" sz="1800" dirty="0" smtClean="0">
                          <a:effectLst/>
                          <a:latin typeface="Times" pitchFamily="18" charset="0"/>
                        </a:rPr>
                        <a:t>Weeks </a:t>
                      </a:r>
                      <a:r>
                        <a:rPr lang="en-US" sz="1400" i="1" dirty="0" smtClean="0">
                          <a:effectLst/>
                          <a:latin typeface="Times" pitchFamily="18" charset="0"/>
                        </a:rPr>
                        <a:t>(**including 3</a:t>
                      </a:r>
                      <a:r>
                        <a:rPr lang="en-US" sz="1400" i="1" baseline="0" dirty="0" smtClean="0">
                          <a:effectLst/>
                          <a:latin typeface="Times" pitchFamily="18" charset="0"/>
                        </a:rPr>
                        <a:t> </a:t>
                      </a:r>
                      <a:r>
                        <a:rPr lang="en-US" sz="1400" i="1" dirty="0" smtClean="0">
                          <a:effectLst/>
                          <a:latin typeface="Times" pitchFamily="18" charset="0"/>
                        </a:rPr>
                        <a:t>unit</a:t>
                      </a:r>
                      <a:r>
                        <a:rPr lang="en-US" sz="1400" i="1" baseline="0" dirty="0" smtClean="0">
                          <a:effectLst/>
                          <a:latin typeface="Times" pitchFamily="18" charset="0"/>
                        </a:rPr>
                        <a:t> </a:t>
                      </a:r>
                      <a:r>
                        <a:rPr lang="en-US" sz="1400" i="1" dirty="0" smtClean="0">
                          <a:effectLst/>
                          <a:latin typeface="Times" pitchFamily="18" charset="0"/>
                        </a:rPr>
                        <a:t>assessments, 1 PBL assessment</a:t>
                      </a:r>
                      <a:r>
                        <a:rPr lang="en-US" sz="1400" i="1" baseline="0" dirty="0" smtClean="0">
                          <a:effectLst/>
                          <a:latin typeface="Times" pitchFamily="18" charset="0"/>
                        </a:rPr>
                        <a:t> &amp; 1 nine weeks assessment**)</a:t>
                      </a:r>
                      <a:endParaRPr lang="en-US" sz="1400" i="1" dirty="0">
                        <a:effectLst/>
                        <a:latin typeface="Times" pitchFamily="18" charset="0"/>
                      </a:endParaRPr>
                    </a:p>
                    <a:p>
                      <a:pPr marL="1143000" marR="0" lvl="2" indent="-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800" dirty="0">
                          <a:effectLst/>
                          <a:latin typeface="Times" pitchFamily="18" charset="0"/>
                        </a:rPr>
                        <a:t>8 Daily Grades per Nine </a:t>
                      </a:r>
                      <a:r>
                        <a:rPr lang="en-US" sz="1800" dirty="0" smtClean="0">
                          <a:effectLst/>
                          <a:latin typeface="Times" pitchFamily="18" charset="0"/>
                        </a:rPr>
                        <a:t>Weeks  </a:t>
                      </a:r>
                      <a:r>
                        <a:rPr lang="en-US" sz="1400" i="1" dirty="0" smtClean="0">
                          <a:effectLst/>
                          <a:latin typeface="Times" pitchFamily="18" charset="0"/>
                        </a:rPr>
                        <a:t>(**9 if AR is included**) </a:t>
                      </a:r>
                      <a:endParaRPr lang="en-US" sz="1400" i="1" dirty="0">
                        <a:effectLst/>
                        <a:latin typeface="Times" pitchFamily="18" charset="0"/>
                      </a:endParaRPr>
                    </a:p>
                    <a:p>
                      <a:pPr marL="1143000" marR="0" lvl="2" indent="-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800" dirty="0">
                          <a:effectLst/>
                          <a:latin typeface="Times" pitchFamily="18" charset="0"/>
                        </a:rPr>
                        <a:t>Project- Based Learning (PBL</a:t>
                      </a:r>
                      <a:r>
                        <a:rPr lang="en-US" sz="1800" dirty="0" smtClean="0">
                          <a:effectLst/>
                          <a:latin typeface="Times" pitchFamily="18" charset="0"/>
                        </a:rPr>
                        <a:t>)-</a:t>
                      </a:r>
                      <a:r>
                        <a:rPr lang="en-US" sz="1800" baseline="0" dirty="0" smtClean="0">
                          <a:effectLst/>
                          <a:latin typeface="Times" pitchFamily="18" charset="0"/>
                        </a:rPr>
                        <a:t> </a:t>
                      </a:r>
                      <a:r>
                        <a:rPr lang="en-US" sz="1600" baseline="0" dirty="0" smtClean="0">
                          <a:effectLst/>
                          <a:latin typeface="Times" pitchFamily="18" charset="0"/>
                        </a:rPr>
                        <a:t>Additional training will be provided throughout the year</a:t>
                      </a:r>
                      <a:endParaRPr lang="en-US" sz="1600" dirty="0">
                        <a:effectLst/>
                        <a:latin typeface="Times" pitchFamily="18" charset="0"/>
                      </a:endParaRPr>
                    </a:p>
                    <a:p>
                      <a:pPr marL="285750" marR="0" lvl="0" indent="-2857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  <a:latin typeface="Times" pitchFamily="18" charset="0"/>
                        </a:rPr>
                        <a:t>Standards- Based </a:t>
                      </a:r>
                      <a:r>
                        <a:rPr lang="en-US" sz="1800" dirty="0" smtClean="0">
                          <a:effectLst/>
                          <a:latin typeface="Times" pitchFamily="18" charset="0"/>
                        </a:rPr>
                        <a:t>Grading &amp; Report </a:t>
                      </a:r>
                      <a:r>
                        <a:rPr lang="en-US" sz="1800" dirty="0">
                          <a:effectLst/>
                          <a:latin typeface="Times" pitchFamily="18" charset="0"/>
                        </a:rPr>
                        <a:t>Cards</a:t>
                      </a:r>
                    </a:p>
                    <a:p>
                      <a:pPr marL="1143000" marR="0" lvl="2" indent="-2286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Courier New"/>
                        <a:buChar char="o"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Times" pitchFamily="18" charset="0"/>
                        </a:rPr>
                        <a:t>Ongoing Formative Assessments</a:t>
                      </a:r>
                    </a:p>
                    <a:p>
                      <a:pPr marL="1143000" marR="0" lvl="2" indent="-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Courier New"/>
                        <a:buChar char="o"/>
                      </a:pPr>
                      <a:r>
                        <a:rPr lang="en-US" sz="1800" dirty="0" smtClean="0">
                          <a:effectLst/>
                          <a:latin typeface="Times" pitchFamily="18" charset="0"/>
                        </a:rPr>
                        <a:t>Tracking </a:t>
                      </a:r>
                      <a:r>
                        <a:rPr lang="en-US" sz="1800" dirty="0">
                          <a:effectLst/>
                          <a:latin typeface="Times" pitchFamily="18" charset="0"/>
                        </a:rPr>
                        <a:t>&amp; Reporting Standards by </a:t>
                      </a:r>
                      <a:r>
                        <a:rPr lang="en-US" sz="1800" dirty="0" smtClean="0">
                          <a:effectLst/>
                          <a:latin typeface="Times" pitchFamily="18" charset="0"/>
                        </a:rPr>
                        <a:t>Student </a:t>
                      </a:r>
                    </a:p>
                    <a:p>
                      <a:pPr marL="285750" marR="0" lvl="0" indent="-2857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  <a:latin typeface="Times" pitchFamily="18" charset="0"/>
                        </a:rPr>
                        <a:t>Instructional Time:  A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Times" pitchFamily="18" charset="0"/>
                          <a:ea typeface="+mn-ea"/>
                          <a:cs typeface="+mn-cs"/>
                        </a:rPr>
                        <a:t>ll Core Subjects must have a minimum of 70 minutes of instructional time.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Times" pitchFamily="18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marR="0" lvl="0" indent="-2857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Times" pitchFamily="18" charset="0"/>
                          <a:ea typeface="+mn-ea"/>
                          <a:cs typeface="+mn-cs"/>
                        </a:rPr>
                        <a:t>Structured monthly PLCs for </a:t>
                      </a:r>
                      <a:r>
                        <a:rPr lang="en-US" sz="1800" dirty="0" smtClean="0">
                          <a:effectLst/>
                          <a:latin typeface="Times" pitchFamily="18" charset="0"/>
                        </a:rPr>
                        <a:t>A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Times" pitchFamily="18" charset="0"/>
                          <a:ea typeface="+mn-ea"/>
                          <a:cs typeface="+mn-cs"/>
                        </a:rPr>
                        <a:t>ll Core Subjects </a:t>
                      </a:r>
                      <a:r>
                        <a:rPr kumimoji="0" lang="en-US" sz="1400" i="1" kern="1200" dirty="0" smtClean="0">
                          <a:solidFill>
                            <a:schemeClr val="dk1"/>
                          </a:solidFill>
                          <a:effectLst/>
                          <a:latin typeface="Times" pitchFamily="18" charset="0"/>
                          <a:ea typeface="+mn-ea"/>
                          <a:cs typeface="+mn-cs"/>
                        </a:rPr>
                        <a:t>(Tentative</a:t>
                      </a:r>
                      <a:r>
                        <a:rPr kumimoji="0" lang="en-US" sz="1400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" pitchFamily="18" charset="0"/>
                          <a:ea typeface="+mn-ea"/>
                          <a:cs typeface="+mn-cs"/>
                        </a:rPr>
                        <a:t> dates will be provided by July 20</a:t>
                      </a:r>
                      <a:r>
                        <a:rPr kumimoji="0" lang="en-US" sz="1400" i="1" kern="1200" baseline="30000" dirty="0" smtClean="0">
                          <a:solidFill>
                            <a:schemeClr val="dk1"/>
                          </a:solidFill>
                          <a:effectLst/>
                          <a:latin typeface="Times" pitchFamily="18" charset="0"/>
                          <a:ea typeface="+mn-ea"/>
                          <a:cs typeface="+mn-cs"/>
                        </a:rPr>
                        <a:t>th</a:t>
                      </a:r>
                      <a:r>
                        <a:rPr kumimoji="0" lang="en-US" sz="1400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" pitchFamily="18" charset="0"/>
                          <a:ea typeface="+mn-ea"/>
                          <a:cs typeface="+mn-cs"/>
                        </a:rPr>
                        <a:t>)</a:t>
                      </a:r>
                      <a:endParaRPr lang="en-US" sz="1400" i="1" dirty="0">
                        <a:effectLst/>
                        <a:latin typeface="Times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</a:tr>
              <a:tr h="0">
                <a:tc>
                  <a:txBody>
                    <a:bodyPr/>
                    <a:lstStyle/>
                    <a:p>
                      <a:pPr marL="285750" marR="0" lvl="0" indent="-28575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400" i="1" dirty="0">
                        <a:effectLst/>
                        <a:latin typeface="Times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900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BO2014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SBO2014 Template" id="{791361CC-9F95-4FD4-8199-429CCBEE74AB}" vid="{AC6A6219-ED83-4A70-9E7B-F26F4D2C7E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2332</TotalTime>
  <Words>510</Words>
  <Application>Microsoft Office PowerPoint</Application>
  <PresentationFormat>On-screen Show (4:3)</PresentationFormat>
  <Paragraphs>119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ASBO2014 Template</vt:lpstr>
      <vt:lpstr>Hinds County School District 2018-19 State and District Required Assessments </vt:lpstr>
      <vt:lpstr>Hinds County School District  2018-19 District Assessments Dates </vt:lpstr>
      <vt:lpstr>Hinds County School District  2018-19 MTSS Coaches </vt:lpstr>
      <vt:lpstr>Hinds County School District  2018-19 Instructional Updates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Franklin Blackmon</dc:creator>
  <cp:lastModifiedBy>Franklin Blackmon</cp:lastModifiedBy>
  <cp:revision>31</cp:revision>
  <cp:lastPrinted>2018-07-13T13:25:03Z</cp:lastPrinted>
  <dcterms:created xsi:type="dcterms:W3CDTF">2018-01-08T15:00:17Z</dcterms:created>
  <dcterms:modified xsi:type="dcterms:W3CDTF">2018-07-13T13:28:24Z</dcterms:modified>
</cp:coreProperties>
</file>