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7"/>
  </p:notesMasterIdLst>
  <p:handoutMasterIdLst>
    <p:handoutMasterId r:id="rId18"/>
  </p:handoutMasterIdLst>
  <p:sldIdLst>
    <p:sldId id="463" r:id="rId5"/>
    <p:sldId id="525" r:id="rId6"/>
    <p:sldId id="527" r:id="rId7"/>
    <p:sldId id="528" r:id="rId8"/>
    <p:sldId id="529" r:id="rId9"/>
    <p:sldId id="533" r:id="rId10"/>
    <p:sldId id="534" r:id="rId11"/>
    <p:sldId id="535" r:id="rId12"/>
    <p:sldId id="536" r:id="rId13"/>
    <p:sldId id="537" r:id="rId14"/>
    <p:sldId id="539" r:id="rId15"/>
    <p:sldId id="540" r:id="rId1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999">
          <p15:clr>
            <a:srgbClr val="A4A3A4"/>
          </p15:clr>
        </p15:guide>
        <p15:guide id="2" orient="horz" pos="2169">
          <p15:clr>
            <a:srgbClr val="A4A3A4"/>
          </p15:clr>
        </p15:guide>
        <p15:guide id="3" orient="horz" pos="2112">
          <p15:clr>
            <a:srgbClr val="A4A3A4"/>
          </p15:clr>
        </p15:guide>
        <p15:guide id="4" orient="horz" pos="2716">
          <p15:clr>
            <a:srgbClr val="A4A3A4"/>
          </p15:clr>
        </p15:guide>
        <p15:guide id="5" pos="1953">
          <p15:clr>
            <a:srgbClr val="A4A3A4"/>
          </p15:clr>
        </p15:guide>
        <p15:guide id="6" pos="3803">
          <p15:clr>
            <a:srgbClr val="A4A3A4"/>
          </p15:clr>
        </p15:guide>
        <p15:guide id="7" pos="2993">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66"/>
    <a:srgbClr val="F50B0B"/>
    <a:srgbClr val="FF3300"/>
    <a:srgbClr val="C4262E"/>
    <a:srgbClr val="C00005"/>
    <a:srgbClr val="990000"/>
    <a:srgbClr val="000066"/>
    <a:srgbClr val="008000"/>
    <a:srgbClr val="33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9" autoAdjust="0"/>
    <p:restoredTop sz="88212" autoAdjust="0"/>
  </p:normalViewPr>
  <p:slideViewPr>
    <p:cSldViewPr snapToGrid="0">
      <p:cViewPr varScale="1">
        <p:scale>
          <a:sx n="60" d="100"/>
          <a:sy n="60" d="100"/>
        </p:scale>
        <p:origin x="966" y="66"/>
      </p:cViewPr>
      <p:guideLst>
        <p:guide orient="horz" pos="999"/>
        <p:guide orient="horz" pos="2169"/>
        <p:guide orient="horz" pos="2112"/>
        <p:guide orient="horz" pos="2716"/>
        <p:guide pos="1953"/>
        <p:guide pos="3803"/>
        <p:guide pos="2993"/>
      </p:guideLst>
    </p:cSldViewPr>
  </p:slideViewPr>
  <p:outlineViewPr>
    <p:cViewPr>
      <p:scale>
        <a:sx n="33" d="100"/>
        <a:sy n="33" d="100"/>
      </p:scale>
      <p:origin x="6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9" d="100"/>
          <a:sy n="99" d="100"/>
        </p:scale>
        <p:origin x="-3564"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37C9CC-2A03-413C-AA4C-43C4F0130AB6}" type="doc">
      <dgm:prSet loTypeId="urn:microsoft.com/office/officeart/2005/8/layout/hProcess6" loCatId="process" qsTypeId="urn:microsoft.com/office/officeart/2005/8/quickstyle/simple1" qsCatId="simple" csTypeId="urn:microsoft.com/office/officeart/2005/8/colors/accent1_2" csCatId="accent1" phldr="1"/>
      <dgm:spPr/>
    </dgm:pt>
    <dgm:pt modelId="{5DC9C2DC-66D9-4602-8A5F-9E0A3160FE9A}">
      <dgm:prSet phldrT="[Text]" custT="1"/>
      <dgm:spPr/>
      <dgm:t>
        <a:bodyPr/>
        <a:lstStyle/>
        <a:p>
          <a:r>
            <a:rPr lang="en-US" sz="1600" dirty="0" smtClean="0">
              <a:solidFill>
                <a:schemeClr val="tx1"/>
              </a:solidFill>
            </a:rPr>
            <a:t>Pre-9/11</a:t>
          </a:r>
          <a:endParaRPr lang="en-US" sz="1600" dirty="0">
            <a:solidFill>
              <a:schemeClr val="tx1"/>
            </a:solidFill>
          </a:endParaRPr>
        </a:p>
      </dgm:t>
    </dgm:pt>
    <dgm:pt modelId="{49E86F06-40EF-4262-98D1-C2EF5B6427AE}" type="parTrans" cxnId="{4B02D82F-1988-4789-AE57-15EE86668466}">
      <dgm:prSet/>
      <dgm:spPr/>
      <dgm:t>
        <a:bodyPr/>
        <a:lstStyle/>
        <a:p>
          <a:endParaRPr lang="en-US"/>
        </a:p>
      </dgm:t>
    </dgm:pt>
    <dgm:pt modelId="{BD84F459-F0A4-410B-B598-AD48F28ABA79}" type="sibTrans" cxnId="{4B02D82F-1988-4789-AE57-15EE86668466}">
      <dgm:prSet/>
      <dgm:spPr/>
      <dgm:t>
        <a:bodyPr/>
        <a:lstStyle/>
        <a:p>
          <a:endParaRPr lang="en-US"/>
        </a:p>
      </dgm:t>
    </dgm:pt>
    <dgm:pt modelId="{D9308CE9-F6E4-43A9-8CD5-94AC44F2DFE8}">
      <dgm:prSet phldrT="[Text]" custT="1"/>
      <dgm:spPr/>
      <dgm:t>
        <a:bodyPr/>
        <a:lstStyle/>
        <a:p>
          <a:r>
            <a:rPr lang="en-US" sz="1600" dirty="0" smtClean="0">
              <a:solidFill>
                <a:schemeClr val="tx1"/>
              </a:solidFill>
            </a:rPr>
            <a:t>Post-9/11</a:t>
          </a:r>
          <a:endParaRPr lang="en-US" sz="1600" dirty="0">
            <a:solidFill>
              <a:schemeClr val="tx1"/>
            </a:solidFill>
          </a:endParaRPr>
        </a:p>
      </dgm:t>
    </dgm:pt>
    <dgm:pt modelId="{D628FFD0-36A6-474F-A8A7-992B775DAC1A}" type="parTrans" cxnId="{3771C735-C7E2-4CD2-854B-F93E6E819FA4}">
      <dgm:prSet/>
      <dgm:spPr/>
      <dgm:t>
        <a:bodyPr/>
        <a:lstStyle/>
        <a:p>
          <a:endParaRPr lang="en-US"/>
        </a:p>
      </dgm:t>
    </dgm:pt>
    <dgm:pt modelId="{131FE7C8-84C8-414D-B7A0-033DAC8919FE}" type="sibTrans" cxnId="{3771C735-C7E2-4CD2-854B-F93E6E819FA4}">
      <dgm:prSet/>
      <dgm:spPr/>
      <dgm:t>
        <a:bodyPr/>
        <a:lstStyle/>
        <a:p>
          <a:endParaRPr lang="en-US"/>
        </a:p>
      </dgm:t>
    </dgm:pt>
    <dgm:pt modelId="{40C670BE-9A61-4A59-AC40-066FF9C0DE70}">
      <dgm:prSet phldrT="[Text]" custT="1"/>
      <dgm:spPr/>
      <dgm:t>
        <a:bodyPr/>
        <a:lstStyle/>
        <a:p>
          <a:r>
            <a:rPr lang="en-US" sz="1600" dirty="0" smtClean="0">
              <a:solidFill>
                <a:schemeClr val="tx1"/>
              </a:solidFill>
            </a:rPr>
            <a:t>Post-Katrina</a:t>
          </a:r>
          <a:endParaRPr lang="en-US" sz="1600" dirty="0">
            <a:solidFill>
              <a:schemeClr val="tx1"/>
            </a:solidFill>
          </a:endParaRPr>
        </a:p>
      </dgm:t>
    </dgm:pt>
    <dgm:pt modelId="{220092D8-DA0B-4039-BDF5-96A131FFD581}" type="parTrans" cxnId="{AFD16DE3-9141-45DB-A1D6-A5BE0FD5B212}">
      <dgm:prSet/>
      <dgm:spPr/>
      <dgm:t>
        <a:bodyPr/>
        <a:lstStyle/>
        <a:p>
          <a:endParaRPr lang="en-US"/>
        </a:p>
      </dgm:t>
    </dgm:pt>
    <dgm:pt modelId="{527E8B45-E9A9-47EC-B97F-5B609B84F568}" type="sibTrans" cxnId="{AFD16DE3-9141-45DB-A1D6-A5BE0FD5B212}">
      <dgm:prSet/>
      <dgm:spPr/>
      <dgm:t>
        <a:bodyPr/>
        <a:lstStyle/>
        <a:p>
          <a:endParaRPr lang="en-US"/>
        </a:p>
      </dgm:t>
    </dgm:pt>
    <dgm:pt modelId="{A0C2FF1D-5C52-496C-A1E2-7DE6FE8A5D64}">
      <dgm:prSet phldrT="[Text]" custT="1"/>
      <dgm:spPr/>
      <dgm:t>
        <a:bodyPr/>
        <a:lstStyle/>
        <a:p>
          <a:r>
            <a:rPr lang="en-US" sz="1600" dirty="0" smtClean="0">
              <a:solidFill>
                <a:schemeClr val="tx1"/>
              </a:solidFill>
            </a:rPr>
            <a:t>Strategy Evaluative Planning</a:t>
          </a:r>
          <a:endParaRPr lang="en-US" sz="1600" dirty="0">
            <a:solidFill>
              <a:schemeClr val="tx1"/>
            </a:solidFill>
          </a:endParaRPr>
        </a:p>
      </dgm:t>
    </dgm:pt>
    <dgm:pt modelId="{3E97EEB1-94A2-482B-8B66-35BC952A5282}" type="parTrans" cxnId="{76F8608E-D16D-4E81-8DE6-2C5F49599C68}">
      <dgm:prSet/>
      <dgm:spPr/>
      <dgm:t>
        <a:bodyPr/>
        <a:lstStyle/>
        <a:p>
          <a:endParaRPr lang="en-US"/>
        </a:p>
      </dgm:t>
    </dgm:pt>
    <dgm:pt modelId="{C3DD2ED9-9814-431E-8E98-DB9B466D7482}" type="sibTrans" cxnId="{76F8608E-D16D-4E81-8DE6-2C5F49599C68}">
      <dgm:prSet/>
      <dgm:spPr/>
      <dgm:t>
        <a:bodyPr/>
        <a:lstStyle/>
        <a:p>
          <a:endParaRPr lang="en-US"/>
        </a:p>
      </dgm:t>
    </dgm:pt>
    <dgm:pt modelId="{8A07B73B-BDCE-4F43-9231-F829BF574E8D}">
      <dgm:prSet phldrT="[Text]" custT="1"/>
      <dgm:spPr/>
      <dgm:t>
        <a:bodyPr/>
        <a:lstStyle/>
        <a:p>
          <a:r>
            <a:rPr lang="en-US" sz="1600" dirty="0" smtClean="0">
              <a:solidFill>
                <a:schemeClr val="tx1"/>
              </a:solidFill>
            </a:rPr>
            <a:t>FRP</a:t>
          </a:r>
          <a:endParaRPr lang="en-US" sz="1600" dirty="0">
            <a:solidFill>
              <a:schemeClr val="tx1"/>
            </a:solidFill>
          </a:endParaRPr>
        </a:p>
      </dgm:t>
    </dgm:pt>
    <dgm:pt modelId="{9CF6F935-CAD1-490A-9B87-37567A7CCC8D}" type="parTrans" cxnId="{6430DF9F-512F-442A-9B8C-DFFFC8B639AE}">
      <dgm:prSet/>
      <dgm:spPr/>
      <dgm:t>
        <a:bodyPr/>
        <a:lstStyle/>
        <a:p>
          <a:endParaRPr lang="en-US"/>
        </a:p>
      </dgm:t>
    </dgm:pt>
    <dgm:pt modelId="{8B68EA57-D711-4038-B888-0222A22F07EE}" type="sibTrans" cxnId="{6430DF9F-512F-442A-9B8C-DFFFC8B639AE}">
      <dgm:prSet/>
      <dgm:spPr/>
      <dgm:t>
        <a:bodyPr/>
        <a:lstStyle/>
        <a:p>
          <a:endParaRPr lang="en-US"/>
        </a:p>
      </dgm:t>
    </dgm:pt>
    <dgm:pt modelId="{B6996607-02BB-4C4B-A1F7-6A005F60FC46}">
      <dgm:prSet phldrT="[Text]" custT="1"/>
      <dgm:spPr/>
      <dgm:t>
        <a:bodyPr/>
        <a:lstStyle/>
        <a:p>
          <a:r>
            <a:rPr lang="en-US" sz="1600" dirty="0" smtClean="0">
              <a:solidFill>
                <a:schemeClr val="tx1"/>
              </a:solidFill>
            </a:rPr>
            <a:t>NSS</a:t>
          </a:r>
          <a:endParaRPr lang="en-US" sz="1600" dirty="0">
            <a:solidFill>
              <a:schemeClr val="tx1"/>
            </a:solidFill>
          </a:endParaRPr>
        </a:p>
      </dgm:t>
    </dgm:pt>
    <dgm:pt modelId="{DF18AA4B-AF38-4677-A0E7-103C2368E18C}" type="parTrans" cxnId="{BA709464-51F3-440F-BA93-EF99C6376F15}">
      <dgm:prSet/>
      <dgm:spPr/>
      <dgm:t>
        <a:bodyPr/>
        <a:lstStyle/>
        <a:p>
          <a:endParaRPr lang="en-US"/>
        </a:p>
      </dgm:t>
    </dgm:pt>
    <dgm:pt modelId="{A4614D01-E1C4-4F60-8767-B433B36265D6}" type="sibTrans" cxnId="{BA709464-51F3-440F-BA93-EF99C6376F15}">
      <dgm:prSet/>
      <dgm:spPr/>
      <dgm:t>
        <a:bodyPr/>
        <a:lstStyle/>
        <a:p>
          <a:endParaRPr lang="en-US"/>
        </a:p>
      </dgm:t>
    </dgm:pt>
    <dgm:pt modelId="{0639F5F4-34C8-414D-9612-49FAEB1B0FC2}">
      <dgm:prSet phldrT="[Text]" custT="1"/>
      <dgm:spPr/>
      <dgm:t>
        <a:bodyPr/>
        <a:lstStyle/>
        <a:p>
          <a:r>
            <a:rPr lang="en-US" sz="1400" dirty="0" smtClean="0">
              <a:solidFill>
                <a:schemeClr val="tx1"/>
              </a:solidFill>
            </a:rPr>
            <a:t>Hart-Rudman</a:t>
          </a:r>
          <a:endParaRPr lang="en-US" sz="1400" dirty="0">
            <a:solidFill>
              <a:schemeClr val="tx1"/>
            </a:solidFill>
          </a:endParaRPr>
        </a:p>
      </dgm:t>
    </dgm:pt>
    <dgm:pt modelId="{3AE52225-D8C3-4871-8420-41D9861C76D7}" type="parTrans" cxnId="{2EAFE65C-83F9-439D-BD4C-1EA5D7A91B50}">
      <dgm:prSet/>
      <dgm:spPr/>
      <dgm:t>
        <a:bodyPr/>
        <a:lstStyle/>
        <a:p>
          <a:endParaRPr lang="en-US"/>
        </a:p>
      </dgm:t>
    </dgm:pt>
    <dgm:pt modelId="{5358FF3A-B69C-45A8-A9A2-AD84222C713E}" type="sibTrans" cxnId="{2EAFE65C-83F9-439D-BD4C-1EA5D7A91B50}">
      <dgm:prSet/>
      <dgm:spPr/>
      <dgm:t>
        <a:bodyPr/>
        <a:lstStyle/>
        <a:p>
          <a:endParaRPr lang="en-US"/>
        </a:p>
      </dgm:t>
    </dgm:pt>
    <dgm:pt modelId="{FBF386F8-2FFA-4B73-9F57-89AF423466D7}">
      <dgm:prSet phldrT="[Text]" custT="1"/>
      <dgm:spPr/>
      <dgm:t>
        <a:bodyPr/>
        <a:lstStyle/>
        <a:p>
          <a:r>
            <a:rPr lang="en-US" sz="1400" dirty="0" smtClean="0">
              <a:solidFill>
                <a:schemeClr val="tx1"/>
              </a:solidFill>
            </a:rPr>
            <a:t>Gilmore</a:t>
          </a:r>
          <a:endParaRPr lang="en-US" sz="1400" dirty="0">
            <a:solidFill>
              <a:schemeClr val="tx1"/>
            </a:solidFill>
          </a:endParaRPr>
        </a:p>
      </dgm:t>
    </dgm:pt>
    <dgm:pt modelId="{A581E41A-A91E-475A-9756-DF596DDEC4CD}" type="parTrans" cxnId="{5AF79D21-E378-48C9-B854-D1B781210FA6}">
      <dgm:prSet/>
      <dgm:spPr/>
      <dgm:t>
        <a:bodyPr/>
        <a:lstStyle/>
        <a:p>
          <a:endParaRPr lang="en-US"/>
        </a:p>
      </dgm:t>
    </dgm:pt>
    <dgm:pt modelId="{ED80A785-D7E3-4967-98A5-73D55A861898}" type="sibTrans" cxnId="{5AF79D21-E378-48C9-B854-D1B781210FA6}">
      <dgm:prSet/>
      <dgm:spPr/>
      <dgm:t>
        <a:bodyPr/>
        <a:lstStyle/>
        <a:p>
          <a:endParaRPr lang="en-US"/>
        </a:p>
      </dgm:t>
    </dgm:pt>
    <dgm:pt modelId="{846455F5-8297-4220-AB42-96D73C2B574D}">
      <dgm:prSet phldrT="[Text]" custT="1"/>
      <dgm:spPr/>
      <dgm:t>
        <a:bodyPr/>
        <a:lstStyle/>
        <a:p>
          <a:r>
            <a:rPr lang="en-US" sz="1400" dirty="0" smtClean="0">
              <a:solidFill>
                <a:schemeClr val="tx1"/>
              </a:solidFill>
            </a:rPr>
            <a:t>Bremer</a:t>
          </a:r>
          <a:endParaRPr lang="en-US" sz="1400" dirty="0">
            <a:solidFill>
              <a:schemeClr val="tx1"/>
            </a:solidFill>
          </a:endParaRPr>
        </a:p>
      </dgm:t>
    </dgm:pt>
    <dgm:pt modelId="{66B3A806-A26F-4540-B636-C35D6D1825FA}" type="parTrans" cxnId="{8E7AEFC0-4479-4AB0-BDC5-E1207B0AA2F3}">
      <dgm:prSet/>
      <dgm:spPr/>
      <dgm:t>
        <a:bodyPr/>
        <a:lstStyle/>
        <a:p>
          <a:endParaRPr lang="en-US"/>
        </a:p>
      </dgm:t>
    </dgm:pt>
    <dgm:pt modelId="{61BD89F3-83F3-4729-B846-D31F16222A82}" type="sibTrans" cxnId="{8E7AEFC0-4479-4AB0-BDC5-E1207B0AA2F3}">
      <dgm:prSet/>
      <dgm:spPr/>
      <dgm:t>
        <a:bodyPr/>
        <a:lstStyle/>
        <a:p>
          <a:endParaRPr lang="en-US"/>
        </a:p>
      </dgm:t>
    </dgm:pt>
    <dgm:pt modelId="{AD4AEDC8-41AE-4B34-B257-7063749BFF96}">
      <dgm:prSet phldrT="[Text]" custT="1"/>
      <dgm:spPr/>
      <dgm:t>
        <a:bodyPr/>
        <a:lstStyle/>
        <a:p>
          <a:r>
            <a:rPr lang="en-US" sz="1600" dirty="0" smtClean="0">
              <a:solidFill>
                <a:schemeClr val="tx1"/>
              </a:solidFill>
            </a:rPr>
            <a:t>NSHS</a:t>
          </a:r>
          <a:endParaRPr lang="en-US" sz="1600" dirty="0">
            <a:solidFill>
              <a:schemeClr val="tx1"/>
            </a:solidFill>
          </a:endParaRPr>
        </a:p>
      </dgm:t>
    </dgm:pt>
    <dgm:pt modelId="{F81EAAFA-B3E1-4070-8057-8B7BF039583F}" type="parTrans" cxnId="{6CD3AC74-A095-4720-9593-B3D0F52E72F9}">
      <dgm:prSet/>
      <dgm:spPr/>
      <dgm:t>
        <a:bodyPr/>
        <a:lstStyle/>
        <a:p>
          <a:endParaRPr lang="en-US"/>
        </a:p>
      </dgm:t>
    </dgm:pt>
    <dgm:pt modelId="{42E1AD01-1401-4794-AF16-6AD6CB5B5F58}" type="sibTrans" cxnId="{6CD3AC74-A095-4720-9593-B3D0F52E72F9}">
      <dgm:prSet/>
      <dgm:spPr/>
      <dgm:t>
        <a:bodyPr/>
        <a:lstStyle/>
        <a:p>
          <a:endParaRPr lang="en-US"/>
        </a:p>
      </dgm:t>
    </dgm:pt>
    <dgm:pt modelId="{CA09A511-68CB-469A-99E6-00EDC28EFB31}">
      <dgm:prSet phldrT="[Text]" custT="1"/>
      <dgm:spPr/>
      <dgm:t>
        <a:bodyPr/>
        <a:lstStyle/>
        <a:p>
          <a:r>
            <a:rPr lang="en-US" sz="1600" dirty="0" smtClean="0">
              <a:solidFill>
                <a:schemeClr val="tx1"/>
              </a:solidFill>
            </a:rPr>
            <a:t>NSS</a:t>
          </a:r>
          <a:endParaRPr lang="en-US" sz="1600" dirty="0">
            <a:solidFill>
              <a:schemeClr val="tx1"/>
            </a:solidFill>
          </a:endParaRPr>
        </a:p>
      </dgm:t>
    </dgm:pt>
    <dgm:pt modelId="{5688BBA5-F79C-48BE-9319-B2F77B906CA6}" type="parTrans" cxnId="{465A929E-1E72-4A92-BAF5-EB87B12BF139}">
      <dgm:prSet/>
      <dgm:spPr/>
      <dgm:t>
        <a:bodyPr/>
        <a:lstStyle/>
        <a:p>
          <a:endParaRPr lang="en-US"/>
        </a:p>
      </dgm:t>
    </dgm:pt>
    <dgm:pt modelId="{41B7F47A-F34E-43E9-9F8B-AFBB9E15C537}" type="sibTrans" cxnId="{465A929E-1E72-4A92-BAF5-EB87B12BF139}">
      <dgm:prSet/>
      <dgm:spPr/>
      <dgm:t>
        <a:bodyPr/>
        <a:lstStyle/>
        <a:p>
          <a:endParaRPr lang="en-US"/>
        </a:p>
      </dgm:t>
    </dgm:pt>
    <dgm:pt modelId="{3474EDF5-5868-49EE-85BC-088D2ACA9D95}">
      <dgm:prSet phldrT="[Text]" custT="1"/>
      <dgm:spPr/>
      <dgm:t>
        <a:bodyPr/>
        <a:lstStyle/>
        <a:p>
          <a:r>
            <a:rPr lang="en-US" sz="1600" dirty="0" smtClean="0">
              <a:solidFill>
                <a:schemeClr val="tx1"/>
              </a:solidFill>
            </a:rPr>
            <a:t>Gilmore</a:t>
          </a:r>
          <a:endParaRPr lang="en-US" sz="1600" dirty="0">
            <a:solidFill>
              <a:schemeClr val="tx1"/>
            </a:solidFill>
          </a:endParaRPr>
        </a:p>
      </dgm:t>
    </dgm:pt>
    <dgm:pt modelId="{F298A78E-F572-4639-8DB0-D38DB976825E}" type="parTrans" cxnId="{50711E3A-77E4-4078-9C90-F6891FE1DF19}">
      <dgm:prSet/>
      <dgm:spPr/>
      <dgm:t>
        <a:bodyPr/>
        <a:lstStyle/>
        <a:p>
          <a:endParaRPr lang="en-US"/>
        </a:p>
      </dgm:t>
    </dgm:pt>
    <dgm:pt modelId="{084F42D2-56A0-4913-8B30-2AB92F85D76F}" type="sibTrans" cxnId="{50711E3A-77E4-4078-9C90-F6891FE1DF19}">
      <dgm:prSet/>
      <dgm:spPr/>
      <dgm:t>
        <a:bodyPr/>
        <a:lstStyle/>
        <a:p>
          <a:endParaRPr lang="en-US"/>
        </a:p>
      </dgm:t>
    </dgm:pt>
    <dgm:pt modelId="{B369A26E-4AE7-4353-A9B3-DE2D35096C97}">
      <dgm:prSet phldrT="[Text]" custT="1"/>
      <dgm:spPr/>
      <dgm:t>
        <a:bodyPr/>
        <a:lstStyle/>
        <a:p>
          <a:r>
            <a:rPr lang="en-US" sz="1600" dirty="0" smtClean="0">
              <a:solidFill>
                <a:schemeClr val="tx1"/>
              </a:solidFill>
            </a:rPr>
            <a:t>NSCT</a:t>
          </a:r>
          <a:endParaRPr lang="en-US" sz="1600" dirty="0">
            <a:solidFill>
              <a:schemeClr val="tx1"/>
            </a:solidFill>
          </a:endParaRPr>
        </a:p>
      </dgm:t>
    </dgm:pt>
    <dgm:pt modelId="{61870AE4-8945-4F13-B792-71BFB92C0CE7}" type="parTrans" cxnId="{9BD0B2E6-4A46-4139-8EFB-40E2E51BA781}">
      <dgm:prSet/>
      <dgm:spPr/>
      <dgm:t>
        <a:bodyPr/>
        <a:lstStyle/>
        <a:p>
          <a:endParaRPr lang="en-US"/>
        </a:p>
      </dgm:t>
    </dgm:pt>
    <dgm:pt modelId="{28BAA7DB-8B02-48A2-8480-E4D362F09633}" type="sibTrans" cxnId="{9BD0B2E6-4A46-4139-8EFB-40E2E51BA781}">
      <dgm:prSet/>
      <dgm:spPr/>
      <dgm:t>
        <a:bodyPr/>
        <a:lstStyle/>
        <a:p>
          <a:endParaRPr lang="en-US"/>
        </a:p>
      </dgm:t>
    </dgm:pt>
    <dgm:pt modelId="{058AC83B-1B7B-4E17-9935-9B4F9D9ED54C}">
      <dgm:prSet phldrT="[Text]" custT="1"/>
      <dgm:spPr/>
      <dgm:t>
        <a:bodyPr/>
        <a:lstStyle/>
        <a:p>
          <a:r>
            <a:rPr lang="en-US" sz="1600" dirty="0" smtClean="0">
              <a:solidFill>
                <a:schemeClr val="tx1"/>
              </a:solidFill>
            </a:rPr>
            <a:t>NIMS</a:t>
          </a:r>
          <a:endParaRPr lang="en-US" sz="1600" dirty="0">
            <a:solidFill>
              <a:schemeClr val="tx1"/>
            </a:solidFill>
          </a:endParaRPr>
        </a:p>
      </dgm:t>
    </dgm:pt>
    <dgm:pt modelId="{C96E2D6A-1205-48BD-A094-DED20051ECC2}" type="parTrans" cxnId="{932ED675-7E1C-49BF-92BF-08BB9DDEB791}">
      <dgm:prSet/>
      <dgm:spPr/>
      <dgm:t>
        <a:bodyPr/>
        <a:lstStyle/>
        <a:p>
          <a:endParaRPr lang="en-US"/>
        </a:p>
      </dgm:t>
    </dgm:pt>
    <dgm:pt modelId="{69D8682A-2277-48F0-81B9-9EEB5DBC2463}" type="sibTrans" cxnId="{932ED675-7E1C-49BF-92BF-08BB9DDEB791}">
      <dgm:prSet/>
      <dgm:spPr/>
      <dgm:t>
        <a:bodyPr/>
        <a:lstStyle/>
        <a:p>
          <a:endParaRPr lang="en-US"/>
        </a:p>
      </dgm:t>
    </dgm:pt>
    <dgm:pt modelId="{8784320E-3F24-463D-B9D0-A5CA54CD576E}">
      <dgm:prSet phldrT="[Text]" custT="1"/>
      <dgm:spPr/>
      <dgm:t>
        <a:bodyPr/>
        <a:lstStyle/>
        <a:p>
          <a:r>
            <a:rPr lang="en-US" sz="1200" dirty="0" smtClean="0">
              <a:solidFill>
                <a:schemeClr val="tx1"/>
              </a:solidFill>
            </a:rPr>
            <a:t>9/11 Commission</a:t>
          </a:r>
          <a:endParaRPr lang="en-US" sz="1200" dirty="0">
            <a:solidFill>
              <a:schemeClr val="tx1"/>
            </a:solidFill>
          </a:endParaRPr>
        </a:p>
      </dgm:t>
    </dgm:pt>
    <dgm:pt modelId="{A3777622-51C6-44A9-A572-36D3404E7739}" type="parTrans" cxnId="{572832D4-57D0-4473-97CA-1329CCD66D58}">
      <dgm:prSet/>
      <dgm:spPr/>
      <dgm:t>
        <a:bodyPr/>
        <a:lstStyle/>
        <a:p>
          <a:endParaRPr lang="en-US"/>
        </a:p>
      </dgm:t>
    </dgm:pt>
    <dgm:pt modelId="{A7F130B5-47E2-4210-ADFD-1E09303AA178}" type="sibTrans" cxnId="{572832D4-57D0-4473-97CA-1329CCD66D58}">
      <dgm:prSet/>
      <dgm:spPr/>
      <dgm:t>
        <a:bodyPr/>
        <a:lstStyle/>
        <a:p>
          <a:endParaRPr lang="en-US"/>
        </a:p>
      </dgm:t>
    </dgm:pt>
    <dgm:pt modelId="{8C0E8040-AC6B-412E-A8E5-1A8B1E5AC72E}">
      <dgm:prSet phldrT="[Text]" custT="1"/>
      <dgm:spPr/>
      <dgm:t>
        <a:bodyPr/>
        <a:lstStyle/>
        <a:p>
          <a:r>
            <a:rPr lang="en-US" sz="1600" dirty="0" smtClean="0">
              <a:solidFill>
                <a:schemeClr val="tx1"/>
              </a:solidFill>
            </a:rPr>
            <a:t>NRP</a:t>
          </a:r>
          <a:endParaRPr lang="en-US" sz="1600" dirty="0">
            <a:solidFill>
              <a:schemeClr val="tx1"/>
            </a:solidFill>
          </a:endParaRPr>
        </a:p>
      </dgm:t>
    </dgm:pt>
    <dgm:pt modelId="{0B77FE04-BFDE-4D01-B8D9-5C63BEA85AEC}" type="parTrans" cxnId="{5EAEE027-EF19-47D3-8F6A-CC3DAE9EE4B4}">
      <dgm:prSet/>
      <dgm:spPr/>
      <dgm:t>
        <a:bodyPr/>
        <a:lstStyle/>
        <a:p>
          <a:endParaRPr lang="en-US"/>
        </a:p>
      </dgm:t>
    </dgm:pt>
    <dgm:pt modelId="{3A60EBB0-D18E-40C4-96D9-AE44C21D84C5}" type="sibTrans" cxnId="{5EAEE027-EF19-47D3-8F6A-CC3DAE9EE4B4}">
      <dgm:prSet/>
      <dgm:spPr/>
      <dgm:t>
        <a:bodyPr/>
        <a:lstStyle/>
        <a:p>
          <a:endParaRPr lang="en-US"/>
        </a:p>
      </dgm:t>
    </dgm:pt>
    <dgm:pt modelId="{B777FF25-C2B5-4275-BD02-EABFFDE5A5FB}">
      <dgm:prSet phldrT="[Text]" custT="1"/>
      <dgm:spPr/>
      <dgm:t>
        <a:bodyPr/>
        <a:lstStyle/>
        <a:p>
          <a:r>
            <a:rPr lang="en-US" sz="1600" dirty="0" smtClean="0">
              <a:solidFill>
                <a:schemeClr val="tx1"/>
              </a:solidFill>
            </a:rPr>
            <a:t>NSS</a:t>
          </a:r>
          <a:endParaRPr lang="en-US" sz="1600" dirty="0">
            <a:solidFill>
              <a:schemeClr val="tx1"/>
            </a:solidFill>
          </a:endParaRPr>
        </a:p>
      </dgm:t>
    </dgm:pt>
    <dgm:pt modelId="{E4C38564-9E3B-4D92-B465-43A59F0E5801}" type="parTrans" cxnId="{92FDBB78-CD09-47CF-A77F-645387E79C4F}">
      <dgm:prSet/>
      <dgm:spPr/>
      <dgm:t>
        <a:bodyPr/>
        <a:lstStyle/>
        <a:p>
          <a:endParaRPr lang="en-US"/>
        </a:p>
      </dgm:t>
    </dgm:pt>
    <dgm:pt modelId="{895D4EEA-B0E5-48F7-A2D9-0BC4590675B2}" type="sibTrans" cxnId="{92FDBB78-CD09-47CF-A77F-645387E79C4F}">
      <dgm:prSet/>
      <dgm:spPr/>
      <dgm:t>
        <a:bodyPr/>
        <a:lstStyle/>
        <a:p>
          <a:endParaRPr lang="en-US"/>
        </a:p>
      </dgm:t>
    </dgm:pt>
    <dgm:pt modelId="{EC6EC271-6A36-4D8E-A49C-46D57C2ED0DC}">
      <dgm:prSet phldrT="[Text]" custT="1"/>
      <dgm:spPr/>
      <dgm:t>
        <a:bodyPr/>
        <a:lstStyle/>
        <a:p>
          <a:r>
            <a:rPr lang="en-US" sz="1600" dirty="0" smtClean="0">
              <a:solidFill>
                <a:schemeClr val="tx1"/>
              </a:solidFill>
            </a:rPr>
            <a:t>NRF</a:t>
          </a:r>
          <a:endParaRPr lang="en-US" sz="1600" dirty="0">
            <a:solidFill>
              <a:schemeClr val="tx1"/>
            </a:solidFill>
          </a:endParaRPr>
        </a:p>
      </dgm:t>
    </dgm:pt>
    <dgm:pt modelId="{FFC3DB3F-48A4-4BDC-AD9D-AE9990E8474E}" type="parTrans" cxnId="{55F78129-7330-4C32-AB1B-0B0E4286E8B2}">
      <dgm:prSet/>
      <dgm:spPr/>
      <dgm:t>
        <a:bodyPr/>
        <a:lstStyle/>
        <a:p>
          <a:endParaRPr lang="en-US"/>
        </a:p>
      </dgm:t>
    </dgm:pt>
    <dgm:pt modelId="{6EA6392F-7D8D-4F7B-828A-3CFDC855CFC0}" type="sibTrans" cxnId="{55F78129-7330-4C32-AB1B-0B0E4286E8B2}">
      <dgm:prSet/>
      <dgm:spPr/>
      <dgm:t>
        <a:bodyPr/>
        <a:lstStyle/>
        <a:p>
          <a:endParaRPr lang="en-US"/>
        </a:p>
      </dgm:t>
    </dgm:pt>
    <dgm:pt modelId="{B7C08E0A-02A9-4C69-B102-E6F038A9E1B4}">
      <dgm:prSet phldrT="[Text]" custT="1"/>
      <dgm:spPr/>
      <dgm:t>
        <a:bodyPr/>
        <a:lstStyle/>
        <a:p>
          <a:r>
            <a:rPr lang="en-US" sz="1600" dirty="0" smtClean="0">
              <a:solidFill>
                <a:schemeClr val="tx1"/>
              </a:solidFill>
            </a:rPr>
            <a:t>NIMS</a:t>
          </a:r>
          <a:endParaRPr lang="en-US" sz="1600" dirty="0">
            <a:solidFill>
              <a:schemeClr val="tx1"/>
            </a:solidFill>
          </a:endParaRPr>
        </a:p>
      </dgm:t>
    </dgm:pt>
    <dgm:pt modelId="{2FBC0AA3-5FB1-47C3-9860-D6D2776909FA}" type="parTrans" cxnId="{8E54DE83-25B7-4A79-B6AA-4FB1582A3B76}">
      <dgm:prSet/>
      <dgm:spPr/>
      <dgm:t>
        <a:bodyPr/>
        <a:lstStyle/>
        <a:p>
          <a:endParaRPr lang="en-US"/>
        </a:p>
      </dgm:t>
    </dgm:pt>
    <dgm:pt modelId="{F45BA21A-63CC-4B23-A797-D541844DB8C9}" type="sibTrans" cxnId="{8E54DE83-25B7-4A79-B6AA-4FB1582A3B76}">
      <dgm:prSet/>
      <dgm:spPr/>
      <dgm:t>
        <a:bodyPr/>
        <a:lstStyle/>
        <a:p>
          <a:endParaRPr lang="en-US"/>
        </a:p>
      </dgm:t>
    </dgm:pt>
    <dgm:pt modelId="{21AF19D6-F3B2-4C2A-A235-6A42D81F06FB}">
      <dgm:prSet phldrT="[Text]" custT="1"/>
      <dgm:spPr/>
      <dgm:t>
        <a:bodyPr/>
        <a:lstStyle/>
        <a:p>
          <a:r>
            <a:rPr lang="en-US" sz="1400" dirty="0" smtClean="0">
              <a:solidFill>
                <a:schemeClr val="tx1"/>
              </a:solidFill>
            </a:rPr>
            <a:t>DHS Strategic Plan x 3</a:t>
          </a:r>
          <a:endParaRPr lang="en-US" sz="1400" dirty="0">
            <a:solidFill>
              <a:schemeClr val="tx1"/>
            </a:solidFill>
          </a:endParaRPr>
        </a:p>
      </dgm:t>
    </dgm:pt>
    <dgm:pt modelId="{BD673809-B12C-4DFB-9ECB-1F004941D17F}" type="parTrans" cxnId="{8853909F-832F-484E-8A95-447957E71271}">
      <dgm:prSet/>
      <dgm:spPr/>
      <dgm:t>
        <a:bodyPr/>
        <a:lstStyle/>
        <a:p>
          <a:endParaRPr lang="en-US"/>
        </a:p>
      </dgm:t>
    </dgm:pt>
    <dgm:pt modelId="{CBCD6D4F-003D-4E10-87BD-5B3A764235C0}" type="sibTrans" cxnId="{8853909F-832F-484E-8A95-447957E71271}">
      <dgm:prSet/>
      <dgm:spPr/>
      <dgm:t>
        <a:bodyPr/>
        <a:lstStyle/>
        <a:p>
          <a:endParaRPr lang="en-US"/>
        </a:p>
      </dgm:t>
    </dgm:pt>
    <dgm:pt modelId="{526E323B-2BE7-48AD-8111-2726CEE17B20}">
      <dgm:prSet phldrT="[Text]" custT="1"/>
      <dgm:spPr/>
      <dgm:t>
        <a:bodyPr/>
        <a:lstStyle/>
        <a:p>
          <a:r>
            <a:rPr lang="en-US" sz="1400" dirty="0" smtClean="0">
              <a:solidFill>
                <a:schemeClr val="tx1"/>
              </a:solidFill>
            </a:rPr>
            <a:t>QHSR x 2</a:t>
          </a:r>
          <a:endParaRPr lang="en-US" sz="1400" dirty="0">
            <a:solidFill>
              <a:schemeClr val="tx1"/>
            </a:solidFill>
          </a:endParaRPr>
        </a:p>
      </dgm:t>
    </dgm:pt>
    <dgm:pt modelId="{3AAA6E33-46EC-4D4F-9C23-48247237974B}" type="parTrans" cxnId="{4F37CA96-EC6F-4F41-84A7-437F9C8C3D83}">
      <dgm:prSet/>
      <dgm:spPr/>
      <dgm:t>
        <a:bodyPr/>
        <a:lstStyle/>
        <a:p>
          <a:endParaRPr lang="en-US"/>
        </a:p>
      </dgm:t>
    </dgm:pt>
    <dgm:pt modelId="{134C8D0A-8809-41DC-BE4D-283DA6C7A6B5}" type="sibTrans" cxnId="{4F37CA96-EC6F-4F41-84A7-437F9C8C3D83}">
      <dgm:prSet/>
      <dgm:spPr/>
      <dgm:t>
        <a:bodyPr/>
        <a:lstStyle/>
        <a:p>
          <a:endParaRPr lang="en-US"/>
        </a:p>
      </dgm:t>
    </dgm:pt>
    <dgm:pt modelId="{E5BEDE84-CEB3-4CE8-9919-3D365C47F240}">
      <dgm:prSet phldrT="[Text]" custT="1"/>
      <dgm:spPr/>
      <dgm:t>
        <a:bodyPr/>
        <a:lstStyle/>
        <a:p>
          <a:r>
            <a:rPr lang="en-US" sz="1600" dirty="0" smtClean="0">
              <a:solidFill>
                <a:schemeClr val="tx1"/>
              </a:solidFill>
            </a:rPr>
            <a:t>NSS</a:t>
          </a:r>
          <a:endParaRPr lang="en-US" sz="1600" dirty="0">
            <a:solidFill>
              <a:schemeClr val="tx1"/>
            </a:solidFill>
          </a:endParaRPr>
        </a:p>
      </dgm:t>
    </dgm:pt>
    <dgm:pt modelId="{17F75933-2C77-491B-B67F-BBB5AAA605BD}" type="parTrans" cxnId="{2F1799BF-7F7F-4E9F-9545-3E4A8B2D5652}">
      <dgm:prSet/>
      <dgm:spPr/>
      <dgm:t>
        <a:bodyPr/>
        <a:lstStyle/>
        <a:p>
          <a:endParaRPr lang="en-US"/>
        </a:p>
      </dgm:t>
    </dgm:pt>
    <dgm:pt modelId="{186E9B99-87FC-47BD-8052-40CCBFD66238}" type="sibTrans" cxnId="{2F1799BF-7F7F-4E9F-9545-3E4A8B2D5652}">
      <dgm:prSet/>
      <dgm:spPr/>
      <dgm:t>
        <a:bodyPr/>
        <a:lstStyle/>
        <a:p>
          <a:endParaRPr lang="en-US"/>
        </a:p>
      </dgm:t>
    </dgm:pt>
    <dgm:pt modelId="{1F5B131A-46B1-4D60-8147-49DE1A7500D5}">
      <dgm:prSet phldrT="[Text]" custT="1"/>
      <dgm:spPr/>
      <dgm:t>
        <a:bodyPr/>
        <a:lstStyle/>
        <a:p>
          <a:r>
            <a:rPr lang="en-US" sz="1200" dirty="0" smtClean="0">
              <a:solidFill>
                <a:schemeClr val="tx1"/>
              </a:solidFill>
            </a:rPr>
            <a:t>Bottom-up Review</a:t>
          </a:r>
          <a:endParaRPr lang="en-US" sz="1200" dirty="0">
            <a:solidFill>
              <a:schemeClr val="tx1"/>
            </a:solidFill>
          </a:endParaRPr>
        </a:p>
      </dgm:t>
    </dgm:pt>
    <dgm:pt modelId="{641FD143-B0C5-4B92-A89D-30E82877534D}" type="parTrans" cxnId="{3CDE6195-611E-49F3-BDE8-C6BE9AB24E4F}">
      <dgm:prSet/>
      <dgm:spPr/>
      <dgm:t>
        <a:bodyPr/>
        <a:lstStyle/>
        <a:p>
          <a:endParaRPr lang="en-US"/>
        </a:p>
      </dgm:t>
    </dgm:pt>
    <dgm:pt modelId="{7F110FEF-0C01-4632-B2AD-08E8CADF10A0}" type="sibTrans" cxnId="{3CDE6195-611E-49F3-BDE8-C6BE9AB24E4F}">
      <dgm:prSet/>
      <dgm:spPr/>
      <dgm:t>
        <a:bodyPr/>
        <a:lstStyle/>
        <a:p>
          <a:endParaRPr lang="en-US"/>
        </a:p>
      </dgm:t>
    </dgm:pt>
    <dgm:pt modelId="{22347E7F-61E7-45F7-A345-6F3440EE78A2}" type="pres">
      <dgm:prSet presAssocID="{F037C9CC-2A03-413C-AA4C-43C4F0130AB6}" presName="theList" presStyleCnt="0">
        <dgm:presLayoutVars>
          <dgm:dir/>
          <dgm:animLvl val="lvl"/>
          <dgm:resizeHandles val="exact"/>
        </dgm:presLayoutVars>
      </dgm:prSet>
      <dgm:spPr/>
    </dgm:pt>
    <dgm:pt modelId="{4968B07A-9531-43A1-9647-012458379A33}" type="pres">
      <dgm:prSet presAssocID="{5DC9C2DC-66D9-4602-8A5F-9E0A3160FE9A}" presName="compNode" presStyleCnt="0"/>
      <dgm:spPr/>
    </dgm:pt>
    <dgm:pt modelId="{7AA4A5FA-D1C0-4D27-9586-00FE9C199135}" type="pres">
      <dgm:prSet presAssocID="{5DC9C2DC-66D9-4602-8A5F-9E0A3160FE9A}" presName="noGeometry" presStyleCnt="0"/>
      <dgm:spPr/>
    </dgm:pt>
    <dgm:pt modelId="{E1221DA7-EA35-4D4A-88F0-665D390BFA16}" type="pres">
      <dgm:prSet presAssocID="{5DC9C2DC-66D9-4602-8A5F-9E0A3160FE9A}" presName="childTextVisible" presStyleLbl="bgAccFollowNode1" presStyleIdx="0" presStyleCnt="4" custScaleX="127193" custScaleY="186011" custLinFactNeighborX="22280">
        <dgm:presLayoutVars>
          <dgm:bulletEnabled val="1"/>
        </dgm:presLayoutVars>
      </dgm:prSet>
      <dgm:spPr/>
    </dgm:pt>
    <dgm:pt modelId="{6A9A9393-A92D-4867-82B8-442C5B8DDCA6}" type="pres">
      <dgm:prSet presAssocID="{5DC9C2DC-66D9-4602-8A5F-9E0A3160FE9A}" presName="childTextHidden" presStyleLbl="bgAccFollowNode1" presStyleIdx="0" presStyleCnt="4"/>
      <dgm:spPr/>
    </dgm:pt>
    <dgm:pt modelId="{FFD8A6BF-E02F-4D06-B7CD-A90B4BCAE081}" type="pres">
      <dgm:prSet presAssocID="{5DC9C2DC-66D9-4602-8A5F-9E0A3160FE9A}" presName="parentText" presStyleLbl="node1" presStyleIdx="0" presStyleCnt="4" custScaleX="144676" custScaleY="148883">
        <dgm:presLayoutVars>
          <dgm:chMax val="1"/>
          <dgm:bulletEnabled val="1"/>
        </dgm:presLayoutVars>
      </dgm:prSet>
      <dgm:spPr/>
    </dgm:pt>
    <dgm:pt modelId="{51557D31-AA2E-4664-B373-49A889CFBDE8}" type="pres">
      <dgm:prSet presAssocID="{5DC9C2DC-66D9-4602-8A5F-9E0A3160FE9A}" presName="aSpace" presStyleCnt="0"/>
      <dgm:spPr/>
    </dgm:pt>
    <dgm:pt modelId="{CA9E40D3-21A1-4310-9A8D-7EFEED5A807A}" type="pres">
      <dgm:prSet presAssocID="{D9308CE9-F6E4-43A9-8CD5-94AC44F2DFE8}" presName="compNode" presStyleCnt="0"/>
      <dgm:spPr/>
    </dgm:pt>
    <dgm:pt modelId="{635FDDAD-3E14-4642-9C15-04AE2E627BD3}" type="pres">
      <dgm:prSet presAssocID="{D9308CE9-F6E4-43A9-8CD5-94AC44F2DFE8}" presName="noGeometry" presStyleCnt="0"/>
      <dgm:spPr/>
    </dgm:pt>
    <dgm:pt modelId="{2921A323-4526-4F65-B591-AE00C7EAEDB7}" type="pres">
      <dgm:prSet presAssocID="{D9308CE9-F6E4-43A9-8CD5-94AC44F2DFE8}" presName="childTextVisible" presStyleLbl="bgAccFollowNode1" presStyleIdx="1" presStyleCnt="4" custScaleX="150829" custScaleY="190850" custLinFactNeighborX="23179" custLinFactNeighborY="27035">
        <dgm:presLayoutVars>
          <dgm:bulletEnabled val="1"/>
        </dgm:presLayoutVars>
      </dgm:prSet>
      <dgm:spPr/>
    </dgm:pt>
    <dgm:pt modelId="{8993D829-B77C-403F-A423-B2DB258FFA1C}" type="pres">
      <dgm:prSet presAssocID="{D9308CE9-F6E4-43A9-8CD5-94AC44F2DFE8}" presName="childTextHidden" presStyleLbl="bgAccFollowNode1" presStyleIdx="1" presStyleCnt="4"/>
      <dgm:spPr/>
    </dgm:pt>
    <dgm:pt modelId="{6A312A0E-6AB0-4E13-B718-BB3ED82541F9}" type="pres">
      <dgm:prSet presAssocID="{D9308CE9-F6E4-43A9-8CD5-94AC44F2DFE8}" presName="parentText" presStyleLbl="node1" presStyleIdx="1" presStyleCnt="4" custScaleX="175777" custScaleY="147353" custLinFactNeighborX="-25664">
        <dgm:presLayoutVars>
          <dgm:chMax val="1"/>
          <dgm:bulletEnabled val="1"/>
        </dgm:presLayoutVars>
      </dgm:prSet>
      <dgm:spPr/>
    </dgm:pt>
    <dgm:pt modelId="{7AACDE00-5EF7-4449-B622-DB63A3701CA8}" type="pres">
      <dgm:prSet presAssocID="{D9308CE9-F6E4-43A9-8CD5-94AC44F2DFE8}" presName="aSpace" presStyleCnt="0"/>
      <dgm:spPr/>
    </dgm:pt>
    <dgm:pt modelId="{770EDEC8-323A-4494-9B06-128B378C1AEB}" type="pres">
      <dgm:prSet presAssocID="{40C670BE-9A61-4A59-AC40-066FF9C0DE70}" presName="compNode" presStyleCnt="0"/>
      <dgm:spPr/>
    </dgm:pt>
    <dgm:pt modelId="{84049655-95C6-4BF0-BACE-010A6491D90F}" type="pres">
      <dgm:prSet presAssocID="{40C670BE-9A61-4A59-AC40-066FF9C0DE70}" presName="noGeometry" presStyleCnt="0"/>
      <dgm:spPr/>
    </dgm:pt>
    <dgm:pt modelId="{E07902B8-7192-4D3C-B48C-92A4DAA70449}" type="pres">
      <dgm:prSet presAssocID="{40C670BE-9A61-4A59-AC40-066FF9C0DE70}" presName="childTextVisible" presStyleLbl="bgAccFollowNode1" presStyleIdx="2" presStyleCnt="4" custScaleX="116217" custLinFactNeighborX="925" custLinFactNeighborY="3670">
        <dgm:presLayoutVars>
          <dgm:bulletEnabled val="1"/>
        </dgm:presLayoutVars>
      </dgm:prSet>
      <dgm:spPr/>
      <dgm:t>
        <a:bodyPr/>
        <a:lstStyle/>
        <a:p>
          <a:endParaRPr lang="en-US"/>
        </a:p>
      </dgm:t>
    </dgm:pt>
    <dgm:pt modelId="{7E4FC5D1-2141-436C-B819-ED3EF2F0FA99}" type="pres">
      <dgm:prSet presAssocID="{40C670BE-9A61-4A59-AC40-066FF9C0DE70}" presName="childTextHidden" presStyleLbl="bgAccFollowNode1" presStyleIdx="2" presStyleCnt="4"/>
      <dgm:spPr/>
      <dgm:t>
        <a:bodyPr/>
        <a:lstStyle/>
        <a:p>
          <a:endParaRPr lang="en-US"/>
        </a:p>
      </dgm:t>
    </dgm:pt>
    <dgm:pt modelId="{6E0597D2-EF12-49D1-BAB5-35FB71A8B9E2}" type="pres">
      <dgm:prSet presAssocID="{40C670BE-9A61-4A59-AC40-066FF9C0DE70}" presName="parentText" presStyleLbl="node1" presStyleIdx="2" presStyleCnt="4" custScaleX="179926" custScaleY="139432" custLinFactNeighborX="-48133">
        <dgm:presLayoutVars>
          <dgm:chMax val="1"/>
          <dgm:bulletEnabled val="1"/>
        </dgm:presLayoutVars>
      </dgm:prSet>
      <dgm:spPr/>
    </dgm:pt>
    <dgm:pt modelId="{206DC23A-FEA7-4EC9-AF45-014F91A9E152}" type="pres">
      <dgm:prSet presAssocID="{40C670BE-9A61-4A59-AC40-066FF9C0DE70}" presName="aSpace" presStyleCnt="0"/>
      <dgm:spPr/>
    </dgm:pt>
    <dgm:pt modelId="{352D3764-26F6-4FE2-83FE-F81DA431D9DC}" type="pres">
      <dgm:prSet presAssocID="{A0C2FF1D-5C52-496C-A1E2-7DE6FE8A5D64}" presName="compNode" presStyleCnt="0"/>
      <dgm:spPr/>
    </dgm:pt>
    <dgm:pt modelId="{EE1CBC83-6A12-45D3-9149-D654AB7E477F}" type="pres">
      <dgm:prSet presAssocID="{A0C2FF1D-5C52-496C-A1E2-7DE6FE8A5D64}" presName="noGeometry" presStyleCnt="0"/>
      <dgm:spPr/>
    </dgm:pt>
    <dgm:pt modelId="{6E620B1D-A8BF-42E8-A340-649669528DA2}" type="pres">
      <dgm:prSet presAssocID="{A0C2FF1D-5C52-496C-A1E2-7DE6FE8A5D64}" presName="childTextVisible" presStyleLbl="bgAccFollowNode1" presStyleIdx="3" presStyleCnt="4" custScaleX="137268" custScaleY="176800" custLinFactNeighborX="-4357" custLinFactNeighborY="36138">
        <dgm:presLayoutVars>
          <dgm:bulletEnabled val="1"/>
        </dgm:presLayoutVars>
      </dgm:prSet>
      <dgm:spPr/>
      <dgm:t>
        <a:bodyPr/>
        <a:lstStyle/>
        <a:p>
          <a:endParaRPr lang="en-US"/>
        </a:p>
      </dgm:t>
    </dgm:pt>
    <dgm:pt modelId="{9F17AF65-676E-48B7-AAD0-83F43169A507}" type="pres">
      <dgm:prSet presAssocID="{A0C2FF1D-5C52-496C-A1E2-7DE6FE8A5D64}" presName="childTextHidden" presStyleLbl="bgAccFollowNode1" presStyleIdx="3" presStyleCnt="4"/>
      <dgm:spPr/>
      <dgm:t>
        <a:bodyPr/>
        <a:lstStyle/>
        <a:p>
          <a:endParaRPr lang="en-US"/>
        </a:p>
      </dgm:t>
    </dgm:pt>
    <dgm:pt modelId="{1F3645A5-1408-4F56-92C6-0A9C185F3B1A}" type="pres">
      <dgm:prSet presAssocID="{A0C2FF1D-5C52-496C-A1E2-7DE6FE8A5D64}" presName="parentText" presStyleLbl="node1" presStyleIdx="3" presStyleCnt="4" custScaleX="207529" custScaleY="171843" custLinFactNeighborX="-70377" custLinFactNeighborY="20867">
        <dgm:presLayoutVars>
          <dgm:chMax val="1"/>
          <dgm:bulletEnabled val="1"/>
        </dgm:presLayoutVars>
      </dgm:prSet>
      <dgm:spPr/>
    </dgm:pt>
  </dgm:ptLst>
  <dgm:cxnLst>
    <dgm:cxn modelId="{582208EB-EB48-40E0-B544-01981337AB8B}" type="presOf" srcId="{1F5B131A-46B1-4D60-8147-49DE1A7500D5}" destId="{9F17AF65-676E-48B7-AAD0-83F43169A507}" srcOrd="1" destOrd="3" presId="urn:microsoft.com/office/officeart/2005/8/layout/hProcess6"/>
    <dgm:cxn modelId="{B8825E5C-0B3B-427D-9D41-D9E0B8BCE0F9}" type="presOf" srcId="{EC6EC271-6A36-4D8E-A49C-46D57C2ED0DC}" destId="{E07902B8-7192-4D3C-B48C-92A4DAA70449}" srcOrd="0" destOrd="1" presId="urn:microsoft.com/office/officeart/2005/8/layout/hProcess6"/>
    <dgm:cxn modelId="{6BE283AD-FA0F-4AC6-A925-56197CAAC0E3}" type="presOf" srcId="{3474EDF5-5868-49EE-85BC-088D2ACA9D95}" destId="{2921A323-4526-4F65-B591-AE00C7EAEDB7}" srcOrd="0" destOrd="2" presId="urn:microsoft.com/office/officeart/2005/8/layout/hProcess6"/>
    <dgm:cxn modelId="{8E54DE83-25B7-4A79-B6AA-4FB1582A3B76}" srcId="{40C670BE-9A61-4A59-AC40-066FF9C0DE70}" destId="{B7C08E0A-02A9-4C69-B102-E6F038A9E1B4}" srcOrd="2" destOrd="0" parTransId="{2FBC0AA3-5FB1-47C3-9860-D6D2776909FA}" sibTransId="{F45BA21A-63CC-4B23-A797-D541844DB8C9}"/>
    <dgm:cxn modelId="{55F78129-7330-4C32-AB1B-0B0E4286E8B2}" srcId="{40C670BE-9A61-4A59-AC40-066FF9C0DE70}" destId="{EC6EC271-6A36-4D8E-A49C-46D57C2ED0DC}" srcOrd="1" destOrd="0" parTransId="{FFC3DB3F-48A4-4BDC-AD9D-AE9990E8474E}" sibTransId="{6EA6392F-7D8D-4F7B-828A-3CFDC855CFC0}"/>
    <dgm:cxn modelId="{C930EF3B-7874-464C-B16F-D59395DC242F}" type="presOf" srcId="{526E323B-2BE7-48AD-8111-2726CEE17B20}" destId="{6E620B1D-A8BF-42E8-A340-649669528DA2}" srcOrd="0" destOrd="1" presId="urn:microsoft.com/office/officeart/2005/8/layout/hProcess6"/>
    <dgm:cxn modelId="{2F1799BF-7F7F-4E9F-9545-3E4A8B2D5652}" srcId="{A0C2FF1D-5C52-496C-A1E2-7DE6FE8A5D64}" destId="{E5BEDE84-CEB3-4CE8-9919-3D365C47F240}" srcOrd="2" destOrd="0" parTransId="{17F75933-2C77-491B-B67F-BBB5AAA605BD}" sibTransId="{186E9B99-87FC-47BD-8052-40CCBFD66238}"/>
    <dgm:cxn modelId="{FC184C6C-4263-486A-B6EC-BBF7D7D726FE}" type="presOf" srcId="{D9308CE9-F6E4-43A9-8CD5-94AC44F2DFE8}" destId="{6A312A0E-6AB0-4E13-B718-BB3ED82541F9}" srcOrd="0" destOrd="0" presId="urn:microsoft.com/office/officeart/2005/8/layout/hProcess6"/>
    <dgm:cxn modelId="{AA357CAB-FBAE-41BC-A5DA-74158103D2EB}" type="presOf" srcId="{8784320E-3F24-463D-B9D0-A5CA54CD576E}" destId="{2921A323-4526-4F65-B591-AE00C7EAEDB7}" srcOrd="0" destOrd="5" presId="urn:microsoft.com/office/officeart/2005/8/layout/hProcess6"/>
    <dgm:cxn modelId="{E4178E8E-E97F-4303-8D91-6516D4E56D34}" type="presOf" srcId="{8784320E-3F24-463D-B9D0-A5CA54CD576E}" destId="{8993D829-B77C-403F-A423-B2DB258FFA1C}" srcOrd="1" destOrd="5" presId="urn:microsoft.com/office/officeart/2005/8/layout/hProcess6"/>
    <dgm:cxn modelId="{4B02D82F-1988-4789-AE57-15EE86668466}" srcId="{F037C9CC-2A03-413C-AA4C-43C4F0130AB6}" destId="{5DC9C2DC-66D9-4602-8A5F-9E0A3160FE9A}" srcOrd="0" destOrd="0" parTransId="{49E86F06-40EF-4262-98D1-C2EF5B6427AE}" sibTransId="{BD84F459-F0A4-410B-B598-AD48F28ABA79}"/>
    <dgm:cxn modelId="{E482799E-AF91-4691-A247-915887794F37}" type="presOf" srcId="{526E323B-2BE7-48AD-8111-2726CEE17B20}" destId="{9F17AF65-676E-48B7-AAD0-83F43169A507}" srcOrd="1" destOrd="1" presId="urn:microsoft.com/office/officeart/2005/8/layout/hProcess6"/>
    <dgm:cxn modelId="{6E199EDB-94D0-465D-90D8-242BF97F8DB0}" type="presOf" srcId="{FBF386F8-2FFA-4B73-9F57-89AF423466D7}" destId="{6A9A9393-A92D-4867-82B8-442C5B8DDCA6}" srcOrd="1" destOrd="3" presId="urn:microsoft.com/office/officeart/2005/8/layout/hProcess6"/>
    <dgm:cxn modelId="{932ED675-7E1C-49BF-92BF-08BB9DDEB791}" srcId="{D9308CE9-F6E4-43A9-8CD5-94AC44F2DFE8}" destId="{058AC83B-1B7B-4E17-9935-9B4F9D9ED54C}" srcOrd="4" destOrd="0" parTransId="{C96E2D6A-1205-48BD-A094-DED20051ECC2}" sibTransId="{69D8682A-2277-48F0-81B9-9EEB5DBC2463}"/>
    <dgm:cxn modelId="{9C12129A-8D32-4ADB-BB63-10BC602E512B}" type="presOf" srcId="{21AF19D6-F3B2-4C2A-A235-6A42D81F06FB}" destId="{9F17AF65-676E-48B7-AAD0-83F43169A507}" srcOrd="1" destOrd="0" presId="urn:microsoft.com/office/officeart/2005/8/layout/hProcess6"/>
    <dgm:cxn modelId="{6430FAC1-8C88-4F48-88DA-E00C8FD4CC00}" type="presOf" srcId="{21AF19D6-F3B2-4C2A-A235-6A42D81F06FB}" destId="{6E620B1D-A8BF-42E8-A340-649669528DA2}" srcOrd="0" destOrd="0" presId="urn:microsoft.com/office/officeart/2005/8/layout/hProcess6"/>
    <dgm:cxn modelId="{63795C32-F590-4DF0-89C1-08545B481472}" type="presOf" srcId="{5DC9C2DC-66D9-4602-8A5F-9E0A3160FE9A}" destId="{FFD8A6BF-E02F-4D06-B7CD-A90B4BCAE081}" srcOrd="0" destOrd="0" presId="urn:microsoft.com/office/officeart/2005/8/layout/hProcess6"/>
    <dgm:cxn modelId="{9C40A2EF-180A-4C3F-9069-1A4DBADCA7C8}" type="presOf" srcId="{8C0E8040-AC6B-412E-A8E5-1A8B1E5AC72E}" destId="{2921A323-4526-4F65-B591-AE00C7EAEDB7}" srcOrd="0" destOrd="6" presId="urn:microsoft.com/office/officeart/2005/8/layout/hProcess6"/>
    <dgm:cxn modelId="{E7674B29-09D9-4DDA-869E-B5F2637BB6C4}" type="presOf" srcId="{CA09A511-68CB-469A-99E6-00EDC28EFB31}" destId="{2921A323-4526-4F65-B591-AE00C7EAEDB7}" srcOrd="0" destOrd="1" presId="urn:microsoft.com/office/officeart/2005/8/layout/hProcess6"/>
    <dgm:cxn modelId="{6CD3AC74-A095-4720-9593-B3D0F52E72F9}" srcId="{D9308CE9-F6E4-43A9-8CD5-94AC44F2DFE8}" destId="{AD4AEDC8-41AE-4B34-B257-7063749BFF96}" srcOrd="0" destOrd="0" parTransId="{F81EAAFA-B3E1-4070-8057-8B7BF039583F}" sibTransId="{42E1AD01-1401-4794-AF16-6AD6CB5B5F58}"/>
    <dgm:cxn modelId="{572832D4-57D0-4473-97CA-1329CCD66D58}" srcId="{D9308CE9-F6E4-43A9-8CD5-94AC44F2DFE8}" destId="{8784320E-3F24-463D-B9D0-A5CA54CD576E}" srcOrd="5" destOrd="0" parTransId="{A3777622-51C6-44A9-A572-36D3404E7739}" sibTransId="{A7F130B5-47E2-4210-ADFD-1E09303AA178}"/>
    <dgm:cxn modelId="{9BD0B2E6-4A46-4139-8EFB-40E2E51BA781}" srcId="{D9308CE9-F6E4-43A9-8CD5-94AC44F2DFE8}" destId="{B369A26E-4AE7-4353-A9B3-DE2D35096C97}" srcOrd="3" destOrd="0" parTransId="{61870AE4-8945-4F13-B792-71BFB92C0CE7}" sibTransId="{28BAA7DB-8B02-48A2-8480-E4D362F09633}"/>
    <dgm:cxn modelId="{52BCAD80-46A2-4EF5-8450-F5FE19E3EDFE}" type="presOf" srcId="{058AC83B-1B7B-4E17-9935-9B4F9D9ED54C}" destId="{8993D829-B77C-403F-A423-B2DB258FFA1C}" srcOrd="1" destOrd="4" presId="urn:microsoft.com/office/officeart/2005/8/layout/hProcess6"/>
    <dgm:cxn modelId="{DFCBE31D-F520-4F7F-B640-D4F67960E698}" type="presOf" srcId="{B7C08E0A-02A9-4C69-B102-E6F038A9E1B4}" destId="{E07902B8-7192-4D3C-B48C-92A4DAA70449}" srcOrd="0" destOrd="2" presId="urn:microsoft.com/office/officeart/2005/8/layout/hProcess6"/>
    <dgm:cxn modelId="{8397B918-3CA2-447B-A9B3-485E42A7CC49}" type="presOf" srcId="{EC6EC271-6A36-4D8E-A49C-46D57C2ED0DC}" destId="{7E4FC5D1-2141-436C-B819-ED3EF2F0FA99}" srcOrd="1" destOrd="1" presId="urn:microsoft.com/office/officeart/2005/8/layout/hProcess6"/>
    <dgm:cxn modelId="{3771C735-C7E2-4CD2-854B-F93E6E819FA4}" srcId="{F037C9CC-2A03-413C-AA4C-43C4F0130AB6}" destId="{D9308CE9-F6E4-43A9-8CD5-94AC44F2DFE8}" srcOrd="1" destOrd="0" parTransId="{D628FFD0-36A6-474F-A8A7-992B775DAC1A}" sibTransId="{131FE7C8-84C8-414D-B7A0-033DAC8919FE}"/>
    <dgm:cxn modelId="{AFD16DE3-9141-45DB-A1D6-A5BE0FD5B212}" srcId="{F037C9CC-2A03-413C-AA4C-43C4F0130AB6}" destId="{40C670BE-9A61-4A59-AC40-066FF9C0DE70}" srcOrd="2" destOrd="0" parTransId="{220092D8-DA0B-4039-BDF5-96A131FFD581}" sibTransId="{527E8B45-E9A9-47EC-B97F-5B609B84F568}"/>
    <dgm:cxn modelId="{613B2004-2E74-43AD-B93D-A4D48D581D76}" type="presOf" srcId="{AD4AEDC8-41AE-4B34-B257-7063749BFF96}" destId="{8993D829-B77C-403F-A423-B2DB258FFA1C}" srcOrd="1" destOrd="0" presId="urn:microsoft.com/office/officeart/2005/8/layout/hProcess6"/>
    <dgm:cxn modelId="{5EAEE027-EF19-47D3-8F6A-CC3DAE9EE4B4}" srcId="{D9308CE9-F6E4-43A9-8CD5-94AC44F2DFE8}" destId="{8C0E8040-AC6B-412E-A8E5-1A8B1E5AC72E}" srcOrd="6" destOrd="0" parTransId="{0B77FE04-BFDE-4D01-B8D9-5C63BEA85AEC}" sibTransId="{3A60EBB0-D18E-40C4-96D9-AE44C21D84C5}"/>
    <dgm:cxn modelId="{1FF28B68-0B15-4F2D-B791-DF1693297061}" type="presOf" srcId="{F037C9CC-2A03-413C-AA4C-43C4F0130AB6}" destId="{22347E7F-61E7-45F7-A345-6F3440EE78A2}" srcOrd="0" destOrd="0" presId="urn:microsoft.com/office/officeart/2005/8/layout/hProcess6"/>
    <dgm:cxn modelId="{465A929E-1E72-4A92-BAF5-EB87B12BF139}" srcId="{D9308CE9-F6E4-43A9-8CD5-94AC44F2DFE8}" destId="{CA09A511-68CB-469A-99E6-00EDC28EFB31}" srcOrd="1" destOrd="0" parTransId="{5688BBA5-F79C-48BE-9319-B2F77B906CA6}" sibTransId="{41B7F47A-F34E-43E9-9F8B-AFBB9E15C537}"/>
    <dgm:cxn modelId="{A6599CED-FE81-4CD7-AA41-42E6865CEA5F}" type="presOf" srcId="{A0C2FF1D-5C52-496C-A1E2-7DE6FE8A5D64}" destId="{1F3645A5-1408-4F56-92C6-0A9C185F3B1A}" srcOrd="0" destOrd="0" presId="urn:microsoft.com/office/officeart/2005/8/layout/hProcess6"/>
    <dgm:cxn modelId="{33747EF5-F288-4225-B515-AE445BE3B4CB}" type="presOf" srcId="{1F5B131A-46B1-4D60-8147-49DE1A7500D5}" destId="{6E620B1D-A8BF-42E8-A340-649669528DA2}" srcOrd="0" destOrd="3" presId="urn:microsoft.com/office/officeart/2005/8/layout/hProcess6"/>
    <dgm:cxn modelId="{3CDE6195-611E-49F3-BDE8-C6BE9AB24E4F}" srcId="{A0C2FF1D-5C52-496C-A1E2-7DE6FE8A5D64}" destId="{1F5B131A-46B1-4D60-8147-49DE1A7500D5}" srcOrd="3" destOrd="0" parTransId="{641FD143-B0C5-4B92-A89D-30E82877534D}" sibTransId="{7F110FEF-0C01-4632-B2AD-08E8CADF10A0}"/>
    <dgm:cxn modelId="{4F37CA96-EC6F-4F41-84A7-437F9C8C3D83}" srcId="{A0C2FF1D-5C52-496C-A1E2-7DE6FE8A5D64}" destId="{526E323B-2BE7-48AD-8111-2726CEE17B20}" srcOrd="1" destOrd="0" parTransId="{3AAA6E33-46EC-4D4F-9C23-48247237974B}" sibTransId="{134C8D0A-8809-41DC-BE4D-283DA6C7A6B5}"/>
    <dgm:cxn modelId="{653B6B6B-F744-4C52-B621-BFF9AFBD7261}" type="presOf" srcId="{B777FF25-C2B5-4275-BD02-EABFFDE5A5FB}" destId="{E07902B8-7192-4D3C-B48C-92A4DAA70449}" srcOrd="0" destOrd="0" presId="urn:microsoft.com/office/officeart/2005/8/layout/hProcess6"/>
    <dgm:cxn modelId="{0264DF98-3053-46BF-92AF-CD6484E2332B}" type="presOf" srcId="{3474EDF5-5868-49EE-85BC-088D2ACA9D95}" destId="{8993D829-B77C-403F-A423-B2DB258FFA1C}" srcOrd="1" destOrd="2" presId="urn:microsoft.com/office/officeart/2005/8/layout/hProcess6"/>
    <dgm:cxn modelId="{6430DF9F-512F-442A-9B8C-DFFFC8B639AE}" srcId="{5DC9C2DC-66D9-4602-8A5F-9E0A3160FE9A}" destId="{8A07B73B-BDCE-4F43-9231-F829BF574E8D}" srcOrd="0" destOrd="0" parTransId="{9CF6F935-CAD1-490A-9B87-37567A7CCC8D}" sibTransId="{8B68EA57-D711-4038-B888-0222A22F07EE}"/>
    <dgm:cxn modelId="{2B496155-2263-4510-B501-5DD04958E376}" type="presOf" srcId="{058AC83B-1B7B-4E17-9935-9B4F9D9ED54C}" destId="{2921A323-4526-4F65-B591-AE00C7EAEDB7}" srcOrd="0" destOrd="4" presId="urn:microsoft.com/office/officeart/2005/8/layout/hProcess6"/>
    <dgm:cxn modelId="{8FED6752-D9D5-4A49-B215-937B46C8AE5D}" type="presOf" srcId="{846455F5-8297-4220-AB42-96D73C2B574D}" destId="{E1221DA7-EA35-4D4A-88F0-665D390BFA16}" srcOrd="0" destOrd="4" presId="urn:microsoft.com/office/officeart/2005/8/layout/hProcess6"/>
    <dgm:cxn modelId="{2EAFE65C-83F9-439D-BD4C-1EA5D7A91B50}" srcId="{5DC9C2DC-66D9-4602-8A5F-9E0A3160FE9A}" destId="{0639F5F4-34C8-414D-9612-49FAEB1B0FC2}" srcOrd="2" destOrd="0" parTransId="{3AE52225-D8C3-4871-8420-41D9861C76D7}" sibTransId="{5358FF3A-B69C-45A8-A9A2-AD84222C713E}"/>
    <dgm:cxn modelId="{92FDBB78-CD09-47CF-A77F-645387E79C4F}" srcId="{40C670BE-9A61-4A59-AC40-066FF9C0DE70}" destId="{B777FF25-C2B5-4275-BD02-EABFFDE5A5FB}" srcOrd="0" destOrd="0" parTransId="{E4C38564-9E3B-4D92-B465-43A59F0E5801}" sibTransId="{895D4EEA-B0E5-48F7-A2D9-0BC4590675B2}"/>
    <dgm:cxn modelId="{D0CBF7DB-1F94-41D4-B436-309F681FE1C4}" type="presOf" srcId="{AD4AEDC8-41AE-4B34-B257-7063749BFF96}" destId="{2921A323-4526-4F65-B591-AE00C7EAEDB7}" srcOrd="0" destOrd="0" presId="urn:microsoft.com/office/officeart/2005/8/layout/hProcess6"/>
    <dgm:cxn modelId="{6FA93881-0BEC-4543-B065-DB7353F0BC24}" type="presOf" srcId="{B6996607-02BB-4C4B-A1F7-6A005F60FC46}" destId="{6A9A9393-A92D-4867-82B8-442C5B8DDCA6}" srcOrd="1" destOrd="1" presId="urn:microsoft.com/office/officeart/2005/8/layout/hProcess6"/>
    <dgm:cxn modelId="{7C48205E-AD4D-4D50-9960-EB80FE11AB19}" type="presOf" srcId="{E5BEDE84-CEB3-4CE8-9919-3D365C47F240}" destId="{9F17AF65-676E-48B7-AAD0-83F43169A507}" srcOrd="1" destOrd="2" presId="urn:microsoft.com/office/officeart/2005/8/layout/hProcess6"/>
    <dgm:cxn modelId="{68A9649C-5ADB-42F4-AB00-64970C0E6A89}" type="presOf" srcId="{B6996607-02BB-4C4B-A1F7-6A005F60FC46}" destId="{E1221DA7-EA35-4D4A-88F0-665D390BFA16}" srcOrd="0" destOrd="1" presId="urn:microsoft.com/office/officeart/2005/8/layout/hProcess6"/>
    <dgm:cxn modelId="{DA991373-EFEC-42C0-B228-F3F1C41C0FC5}" type="presOf" srcId="{0639F5F4-34C8-414D-9612-49FAEB1B0FC2}" destId="{E1221DA7-EA35-4D4A-88F0-665D390BFA16}" srcOrd="0" destOrd="2" presId="urn:microsoft.com/office/officeart/2005/8/layout/hProcess6"/>
    <dgm:cxn modelId="{76F8608E-D16D-4E81-8DE6-2C5F49599C68}" srcId="{F037C9CC-2A03-413C-AA4C-43C4F0130AB6}" destId="{A0C2FF1D-5C52-496C-A1E2-7DE6FE8A5D64}" srcOrd="3" destOrd="0" parTransId="{3E97EEB1-94A2-482B-8B66-35BC952A5282}" sibTransId="{C3DD2ED9-9814-431E-8E98-DB9B466D7482}"/>
    <dgm:cxn modelId="{85EB409F-7739-436F-A1B1-FF87A6B18DA1}" type="presOf" srcId="{B777FF25-C2B5-4275-BD02-EABFFDE5A5FB}" destId="{7E4FC5D1-2141-436C-B819-ED3EF2F0FA99}" srcOrd="1" destOrd="0" presId="urn:microsoft.com/office/officeart/2005/8/layout/hProcess6"/>
    <dgm:cxn modelId="{50711E3A-77E4-4078-9C90-F6891FE1DF19}" srcId="{D9308CE9-F6E4-43A9-8CD5-94AC44F2DFE8}" destId="{3474EDF5-5868-49EE-85BC-088D2ACA9D95}" srcOrd="2" destOrd="0" parTransId="{F298A78E-F572-4639-8DB0-D38DB976825E}" sibTransId="{084F42D2-56A0-4913-8B30-2AB92F85D76F}"/>
    <dgm:cxn modelId="{825A8974-03AB-4D1F-B646-2C4A0BDD01AD}" type="presOf" srcId="{8C0E8040-AC6B-412E-A8E5-1A8B1E5AC72E}" destId="{8993D829-B77C-403F-A423-B2DB258FFA1C}" srcOrd="1" destOrd="6" presId="urn:microsoft.com/office/officeart/2005/8/layout/hProcess6"/>
    <dgm:cxn modelId="{5AF79D21-E378-48C9-B854-D1B781210FA6}" srcId="{5DC9C2DC-66D9-4602-8A5F-9E0A3160FE9A}" destId="{FBF386F8-2FFA-4B73-9F57-89AF423466D7}" srcOrd="3" destOrd="0" parTransId="{A581E41A-A91E-475A-9756-DF596DDEC4CD}" sibTransId="{ED80A785-D7E3-4967-98A5-73D55A861898}"/>
    <dgm:cxn modelId="{BA709464-51F3-440F-BA93-EF99C6376F15}" srcId="{5DC9C2DC-66D9-4602-8A5F-9E0A3160FE9A}" destId="{B6996607-02BB-4C4B-A1F7-6A005F60FC46}" srcOrd="1" destOrd="0" parTransId="{DF18AA4B-AF38-4677-A0E7-103C2368E18C}" sibTransId="{A4614D01-E1C4-4F60-8767-B433B36265D6}"/>
    <dgm:cxn modelId="{8E7AEFC0-4479-4AB0-BDC5-E1207B0AA2F3}" srcId="{5DC9C2DC-66D9-4602-8A5F-9E0A3160FE9A}" destId="{846455F5-8297-4220-AB42-96D73C2B574D}" srcOrd="4" destOrd="0" parTransId="{66B3A806-A26F-4540-B636-C35D6D1825FA}" sibTransId="{61BD89F3-83F3-4729-B846-D31F16222A82}"/>
    <dgm:cxn modelId="{B0C7549F-2371-441E-8B60-DCACF1A94D66}" type="presOf" srcId="{40C670BE-9A61-4A59-AC40-066FF9C0DE70}" destId="{6E0597D2-EF12-49D1-BAB5-35FB71A8B9E2}" srcOrd="0" destOrd="0" presId="urn:microsoft.com/office/officeart/2005/8/layout/hProcess6"/>
    <dgm:cxn modelId="{FBE8D12C-E51D-408F-A20D-315156A678DA}" type="presOf" srcId="{E5BEDE84-CEB3-4CE8-9919-3D365C47F240}" destId="{6E620B1D-A8BF-42E8-A340-649669528DA2}" srcOrd="0" destOrd="2" presId="urn:microsoft.com/office/officeart/2005/8/layout/hProcess6"/>
    <dgm:cxn modelId="{B7CFA193-0232-481B-9F42-326F583EF785}" type="presOf" srcId="{8A07B73B-BDCE-4F43-9231-F829BF574E8D}" destId="{E1221DA7-EA35-4D4A-88F0-665D390BFA16}" srcOrd="0" destOrd="0" presId="urn:microsoft.com/office/officeart/2005/8/layout/hProcess6"/>
    <dgm:cxn modelId="{96663F6A-B0C9-4D28-A2D5-57905035A5EA}" type="presOf" srcId="{B369A26E-4AE7-4353-A9B3-DE2D35096C97}" destId="{8993D829-B77C-403F-A423-B2DB258FFA1C}" srcOrd="1" destOrd="3" presId="urn:microsoft.com/office/officeart/2005/8/layout/hProcess6"/>
    <dgm:cxn modelId="{15B2AE67-6476-4EDD-A70D-CC9022DAE33E}" type="presOf" srcId="{0639F5F4-34C8-414D-9612-49FAEB1B0FC2}" destId="{6A9A9393-A92D-4867-82B8-442C5B8DDCA6}" srcOrd="1" destOrd="2" presId="urn:microsoft.com/office/officeart/2005/8/layout/hProcess6"/>
    <dgm:cxn modelId="{2B9BB2D4-D29F-4C5F-8367-2058E5B41E98}" type="presOf" srcId="{846455F5-8297-4220-AB42-96D73C2B574D}" destId="{6A9A9393-A92D-4867-82B8-442C5B8DDCA6}" srcOrd="1" destOrd="4" presId="urn:microsoft.com/office/officeart/2005/8/layout/hProcess6"/>
    <dgm:cxn modelId="{8B6070D0-8440-4E76-8774-10A905704C0F}" type="presOf" srcId="{B369A26E-4AE7-4353-A9B3-DE2D35096C97}" destId="{2921A323-4526-4F65-B591-AE00C7EAEDB7}" srcOrd="0" destOrd="3" presId="urn:microsoft.com/office/officeart/2005/8/layout/hProcess6"/>
    <dgm:cxn modelId="{38757496-5648-4BBF-ADB9-ED06C9F2E880}" type="presOf" srcId="{B7C08E0A-02A9-4C69-B102-E6F038A9E1B4}" destId="{7E4FC5D1-2141-436C-B819-ED3EF2F0FA99}" srcOrd="1" destOrd="2" presId="urn:microsoft.com/office/officeart/2005/8/layout/hProcess6"/>
    <dgm:cxn modelId="{EEA611A1-4E15-46A8-B9D7-EE878C6C4E30}" type="presOf" srcId="{8A07B73B-BDCE-4F43-9231-F829BF574E8D}" destId="{6A9A9393-A92D-4867-82B8-442C5B8DDCA6}" srcOrd="1" destOrd="0" presId="urn:microsoft.com/office/officeart/2005/8/layout/hProcess6"/>
    <dgm:cxn modelId="{BFF3A87F-02FF-4559-884E-51E59DA3657F}" type="presOf" srcId="{FBF386F8-2FFA-4B73-9F57-89AF423466D7}" destId="{E1221DA7-EA35-4D4A-88F0-665D390BFA16}" srcOrd="0" destOrd="3" presId="urn:microsoft.com/office/officeart/2005/8/layout/hProcess6"/>
    <dgm:cxn modelId="{8853909F-832F-484E-8A95-447957E71271}" srcId="{A0C2FF1D-5C52-496C-A1E2-7DE6FE8A5D64}" destId="{21AF19D6-F3B2-4C2A-A235-6A42D81F06FB}" srcOrd="0" destOrd="0" parTransId="{BD673809-B12C-4DFB-9ECB-1F004941D17F}" sibTransId="{CBCD6D4F-003D-4E10-87BD-5B3A764235C0}"/>
    <dgm:cxn modelId="{68F81484-4C69-42B3-8E6D-19EC8E30E5B2}" type="presOf" srcId="{CA09A511-68CB-469A-99E6-00EDC28EFB31}" destId="{8993D829-B77C-403F-A423-B2DB258FFA1C}" srcOrd="1" destOrd="1" presId="urn:microsoft.com/office/officeart/2005/8/layout/hProcess6"/>
    <dgm:cxn modelId="{77D9A543-1F51-4068-ACE5-B56F263F2AA1}" type="presParOf" srcId="{22347E7F-61E7-45F7-A345-6F3440EE78A2}" destId="{4968B07A-9531-43A1-9647-012458379A33}" srcOrd="0" destOrd="0" presId="urn:microsoft.com/office/officeart/2005/8/layout/hProcess6"/>
    <dgm:cxn modelId="{FDE54C5F-65EF-4253-BD64-0E98ED5FAC1A}" type="presParOf" srcId="{4968B07A-9531-43A1-9647-012458379A33}" destId="{7AA4A5FA-D1C0-4D27-9586-00FE9C199135}" srcOrd="0" destOrd="0" presId="urn:microsoft.com/office/officeart/2005/8/layout/hProcess6"/>
    <dgm:cxn modelId="{D62CBD0C-44EF-4469-9391-62E174464950}" type="presParOf" srcId="{4968B07A-9531-43A1-9647-012458379A33}" destId="{E1221DA7-EA35-4D4A-88F0-665D390BFA16}" srcOrd="1" destOrd="0" presId="urn:microsoft.com/office/officeart/2005/8/layout/hProcess6"/>
    <dgm:cxn modelId="{366DC1A9-1697-46D2-B81D-CF881FCB97B6}" type="presParOf" srcId="{4968B07A-9531-43A1-9647-012458379A33}" destId="{6A9A9393-A92D-4867-82B8-442C5B8DDCA6}" srcOrd="2" destOrd="0" presId="urn:microsoft.com/office/officeart/2005/8/layout/hProcess6"/>
    <dgm:cxn modelId="{CE33FE3E-E261-4347-926C-4A7A31519E7F}" type="presParOf" srcId="{4968B07A-9531-43A1-9647-012458379A33}" destId="{FFD8A6BF-E02F-4D06-B7CD-A90B4BCAE081}" srcOrd="3" destOrd="0" presId="urn:microsoft.com/office/officeart/2005/8/layout/hProcess6"/>
    <dgm:cxn modelId="{D80EEF77-775B-4FDD-846C-3AD82C15F380}" type="presParOf" srcId="{22347E7F-61E7-45F7-A345-6F3440EE78A2}" destId="{51557D31-AA2E-4664-B373-49A889CFBDE8}" srcOrd="1" destOrd="0" presId="urn:microsoft.com/office/officeart/2005/8/layout/hProcess6"/>
    <dgm:cxn modelId="{B889081B-EBB0-4131-9BED-9E289DE457EC}" type="presParOf" srcId="{22347E7F-61E7-45F7-A345-6F3440EE78A2}" destId="{CA9E40D3-21A1-4310-9A8D-7EFEED5A807A}" srcOrd="2" destOrd="0" presId="urn:microsoft.com/office/officeart/2005/8/layout/hProcess6"/>
    <dgm:cxn modelId="{E4E2263C-229C-499E-879D-C7920DA36C16}" type="presParOf" srcId="{CA9E40D3-21A1-4310-9A8D-7EFEED5A807A}" destId="{635FDDAD-3E14-4642-9C15-04AE2E627BD3}" srcOrd="0" destOrd="0" presId="urn:microsoft.com/office/officeart/2005/8/layout/hProcess6"/>
    <dgm:cxn modelId="{03CF0807-F4B8-42CF-A268-7891BD568E0C}" type="presParOf" srcId="{CA9E40D3-21A1-4310-9A8D-7EFEED5A807A}" destId="{2921A323-4526-4F65-B591-AE00C7EAEDB7}" srcOrd="1" destOrd="0" presId="urn:microsoft.com/office/officeart/2005/8/layout/hProcess6"/>
    <dgm:cxn modelId="{8CCB81D0-48D2-4527-8E51-646823E65C45}" type="presParOf" srcId="{CA9E40D3-21A1-4310-9A8D-7EFEED5A807A}" destId="{8993D829-B77C-403F-A423-B2DB258FFA1C}" srcOrd="2" destOrd="0" presId="urn:microsoft.com/office/officeart/2005/8/layout/hProcess6"/>
    <dgm:cxn modelId="{1CD7B9BB-5450-40F7-A289-689F1006F842}" type="presParOf" srcId="{CA9E40D3-21A1-4310-9A8D-7EFEED5A807A}" destId="{6A312A0E-6AB0-4E13-B718-BB3ED82541F9}" srcOrd="3" destOrd="0" presId="urn:microsoft.com/office/officeart/2005/8/layout/hProcess6"/>
    <dgm:cxn modelId="{CAB65C61-8E23-4819-B8E3-E94640993F6F}" type="presParOf" srcId="{22347E7F-61E7-45F7-A345-6F3440EE78A2}" destId="{7AACDE00-5EF7-4449-B622-DB63A3701CA8}" srcOrd="3" destOrd="0" presId="urn:microsoft.com/office/officeart/2005/8/layout/hProcess6"/>
    <dgm:cxn modelId="{0E0220C9-DFFD-4FA1-978C-053D93EF0728}" type="presParOf" srcId="{22347E7F-61E7-45F7-A345-6F3440EE78A2}" destId="{770EDEC8-323A-4494-9B06-128B378C1AEB}" srcOrd="4" destOrd="0" presId="urn:microsoft.com/office/officeart/2005/8/layout/hProcess6"/>
    <dgm:cxn modelId="{5E8E8D26-2F8E-4552-BFB5-40AA42E07D0F}" type="presParOf" srcId="{770EDEC8-323A-4494-9B06-128B378C1AEB}" destId="{84049655-95C6-4BF0-BACE-010A6491D90F}" srcOrd="0" destOrd="0" presId="urn:microsoft.com/office/officeart/2005/8/layout/hProcess6"/>
    <dgm:cxn modelId="{226575BA-8E4E-43B9-8C91-1C53A02A63A9}" type="presParOf" srcId="{770EDEC8-323A-4494-9B06-128B378C1AEB}" destId="{E07902B8-7192-4D3C-B48C-92A4DAA70449}" srcOrd="1" destOrd="0" presId="urn:microsoft.com/office/officeart/2005/8/layout/hProcess6"/>
    <dgm:cxn modelId="{F019C913-F2D0-4B8C-88B2-D1F470C9A3E9}" type="presParOf" srcId="{770EDEC8-323A-4494-9B06-128B378C1AEB}" destId="{7E4FC5D1-2141-436C-B819-ED3EF2F0FA99}" srcOrd="2" destOrd="0" presId="urn:microsoft.com/office/officeart/2005/8/layout/hProcess6"/>
    <dgm:cxn modelId="{CB4891C9-3871-44D0-8C29-0A2FC144E898}" type="presParOf" srcId="{770EDEC8-323A-4494-9B06-128B378C1AEB}" destId="{6E0597D2-EF12-49D1-BAB5-35FB71A8B9E2}" srcOrd="3" destOrd="0" presId="urn:microsoft.com/office/officeart/2005/8/layout/hProcess6"/>
    <dgm:cxn modelId="{C56C4857-B926-4BC1-A31C-4B5FF26A7606}" type="presParOf" srcId="{22347E7F-61E7-45F7-A345-6F3440EE78A2}" destId="{206DC23A-FEA7-4EC9-AF45-014F91A9E152}" srcOrd="5" destOrd="0" presId="urn:microsoft.com/office/officeart/2005/8/layout/hProcess6"/>
    <dgm:cxn modelId="{53B7DB47-68BE-41F0-8B76-6BA5AC819193}" type="presParOf" srcId="{22347E7F-61E7-45F7-A345-6F3440EE78A2}" destId="{352D3764-26F6-4FE2-83FE-F81DA431D9DC}" srcOrd="6" destOrd="0" presId="urn:microsoft.com/office/officeart/2005/8/layout/hProcess6"/>
    <dgm:cxn modelId="{8C6051D1-2907-4DB4-A70B-728F2C02B5EB}" type="presParOf" srcId="{352D3764-26F6-4FE2-83FE-F81DA431D9DC}" destId="{EE1CBC83-6A12-45D3-9149-D654AB7E477F}" srcOrd="0" destOrd="0" presId="urn:microsoft.com/office/officeart/2005/8/layout/hProcess6"/>
    <dgm:cxn modelId="{1F6F1FAD-56F0-48B3-9036-BD7DC04C1A36}" type="presParOf" srcId="{352D3764-26F6-4FE2-83FE-F81DA431D9DC}" destId="{6E620B1D-A8BF-42E8-A340-649669528DA2}" srcOrd="1" destOrd="0" presId="urn:microsoft.com/office/officeart/2005/8/layout/hProcess6"/>
    <dgm:cxn modelId="{2F2BB1B4-F1A6-46B9-9FB7-B707B0AC5C2B}" type="presParOf" srcId="{352D3764-26F6-4FE2-83FE-F81DA431D9DC}" destId="{9F17AF65-676E-48B7-AAD0-83F43169A507}" srcOrd="2" destOrd="0" presId="urn:microsoft.com/office/officeart/2005/8/layout/hProcess6"/>
    <dgm:cxn modelId="{6FC65400-387F-4711-9B6A-30DF40E69E26}" type="presParOf" srcId="{352D3764-26F6-4FE2-83FE-F81DA431D9DC}" destId="{1F3645A5-1408-4F56-92C6-0A9C185F3B1A}"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221DA7-EA35-4D4A-88F0-665D390BFA16}">
      <dsp:nvSpPr>
        <dsp:cNvPr id="0" name=""/>
        <dsp:cNvSpPr/>
      </dsp:nvSpPr>
      <dsp:spPr>
        <a:xfrm>
          <a:off x="599458" y="1408201"/>
          <a:ext cx="1699601" cy="2172684"/>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solidFill>
                <a:schemeClr val="tx1"/>
              </a:solidFill>
            </a:rPr>
            <a:t>FRP</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NSS</a:t>
          </a:r>
          <a:endParaRPr lang="en-US" sz="16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Hart-Rudman</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Gilmore</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Bremer</a:t>
          </a:r>
          <a:endParaRPr lang="en-US" sz="1400" kern="1200" dirty="0">
            <a:solidFill>
              <a:schemeClr val="tx1"/>
            </a:solidFill>
          </a:endParaRPr>
        </a:p>
      </dsp:txBody>
      <dsp:txXfrm>
        <a:off x="1024358" y="1734104"/>
        <a:ext cx="828556" cy="1520878"/>
      </dsp:txXfrm>
    </dsp:sp>
    <dsp:sp modelId="{FFD8A6BF-E02F-4D06-B7CD-A90B4BCAE081}">
      <dsp:nvSpPr>
        <dsp:cNvPr id="0" name=""/>
        <dsp:cNvSpPr/>
      </dsp:nvSpPr>
      <dsp:spPr>
        <a:xfrm>
          <a:off x="121" y="1997185"/>
          <a:ext cx="966608" cy="9947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Pre-9/11</a:t>
          </a:r>
          <a:endParaRPr lang="en-US" sz="1600" kern="1200" dirty="0">
            <a:solidFill>
              <a:schemeClr val="tx1"/>
            </a:solidFill>
          </a:endParaRPr>
        </a:p>
      </dsp:txBody>
      <dsp:txXfrm>
        <a:off x="141677" y="2142858"/>
        <a:ext cx="683496" cy="703370"/>
      </dsp:txXfrm>
    </dsp:sp>
    <dsp:sp modelId="{2921A323-4526-4F65-B591-AE00C7EAEDB7}">
      <dsp:nvSpPr>
        <dsp:cNvPr id="0" name=""/>
        <dsp:cNvSpPr/>
      </dsp:nvSpPr>
      <dsp:spPr>
        <a:xfrm>
          <a:off x="2642189" y="1695720"/>
          <a:ext cx="2015435" cy="2229205"/>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solidFill>
                <a:schemeClr val="tx1"/>
              </a:solidFill>
            </a:rPr>
            <a:t>NSHS</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NSS</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Gilmore</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NSCT</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NIMS</a:t>
          </a:r>
          <a:endParaRPr lang="en-US" sz="16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9/11 Commission</a:t>
          </a:r>
          <a:endParaRPr lang="en-US" sz="12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NRP</a:t>
          </a:r>
          <a:endParaRPr lang="en-US" sz="1600" kern="1200" dirty="0">
            <a:solidFill>
              <a:schemeClr val="tx1"/>
            </a:solidFill>
          </a:endParaRPr>
        </a:p>
      </dsp:txBody>
      <dsp:txXfrm>
        <a:off x="3146048" y="2030101"/>
        <a:ext cx="982524" cy="1560443"/>
      </dsp:txXfrm>
    </dsp:sp>
    <dsp:sp modelId="{6A312A0E-6AB0-4E13-B718-BB3ED82541F9}">
      <dsp:nvSpPr>
        <dsp:cNvPr id="0" name=""/>
        <dsp:cNvSpPr/>
      </dsp:nvSpPr>
      <dsp:spPr>
        <a:xfrm>
          <a:off x="1913394" y="2002297"/>
          <a:ext cx="1174400" cy="98449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Post-9/11</a:t>
          </a:r>
          <a:endParaRPr lang="en-US" sz="1600" kern="1200" dirty="0">
            <a:solidFill>
              <a:schemeClr val="tx1"/>
            </a:solidFill>
          </a:endParaRPr>
        </a:p>
      </dsp:txBody>
      <dsp:txXfrm>
        <a:off x="2085381" y="2146473"/>
        <a:ext cx="830426" cy="696141"/>
      </dsp:txXfrm>
    </dsp:sp>
    <dsp:sp modelId="{E07902B8-7192-4D3C-B48C-92A4DAA70449}">
      <dsp:nvSpPr>
        <dsp:cNvPr id="0" name=""/>
        <dsp:cNvSpPr/>
      </dsp:nvSpPr>
      <dsp:spPr>
        <a:xfrm>
          <a:off x="4936484" y="1953390"/>
          <a:ext cx="1552936" cy="1168040"/>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solidFill>
                <a:schemeClr val="tx1"/>
              </a:solidFill>
            </a:rPr>
            <a:t>NSS</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NRF</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NIMS</a:t>
          </a:r>
          <a:endParaRPr lang="en-US" sz="1600" kern="1200" dirty="0">
            <a:solidFill>
              <a:schemeClr val="tx1"/>
            </a:solidFill>
          </a:endParaRPr>
        </a:p>
      </dsp:txBody>
      <dsp:txXfrm>
        <a:off x="5324718" y="2128596"/>
        <a:ext cx="757056" cy="817628"/>
      </dsp:txXfrm>
    </dsp:sp>
    <dsp:sp modelId="{6E0597D2-EF12-49D1-BAB5-35FB71A8B9E2}">
      <dsp:nvSpPr>
        <dsp:cNvPr id="0" name=""/>
        <dsp:cNvSpPr/>
      </dsp:nvSpPr>
      <dsp:spPr>
        <a:xfrm>
          <a:off x="4109826" y="2028757"/>
          <a:ext cx="1202120" cy="9315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Post-Katrina</a:t>
          </a:r>
          <a:endParaRPr lang="en-US" sz="1600" kern="1200" dirty="0">
            <a:solidFill>
              <a:schemeClr val="tx1"/>
            </a:solidFill>
          </a:endParaRPr>
        </a:p>
      </dsp:txBody>
      <dsp:txXfrm>
        <a:off x="4285872" y="2165183"/>
        <a:ext cx="850028" cy="658720"/>
      </dsp:txXfrm>
    </dsp:sp>
    <dsp:sp modelId="{6E620B1D-A8BF-42E8-A340-649669528DA2}">
      <dsp:nvSpPr>
        <dsp:cNvPr id="0" name=""/>
        <dsp:cNvSpPr/>
      </dsp:nvSpPr>
      <dsp:spPr>
        <a:xfrm>
          <a:off x="6946631" y="1884102"/>
          <a:ext cx="1834227" cy="2065096"/>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solidFill>
                <a:schemeClr val="tx1"/>
              </a:solidFill>
            </a:rPr>
            <a:t>DHS Strategic Plan x 3</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QHSR x 2</a:t>
          </a:r>
          <a:endParaRPr lang="en-US" sz="14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NSS</a:t>
          </a:r>
          <a:endParaRPr lang="en-US" sz="1600" kern="1200" dirty="0">
            <a:solidFill>
              <a:schemeClr val="tx1"/>
            </a:solidFill>
          </a:endParaRPr>
        </a:p>
        <a:p>
          <a:pPr marL="114300" lvl="1" indent="-114300" algn="l" defTabSz="533400">
            <a:lnSpc>
              <a:spcPct val="90000"/>
            </a:lnSpc>
            <a:spcBef>
              <a:spcPct val="0"/>
            </a:spcBef>
            <a:spcAft>
              <a:spcPct val="15000"/>
            </a:spcAft>
            <a:buChar char="••"/>
          </a:pPr>
          <a:r>
            <a:rPr lang="en-US" sz="1200" kern="1200" dirty="0" smtClean="0">
              <a:solidFill>
                <a:schemeClr val="tx1"/>
              </a:solidFill>
            </a:rPr>
            <a:t>Bottom-up Review</a:t>
          </a:r>
          <a:endParaRPr lang="en-US" sz="1200" kern="1200" dirty="0">
            <a:solidFill>
              <a:schemeClr val="tx1"/>
            </a:solidFill>
          </a:endParaRPr>
        </a:p>
      </dsp:txBody>
      <dsp:txXfrm>
        <a:off x="7405188" y="2193866"/>
        <a:ext cx="894186" cy="1445568"/>
      </dsp:txXfrm>
    </dsp:sp>
    <dsp:sp modelId="{1F3645A5-1408-4F56-92C6-0A9C185F3B1A}">
      <dsp:nvSpPr>
        <dsp:cNvPr id="0" name=""/>
        <dsp:cNvSpPr/>
      </dsp:nvSpPr>
      <dsp:spPr>
        <a:xfrm>
          <a:off x="6090373" y="2059902"/>
          <a:ext cx="1386541" cy="11481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Strategy Evaluative Planning</a:t>
          </a:r>
          <a:endParaRPr lang="en-US" sz="1600" kern="1200" dirty="0">
            <a:solidFill>
              <a:schemeClr val="tx1"/>
            </a:solidFill>
          </a:endParaRPr>
        </a:p>
      </dsp:txBody>
      <dsp:txXfrm>
        <a:off x="6293427" y="2228040"/>
        <a:ext cx="980433" cy="81184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defRPr>
            </a:lvl1pPr>
          </a:lstStyle>
          <a:p>
            <a:pPr>
              <a:defRPr/>
            </a:pPr>
            <a:fld id="{7E59C65E-349B-4E78-A585-80DB4004269A}" type="datetime1">
              <a:rPr lang="en-US"/>
              <a:pPr>
                <a:defRPr/>
              </a:pPr>
              <a:t>3/22/2017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itchFamily="34" charset="0"/>
              </a:defRPr>
            </a:lvl1pPr>
          </a:lstStyle>
          <a:p>
            <a:pPr>
              <a:defRPr/>
            </a:pPr>
            <a:fld id="{E1A384C4-EDBF-4FD5-8889-D31A13E5099B}" type="slidenum">
              <a:rPr lang="en-US"/>
              <a:pPr>
                <a:defRPr/>
              </a:pPr>
              <a:t>‹#›</a:t>
            </a:fld>
            <a:endParaRPr lang="en-US" dirty="0"/>
          </a:p>
        </p:txBody>
      </p:sp>
    </p:spTree>
    <p:extLst>
      <p:ext uri="{BB962C8B-B14F-4D97-AF65-F5344CB8AC3E}">
        <p14:creationId xmlns:p14="http://schemas.microsoft.com/office/powerpoint/2010/main" val="3064224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a:latin typeface="Arial" pitchFamily="34" charset="0"/>
              </a:defRPr>
            </a:lvl1pPr>
          </a:lstStyle>
          <a:p>
            <a:pPr>
              <a:defRPr/>
            </a:pPr>
            <a:fld id="{0FF6D205-E6FF-4F19-8BCC-852C104C8AA3}" type="datetime1">
              <a:rPr lang="en-US"/>
              <a:pPr>
                <a:defRPr/>
              </a:pPr>
              <a:t>3/22/2017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atin typeface="Arial" pitchFamily="34" charset="0"/>
              </a:defRPr>
            </a:lvl1pPr>
          </a:lstStyle>
          <a:p>
            <a:pPr>
              <a:defRPr/>
            </a:pPr>
            <a:fld id="{E02443CD-5E77-467B-99E3-43659F9F6FD4}" type="slidenum">
              <a:rPr lang="en-US"/>
              <a:pPr>
                <a:defRPr/>
              </a:pPr>
              <a:t>‹#›</a:t>
            </a:fld>
            <a:endParaRPr lang="en-US" dirty="0"/>
          </a:p>
        </p:txBody>
      </p:sp>
    </p:spTree>
    <p:extLst>
      <p:ext uri="{BB962C8B-B14F-4D97-AF65-F5344CB8AC3E}">
        <p14:creationId xmlns:p14="http://schemas.microsoft.com/office/powerpoint/2010/main" val="5929490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5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5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5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5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2443CD-5E77-467B-99E3-43659F9F6FD4}" type="slidenum">
              <a:rPr lang="en-US" smtClean="0"/>
              <a:pPr>
                <a:defRPr/>
              </a:pPr>
              <a:t>1</a:t>
            </a:fld>
            <a:endParaRPr lang="en-US" dirty="0"/>
          </a:p>
        </p:txBody>
      </p:sp>
    </p:spTree>
    <p:extLst>
      <p:ext uri="{BB962C8B-B14F-4D97-AF65-F5344CB8AC3E}">
        <p14:creationId xmlns:p14="http://schemas.microsoft.com/office/powerpoint/2010/main" val="29617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 both academia and in the field in general, there has been a common theme that the</a:t>
            </a:r>
            <a:r>
              <a:rPr lang="en-US" baseline="0" dirty="0" smtClean="0"/>
              <a:t> lack of a clear definition of the term homeland security has resulted in confusion. This confusion is thought to be the cause of difficulty in establishing homeland security education as a school unto itself. This research began with the hypothesis that, through an examination of the documents, a theme would emerge that would address this issue. I began this research with the assumption that a single definition could be found. As you will see as the presentation continues, my assumption was incorrect.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Homeland Security was not well defined. This was considered to be a problem in the field of homeland security education</a:t>
            </a:r>
          </a:p>
          <a:p>
            <a:endParaRPr lang="en-US" dirty="0" smtClean="0"/>
          </a:p>
          <a:p>
            <a:r>
              <a:rPr lang="en-US" dirty="0" smtClean="0"/>
              <a:t>I noticed a common theme developing amongst those in the field of homeland security education. Attending the various H.S. summits, the attendees (experts</a:t>
            </a:r>
            <a:r>
              <a:rPr lang="en-US" baseline="0" dirty="0" smtClean="0"/>
              <a:t> in the field of H.S. and H.S. education) complained that the field was suffering in the attempt to develop into a school in its own right. The belief was emerging that this problem was caused by a lack of a clear definition of H.S.  The problem was also appearing in the literature. </a:t>
            </a:r>
            <a:r>
              <a:rPr lang="en-US" baseline="0" dirty="0" err="1" smtClean="0"/>
              <a:t>Bellavita</a:t>
            </a:r>
            <a:r>
              <a:rPr lang="en-US" baseline="0" dirty="0" smtClean="0"/>
              <a:t> wrote many papers on the problems and difficulties in defining H.S. due to the fact that everything H.S. does is already covered in other schools. The difficulty was in defining homeland security as an area of study in its own right, and a clear definition was necessary for that to occur. </a:t>
            </a:r>
          </a:p>
          <a:p>
            <a:endParaRPr lang="en-US" baseline="0" dirty="0" smtClean="0"/>
          </a:p>
          <a:p>
            <a:r>
              <a:rPr lang="en-US" sz="2400" dirty="0" err="1" smtClean="0"/>
              <a:t>Bellavita</a:t>
            </a:r>
            <a:r>
              <a:rPr lang="en-US" sz="2400" dirty="0" smtClean="0"/>
              <a:t> (2007, 2008) – Posits seven different definitions.</a:t>
            </a:r>
          </a:p>
          <a:p>
            <a:r>
              <a:rPr lang="en-US" sz="2400" dirty="0" smtClean="0"/>
              <a:t>Reese (2013) – States that the lack of a single definition is a problem.</a:t>
            </a:r>
          </a:p>
          <a:p>
            <a:r>
              <a:rPr lang="en-US" sz="2400" dirty="0" err="1" smtClean="0"/>
              <a:t>Kettl</a:t>
            </a:r>
            <a:r>
              <a:rPr lang="en-US" sz="2400" dirty="0" smtClean="0"/>
              <a:t> (2014) – Posits that merging 22 disparate departments creates inherent ambiguity. </a:t>
            </a:r>
          </a:p>
          <a:p>
            <a:r>
              <a:rPr lang="en-US" sz="2400" dirty="0" smtClean="0"/>
              <a:t>Edmondson &amp; McManus (2007) - Methodological Fit</a:t>
            </a:r>
          </a:p>
          <a:p>
            <a:r>
              <a:rPr lang="en-US" sz="2400" dirty="0" smtClean="0"/>
              <a:t>Historical context</a:t>
            </a:r>
          </a:p>
          <a:p>
            <a:pPr lvl="1"/>
            <a:r>
              <a:rPr lang="en-US" sz="2000" dirty="0" smtClean="0"/>
              <a:t>Pre-9/11 (Hart-Rudman, 1999-2001; Bremer, 2000; &amp; Gilmore, 1999-2003)</a:t>
            </a:r>
          </a:p>
          <a:p>
            <a:pPr lvl="2"/>
            <a:r>
              <a:rPr lang="en-US" sz="1600" dirty="0" smtClean="0"/>
              <a:t>Post Cold War threats</a:t>
            </a:r>
          </a:p>
          <a:p>
            <a:pPr lvl="2"/>
            <a:r>
              <a:rPr lang="en-US" sz="1600" dirty="0" smtClean="0"/>
              <a:t>Changing technology</a:t>
            </a:r>
          </a:p>
          <a:p>
            <a:r>
              <a:rPr lang="en-US" sz="2400" dirty="0" smtClean="0"/>
              <a:t>National Security dilemma (Tang, 2009; Mueller &amp; Stewart, 2011; Keeney &amp; von </a:t>
            </a:r>
            <a:r>
              <a:rPr lang="en-US" sz="2400" dirty="0" err="1" smtClean="0"/>
              <a:t>Winterfeldt</a:t>
            </a:r>
            <a:r>
              <a:rPr lang="en-US" sz="2400" dirty="0" smtClean="0"/>
              <a:t>, 2011)</a:t>
            </a:r>
          </a:p>
          <a:p>
            <a:pPr lvl="2"/>
            <a:r>
              <a:rPr lang="en-US" sz="1600" dirty="0" smtClean="0"/>
              <a:t>DoD external focus vs homeland internal needs</a:t>
            </a:r>
            <a:endParaRPr lang="en-US" sz="2400" dirty="0" smtClean="0"/>
          </a:p>
          <a:p>
            <a:endParaRPr lang="en-US" baseline="0" dirty="0" smtClean="0"/>
          </a:p>
          <a:p>
            <a:endParaRPr lang="en-US" baseline="0" dirty="0" smtClean="0"/>
          </a:p>
          <a:p>
            <a:r>
              <a:rPr lang="en-US" baseline="0" dirty="0" smtClean="0"/>
              <a:t>Purpose:</a:t>
            </a:r>
          </a:p>
          <a:p>
            <a:endParaRPr lang="en-US" baseline="0" dirty="0" smtClean="0"/>
          </a:p>
          <a:p>
            <a:pPr lvl="1"/>
            <a:r>
              <a:rPr lang="en-US" dirty="0" smtClean="0"/>
              <a:t>Public sector strategic planning (Stewart, 2004)</a:t>
            </a:r>
          </a:p>
          <a:p>
            <a:pPr lvl="1"/>
            <a:r>
              <a:rPr lang="en-US" dirty="0" smtClean="0"/>
              <a:t>Tying strategy to the threat (</a:t>
            </a:r>
            <a:r>
              <a:rPr lang="en-US" dirty="0" err="1" smtClean="0"/>
              <a:t>Lum</a:t>
            </a:r>
            <a:r>
              <a:rPr lang="en-US" dirty="0" smtClean="0"/>
              <a:t>, Kennedy &amp; </a:t>
            </a:r>
            <a:r>
              <a:rPr lang="en-US" dirty="0" err="1" smtClean="0"/>
              <a:t>Sherley</a:t>
            </a:r>
            <a:r>
              <a:rPr lang="en-US" dirty="0" smtClean="0"/>
              <a:t>, 2006)</a:t>
            </a:r>
          </a:p>
          <a:p>
            <a:pPr lvl="1"/>
            <a:r>
              <a:rPr lang="en-US" dirty="0" smtClean="0"/>
              <a:t>How do we apply to academe</a:t>
            </a:r>
          </a:p>
          <a:p>
            <a:endParaRPr lang="en-US" baseline="0" dirty="0" smtClean="0"/>
          </a:p>
          <a:p>
            <a:r>
              <a:rPr lang="en-US" baseline="0" dirty="0" smtClean="0"/>
              <a:t>Methodology:</a:t>
            </a:r>
          </a:p>
          <a:p>
            <a:endParaRPr lang="en-US" baseline="0" dirty="0" smtClean="0"/>
          </a:p>
          <a:p>
            <a:r>
              <a:rPr lang="en-US" dirty="0" smtClean="0"/>
              <a:t>Hermeneutic Phenomenology</a:t>
            </a:r>
          </a:p>
          <a:p>
            <a:pPr lvl="1"/>
            <a:r>
              <a:rPr lang="en-US" dirty="0" smtClean="0"/>
              <a:t>Husserl’s exploration of why things happen</a:t>
            </a:r>
          </a:p>
          <a:p>
            <a:pPr lvl="1"/>
            <a:r>
              <a:rPr lang="en-US" dirty="0" smtClean="0"/>
              <a:t>Heidegger’s human experience ideology</a:t>
            </a:r>
          </a:p>
          <a:p>
            <a:pPr lvl="1"/>
            <a:r>
              <a:rPr lang="en-US" dirty="0" smtClean="0"/>
              <a:t>Definitions are a way to convey ideas (</a:t>
            </a:r>
            <a:r>
              <a:rPr lang="en-US" dirty="0" err="1" smtClean="0"/>
              <a:t>Kakkori</a:t>
            </a:r>
            <a:r>
              <a:rPr lang="en-US" dirty="0" smtClean="0"/>
              <a:t>, 2009; Laverty, 2003)</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02443CD-5E77-467B-99E3-43659F9F6FD4}" type="slidenum">
              <a:rPr lang="en-US" smtClean="0"/>
              <a:pPr>
                <a:defRPr/>
              </a:pPr>
              <a:t>2</a:t>
            </a:fld>
            <a:endParaRPr lang="en-US" dirty="0"/>
          </a:p>
        </p:txBody>
      </p:sp>
    </p:spTree>
    <p:extLst>
      <p:ext uri="{BB962C8B-B14F-4D97-AF65-F5344CB8AC3E}">
        <p14:creationId xmlns:p14="http://schemas.microsoft.com/office/powerpoint/2010/main" val="1944853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The purpose of this study was two-fold. One was to examine the documents related to H.S. and see if a common theme would emerge that could be the definition that people in the field wanted to find. The second aspect was to examine the management practices of those in the field to determine if reactive management was adding to the problem of attaining a common definition. There was also the possibility that H.S. required management processes that are unique to that field, and the research was to look to see if this was true so as to afford a school of H.S the ability to add those special needs specific to H.S. to the curriculum.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Is there an indication of some fundamental management principles that gives us a clue about how H.S. is expected to operate embedded in these documents (SMART)?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E02443CD-5E77-467B-99E3-43659F9F6FD4}" type="slidenum">
              <a:rPr lang="en-US" smtClean="0"/>
              <a:pPr>
                <a:defRPr/>
              </a:pPr>
              <a:t>3</a:t>
            </a:fld>
            <a:endParaRPr lang="en-US" dirty="0"/>
          </a:p>
        </p:txBody>
      </p:sp>
    </p:spTree>
    <p:extLst>
      <p:ext uri="{BB962C8B-B14F-4D97-AF65-F5344CB8AC3E}">
        <p14:creationId xmlns:p14="http://schemas.microsoft.com/office/powerpoint/2010/main" val="3933456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2443CD-5E77-467B-99E3-43659F9F6FD4}" type="slidenum">
              <a:rPr lang="en-US" smtClean="0"/>
              <a:pPr>
                <a:defRPr/>
              </a:pPr>
              <a:t>4</a:t>
            </a:fld>
            <a:endParaRPr lang="en-US" dirty="0"/>
          </a:p>
        </p:txBody>
      </p:sp>
    </p:spTree>
    <p:extLst>
      <p:ext uri="{BB962C8B-B14F-4D97-AF65-F5344CB8AC3E}">
        <p14:creationId xmlns:p14="http://schemas.microsoft.com/office/powerpoint/2010/main" val="2200157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After 15 years, what did the documents say about what H.S. was/is and what emerged over time? Looked at the pe-9/11 reports and documents put out by DHS.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Needed to isolate certain considerations. For example, what mgmt. styles might I expect to find up front? Considered this from the perspective of crisis management based upon the threat environment and response to incidents.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Chose the hermeneutic method to interpret writing – rationale was the human understanding behind the writing – why did they write these documents the way they did?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Researcher bias is a very important consideration in hermeneutics exploration as the mere act of interpretation is based upon one’s own understanding if thing, life experiences, background, etc. Must be included in the discovery.</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02443CD-5E77-467B-99E3-43659F9F6FD4}" type="slidenum">
              <a:rPr lang="en-US" smtClean="0"/>
              <a:pPr>
                <a:defRPr/>
              </a:pPr>
              <a:t>5</a:t>
            </a:fld>
            <a:endParaRPr lang="en-US" dirty="0"/>
          </a:p>
        </p:txBody>
      </p:sp>
    </p:spTree>
    <p:extLst>
      <p:ext uri="{BB962C8B-B14F-4D97-AF65-F5344CB8AC3E}">
        <p14:creationId xmlns:p14="http://schemas.microsoft.com/office/powerpoint/2010/main" val="865481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Looked at:</a:t>
            </a:r>
          </a:p>
          <a:p>
            <a:endParaRPr lang="en-US" dirty="0" smtClean="0"/>
          </a:p>
          <a:p>
            <a:r>
              <a:rPr lang="en-US" dirty="0" smtClean="0"/>
              <a:t>Pre-9/11 commission reports – spoke to perceived</a:t>
            </a:r>
            <a:r>
              <a:rPr lang="en-US" baseline="0" dirty="0" smtClean="0"/>
              <a:t> threat, cold-war approach to security, national security riven (outside vs inside threats), emerging 21</a:t>
            </a:r>
            <a:r>
              <a:rPr lang="en-US" baseline="30000" dirty="0" smtClean="0"/>
              <a:t>st</a:t>
            </a:r>
            <a:r>
              <a:rPr lang="en-US" baseline="0" dirty="0" smtClean="0"/>
              <a:t> Century change in threat (information age, technology shifts-cyber, rapid communication.</a:t>
            </a:r>
          </a:p>
          <a:p>
            <a:endParaRPr lang="en-US" baseline="0" dirty="0" smtClean="0"/>
          </a:p>
          <a:p>
            <a:r>
              <a:rPr lang="en-US" baseline="0" dirty="0" smtClean="0"/>
              <a:t>Post 9/11 commission – Gilmore finished in December, strategies (HLS, Natl Security became terrorist oriented, NIMS response strategy, NRP from FRP).</a:t>
            </a:r>
          </a:p>
          <a:p>
            <a:endParaRPr lang="en-US" baseline="0" dirty="0" smtClean="0"/>
          </a:p>
          <a:p>
            <a:r>
              <a:rPr lang="en-US" baseline="0" dirty="0" smtClean="0"/>
              <a:t>Post Katrina revised to include natural disasters – all hazards</a:t>
            </a:r>
          </a:p>
          <a:p>
            <a:endParaRPr lang="en-US" baseline="0" dirty="0" smtClean="0"/>
          </a:p>
          <a:p>
            <a:r>
              <a:rPr lang="en-US" baseline="0" dirty="0" smtClean="0"/>
              <a:t>2008-2015 – evaluative period leading to more comprehensive strategy including resource allocation considerations, what done and done well or not, agency perspectives, next steps.</a:t>
            </a:r>
            <a:endParaRPr lang="en-US" dirty="0"/>
          </a:p>
        </p:txBody>
      </p:sp>
      <p:sp>
        <p:nvSpPr>
          <p:cNvPr id="4" name="Slide Number Placeholder 3"/>
          <p:cNvSpPr>
            <a:spLocks noGrp="1"/>
          </p:cNvSpPr>
          <p:nvPr>
            <p:ph type="sldNum" sz="quarter" idx="10"/>
          </p:nvPr>
        </p:nvSpPr>
        <p:spPr/>
        <p:txBody>
          <a:bodyPr/>
          <a:lstStyle/>
          <a:p>
            <a:pPr>
              <a:defRPr/>
            </a:pPr>
            <a:fld id="{E02443CD-5E77-467B-99E3-43659F9F6FD4}" type="slidenum">
              <a:rPr lang="en-US" smtClean="0"/>
              <a:pPr>
                <a:defRPr/>
              </a:pPr>
              <a:t>6</a:t>
            </a:fld>
            <a:endParaRPr lang="en-US" dirty="0"/>
          </a:p>
        </p:txBody>
      </p:sp>
    </p:spTree>
    <p:extLst>
      <p:ext uri="{BB962C8B-B14F-4D97-AF65-F5344CB8AC3E}">
        <p14:creationId xmlns:p14="http://schemas.microsoft.com/office/powerpoint/2010/main" val="435315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Timeline:</a:t>
            </a:r>
            <a:r>
              <a:rPr lang="en-US" baseline="0" dirty="0" smtClean="0"/>
              <a:t> Review – QHSRs and Bottom-up Review – analysis and strategic planning</a:t>
            </a:r>
          </a:p>
          <a:p>
            <a:endParaRPr lang="en-US" baseline="0" dirty="0" smtClean="0"/>
          </a:p>
        </p:txBody>
      </p:sp>
      <p:sp>
        <p:nvSpPr>
          <p:cNvPr id="4" name="Slide Number Placeholder 3"/>
          <p:cNvSpPr>
            <a:spLocks noGrp="1"/>
          </p:cNvSpPr>
          <p:nvPr>
            <p:ph type="sldNum" sz="quarter" idx="10"/>
          </p:nvPr>
        </p:nvSpPr>
        <p:spPr/>
        <p:txBody>
          <a:bodyPr/>
          <a:lstStyle/>
          <a:p>
            <a:pPr>
              <a:defRPr/>
            </a:pPr>
            <a:fld id="{E02443CD-5E77-467B-99E3-43659F9F6FD4}" type="slidenum">
              <a:rPr lang="en-US" smtClean="0"/>
              <a:pPr>
                <a:defRPr/>
              </a:pPr>
              <a:t>7</a:t>
            </a:fld>
            <a:endParaRPr lang="en-US" dirty="0"/>
          </a:p>
        </p:txBody>
      </p:sp>
    </p:spTree>
    <p:extLst>
      <p:ext uri="{BB962C8B-B14F-4D97-AF65-F5344CB8AC3E}">
        <p14:creationId xmlns:p14="http://schemas.microsoft.com/office/powerpoint/2010/main" val="3435466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2443CD-5E77-467B-99E3-43659F9F6FD4}" type="slidenum">
              <a:rPr lang="en-US" smtClean="0"/>
              <a:pPr>
                <a:defRPr/>
              </a:pPr>
              <a:t>11</a:t>
            </a:fld>
            <a:endParaRPr lang="en-US" dirty="0"/>
          </a:p>
        </p:txBody>
      </p:sp>
    </p:spTree>
    <p:extLst>
      <p:ext uri="{BB962C8B-B14F-4D97-AF65-F5344CB8AC3E}">
        <p14:creationId xmlns:p14="http://schemas.microsoft.com/office/powerpoint/2010/main" val="608628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solidFill>
                  <a:schemeClr val="tx1"/>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3D360CF7-4508-407B-87CA-E086CB65E275}" type="datetime1">
              <a:rPr lang="en-US" smtClean="0"/>
              <a:t>3/22/2017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rtlCol="0"/>
          <a:lstStyle>
            <a:lvl1pPr>
              <a:defRPr>
                <a:solidFill>
                  <a:schemeClr val="tx1">
                    <a:tint val="75000"/>
                  </a:schemeClr>
                </a:solidFill>
                <a:latin typeface="Arial" charset="0"/>
                <a:ea typeface="+mn-ea"/>
                <a:cs typeface="+mn-cs"/>
              </a:defRPr>
            </a:lvl1pPr>
          </a:lstStyle>
          <a:p>
            <a:pPr>
              <a:defRPr/>
            </a:pPr>
            <a:r>
              <a:rPr lang="en-US" smtClean="0"/>
              <a:t>25 February 2016 Homeland Security Defined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50245D5-17BC-4039-9568-C52E65322BB8}" type="slidenum">
              <a:rPr lang="en-US"/>
              <a:pPr>
                <a:defRPr/>
              </a:pPr>
              <a:t>‹#›</a:t>
            </a:fld>
            <a:endParaRPr lang="en-US" dirty="0"/>
          </a:p>
        </p:txBody>
      </p:sp>
    </p:spTree>
    <p:extLst>
      <p:ext uri="{BB962C8B-B14F-4D97-AF65-F5344CB8AC3E}">
        <p14:creationId xmlns:p14="http://schemas.microsoft.com/office/powerpoint/2010/main" val="134332665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82000" cy="990600"/>
          </a:xfrm>
        </p:spPr>
        <p:txBody>
          <a:bodyPr/>
          <a:lstStyle>
            <a:lvl1pPr algn="l">
              <a:defRPr>
                <a:solidFill>
                  <a:schemeClr val="tx1"/>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1804516B-95B2-455D-96B3-1E7B85853635}" type="datetime1">
              <a:rPr lang="en-US" smtClean="0"/>
              <a:t>3/22/2017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7F7F7F"/>
                </a:solidFill>
              </a:defRPr>
            </a:lvl1pPr>
          </a:lstStyle>
          <a:p>
            <a:pPr>
              <a:defRPr/>
            </a:pPr>
            <a:r>
              <a:rPr lang="en-US" smtClean="0"/>
              <a:t>25 February 2016 Homeland Security Defined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3ED8157-A640-4FDB-85EA-5A5741B4EE82}" type="slidenum">
              <a:rPr lang="en-US"/>
              <a:pPr>
                <a:defRPr/>
              </a:pPr>
              <a:t>‹#›</a:t>
            </a:fld>
            <a:endParaRPr lang="en-US" dirty="0"/>
          </a:p>
        </p:txBody>
      </p:sp>
    </p:spTree>
    <p:extLst>
      <p:ext uri="{BB962C8B-B14F-4D97-AF65-F5344CB8AC3E}">
        <p14:creationId xmlns:p14="http://schemas.microsoft.com/office/powerpoint/2010/main" val="4029884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668E2BCF-4B51-4518-ABCA-FE78A6BAF939}" type="datetime1">
              <a:rPr lang="en-US" smtClean="0"/>
              <a:t>3/22/2017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7F7F7F"/>
                </a:solidFill>
              </a:defRPr>
            </a:lvl1pPr>
          </a:lstStyle>
          <a:p>
            <a:pPr>
              <a:defRPr/>
            </a:pPr>
            <a:r>
              <a:rPr lang="en-US" smtClean="0"/>
              <a:t>25 February 2016 Homeland Security Defined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DCAEB21-4F6A-42DA-8350-BE00068A216C}" type="slidenum">
              <a:rPr lang="en-US"/>
              <a:pPr>
                <a:defRPr/>
              </a:pPr>
              <a:t>‹#›</a:t>
            </a:fld>
            <a:endParaRPr lang="en-US" dirty="0"/>
          </a:p>
        </p:txBody>
      </p:sp>
    </p:spTree>
    <p:extLst>
      <p:ext uri="{BB962C8B-B14F-4D97-AF65-F5344CB8AC3E}">
        <p14:creationId xmlns:p14="http://schemas.microsoft.com/office/powerpoint/2010/main" val="3471083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5838292"/>
            <a:ext cx="2133600" cy="782679"/>
          </a:xfrm>
          <a:prstGeom prst="rect">
            <a:avLst/>
          </a:prstGeom>
        </p:spPr>
        <p:txBody>
          <a:bodyPr/>
          <a:lstStyle>
            <a:lvl1pPr>
              <a:defRPr/>
            </a:lvl1pPr>
          </a:lstStyle>
          <a:p>
            <a:pPr>
              <a:defRPr/>
            </a:pPr>
            <a:fld id="{87347C91-FE6F-4979-8401-6A70D698F4EF}" type="datetime1">
              <a:rPr lang="en-US" smtClean="0"/>
              <a:t>3/22/2017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7F7F7F"/>
                </a:solidFill>
              </a:defRPr>
            </a:lvl1pPr>
          </a:lstStyle>
          <a:p>
            <a:pPr>
              <a:defRPr/>
            </a:pPr>
            <a:r>
              <a:rPr lang="en-US" smtClean="0"/>
              <a:t>25 February 2016 Homeland Security Defined</a:t>
            </a: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3CB95A8-E0AE-4DFB-ABD2-5FD60E1BA4D0}" type="slidenum">
              <a:rPr lang="en-US"/>
              <a:pPr>
                <a:defRPr/>
              </a:pPr>
              <a:t>‹#›</a:t>
            </a:fld>
            <a:endParaRPr lang="en-US" dirty="0"/>
          </a:p>
        </p:txBody>
      </p:sp>
    </p:spTree>
    <p:extLst>
      <p:ext uri="{BB962C8B-B14F-4D97-AF65-F5344CB8AC3E}">
        <p14:creationId xmlns:p14="http://schemas.microsoft.com/office/powerpoint/2010/main" val="2434136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E80D8975-F295-4DB7-A7ED-4E5557915BD3}" type="datetime1">
              <a:rPr lang="en-US" smtClean="0"/>
              <a:t>3/22/2017</a:t>
            </a:fld>
            <a:endParaRPr lang="en-US" dirty="0"/>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25 February 2016 Homeland Security Defined</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954C9B1-CF9D-4565-9FEB-88E909E48651}" type="slidenum">
              <a:rPr lang="en-US"/>
              <a:pPr>
                <a:defRPr/>
              </a:pPr>
              <a:t>‹#›</a:t>
            </a:fld>
            <a:endParaRPr lang="en-US" dirty="0"/>
          </a:p>
        </p:txBody>
      </p:sp>
    </p:spTree>
    <p:extLst>
      <p:ext uri="{BB962C8B-B14F-4D97-AF65-F5344CB8AC3E}">
        <p14:creationId xmlns:p14="http://schemas.microsoft.com/office/powerpoint/2010/main" val="2288806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lvl1pPr algn="l">
              <a:defRPr b="0">
                <a:solidFill>
                  <a:schemeClr val="tx1"/>
                </a:solidFill>
              </a:defRPr>
            </a:lvl1pPr>
          </a:lstStyle>
          <a:p>
            <a:r>
              <a:rPr lang="en-US" smtClean="0"/>
              <a:t>Click to edit Master title style</a:t>
            </a:r>
            <a:endParaRPr lang="en-US"/>
          </a:p>
        </p:txBody>
      </p:sp>
      <p:sp>
        <p:nvSpPr>
          <p:cNvPr id="3" name="Date Placeholder 2"/>
          <p:cNvSpPr>
            <a:spLocks noGrp="1"/>
          </p:cNvSpPr>
          <p:nvPr>
            <p:ph type="dt" sz="half" idx="10"/>
          </p:nvPr>
        </p:nvSpPr>
        <p:spPr>
          <a:xfrm>
            <a:off x="457200" y="5838292"/>
            <a:ext cx="2133600" cy="782679"/>
          </a:xfrm>
          <a:prstGeom prst="rect">
            <a:avLst/>
          </a:prstGeom>
        </p:spPr>
        <p:txBody>
          <a:bodyPr/>
          <a:lstStyle>
            <a:lvl1pPr>
              <a:defRPr/>
            </a:lvl1pPr>
          </a:lstStyle>
          <a:p>
            <a:pPr>
              <a:defRPr/>
            </a:pPr>
            <a:fld id="{3DE08A20-5955-434E-B978-5C0C779E358C}" type="datetime1">
              <a:rPr lang="en-US" smtClean="0"/>
              <a:t>3/22/2017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7F7F7F"/>
                </a:solidFill>
              </a:defRPr>
            </a:lvl1pPr>
          </a:lstStyle>
          <a:p>
            <a:pPr>
              <a:defRPr/>
            </a:pPr>
            <a:r>
              <a:rPr lang="en-US" smtClean="0"/>
              <a:t>25 February 2016 Homeland Security Defined</a:t>
            </a: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E2471AFE-E1B2-4B58-983A-77E012598417}" type="slidenum">
              <a:rPr lang="en-US"/>
              <a:pPr>
                <a:defRPr/>
              </a:pPr>
              <a:t>‹#›</a:t>
            </a:fld>
            <a:endParaRPr lang="en-US" dirty="0"/>
          </a:p>
        </p:txBody>
      </p:sp>
    </p:spTree>
    <p:extLst>
      <p:ext uri="{BB962C8B-B14F-4D97-AF65-F5344CB8AC3E}">
        <p14:creationId xmlns:p14="http://schemas.microsoft.com/office/powerpoint/2010/main" val="3680956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4A899365-BA64-4428-86EE-0E13DF687F06}" type="datetime1">
              <a:rPr lang="en-US" smtClean="0"/>
              <a:t>3/22/2017</a:t>
            </a:fld>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25 February 2016 Homeland Security Defined</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74C1112-6623-4425-931C-C212ED157D8F}" type="slidenum">
              <a:rPr lang="en-US"/>
              <a:pPr>
                <a:defRPr/>
              </a:pPr>
              <a:t>‹#›</a:t>
            </a:fld>
            <a:endParaRPr lang="en-US" dirty="0"/>
          </a:p>
        </p:txBody>
      </p:sp>
    </p:spTree>
    <p:extLst>
      <p:ext uri="{BB962C8B-B14F-4D97-AF65-F5344CB8AC3E}">
        <p14:creationId xmlns:p14="http://schemas.microsoft.com/office/powerpoint/2010/main" val="3773218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E6F50D62-0B76-479C-B47E-924184503A17}" type="datetime1">
              <a:rPr lang="en-US" smtClean="0"/>
              <a:t>3/22/2017</a:t>
            </a:fld>
            <a:endParaRPr lang="en-US" dirty="0"/>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25 February 2016 Homeland Security Defined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F3B03F2-EA7E-4485-9686-2ECC14C511D3}" type="slidenum">
              <a:rPr lang="en-US"/>
              <a:pPr>
                <a:defRPr/>
              </a:pPr>
              <a:t>‹#›</a:t>
            </a:fld>
            <a:endParaRPr lang="en-US" dirty="0"/>
          </a:p>
        </p:txBody>
      </p:sp>
    </p:spTree>
    <p:extLst>
      <p:ext uri="{BB962C8B-B14F-4D97-AF65-F5344CB8AC3E}">
        <p14:creationId xmlns:p14="http://schemas.microsoft.com/office/powerpoint/2010/main" val="43789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DC133AB5-5DB5-4405-8F99-E575AD6A66A5}" type="datetime1">
              <a:rPr lang="en-US" smtClean="0"/>
              <a:t>3/22/2017</a:t>
            </a:fld>
            <a:endParaRPr lang="en-US" dirty="0"/>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25 February 2016 Homeland Security Defined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8D453ED-E7E2-4DB4-8313-02B894AEB8A9}" type="slidenum">
              <a:rPr lang="en-US"/>
              <a:pPr>
                <a:defRPr/>
              </a:pPr>
              <a:t>‹#›</a:t>
            </a:fld>
            <a:endParaRPr lang="en-US" dirty="0"/>
          </a:p>
        </p:txBody>
      </p:sp>
    </p:spTree>
    <p:extLst>
      <p:ext uri="{BB962C8B-B14F-4D97-AF65-F5344CB8AC3E}">
        <p14:creationId xmlns:p14="http://schemas.microsoft.com/office/powerpoint/2010/main" val="803942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3ADC8C4F-DA14-40EF-8D07-574524A4CFFF}" type="datetime1">
              <a:rPr lang="en-US" smtClean="0"/>
              <a:t>3/22/2017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25 February 2016 Homeland Security Defined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677A902-CC7A-4D45-BFD0-9A1AEF1073AD}" type="slidenum">
              <a:rPr lang="en-US"/>
              <a:pPr>
                <a:defRPr/>
              </a:pPr>
              <a:t>‹#›</a:t>
            </a:fld>
            <a:endParaRPr lang="en-US" dirty="0"/>
          </a:p>
        </p:txBody>
      </p:sp>
    </p:spTree>
    <p:extLst>
      <p:ext uri="{BB962C8B-B14F-4D97-AF65-F5344CB8AC3E}">
        <p14:creationId xmlns:p14="http://schemas.microsoft.com/office/powerpoint/2010/main" val="410109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838292"/>
            <a:ext cx="2133600" cy="782679"/>
          </a:xfrm>
          <a:prstGeom prst="rect">
            <a:avLst/>
          </a:prstGeom>
        </p:spPr>
        <p:txBody>
          <a:bodyPr/>
          <a:lstStyle>
            <a:lvl1pPr>
              <a:defRPr/>
            </a:lvl1pPr>
          </a:lstStyle>
          <a:p>
            <a:pPr>
              <a:defRPr/>
            </a:pPr>
            <a:fld id="{F9204EC8-38E2-4465-A875-916C3813C6B6}" type="datetime1">
              <a:rPr lang="en-US" smtClean="0"/>
              <a:t>3/22/2017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25 February 2016 Homeland Security Defined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984B2C4-2460-416C-A0A0-BC00F1D6E6C5}" type="slidenum">
              <a:rPr lang="en-US"/>
              <a:pPr>
                <a:defRPr/>
              </a:pPr>
              <a:t>‹#›</a:t>
            </a:fld>
            <a:endParaRPr lang="en-US" dirty="0"/>
          </a:p>
        </p:txBody>
      </p:sp>
    </p:spTree>
    <p:extLst>
      <p:ext uri="{BB962C8B-B14F-4D97-AF65-F5344CB8AC3E}">
        <p14:creationId xmlns:p14="http://schemas.microsoft.com/office/powerpoint/2010/main" val="1700981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590800" y="533400"/>
            <a:ext cx="609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828800"/>
            <a:ext cx="82296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latin typeface="Arial" pitchFamily="34" charset="0"/>
              </a:defRPr>
            </a:lvl1pPr>
          </a:lstStyle>
          <a:p>
            <a:pPr>
              <a:defRPr/>
            </a:pPr>
            <a:fld id="{C4292AE1-4733-4D1F-A1C8-A22D6D784EEA}" type="slidenum">
              <a:rPr lang="en-US" smtClean="0"/>
              <a:pPr>
                <a:defRPr/>
              </a:pPr>
              <a:t>‹#›</a:t>
            </a:fld>
            <a:endParaRPr lang="en-US" dirty="0"/>
          </a:p>
        </p:txBody>
      </p:sp>
      <p:pic>
        <p:nvPicPr>
          <p:cNvPr id="7" name="Picture 6" descr="CTU 2015 Operating Strategy Plan FOOTER v3.jp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6309360"/>
            <a:ext cx="9144000" cy="548640"/>
          </a:xfrm>
          <a:prstGeom prst="rect">
            <a:avLst/>
          </a:prstGeom>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53" r:id="rId5"/>
    <p:sldLayoutId id="214748376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hf hdr="0" ftr="0" dt="0"/>
  <p:txStyles>
    <p:titleStyle>
      <a:lvl1pPr algn="r" defTabSz="457200" rtl="0" eaLnBrk="0" fontAlgn="base" hangingPunct="0">
        <a:spcBef>
          <a:spcPct val="0"/>
        </a:spcBef>
        <a:spcAft>
          <a:spcPct val="0"/>
        </a:spcAft>
        <a:defRPr sz="3600" kern="1200">
          <a:solidFill>
            <a:schemeClr val="bg1"/>
          </a:solidFill>
          <a:latin typeface="+mj-lt"/>
          <a:ea typeface="ＭＳ Ｐゴシック" charset="0"/>
          <a:cs typeface="ＭＳ Ｐゴシック" charset="0"/>
        </a:defRPr>
      </a:lvl1pPr>
      <a:lvl2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2pPr>
      <a:lvl3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3pPr>
      <a:lvl4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4pPr>
      <a:lvl5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5pPr>
      <a:lvl6pPr marL="457200" algn="r" defTabSz="457200" rtl="0" fontAlgn="base">
        <a:spcBef>
          <a:spcPct val="0"/>
        </a:spcBef>
        <a:spcAft>
          <a:spcPct val="0"/>
        </a:spcAft>
        <a:defRPr sz="3600">
          <a:solidFill>
            <a:schemeClr val="bg1"/>
          </a:solidFill>
          <a:latin typeface="Calibri" pitchFamily="54" charset="0"/>
        </a:defRPr>
      </a:lvl6pPr>
      <a:lvl7pPr marL="914400" algn="r" defTabSz="457200" rtl="0" fontAlgn="base">
        <a:spcBef>
          <a:spcPct val="0"/>
        </a:spcBef>
        <a:spcAft>
          <a:spcPct val="0"/>
        </a:spcAft>
        <a:defRPr sz="3600">
          <a:solidFill>
            <a:schemeClr val="bg1"/>
          </a:solidFill>
          <a:latin typeface="Calibri" pitchFamily="54" charset="0"/>
        </a:defRPr>
      </a:lvl7pPr>
      <a:lvl8pPr marL="1371600" algn="r" defTabSz="457200" rtl="0" fontAlgn="base">
        <a:spcBef>
          <a:spcPct val="0"/>
        </a:spcBef>
        <a:spcAft>
          <a:spcPct val="0"/>
        </a:spcAft>
        <a:defRPr sz="3600">
          <a:solidFill>
            <a:schemeClr val="bg1"/>
          </a:solidFill>
          <a:latin typeface="Calibri" pitchFamily="54" charset="0"/>
        </a:defRPr>
      </a:lvl8pPr>
      <a:lvl9pPr marL="1828800" algn="r" defTabSz="457200" rtl="0" fontAlgn="base">
        <a:spcBef>
          <a:spcPct val="0"/>
        </a:spcBef>
        <a:spcAft>
          <a:spcPct val="0"/>
        </a:spcAft>
        <a:defRPr sz="3600">
          <a:solidFill>
            <a:schemeClr val="bg1"/>
          </a:solidFill>
          <a:latin typeface="Calibri" pitchFamily="5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5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5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5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5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tbynum@ctuonline.edu"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fas.org/sgp/crs/homesec/R42462.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73552" y="1934354"/>
            <a:ext cx="7772400" cy="1470025"/>
          </a:xfrm>
        </p:spPr>
        <p:txBody>
          <a:bodyPr/>
          <a:lstStyle/>
          <a:p>
            <a:r>
              <a:rPr lang="en-US" sz="3200" dirty="0" smtClean="0"/>
              <a:t>The Evolution of Homeland Security: A Hermeneutic Phenomenological Exploration Toward Defining the Term</a:t>
            </a:r>
            <a:endParaRPr lang="en-US" sz="3200" dirty="0"/>
          </a:p>
        </p:txBody>
      </p:sp>
      <p:sp>
        <p:nvSpPr>
          <p:cNvPr id="5" name="Title 3"/>
          <p:cNvSpPr txBox="1">
            <a:spLocks/>
          </p:cNvSpPr>
          <p:nvPr/>
        </p:nvSpPr>
        <p:spPr bwMode="auto">
          <a:xfrm>
            <a:off x="798134" y="4412321"/>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3600" kern="1200">
                <a:solidFill>
                  <a:schemeClr val="tx1"/>
                </a:solidFill>
                <a:latin typeface="+mj-lt"/>
                <a:ea typeface="ＭＳ Ｐゴシック" charset="0"/>
                <a:cs typeface="ＭＳ Ｐゴシック" charset="0"/>
              </a:defRPr>
            </a:lvl1pPr>
            <a:lvl2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2pPr>
            <a:lvl3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3pPr>
            <a:lvl4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4pPr>
            <a:lvl5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5pPr>
            <a:lvl6pPr marL="457200" algn="r" defTabSz="457200" rtl="0" fontAlgn="base">
              <a:spcBef>
                <a:spcPct val="0"/>
              </a:spcBef>
              <a:spcAft>
                <a:spcPct val="0"/>
              </a:spcAft>
              <a:defRPr sz="3600">
                <a:solidFill>
                  <a:schemeClr val="bg1"/>
                </a:solidFill>
                <a:latin typeface="Calibri" pitchFamily="54" charset="0"/>
              </a:defRPr>
            </a:lvl6pPr>
            <a:lvl7pPr marL="914400" algn="r" defTabSz="457200" rtl="0" fontAlgn="base">
              <a:spcBef>
                <a:spcPct val="0"/>
              </a:spcBef>
              <a:spcAft>
                <a:spcPct val="0"/>
              </a:spcAft>
              <a:defRPr sz="3600">
                <a:solidFill>
                  <a:schemeClr val="bg1"/>
                </a:solidFill>
                <a:latin typeface="Calibri" pitchFamily="54" charset="0"/>
              </a:defRPr>
            </a:lvl7pPr>
            <a:lvl8pPr marL="1371600" algn="r" defTabSz="457200" rtl="0" fontAlgn="base">
              <a:spcBef>
                <a:spcPct val="0"/>
              </a:spcBef>
              <a:spcAft>
                <a:spcPct val="0"/>
              </a:spcAft>
              <a:defRPr sz="3600">
                <a:solidFill>
                  <a:schemeClr val="bg1"/>
                </a:solidFill>
                <a:latin typeface="Calibri" pitchFamily="54" charset="0"/>
              </a:defRPr>
            </a:lvl8pPr>
            <a:lvl9pPr marL="1828800" algn="r" defTabSz="457200" rtl="0" fontAlgn="base">
              <a:spcBef>
                <a:spcPct val="0"/>
              </a:spcBef>
              <a:spcAft>
                <a:spcPct val="0"/>
              </a:spcAft>
              <a:defRPr sz="3600">
                <a:solidFill>
                  <a:schemeClr val="bg1"/>
                </a:solidFill>
                <a:latin typeface="Calibri" pitchFamily="54" charset="0"/>
              </a:defRPr>
            </a:lvl9pPr>
          </a:lstStyle>
          <a:p>
            <a:endParaRPr lang="en-US" sz="2000" dirty="0"/>
          </a:p>
          <a:p>
            <a:endParaRPr lang="en-US" sz="2000" dirty="0"/>
          </a:p>
          <a:p>
            <a:r>
              <a:rPr lang="en-US" sz="2000" dirty="0" smtClean="0"/>
              <a:t>Tina M. </a:t>
            </a:r>
            <a:r>
              <a:rPr lang="en-US" sz="2000" dirty="0" smtClean="0"/>
              <a:t>Bynum, DM-Homeland Security</a:t>
            </a:r>
          </a:p>
          <a:p>
            <a:r>
              <a:rPr lang="en-US" sz="2000" dirty="0" smtClean="0"/>
              <a:t>Colorado Technical University</a:t>
            </a:r>
            <a:endParaRPr lang="en-US" sz="2000" dirty="0"/>
          </a:p>
          <a:p>
            <a:r>
              <a:rPr lang="en-US" sz="2000" dirty="0" smtClean="0"/>
              <a:t>22 March 2017</a:t>
            </a:r>
            <a:endParaRPr lang="en-US" sz="2000" dirty="0"/>
          </a:p>
        </p:txBody>
      </p:sp>
    </p:spTree>
    <p:extLst>
      <p:ext uri="{BB962C8B-B14F-4D97-AF65-F5344CB8AC3E}">
        <p14:creationId xmlns:p14="http://schemas.microsoft.com/office/powerpoint/2010/main" val="1388498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457200" y="1354667"/>
            <a:ext cx="8229600" cy="4368800"/>
          </a:xfrm>
        </p:spPr>
        <p:txBody>
          <a:bodyPr/>
          <a:lstStyle/>
          <a:p>
            <a:pPr>
              <a:buFont typeface="Arial" panose="020B0604020202020204" pitchFamily="34" charset="0"/>
              <a:buChar char="•"/>
            </a:pPr>
            <a:r>
              <a:rPr lang="en-US" sz="2200" dirty="0" smtClean="0"/>
              <a:t>Explore a definition of homeland security – </a:t>
            </a:r>
            <a:r>
              <a:rPr lang="en-US" sz="2200" dirty="0" err="1" smtClean="0"/>
              <a:t>Bellavita</a:t>
            </a:r>
            <a:r>
              <a:rPr lang="en-US" sz="2200" dirty="0" smtClean="0"/>
              <a:t> “What is Homeland Security”</a:t>
            </a:r>
          </a:p>
          <a:p>
            <a:pPr>
              <a:buFont typeface="Arial" panose="020B0604020202020204" pitchFamily="34" charset="0"/>
              <a:buChar char="•"/>
            </a:pPr>
            <a:r>
              <a:rPr lang="en-US" sz="2200" dirty="0" smtClean="0"/>
              <a:t>Purpose</a:t>
            </a:r>
          </a:p>
          <a:p>
            <a:pPr lvl="1">
              <a:buFont typeface="Arial" panose="020B0604020202020204" pitchFamily="34" charset="0"/>
              <a:buChar char="•"/>
            </a:pPr>
            <a:r>
              <a:rPr lang="en-US" sz="1800" dirty="0" smtClean="0"/>
              <a:t>Strategic Management &amp; Planning</a:t>
            </a:r>
          </a:p>
          <a:p>
            <a:pPr lvl="1">
              <a:buFont typeface="Arial" panose="020B0604020202020204" pitchFamily="34" charset="0"/>
              <a:buChar char="•"/>
            </a:pPr>
            <a:r>
              <a:rPr lang="en-US" sz="1800" dirty="0" smtClean="0"/>
              <a:t>Consistent Allocation of Resources</a:t>
            </a:r>
          </a:p>
          <a:p>
            <a:pPr lvl="1">
              <a:buFont typeface="Arial" panose="020B0604020202020204" pitchFamily="34" charset="0"/>
              <a:buChar char="•"/>
            </a:pPr>
            <a:r>
              <a:rPr lang="en-US" sz="1800" dirty="0" smtClean="0"/>
              <a:t>Developing Curriculum</a:t>
            </a:r>
          </a:p>
          <a:p>
            <a:pPr lvl="1">
              <a:buFont typeface="Arial" panose="020B0604020202020204" pitchFamily="34" charset="0"/>
              <a:buChar char="•"/>
            </a:pPr>
            <a:r>
              <a:rPr lang="en-US" sz="1800" dirty="0" smtClean="0"/>
              <a:t>Establishing an Academic </a:t>
            </a:r>
            <a:r>
              <a:rPr lang="en-US" sz="1800" dirty="0"/>
              <a:t>D</a:t>
            </a:r>
            <a:r>
              <a:rPr lang="en-US" sz="1800" dirty="0" smtClean="0"/>
              <a:t>iscipline</a:t>
            </a:r>
          </a:p>
          <a:p>
            <a:pPr>
              <a:buFont typeface="Arial" panose="020B0604020202020204" pitchFamily="34" charset="0"/>
              <a:buChar char="•"/>
            </a:pPr>
            <a:r>
              <a:rPr lang="en-US" sz="2200" dirty="0" smtClean="0"/>
              <a:t>Methodology</a:t>
            </a:r>
          </a:p>
          <a:p>
            <a:pPr lvl="1">
              <a:buFont typeface="Arial" panose="020B0604020202020204" pitchFamily="34" charset="0"/>
              <a:buChar char="•"/>
            </a:pPr>
            <a:r>
              <a:rPr lang="en-US" sz="1800" dirty="0" smtClean="0"/>
              <a:t>Hermeneutic Phenomenological Exploration</a:t>
            </a:r>
          </a:p>
          <a:p>
            <a:pPr lvl="1">
              <a:buFont typeface="Arial" panose="020B0604020202020204" pitchFamily="34" charset="0"/>
              <a:buChar char="•"/>
            </a:pPr>
            <a:r>
              <a:rPr lang="en-US" sz="1800" dirty="0" smtClean="0"/>
              <a:t>Document Analysis</a:t>
            </a:r>
            <a:endParaRPr lang="en-US" sz="1400" dirty="0" smtClean="0"/>
          </a:p>
          <a:p>
            <a:pPr>
              <a:buFont typeface="Arial" panose="020B0604020202020204" pitchFamily="34" charset="0"/>
              <a:buChar char="•"/>
            </a:pPr>
            <a:r>
              <a:rPr lang="en-US" sz="2200" dirty="0" smtClean="0"/>
              <a:t>Implications</a:t>
            </a:r>
          </a:p>
          <a:p>
            <a:pPr>
              <a:buFont typeface="Arial" panose="020B0604020202020204" pitchFamily="34" charset="0"/>
              <a:buChar char="•"/>
            </a:pPr>
            <a:r>
              <a:rPr lang="en-US" sz="2200" dirty="0" smtClean="0"/>
              <a:t>Conclusions</a:t>
            </a:r>
          </a:p>
          <a:p>
            <a:pPr marL="914400" lvl="2" indent="0">
              <a:buNone/>
            </a:pPr>
            <a:endParaRPr lang="en-US" sz="1400" dirty="0" smtClean="0"/>
          </a:p>
          <a:p>
            <a:pPr lvl="2">
              <a:buFont typeface="Arial" panose="020B0604020202020204" pitchFamily="34" charset="0"/>
              <a:buChar char="•"/>
            </a:pPr>
            <a:endParaRPr lang="en-US" sz="1400" dirty="0" smtClean="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2</a:t>
            </a:fld>
            <a:endParaRPr lang="en-US" dirty="0"/>
          </a:p>
        </p:txBody>
      </p:sp>
      <p:cxnSp>
        <p:nvCxnSpPr>
          <p:cNvPr id="5" name="Straight Connector 4"/>
          <p:cNvCxnSpPr/>
          <p:nvPr/>
        </p:nvCxnSpPr>
        <p:spPr>
          <a:xfrm>
            <a:off x="355600" y="1066800"/>
            <a:ext cx="8788400" cy="0"/>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2366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a:t>
            </a:r>
            <a:endParaRPr lang="en-US" dirty="0"/>
          </a:p>
        </p:txBody>
      </p:sp>
      <p:sp>
        <p:nvSpPr>
          <p:cNvPr id="3" name="Content Placeholder 2"/>
          <p:cNvSpPr>
            <a:spLocks noGrp="1"/>
          </p:cNvSpPr>
          <p:nvPr>
            <p:ph idx="1"/>
          </p:nvPr>
        </p:nvSpPr>
        <p:spPr>
          <a:xfrm>
            <a:off x="457200" y="1219200"/>
            <a:ext cx="8229600" cy="4297363"/>
          </a:xfrm>
        </p:spPr>
        <p:txBody>
          <a:bodyPr/>
          <a:lstStyle/>
          <a:p>
            <a:r>
              <a:rPr lang="en-US" sz="2800" dirty="0" smtClean="0"/>
              <a:t>t</a:t>
            </a:r>
            <a:r>
              <a:rPr lang="en-US" sz="2800" dirty="0" smtClean="0"/>
              <a:t>o </a:t>
            </a:r>
            <a:r>
              <a:rPr lang="en-US" sz="2800" dirty="0" smtClean="0"/>
              <a:t>understand the evolution of the term </a:t>
            </a:r>
            <a:r>
              <a:rPr lang="en-US" sz="2800" dirty="0" smtClean="0"/>
              <a:t>“homeland security”</a:t>
            </a:r>
            <a:endParaRPr lang="en-US" sz="2800" dirty="0" smtClean="0"/>
          </a:p>
          <a:p>
            <a:r>
              <a:rPr lang="en-US" sz="2800" dirty="0" smtClean="0"/>
              <a:t>To determine if and how this term has been </a:t>
            </a:r>
            <a:r>
              <a:rPr lang="en-US" sz="2800" dirty="0" smtClean="0"/>
              <a:t>defined in the government literature</a:t>
            </a:r>
            <a:endParaRPr lang="en-US" sz="2800" dirty="0" smtClean="0"/>
          </a:p>
          <a:p>
            <a:r>
              <a:rPr lang="en-US" sz="2800" dirty="0" smtClean="0"/>
              <a:t>To </a:t>
            </a:r>
            <a:r>
              <a:rPr lang="en-US" sz="2800" dirty="0" smtClean="0"/>
              <a:t>uncover use of management principles (e.g., Drucker’s</a:t>
            </a:r>
            <a:r>
              <a:rPr lang="en-US" sz="2800" dirty="0" smtClean="0"/>
              <a:t> SMART Goals)</a:t>
            </a:r>
            <a:endParaRPr lang="en-US" sz="2800" dirty="0" smtClean="0"/>
          </a:p>
          <a:p>
            <a:r>
              <a:rPr lang="en-US" sz="2800" dirty="0" smtClean="0"/>
              <a:t>To determine </a:t>
            </a:r>
            <a:r>
              <a:rPr lang="en-US" sz="2800" dirty="0" smtClean="0"/>
              <a:t>if a single definition can </a:t>
            </a:r>
            <a:r>
              <a:rPr lang="en-US" sz="2800" dirty="0" smtClean="0"/>
              <a:t>be used conceptually and operationally across </a:t>
            </a:r>
            <a:r>
              <a:rPr lang="en-US" sz="2800" dirty="0" smtClean="0"/>
              <a:t>the </a:t>
            </a:r>
            <a:r>
              <a:rPr lang="en-US" sz="2800" dirty="0" smtClean="0"/>
              <a:t>homeland security enterprise</a:t>
            </a:r>
            <a:endParaRPr lang="en-US" sz="2800" dirty="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3</a:t>
            </a:fld>
            <a:endParaRPr lang="en-US" dirty="0"/>
          </a:p>
        </p:txBody>
      </p:sp>
    </p:spTree>
    <p:extLst>
      <p:ext uri="{BB962C8B-B14F-4D97-AF65-F5344CB8AC3E}">
        <p14:creationId xmlns:p14="http://schemas.microsoft.com/office/powerpoint/2010/main" val="1577623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idx="1"/>
          </p:nvPr>
        </p:nvSpPr>
        <p:spPr>
          <a:xfrm>
            <a:off x="457200" y="1639093"/>
            <a:ext cx="8229600" cy="4297363"/>
          </a:xfrm>
        </p:spPr>
        <p:txBody>
          <a:bodyPr/>
          <a:lstStyle/>
          <a:p>
            <a:pPr marL="0" indent="0">
              <a:buNone/>
            </a:pPr>
            <a:r>
              <a:rPr lang="en-US" sz="2000" dirty="0"/>
              <a:t>Using hermeneutic phenomenology, </a:t>
            </a:r>
            <a:r>
              <a:rPr lang="en-US" sz="2000" dirty="0" smtClean="0"/>
              <a:t>focused </a:t>
            </a:r>
            <a:r>
              <a:rPr lang="en-US" sz="2000" dirty="0"/>
              <a:t>on three main </a:t>
            </a:r>
            <a:r>
              <a:rPr lang="en-US" sz="2000" dirty="0" smtClean="0"/>
              <a:t>questions: </a:t>
            </a:r>
            <a:endParaRPr lang="en-US" sz="2000" dirty="0"/>
          </a:p>
          <a:p>
            <a:pPr lvl="0"/>
            <a:r>
              <a:rPr lang="en-US" sz="2000" dirty="0"/>
              <a:t>How is homeland security defined among a variety of homeland security documents, articles, congressional reports, and presidential directives between 1999 and 2015.</a:t>
            </a:r>
          </a:p>
          <a:p>
            <a:pPr lvl="0"/>
            <a:r>
              <a:rPr lang="en-US" sz="2000" dirty="0"/>
              <a:t>Do these documents provide an indication of how homeland security objectives and initiatives are managed? </a:t>
            </a:r>
          </a:p>
          <a:p>
            <a:pPr lvl="1"/>
            <a:r>
              <a:rPr lang="en-US" sz="2000" dirty="0"/>
              <a:t>Do they contain verbiage that either directly or indirectly link to being </a:t>
            </a:r>
            <a:r>
              <a:rPr lang="en-US" sz="2000" dirty="0" smtClean="0"/>
              <a:t>SMART - specific</a:t>
            </a:r>
            <a:r>
              <a:rPr lang="en-US" sz="2000" dirty="0"/>
              <a:t>, measurable, achievable, relevant, and time-bound?</a:t>
            </a:r>
          </a:p>
          <a:p>
            <a:pPr lvl="0"/>
            <a:r>
              <a:rPr lang="en-US" sz="2000" dirty="0"/>
              <a:t>What does the hermeneutic process tell us about the </a:t>
            </a:r>
            <a:r>
              <a:rPr lang="en-US" sz="2000" dirty="0" smtClean="0"/>
              <a:t>documents?</a:t>
            </a:r>
            <a:endParaRPr lang="en-US" sz="2000" dirty="0"/>
          </a:p>
          <a:p>
            <a:pPr lvl="1"/>
            <a:r>
              <a:rPr lang="en-US" sz="2000" dirty="0"/>
              <a:t>Does the hermeneutic process uncover a definition?</a:t>
            </a:r>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4</a:t>
            </a:fld>
            <a:endParaRPr lang="en-US" dirty="0"/>
          </a:p>
        </p:txBody>
      </p:sp>
    </p:spTree>
    <p:extLst>
      <p:ext uri="{BB962C8B-B14F-4D97-AF65-F5344CB8AC3E}">
        <p14:creationId xmlns:p14="http://schemas.microsoft.com/office/powerpoint/2010/main" val="1711273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a:t>
            </a:r>
            <a:endParaRPr lang="en-US" dirty="0"/>
          </a:p>
        </p:txBody>
      </p:sp>
      <p:sp>
        <p:nvSpPr>
          <p:cNvPr id="3" name="Content Placeholder 2"/>
          <p:cNvSpPr>
            <a:spLocks noGrp="1"/>
          </p:cNvSpPr>
          <p:nvPr>
            <p:ph idx="1"/>
          </p:nvPr>
        </p:nvSpPr>
        <p:spPr>
          <a:xfrm>
            <a:off x="457200" y="1219200"/>
            <a:ext cx="8229600" cy="4297363"/>
          </a:xfrm>
        </p:spPr>
        <p:txBody>
          <a:bodyPr/>
          <a:lstStyle/>
          <a:p>
            <a:r>
              <a:rPr lang="en-US" dirty="0" smtClean="0"/>
              <a:t>Management styles considered</a:t>
            </a:r>
            <a:endParaRPr lang="en-US" dirty="0" smtClean="0"/>
          </a:p>
          <a:p>
            <a:pPr lvl="1"/>
            <a:r>
              <a:rPr lang="en-US" dirty="0" smtClean="0"/>
              <a:t>Crisis </a:t>
            </a:r>
            <a:r>
              <a:rPr lang="en-US" dirty="0" smtClean="0"/>
              <a:t>management – immediate and proximate</a:t>
            </a:r>
            <a:endParaRPr lang="en-US" dirty="0" smtClean="0"/>
          </a:p>
          <a:p>
            <a:pPr lvl="1"/>
            <a:r>
              <a:rPr lang="en-US" dirty="0" smtClean="0"/>
              <a:t>Reactive </a:t>
            </a:r>
            <a:r>
              <a:rPr lang="en-US" dirty="0" smtClean="0"/>
              <a:t>management – immediate and responsive</a:t>
            </a:r>
            <a:endParaRPr lang="en-US" dirty="0" smtClean="0"/>
          </a:p>
          <a:p>
            <a:pPr lvl="1"/>
            <a:r>
              <a:rPr lang="en-US" dirty="0" smtClean="0"/>
              <a:t>Strategic </a:t>
            </a:r>
            <a:r>
              <a:rPr lang="en-US" dirty="0" smtClean="0"/>
              <a:t>management – planned and measured</a:t>
            </a:r>
            <a:endParaRPr lang="en-US" dirty="0" smtClean="0"/>
          </a:p>
          <a:p>
            <a:r>
              <a:rPr lang="en-US" dirty="0" smtClean="0"/>
              <a:t>Purpose of Homeland Security Written Communication</a:t>
            </a:r>
            <a:endParaRPr lang="en-US" dirty="0" smtClean="0"/>
          </a:p>
          <a:p>
            <a:pPr lvl="1"/>
            <a:r>
              <a:rPr lang="en-US" dirty="0" smtClean="0"/>
              <a:t>Required a hermeneutic </a:t>
            </a:r>
            <a:r>
              <a:rPr lang="en-US" dirty="0" smtClean="0"/>
              <a:t>interpretation</a:t>
            </a:r>
            <a:endParaRPr lang="en-US" dirty="0" smtClean="0"/>
          </a:p>
          <a:p>
            <a:r>
              <a:rPr lang="en-US" dirty="0" smtClean="0"/>
              <a:t>Researcher Bias</a:t>
            </a:r>
          </a:p>
          <a:p>
            <a:endParaRPr lang="en-US" dirty="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5</a:t>
            </a:fld>
            <a:endParaRPr lang="en-US" dirty="0"/>
          </a:p>
        </p:txBody>
      </p:sp>
    </p:spTree>
    <p:extLst>
      <p:ext uri="{BB962C8B-B14F-4D97-AF65-F5344CB8AC3E}">
        <p14:creationId xmlns:p14="http://schemas.microsoft.com/office/powerpoint/2010/main" val="2769305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6574"/>
            <a:ext cx="8382000" cy="990600"/>
          </a:xfrm>
        </p:spPr>
        <p:txBody>
          <a:bodyPr/>
          <a:lstStyle/>
          <a:p>
            <a:r>
              <a:rPr lang="en-US" dirty="0" smtClean="0"/>
              <a:t>Methodology</a:t>
            </a:r>
            <a:endParaRPr lang="en-US" dirty="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6</a:t>
            </a:fld>
            <a:endParaRPr lang="en-US" dirty="0"/>
          </a:p>
        </p:txBody>
      </p:sp>
      <p:graphicFrame>
        <p:nvGraphicFramePr>
          <p:cNvPr id="6" name="Diagram 5"/>
          <p:cNvGraphicFramePr/>
          <p:nvPr>
            <p:extLst>
              <p:ext uri="{D42A27DB-BD31-4B8C-83A1-F6EECF244321}">
                <p14:modId xmlns:p14="http://schemas.microsoft.com/office/powerpoint/2010/main" val="1979992473"/>
              </p:ext>
            </p:extLst>
          </p:nvPr>
        </p:nvGraphicFramePr>
        <p:xfrm>
          <a:off x="304799" y="1077175"/>
          <a:ext cx="8839201" cy="4989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763751" y="1590130"/>
            <a:ext cx="5464097" cy="523220"/>
          </a:xfrm>
          <a:prstGeom prst="rect">
            <a:avLst/>
          </a:prstGeom>
          <a:noFill/>
        </p:spPr>
        <p:txBody>
          <a:bodyPr wrap="square" rtlCol="0">
            <a:spAutoFit/>
          </a:bodyPr>
          <a:lstStyle/>
          <a:p>
            <a:pPr algn="ctr"/>
            <a:r>
              <a:rPr lang="en-US" sz="2800" dirty="0" smtClean="0"/>
              <a:t>4 Phases of Documents (N = 29)</a:t>
            </a:r>
            <a:endParaRPr lang="en-US" sz="2800" dirty="0"/>
          </a:p>
        </p:txBody>
      </p:sp>
      <p:sp>
        <p:nvSpPr>
          <p:cNvPr id="8" name="TextBox 7"/>
          <p:cNvSpPr txBox="1"/>
          <p:nvPr/>
        </p:nvSpPr>
        <p:spPr>
          <a:xfrm>
            <a:off x="630037" y="5261910"/>
            <a:ext cx="1427356" cy="369332"/>
          </a:xfrm>
          <a:prstGeom prst="rect">
            <a:avLst/>
          </a:prstGeom>
          <a:noFill/>
        </p:spPr>
        <p:txBody>
          <a:bodyPr wrap="square" rtlCol="0">
            <a:spAutoFit/>
          </a:bodyPr>
          <a:lstStyle/>
          <a:p>
            <a:r>
              <a:rPr lang="en-US" dirty="0" smtClean="0"/>
              <a:t>1999-2001</a:t>
            </a:r>
            <a:endParaRPr lang="en-US" dirty="0"/>
          </a:p>
        </p:txBody>
      </p:sp>
      <p:sp>
        <p:nvSpPr>
          <p:cNvPr id="9" name="TextBox 8"/>
          <p:cNvSpPr txBox="1"/>
          <p:nvPr/>
        </p:nvSpPr>
        <p:spPr>
          <a:xfrm>
            <a:off x="2871437" y="5261910"/>
            <a:ext cx="1427356" cy="369332"/>
          </a:xfrm>
          <a:prstGeom prst="rect">
            <a:avLst/>
          </a:prstGeom>
          <a:noFill/>
        </p:spPr>
        <p:txBody>
          <a:bodyPr wrap="square" rtlCol="0">
            <a:spAutoFit/>
          </a:bodyPr>
          <a:lstStyle/>
          <a:p>
            <a:r>
              <a:rPr lang="en-US" dirty="0" smtClean="0"/>
              <a:t>2001-2005</a:t>
            </a:r>
            <a:endParaRPr lang="en-US" dirty="0"/>
          </a:p>
        </p:txBody>
      </p:sp>
      <p:sp>
        <p:nvSpPr>
          <p:cNvPr id="10" name="TextBox 9"/>
          <p:cNvSpPr txBox="1"/>
          <p:nvPr/>
        </p:nvSpPr>
        <p:spPr>
          <a:xfrm>
            <a:off x="4724399" y="5261910"/>
            <a:ext cx="1427356" cy="369332"/>
          </a:xfrm>
          <a:prstGeom prst="rect">
            <a:avLst/>
          </a:prstGeom>
          <a:noFill/>
        </p:spPr>
        <p:txBody>
          <a:bodyPr wrap="square" rtlCol="0">
            <a:spAutoFit/>
          </a:bodyPr>
          <a:lstStyle/>
          <a:p>
            <a:r>
              <a:rPr lang="en-US" dirty="0" smtClean="0"/>
              <a:t>2005 - 2015</a:t>
            </a:r>
            <a:endParaRPr lang="en-US" dirty="0"/>
          </a:p>
        </p:txBody>
      </p:sp>
      <p:sp>
        <p:nvSpPr>
          <p:cNvPr id="11" name="TextBox 10"/>
          <p:cNvSpPr txBox="1"/>
          <p:nvPr/>
        </p:nvSpPr>
        <p:spPr>
          <a:xfrm>
            <a:off x="7002967" y="5261910"/>
            <a:ext cx="1427356" cy="369332"/>
          </a:xfrm>
          <a:prstGeom prst="rect">
            <a:avLst/>
          </a:prstGeom>
          <a:noFill/>
        </p:spPr>
        <p:txBody>
          <a:bodyPr wrap="square" rtlCol="0">
            <a:spAutoFit/>
          </a:bodyPr>
          <a:lstStyle/>
          <a:p>
            <a:r>
              <a:rPr lang="en-US" dirty="0" smtClean="0"/>
              <a:t>2008-2015</a:t>
            </a:r>
            <a:endParaRPr lang="en-US" dirty="0"/>
          </a:p>
        </p:txBody>
      </p:sp>
    </p:spTree>
    <p:extLst>
      <p:ext uri="{BB962C8B-B14F-4D97-AF65-F5344CB8AC3E}">
        <p14:creationId xmlns:p14="http://schemas.microsoft.com/office/powerpoint/2010/main" val="1673432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628"/>
            <a:ext cx="8382000" cy="990600"/>
          </a:xfrm>
        </p:spPr>
        <p:txBody>
          <a:bodyPr/>
          <a:lstStyle/>
          <a:p>
            <a:r>
              <a:rPr lang="en-US" dirty="0" smtClean="0"/>
              <a:t>Findings: Multiple Definitions</a:t>
            </a:r>
            <a:endParaRPr lang="en-US" dirty="0"/>
          </a:p>
        </p:txBody>
      </p:sp>
      <p:sp>
        <p:nvSpPr>
          <p:cNvPr id="3" name="Content Placeholder 2"/>
          <p:cNvSpPr>
            <a:spLocks noGrp="1"/>
          </p:cNvSpPr>
          <p:nvPr>
            <p:ph idx="1"/>
          </p:nvPr>
        </p:nvSpPr>
        <p:spPr>
          <a:xfrm>
            <a:off x="381000" y="795456"/>
            <a:ext cx="8229600" cy="4297363"/>
          </a:xfrm>
        </p:spPr>
        <p:txBody>
          <a:bodyPr/>
          <a:lstStyle/>
          <a:p>
            <a:pPr lvl="1"/>
            <a:r>
              <a:rPr lang="en-US" sz="2000" dirty="0" smtClean="0"/>
              <a:t>Timeline</a:t>
            </a:r>
          </a:p>
          <a:p>
            <a:pPr lvl="2"/>
            <a:r>
              <a:rPr lang="en-US" sz="1600" dirty="0" smtClean="0"/>
              <a:t>Pre-9/11 – Cold War ideology</a:t>
            </a:r>
          </a:p>
          <a:p>
            <a:pPr lvl="2"/>
            <a:r>
              <a:rPr lang="en-US" sz="1600" dirty="0" smtClean="0"/>
              <a:t>Post-9/11 – Terrorism Threat</a:t>
            </a:r>
          </a:p>
          <a:p>
            <a:pPr lvl="2"/>
            <a:r>
              <a:rPr lang="en-US" sz="1600" dirty="0" smtClean="0"/>
              <a:t>Post-Katrina – All Hazards</a:t>
            </a:r>
          </a:p>
          <a:p>
            <a:pPr lvl="2"/>
            <a:r>
              <a:rPr lang="en-US" sz="1600" dirty="0" smtClean="0"/>
              <a:t>Review </a:t>
            </a:r>
          </a:p>
          <a:p>
            <a:pPr lvl="1"/>
            <a:r>
              <a:rPr lang="en-US" sz="2000" dirty="0" smtClean="0"/>
              <a:t>Type of document</a:t>
            </a:r>
          </a:p>
          <a:p>
            <a:pPr lvl="2"/>
            <a:r>
              <a:rPr lang="en-US" sz="2000" dirty="0" smtClean="0"/>
              <a:t>Exploratory</a:t>
            </a:r>
          </a:p>
          <a:p>
            <a:pPr lvl="2"/>
            <a:r>
              <a:rPr lang="en-US" sz="2000" dirty="0" smtClean="0"/>
              <a:t>Strategic</a:t>
            </a:r>
          </a:p>
          <a:p>
            <a:pPr lvl="2"/>
            <a:r>
              <a:rPr lang="en-US" sz="2000" dirty="0" smtClean="0"/>
              <a:t>Prescriptive</a:t>
            </a:r>
          </a:p>
          <a:p>
            <a:pPr lvl="2"/>
            <a:r>
              <a:rPr lang="en-US" sz="2000" dirty="0" smtClean="0"/>
              <a:t>Evaluative</a:t>
            </a:r>
            <a:endParaRPr lang="en-US" sz="2000" dirty="0"/>
          </a:p>
          <a:p>
            <a:pPr lvl="1"/>
            <a:r>
              <a:rPr lang="en-US" sz="2000" dirty="0" smtClean="0"/>
              <a:t>Conceptual</a:t>
            </a:r>
          </a:p>
          <a:p>
            <a:pPr lvl="2"/>
            <a:r>
              <a:rPr lang="en-US" sz="2000" dirty="0" smtClean="0"/>
              <a:t>Agency mission and initiatives</a:t>
            </a:r>
          </a:p>
          <a:p>
            <a:pPr lvl="2"/>
            <a:r>
              <a:rPr lang="en-US" sz="2000" dirty="0" smtClean="0"/>
              <a:t>Pre-set </a:t>
            </a:r>
            <a:r>
              <a:rPr lang="en-US" sz="2000" dirty="0"/>
              <a:t>culture of merging agencies</a:t>
            </a:r>
          </a:p>
          <a:p>
            <a:pPr lvl="2"/>
            <a:r>
              <a:rPr lang="en-US" sz="2000" dirty="0" smtClean="0"/>
              <a:t>Presidential administration drivers</a:t>
            </a:r>
          </a:p>
          <a:p>
            <a:pPr lvl="2"/>
            <a:r>
              <a:rPr lang="en-US" sz="2000" dirty="0" smtClean="0"/>
              <a:t>Public opinion</a:t>
            </a:r>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7</a:t>
            </a:fld>
            <a:endParaRPr lang="en-US" dirty="0"/>
          </a:p>
        </p:txBody>
      </p:sp>
      <p:sp>
        <p:nvSpPr>
          <p:cNvPr id="5" name="Title 1"/>
          <p:cNvSpPr txBox="1">
            <a:spLocks/>
          </p:cNvSpPr>
          <p:nvPr/>
        </p:nvSpPr>
        <p:spPr bwMode="auto">
          <a:xfrm>
            <a:off x="6553200" y="2058987"/>
            <a:ext cx="2548053" cy="3429000"/>
          </a:xfrm>
          <a:prstGeom prst="rect">
            <a:avLst/>
          </a:prstGeom>
          <a:solidFill>
            <a:srgbClr val="FFFF00"/>
          </a:solidFill>
          <a:ln>
            <a:noFill/>
          </a:ln>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3600" kern="1200">
                <a:solidFill>
                  <a:schemeClr val="tx1"/>
                </a:solidFill>
                <a:latin typeface="+mj-lt"/>
                <a:ea typeface="ＭＳ Ｐゴシック" charset="0"/>
                <a:cs typeface="ＭＳ Ｐゴシック" charset="0"/>
              </a:defRPr>
            </a:lvl1pPr>
            <a:lvl2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2pPr>
            <a:lvl3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3pPr>
            <a:lvl4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4pPr>
            <a:lvl5pPr algn="r" defTabSz="457200" rtl="0" eaLnBrk="0" fontAlgn="base" hangingPunct="0">
              <a:spcBef>
                <a:spcPct val="0"/>
              </a:spcBef>
              <a:spcAft>
                <a:spcPct val="0"/>
              </a:spcAft>
              <a:defRPr sz="3600">
                <a:solidFill>
                  <a:schemeClr val="bg1"/>
                </a:solidFill>
                <a:latin typeface="Calibri" pitchFamily="54" charset="0"/>
                <a:ea typeface="ＭＳ Ｐゴシック" charset="0"/>
                <a:cs typeface="ＭＳ Ｐゴシック" charset="0"/>
              </a:defRPr>
            </a:lvl5pPr>
            <a:lvl6pPr marL="457200" algn="r" defTabSz="457200" rtl="0" fontAlgn="base">
              <a:spcBef>
                <a:spcPct val="0"/>
              </a:spcBef>
              <a:spcAft>
                <a:spcPct val="0"/>
              </a:spcAft>
              <a:defRPr sz="3600">
                <a:solidFill>
                  <a:schemeClr val="bg1"/>
                </a:solidFill>
                <a:latin typeface="Calibri" pitchFamily="54" charset="0"/>
              </a:defRPr>
            </a:lvl6pPr>
            <a:lvl7pPr marL="914400" algn="r" defTabSz="457200" rtl="0" fontAlgn="base">
              <a:spcBef>
                <a:spcPct val="0"/>
              </a:spcBef>
              <a:spcAft>
                <a:spcPct val="0"/>
              </a:spcAft>
              <a:defRPr sz="3600">
                <a:solidFill>
                  <a:schemeClr val="bg1"/>
                </a:solidFill>
                <a:latin typeface="Calibri" pitchFamily="54" charset="0"/>
              </a:defRPr>
            </a:lvl7pPr>
            <a:lvl8pPr marL="1371600" algn="r" defTabSz="457200" rtl="0" fontAlgn="base">
              <a:spcBef>
                <a:spcPct val="0"/>
              </a:spcBef>
              <a:spcAft>
                <a:spcPct val="0"/>
              </a:spcAft>
              <a:defRPr sz="3600">
                <a:solidFill>
                  <a:schemeClr val="bg1"/>
                </a:solidFill>
                <a:latin typeface="Calibri" pitchFamily="54" charset="0"/>
              </a:defRPr>
            </a:lvl8pPr>
            <a:lvl9pPr marL="1828800" algn="r" defTabSz="457200" rtl="0" fontAlgn="base">
              <a:spcBef>
                <a:spcPct val="0"/>
              </a:spcBef>
              <a:spcAft>
                <a:spcPct val="0"/>
              </a:spcAft>
              <a:defRPr sz="3600">
                <a:solidFill>
                  <a:schemeClr val="bg1"/>
                </a:solidFill>
                <a:latin typeface="Calibri" pitchFamily="54" charset="0"/>
              </a:defRPr>
            </a:lvl9pPr>
          </a:lstStyle>
          <a:p>
            <a:r>
              <a:rPr lang="en-US" sz="1800" dirty="0" smtClean="0"/>
              <a:t>Key Take Away: Homeland security is both a </a:t>
            </a:r>
            <a:r>
              <a:rPr lang="en-US" sz="1800" b="1" i="1" dirty="0" smtClean="0"/>
              <a:t>concept</a:t>
            </a:r>
            <a:r>
              <a:rPr lang="en-US" sz="1800" dirty="0" smtClean="0"/>
              <a:t> that strives to </a:t>
            </a:r>
            <a:r>
              <a:rPr lang="en-US" sz="1800" dirty="0" smtClean="0"/>
              <a:t>deal with threats and incidents that do occur (safeguard against catastrophic destruction), and </a:t>
            </a:r>
            <a:r>
              <a:rPr lang="en-US" sz="1800" b="1" i="1" dirty="0" smtClean="0"/>
              <a:t>operational</a:t>
            </a:r>
            <a:r>
              <a:rPr lang="en-US" sz="1800" i="1" dirty="0" smtClean="0"/>
              <a:t> </a:t>
            </a:r>
            <a:r>
              <a:rPr lang="en-US" sz="1800" i="1" dirty="0" smtClean="0"/>
              <a:t>re:</a:t>
            </a:r>
            <a:r>
              <a:rPr lang="en-US" sz="1800" dirty="0" smtClean="0"/>
              <a:t> </a:t>
            </a:r>
            <a:r>
              <a:rPr lang="en-US" sz="1800" dirty="0" smtClean="0"/>
              <a:t>what each agency must do to </a:t>
            </a:r>
            <a:r>
              <a:rPr lang="en-US" sz="1800" dirty="0" smtClean="0"/>
              <a:t>manage</a:t>
            </a:r>
            <a:r>
              <a:rPr lang="en-US" sz="1800" dirty="0" smtClean="0"/>
              <a:t> the concept</a:t>
            </a:r>
            <a:r>
              <a:rPr lang="en-US" sz="1800" dirty="0"/>
              <a:t> </a:t>
            </a:r>
            <a:endParaRPr lang="en-US" sz="1800" dirty="0" smtClean="0"/>
          </a:p>
        </p:txBody>
      </p:sp>
    </p:spTree>
    <p:extLst>
      <p:ext uri="{BB962C8B-B14F-4D97-AF65-F5344CB8AC3E}">
        <p14:creationId xmlns:p14="http://schemas.microsoft.com/office/powerpoint/2010/main" val="3941917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57200" y="1089212"/>
            <a:ext cx="8229600" cy="4932447"/>
          </a:xfrm>
        </p:spPr>
        <p:txBody>
          <a:bodyPr/>
          <a:lstStyle/>
          <a:p>
            <a:r>
              <a:rPr lang="en-US" sz="2800" dirty="0" smtClean="0"/>
              <a:t>Administration drives understanding</a:t>
            </a:r>
          </a:p>
          <a:p>
            <a:r>
              <a:rPr lang="en-US" sz="2800" dirty="0" smtClean="0"/>
              <a:t>Change </a:t>
            </a:r>
            <a:r>
              <a:rPr lang="en-US" sz="2800" dirty="0" smtClean="0"/>
              <a:t>from Cold War-based security to 21</a:t>
            </a:r>
            <a:r>
              <a:rPr lang="en-US" sz="2800" baseline="30000" dirty="0" smtClean="0"/>
              <a:t>st</a:t>
            </a:r>
            <a:r>
              <a:rPr lang="en-US" sz="2800" dirty="0" smtClean="0"/>
              <a:t> Century</a:t>
            </a:r>
          </a:p>
          <a:p>
            <a:r>
              <a:rPr lang="en-US" sz="2800" dirty="0" smtClean="0"/>
              <a:t>Homeland security term started before 9/11 and evolved over four categorical time </a:t>
            </a:r>
            <a:r>
              <a:rPr lang="en-US" sz="2800" dirty="0" smtClean="0"/>
              <a:t>periods based upon incidents</a:t>
            </a:r>
            <a:endParaRPr lang="en-US" sz="2800" dirty="0" smtClean="0"/>
          </a:p>
          <a:p>
            <a:r>
              <a:rPr lang="en-US" sz="2800" dirty="0" smtClean="0"/>
              <a:t>Definitions were not </a:t>
            </a:r>
            <a:r>
              <a:rPr lang="en-US" sz="2800" dirty="0" smtClean="0"/>
              <a:t>as clearly </a:t>
            </a:r>
            <a:r>
              <a:rPr lang="en-US" sz="2800" dirty="0" smtClean="0"/>
              <a:t>articulated </a:t>
            </a:r>
            <a:r>
              <a:rPr lang="en-US" sz="2800" dirty="0" smtClean="0"/>
              <a:t>within </a:t>
            </a:r>
            <a:r>
              <a:rPr lang="en-US" sz="2800" dirty="0" smtClean="0"/>
              <a:t>the </a:t>
            </a:r>
            <a:r>
              <a:rPr lang="en-US" sz="2800" dirty="0" smtClean="0"/>
              <a:t>documents and changed across documents</a:t>
            </a:r>
            <a:endParaRPr lang="en-US" sz="2800" dirty="0" smtClean="0"/>
          </a:p>
          <a:p>
            <a:r>
              <a:rPr lang="en-US" sz="2800" dirty="0" smtClean="0"/>
              <a:t>Single definition is not </a:t>
            </a:r>
            <a:r>
              <a:rPr lang="en-US" sz="2800" dirty="0" smtClean="0"/>
              <a:t>necessary, goal is paramount</a:t>
            </a:r>
          </a:p>
          <a:p>
            <a:r>
              <a:rPr lang="en-US" sz="2800" dirty="0" smtClean="0"/>
              <a:t>Public perception influence</a:t>
            </a:r>
            <a:endParaRPr lang="en-US" sz="2800" dirty="0" smtClean="0"/>
          </a:p>
          <a:p>
            <a:r>
              <a:rPr lang="en-US" sz="2800" dirty="0" smtClean="0"/>
              <a:t>Evolution shifts from reactive to strategic</a:t>
            </a:r>
            <a:endParaRPr lang="en-US" sz="2800" dirty="0" smtClean="0"/>
          </a:p>
          <a:p>
            <a:endParaRPr lang="en-US" dirty="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8</a:t>
            </a:fld>
            <a:endParaRPr lang="en-US" dirty="0"/>
          </a:p>
        </p:txBody>
      </p:sp>
    </p:spTree>
    <p:extLst>
      <p:ext uri="{BB962C8B-B14F-4D97-AF65-F5344CB8AC3E}">
        <p14:creationId xmlns:p14="http://schemas.microsoft.com/office/powerpoint/2010/main" val="922380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of Study and Recommendations for Future Research</a:t>
            </a:r>
            <a:endParaRPr lang="en-US" dirty="0"/>
          </a:p>
        </p:txBody>
      </p:sp>
      <p:sp>
        <p:nvSpPr>
          <p:cNvPr id="3" name="Content Placeholder 2"/>
          <p:cNvSpPr>
            <a:spLocks noGrp="1"/>
          </p:cNvSpPr>
          <p:nvPr>
            <p:ph idx="1"/>
          </p:nvPr>
        </p:nvSpPr>
        <p:spPr/>
        <p:txBody>
          <a:bodyPr/>
          <a:lstStyle/>
          <a:p>
            <a:r>
              <a:rPr lang="en-US" sz="2400" dirty="0" smtClean="0"/>
              <a:t>Study is </a:t>
            </a:r>
            <a:r>
              <a:rPr lang="en-US" sz="2400" dirty="0" smtClean="0"/>
              <a:t>interpretive and inherently biased</a:t>
            </a:r>
            <a:endParaRPr lang="en-US" sz="2400" dirty="0" smtClean="0"/>
          </a:p>
          <a:p>
            <a:r>
              <a:rPr lang="en-US" sz="2400" dirty="0" smtClean="0"/>
              <a:t>Absolute conclusions could not be derived</a:t>
            </a:r>
          </a:p>
          <a:p>
            <a:r>
              <a:rPr lang="en-US" sz="2400" dirty="0" smtClean="0"/>
              <a:t>Academic </a:t>
            </a:r>
            <a:r>
              <a:rPr lang="en-US" sz="2400" dirty="0" smtClean="0"/>
              <a:t>research into the efficacy of management styles, particularly reactive and strategic</a:t>
            </a:r>
          </a:p>
          <a:p>
            <a:r>
              <a:rPr lang="en-US" sz="2400" dirty="0" smtClean="0"/>
              <a:t>OMB requires development of documents to include SMART-like goals. Research should identify if this is employed and if it works.</a:t>
            </a:r>
          </a:p>
          <a:p>
            <a:r>
              <a:rPr lang="en-US" sz="2400" dirty="0" smtClean="0"/>
              <a:t>Private sector may have useful management tools, but understanding differences in public sector is necessary</a:t>
            </a:r>
          </a:p>
          <a:p>
            <a:r>
              <a:rPr lang="en-US" sz="2400" dirty="0" smtClean="0"/>
              <a:t>Understand how public perception plays into homeland security policy</a:t>
            </a:r>
          </a:p>
          <a:p>
            <a:endParaRPr lang="en-US" dirty="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9</a:t>
            </a:fld>
            <a:endParaRPr lang="en-US" dirty="0"/>
          </a:p>
        </p:txBody>
      </p:sp>
    </p:spTree>
    <p:extLst>
      <p:ext uri="{BB962C8B-B14F-4D97-AF65-F5344CB8AC3E}">
        <p14:creationId xmlns:p14="http://schemas.microsoft.com/office/powerpoint/2010/main" val="1600624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59424"/>
            <a:ext cx="8382000" cy="990600"/>
          </a:xfrm>
        </p:spPr>
        <p:txBody>
          <a:bodyPr/>
          <a:lstStyle/>
          <a:p>
            <a:pPr algn="ctr"/>
            <a:r>
              <a:rPr lang="en-US" dirty="0" smtClean="0"/>
              <a:t>Questions?</a:t>
            </a:r>
            <a:endParaRPr lang="en-US" dirty="0"/>
          </a:p>
        </p:txBody>
      </p:sp>
      <p:sp>
        <p:nvSpPr>
          <p:cNvPr id="3" name="Content Placeholder 2"/>
          <p:cNvSpPr>
            <a:spLocks noGrp="1"/>
          </p:cNvSpPr>
          <p:nvPr>
            <p:ph idx="1"/>
          </p:nvPr>
        </p:nvSpPr>
        <p:spPr>
          <a:xfrm>
            <a:off x="457200" y="5351929"/>
            <a:ext cx="8229600" cy="545634"/>
          </a:xfrm>
        </p:spPr>
        <p:txBody>
          <a:bodyPr/>
          <a:lstStyle/>
          <a:p>
            <a:pPr marL="0" indent="0">
              <a:buNone/>
            </a:pPr>
            <a:r>
              <a:rPr lang="en-US" dirty="0" smtClean="0"/>
              <a:t>Tina M. Bynum, </a:t>
            </a:r>
            <a:r>
              <a:rPr lang="en-US" dirty="0" smtClean="0">
                <a:hlinkClick r:id="rId2"/>
              </a:rPr>
              <a:t>tbynum@coloradotech.edu</a:t>
            </a:r>
            <a:r>
              <a:rPr lang="en-US" dirty="0" smtClean="0"/>
              <a:t> </a:t>
            </a:r>
            <a:endParaRPr lang="en-US" dirty="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10</a:t>
            </a:fld>
            <a:endParaRPr lang="en-US" dirty="0"/>
          </a:p>
        </p:txBody>
      </p:sp>
    </p:spTree>
    <p:extLst>
      <p:ext uri="{BB962C8B-B14F-4D97-AF65-F5344CB8AC3E}">
        <p14:creationId xmlns:p14="http://schemas.microsoft.com/office/powerpoint/2010/main" val="3945148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45143" y="1036180"/>
            <a:ext cx="8882743" cy="4794477"/>
          </a:xfrm>
        </p:spPr>
        <p:txBody>
          <a:bodyPr/>
          <a:lstStyle/>
          <a:p>
            <a:pPr marL="0" indent="0">
              <a:buNone/>
            </a:pPr>
            <a:r>
              <a:rPr lang="en-US" sz="1800" b="1" dirty="0" err="1"/>
              <a:t>Bellavita</a:t>
            </a:r>
            <a:r>
              <a:rPr lang="en-US" sz="1800" dirty="0"/>
              <a:t>, C. (2007). Changing homeland security: The year in review – 2007. </a:t>
            </a:r>
            <a:r>
              <a:rPr lang="en-US" sz="1800" i="1" dirty="0"/>
              <a:t>Homeland Security Affairs, 4</a:t>
            </a:r>
            <a:r>
              <a:rPr lang="en-US" sz="1800" dirty="0"/>
              <a:t>(1), 1-22.</a:t>
            </a:r>
          </a:p>
          <a:p>
            <a:pPr marL="0" indent="0">
              <a:buNone/>
            </a:pPr>
            <a:r>
              <a:rPr lang="en-US" sz="1800" b="1" dirty="0" err="1"/>
              <a:t>Bellavita</a:t>
            </a:r>
            <a:r>
              <a:rPr lang="en-US" sz="1800" dirty="0"/>
              <a:t>, C. (2008). Changing homeland security: What is homeland security? </a:t>
            </a:r>
            <a:r>
              <a:rPr lang="en-US" sz="1800" i="1" dirty="0"/>
              <a:t>Homeland Security Affairs, 4</a:t>
            </a:r>
            <a:r>
              <a:rPr lang="en-US" sz="1800" dirty="0"/>
              <a:t>(2), 1-30</a:t>
            </a:r>
            <a:r>
              <a:rPr lang="en-US" sz="1800" dirty="0" smtClean="0"/>
              <a:t>.</a:t>
            </a:r>
          </a:p>
          <a:p>
            <a:pPr marL="0" indent="0">
              <a:buNone/>
            </a:pPr>
            <a:r>
              <a:rPr lang="en-US" sz="1800" b="1" dirty="0"/>
              <a:t>Birkland</a:t>
            </a:r>
            <a:r>
              <a:rPr lang="en-US" sz="1800" dirty="0"/>
              <a:t>, T. A. (2009). Disasters, catastrophes, and policy failure in the homeland security era. </a:t>
            </a:r>
            <a:r>
              <a:rPr lang="en-US" sz="1800" i="1" dirty="0"/>
              <a:t>Review of Policy Research, 26</a:t>
            </a:r>
            <a:r>
              <a:rPr lang="en-US" sz="1800" dirty="0"/>
              <a:t>(4), 423-438</a:t>
            </a:r>
            <a:r>
              <a:rPr lang="en-US" sz="1800" dirty="0" smtClean="0"/>
              <a:t>.</a:t>
            </a:r>
          </a:p>
          <a:p>
            <a:pPr marL="0" indent="0">
              <a:buNone/>
            </a:pPr>
            <a:r>
              <a:rPr lang="en-US" sz="1800" b="1" dirty="0" smtClean="0"/>
              <a:t>Drucker</a:t>
            </a:r>
            <a:r>
              <a:rPr lang="en-US" sz="1800" dirty="0"/>
              <a:t>, P. F. (1954). </a:t>
            </a:r>
            <a:r>
              <a:rPr lang="en-US" sz="1800" i="1" dirty="0"/>
              <a:t>The Practice of Management</a:t>
            </a:r>
            <a:r>
              <a:rPr lang="en-US" sz="1800" dirty="0"/>
              <a:t>. New York, NY: Harper &amp; Row.</a:t>
            </a:r>
          </a:p>
          <a:p>
            <a:pPr marL="0" indent="0">
              <a:buNone/>
            </a:pPr>
            <a:r>
              <a:rPr lang="en-US" sz="1800" b="1" dirty="0" smtClean="0"/>
              <a:t>Edmondson</a:t>
            </a:r>
            <a:r>
              <a:rPr lang="en-US" sz="1800" b="1" dirty="0"/>
              <a:t>, A. C., &amp; McManus, S. E.</a:t>
            </a:r>
            <a:r>
              <a:rPr lang="en-US" sz="1800" dirty="0"/>
              <a:t> (2007). Methodological fit in management field research. </a:t>
            </a:r>
            <a:r>
              <a:rPr lang="en-US" sz="1800" i="1" dirty="0"/>
              <a:t>Academy of Management Review, 32</a:t>
            </a:r>
            <a:r>
              <a:rPr lang="en-US" sz="1800" dirty="0"/>
              <a:t>(4), 1155-1179</a:t>
            </a:r>
            <a:r>
              <a:rPr lang="en-US" sz="1800" dirty="0" smtClean="0"/>
              <a:t>.</a:t>
            </a:r>
          </a:p>
          <a:p>
            <a:pPr marL="0" indent="0">
              <a:buNone/>
            </a:pPr>
            <a:r>
              <a:rPr lang="en-US" sz="1800" b="1" dirty="0"/>
              <a:t>Heidegger</a:t>
            </a:r>
            <a:r>
              <a:rPr lang="en-US" sz="1800" dirty="0"/>
              <a:t>, M. (1996). </a:t>
            </a:r>
            <a:r>
              <a:rPr lang="en-US" sz="1800" i="1" dirty="0"/>
              <a:t>Being and time: A translation of Sein and </a:t>
            </a:r>
            <a:r>
              <a:rPr lang="en-US" sz="1800" i="1" dirty="0" err="1"/>
              <a:t>Zeit</a:t>
            </a:r>
            <a:r>
              <a:rPr lang="en-US" sz="1800" i="1" dirty="0"/>
              <a:t> </a:t>
            </a:r>
            <a:r>
              <a:rPr lang="en-US" sz="1800" dirty="0"/>
              <a:t>(J. </a:t>
            </a:r>
            <a:r>
              <a:rPr lang="en-US" sz="1800" dirty="0" err="1"/>
              <a:t>Stambaugh</a:t>
            </a:r>
            <a:r>
              <a:rPr lang="en-US" sz="1800" dirty="0"/>
              <a:t>, Trans.). Albany, New York, NY: State University of New York Press</a:t>
            </a:r>
            <a:r>
              <a:rPr lang="en-US" sz="1800" dirty="0" smtClean="0"/>
              <a:t>.</a:t>
            </a:r>
          </a:p>
          <a:p>
            <a:pPr marL="0" indent="0">
              <a:buNone/>
            </a:pPr>
            <a:r>
              <a:rPr lang="en-US" sz="1800" b="1" dirty="0" err="1"/>
              <a:t>Kakkori</a:t>
            </a:r>
            <a:r>
              <a:rPr lang="en-US" sz="1800" dirty="0"/>
              <a:t>, L. (2009). Hermeneutics and phenomenology problems when applying hermeneutic phenomenological method in educational qualitative research, </a:t>
            </a:r>
            <a:r>
              <a:rPr lang="en-US" sz="1800" i="1" dirty="0" err="1"/>
              <a:t>Paideusis</a:t>
            </a:r>
            <a:r>
              <a:rPr lang="en-US" sz="1800" i="1" dirty="0"/>
              <a:t>, </a:t>
            </a:r>
            <a:r>
              <a:rPr lang="en-US" sz="1800" dirty="0"/>
              <a:t>18(2), 19-27. </a:t>
            </a:r>
            <a:endParaRPr lang="en-US" sz="1800" dirty="0" smtClean="0"/>
          </a:p>
          <a:p>
            <a:pPr marL="0" indent="0">
              <a:buNone/>
            </a:pPr>
            <a:r>
              <a:rPr lang="en-US" sz="1800" b="1" dirty="0" err="1"/>
              <a:t>Kettl</a:t>
            </a:r>
            <a:r>
              <a:rPr lang="en-US" sz="1800" dirty="0"/>
              <a:t>, D. F. (2014). </a:t>
            </a:r>
            <a:r>
              <a:rPr lang="en-US" sz="1800" i="1" dirty="0"/>
              <a:t>System under stress</a:t>
            </a:r>
            <a:r>
              <a:rPr lang="en-US" sz="1800" dirty="0"/>
              <a:t> (3Ed). Thousand Oaks, CA: Sage Publications, Inc</a:t>
            </a:r>
            <a:r>
              <a:rPr lang="en-US" sz="1800" dirty="0" smtClean="0"/>
              <a:t>.</a:t>
            </a:r>
          </a:p>
          <a:p>
            <a:pPr marL="0" indent="0">
              <a:buNone/>
            </a:pPr>
            <a:r>
              <a:rPr lang="en-US" sz="1800" b="1" dirty="0"/>
              <a:t>Laverty</a:t>
            </a:r>
            <a:r>
              <a:rPr lang="en-US" sz="1800" dirty="0"/>
              <a:t>, S. M. (2003). Hermeneutic phenomenology and phenomenology: A comparison of historical and methodological considerations. </a:t>
            </a:r>
            <a:r>
              <a:rPr lang="en-US" sz="1800" i="1" dirty="0"/>
              <a:t>International Journal of Qualitative Methods, 2</a:t>
            </a:r>
            <a:r>
              <a:rPr lang="en-US" sz="1800" dirty="0"/>
              <a:t>(3), 1-29.</a:t>
            </a:r>
          </a:p>
          <a:p>
            <a:pPr marL="0" indent="0">
              <a:buNone/>
            </a:pPr>
            <a:endParaRPr lang="en-US" sz="1800" dirty="0"/>
          </a:p>
          <a:p>
            <a:pPr marL="0" indent="0">
              <a:buNone/>
            </a:pPr>
            <a:endParaRPr lang="en-US" sz="1800" dirty="0" smtClean="0"/>
          </a:p>
          <a:p>
            <a:endParaRPr lang="en-US" sz="1800" dirty="0" smtClean="0"/>
          </a:p>
          <a:p>
            <a:endParaRPr lang="en-US" sz="1800" dirty="0"/>
          </a:p>
          <a:p>
            <a:endParaRPr lang="en-US" sz="2000" dirty="0" smtClean="0"/>
          </a:p>
          <a:p>
            <a:endParaRPr lang="en-US" sz="2000" dirty="0" smtClean="0"/>
          </a:p>
          <a:p>
            <a:endParaRPr lang="en-US" sz="2000" dirty="0"/>
          </a:p>
          <a:p>
            <a:pPr marL="0" indent="0">
              <a:buNone/>
            </a:pPr>
            <a:endParaRPr lang="en-US" sz="2000" dirty="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11</a:t>
            </a:fld>
            <a:endParaRPr lang="en-US" dirty="0"/>
          </a:p>
        </p:txBody>
      </p:sp>
    </p:spTree>
    <p:extLst>
      <p:ext uri="{BB962C8B-B14F-4D97-AF65-F5344CB8AC3E}">
        <p14:creationId xmlns:p14="http://schemas.microsoft.com/office/powerpoint/2010/main" val="4039575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007"/>
            <a:ext cx="8382000" cy="990600"/>
          </a:xfrm>
        </p:spPr>
        <p:txBody>
          <a:bodyPr/>
          <a:lstStyle/>
          <a:p>
            <a:r>
              <a:rPr lang="en-US" dirty="0" smtClean="0"/>
              <a:t>References cont.</a:t>
            </a:r>
            <a:endParaRPr lang="en-US" dirty="0"/>
          </a:p>
        </p:txBody>
      </p:sp>
      <p:sp>
        <p:nvSpPr>
          <p:cNvPr id="3" name="Content Placeholder 2"/>
          <p:cNvSpPr>
            <a:spLocks noGrp="1"/>
          </p:cNvSpPr>
          <p:nvPr>
            <p:ph idx="1"/>
          </p:nvPr>
        </p:nvSpPr>
        <p:spPr>
          <a:xfrm>
            <a:off x="125506" y="875102"/>
            <a:ext cx="8785412" cy="4455177"/>
          </a:xfrm>
        </p:spPr>
        <p:txBody>
          <a:bodyPr/>
          <a:lstStyle/>
          <a:p>
            <a:pPr marL="0" indent="0">
              <a:buNone/>
            </a:pPr>
            <a:r>
              <a:rPr lang="en-US" sz="1800" b="1" dirty="0" err="1" smtClean="0"/>
              <a:t>Lum</a:t>
            </a:r>
            <a:r>
              <a:rPr lang="en-US" sz="1800" b="1" dirty="0"/>
              <a:t>, C.,  Kennedy, L. W., &amp; </a:t>
            </a:r>
            <a:r>
              <a:rPr lang="en-US" sz="1800" b="1" dirty="0" err="1"/>
              <a:t>Sherley</a:t>
            </a:r>
            <a:r>
              <a:rPr lang="en-US" sz="1800" b="1" dirty="0"/>
              <a:t>, A. </a:t>
            </a:r>
            <a:r>
              <a:rPr lang="en-US" sz="1800" dirty="0"/>
              <a:t>(2006). Are counter-terrorism strategies effective? The results of the Campbell systematic review on counter-terrorism evaluation research. </a:t>
            </a:r>
            <a:r>
              <a:rPr lang="en-US" sz="1800" i="1" dirty="0"/>
              <a:t>Journal of Experimental Criminology, 2, </a:t>
            </a:r>
            <a:r>
              <a:rPr lang="en-US" sz="1800" dirty="0"/>
              <a:t>489-516</a:t>
            </a:r>
            <a:r>
              <a:rPr lang="en-US" sz="1800" dirty="0" smtClean="0"/>
              <a:t>.</a:t>
            </a:r>
          </a:p>
          <a:p>
            <a:pPr marL="0" indent="0">
              <a:buNone/>
            </a:pPr>
            <a:r>
              <a:rPr lang="en-US" sz="1800" b="1" dirty="0"/>
              <a:t>Mueller, J. &amp; Stewart, M. G. </a:t>
            </a:r>
            <a:r>
              <a:rPr lang="en-US" sz="1800" dirty="0"/>
              <a:t>(2011). Balancing the risks, benefits, and costs of homeland security. </a:t>
            </a:r>
            <a:r>
              <a:rPr lang="en-US" sz="1800" i="1" dirty="0"/>
              <a:t>Homeland Security Affairs, 7</a:t>
            </a:r>
            <a:r>
              <a:rPr lang="en-US" sz="1800" dirty="0"/>
              <a:t>(16), 1-26.</a:t>
            </a:r>
          </a:p>
          <a:p>
            <a:pPr marL="0" indent="0">
              <a:buNone/>
            </a:pPr>
            <a:r>
              <a:rPr lang="en-US" sz="1800" b="1" dirty="0"/>
              <a:t>Rand National Defense Research Institute </a:t>
            </a:r>
            <a:r>
              <a:rPr lang="en-US" sz="1800" dirty="0"/>
              <a:t>(RNDRI; </a:t>
            </a:r>
            <a:r>
              <a:rPr lang="en-US" sz="1800" dirty="0" smtClean="0"/>
              <a:t>1999 - 2003). </a:t>
            </a:r>
            <a:r>
              <a:rPr lang="en-US" sz="1800" i="1" dirty="0"/>
              <a:t>Advisory Panel to Assess Domestic Response Capabilities for Terrorism Involving Weapons of Mass Destruction </a:t>
            </a:r>
            <a:r>
              <a:rPr lang="en-US" sz="1800" i="1" dirty="0" smtClean="0"/>
              <a:t>I-V.</a:t>
            </a:r>
            <a:endParaRPr lang="en-US" sz="1800" u="sng" dirty="0" smtClean="0"/>
          </a:p>
          <a:p>
            <a:pPr marL="0" indent="0">
              <a:buNone/>
            </a:pPr>
            <a:r>
              <a:rPr lang="en-US" sz="1800" b="1" dirty="0"/>
              <a:t>Reese</a:t>
            </a:r>
            <a:r>
              <a:rPr lang="en-US" sz="1800" dirty="0"/>
              <a:t>, S. (2013, January 8). </a:t>
            </a:r>
            <a:r>
              <a:rPr lang="en-US" sz="1800" i="1" dirty="0"/>
              <a:t>Defining homeland security: Analysis and congressional considerations</a:t>
            </a:r>
            <a:r>
              <a:rPr lang="en-US" sz="1800" dirty="0"/>
              <a:t>. (Congressional Report No. R42462). Washington DC: Library of Congress Congressional Research Service. Retrieved from Open CRS website: </a:t>
            </a:r>
            <a:r>
              <a:rPr lang="en-US" sz="1800" u="sng" dirty="0">
                <a:hlinkClick r:id="rId2"/>
              </a:rPr>
              <a:t>http://</a:t>
            </a:r>
            <a:r>
              <a:rPr lang="en-US" sz="1800" u="sng" dirty="0" smtClean="0">
                <a:hlinkClick r:id="rId2"/>
              </a:rPr>
              <a:t>fas.org/sgp/crs/homesec/R42462.pdf</a:t>
            </a:r>
            <a:endParaRPr lang="en-US" sz="1800" u="sng" dirty="0" smtClean="0"/>
          </a:p>
          <a:p>
            <a:pPr marL="0" indent="0">
              <a:buNone/>
            </a:pPr>
            <a:r>
              <a:rPr lang="en-US" sz="1800" b="1" dirty="0"/>
              <a:t>Tang</a:t>
            </a:r>
            <a:r>
              <a:rPr lang="en-US" sz="1800" dirty="0"/>
              <a:t>, S. (2009). The security dilemma: A conceptual analysis. </a:t>
            </a:r>
            <a:r>
              <a:rPr lang="en-US" sz="1800" i="1" dirty="0"/>
              <a:t>Security Studies, 18</a:t>
            </a:r>
            <a:r>
              <a:rPr lang="en-US" sz="1800" dirty="0"/>
              <a:t>, 587-623</a:t>
            </a:r>
            <a:r>
              <a:rPr lang="en-US" sz="1800" dirty="0" smtClean="0"/>
              <a:t>.</a:t>
            </a:r>
          </a:p>
          <a:p>
            <a:pPr marL="0" indent="0">
              <a:buNone/>
            </a:pPr>
            <a:r>
              <a:rPr lang="en-US" sz="1800" b="1" dirty="0"/>
              <a:t>U.S. Commission on National Security/21st Century </a:t>
            </a:r>
            <a:r>
              <a:rPr lang="en-US" sz="1800" dirty="0"/>
              <a:t>(USCN21C; 1999, </a:t>
            </a:r>
            <a:r>
              <a:rPr lang="en-US" sz="1800" dirty="0" smtClean="0"/>
              <a:t>September – 2001, February). </a:t>
            </a:r>
            <a:r>
              <a:rPr lang="en-US" sz="1800" i="1" dirty="0"/>
              <a:t>New world </a:t>
            </a:r>
            <a:r>
              <a:rPr lang="en-US" sz="1800" i="1" dirty="0" smtClean="0"/>
              <a:t>coming; Seeking a New Strategy; &amp; Road Map for National Security.</a:t>
            </a: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4" name="Slide Number Placeholder 3"/>
          <p:cNvSpPr>
            <a:spLocks noGrp="1"/>
          </p:cNvSpPr>
          <p:nvPr>
            <p:ph type="sldNum" sz="quarter" idx="12"/>
          </p:nvPr>
        </p:nvSpPr>
        <p:spPr/>
        <p:txBody>
          <a:bodyPr/>
          <a:lstStyle/>
          <a:p>
            <a:pPr>
              <a:defRPr/>
            </a:pPr>
            <a:fld id="{D3ED8157-A640-4FDB-85EA-5A5741B4EE82}" type="slidenum">
              <a:rPr lang="en-US" smtClean="0"/>
              <a:pPr>
                <a:defRPr/>
              </a:pPr>
              <a:t>12</a:t>
            </a:fld>
            <a:endParaRPr lang="en-US" dirty="0"/>
          </a:p>
        </p:txBody>
      </p:sp>
    </p:spTree>
    <p:extLst>
      <p:ext uri="{BB962C8B-B14F-4D97-AF65-F5344CB8AC3E}">
        <p14:creationId xmlns:p14="http://schemas.microsoft.com/office/powerpoint/2010/main" val="941756452"/>
      </p:ext>
    </p:extLst>
  </p:cSld>
  <p:clrMapOvr>
    <a:masterClrMapping/>
  </p:clrMapOvr>
  <p:timing>
    <p:tnLst>
      <p:par>
        <p:cTn id="1" dur="indefinite" restart="never" nodeType="tmRoot"/>
      </p:par>
    </p:tnLst>
  </p:timing>
</p:sld>
</file>

<file path=ppt/theme/theme1.xml><?xml version="1.0" encoding="utf-8"?>
<a:theme xmlns:a="http://schemas.openxmlformats.org/drawingml/2006/main" name="CTU PPT MASTER">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0DD4AB0C78F34FA741AAFBF65ED3EE" ma:contentTypeVersion="0" ma:contentTypeDescription="Create a new document." ma:contentTypeScope="" ma:versionID="3b695ee52cbc8284541ddd076170bccf">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99E87B-2EC0-4F07-A208-B652651FFF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E182A8B0-FF10-48B9-A624-99B767E49944}">
  <ds:schemaRefs>
    <ds:schemaRef ds:uri="http://purl.org/dc/dcmitype/"/>
    <ds:schemaRef ds:uri="http://purl.org/dc/elements/1.1/"/>
    <ds:schemaRef ds:uri="http://www.w3.org/XML/1998/namespace"/>
    <ds:schemaRef ds:uri="http://purl.org/dc/terms/"/>
    <ds:schemaRef ds:uri="http://schemas.openxmlformats.org/package/2006/metadata/core-properties"/>
    <ds:schemaRef ds:uri="http://schemas.microsoft.com/office/2006/documentManagement/types"/>
    <ds:schemaRef ds:uri="http://schemas.microsoft.com/office/2006/metadata/properties"/>
  </ds:schemaRefs>
</ds:datastoreItem>
</file>

<file path=customXml/itemProps3.xml><?xml version="1.0" encoding="utf-8"?>
<ds:datastoreItem xmlns:ds="http://schemas.openxmlformats.org/officeDocument/2006/customXml" ds:itemID="{71F298B6-A32D-4C5C-BA9F-D74813C033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CTU PPT MASTER</Template>
  <TotalTime>58881</TotalTime>
  <Words>1864</Words>
  <Application>Microsoft Office PowerPoint</Application>
  <PresentationFormat>On-screen Show (4:3)</PresentationFormat>
  <Paragraphs>197</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ＭＳ Ｐゴシック</vt:lpstr>
      <vt:lpstr>Arial</vt:lpstr>
      <vt:lpstr>Calibri</vt:lpstr>
      <vt:lpstr>CTU PPT MASTER</vt:lpstr>
      <vt:lpstr>The Evolution of Homeland Security: A Hermeneutic Phenomenological Exploration Toward Defining the Term</vt:lpstr>
      <vt:lpstr>Overview</vt:lpstr>
      <vt:lpstr>Scope</vt:lpstr>
      <vt:lpstr>Research Questions</vt:lpstr>
      <vt:lpstr>Considerations</vt:lpstr>
      <vt:lpstr>Methodology</vt:lpstr>
      <vt:lpstr>Findings: Multiple Definitions</vt:lpstr>
      <vt:lpstr>Conclusions</vt:lpstr>
      <vt:lpstr>Implications of Study and Recommendations for Future Research</vt:lpstr>
      <vt:lpstr>Questions?</vt:lpstr>
      <vt:lpstr>References</vt:lpstr>
      <vt:lpstr>References cont.</vt:lpstr>
    </vt:vector>
  </TitlesOfParts>
  <Company>CEC Online Education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Positioning Research - Determining Optimal Positioning Territory -</dc:title>
  <dc:creator>YOUNAT0728</dc:creator>
  <cp:lastModifiedBy>Tina Bynum</cp:lastModifiedBy>
  <cp:revision>1712</cp:revision>
  <cp:lastPrinted>2015-06-16T16:44:07Z</cp:lastPrinted>
  <dcterms:created xsi:type="dcterms:W3CDTF">2011-02-15T15:46:08Z</dcterms:created>
  <dcterms:modified xsi:type="dcterms:W3CDTF">2017-03-24T02:11:46Z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0x010100420DD4AB0C78F34FA741AAFBF65ED3EE</vt:lpwstr>
  </property>
</Properties>
</file>