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emf" ContentType="image/x-emf"/>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9"/>
  </p:notesMasterIdLst>
  <p:sldIdLst>
    <p:sldId id="256" r:id="rId2"/>
    <p:sldId id="302" r:id="rId3"/>
    <p:sldId id="257" r:id="rId4"/>
    <p:sldId id="287" r:id="rId5"/>
    <p:sldId id="292" r:id="rId6"/>
    <p:sldId id="288" r:id="rId7"/>
    <p:sldId id="296" r:id="rId8"/>
    <p:sldId id="275" r:id="rId9"/>
    <p:sldId id="280" r:id="rId10"/>
    <p:sldId id="277" r:id="rId11"/>
    <p:sldId id="297" r:id="rId12"/>
    <p:sldId id="299" r:id="rId13"/>
    <p:sldId id="300" r:id="rId14"/>
    <p:sldId id="301" r:id="rId15"/>
    <p:sldId id="291" r:id="rId16"/>
    <p:sldId id="258" r:id="rId17"/>
    <p:sldId id="267" r:id="rId18"/>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FFFF66"/>
    <a:srgbClr val="A8A3C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8" d="100"/>
          <a:sy n="68" d="100"/>
        </p:scale>
        <p:origin x="-1416" y="-90"/>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oleObject" Target="file:///C:\Dokumente%20und%20Einstellungen\Alexander%20Siedschlag\Desktop\ANLAGE_4_Auswertungsstatistik_Bedarfstr&#228;gererhebung.xls" TargetMode="External"/></Relationships>
</file>

<file path=ppt/charts/chart1.xml><?xml version="1.0" encoding="utf-8"?>
<c:chartSpace xmlns:c="http://schemas.openxmlformats.org/drawingml/2006/chart" xmlns:a="http://schemas.openxmlformats.org/drawingml/2006/main" xmlns:r="http://schemas.openxmlformats.org/officeDocument/2006/relationships">
  <c:lang val="de-AT"/>
  <c:chart>
    <c:title>
      <c:tx>
        <c:rich>
          <a:bodyPr/>
          <a:lstStyle/>
          <a:p>
            <a:pPr>
              <a:defRPr lang="en-US" sz="1200" b="1" i="0" u="none" strike="noStrike" baseline="0">
                <a:solidFill>
                  <a:srgbClr val="000000"/>
                </a:solidFill>
                <a:latin typeface="Arial"/>
                <a:ea typeface="Arial"/>
                <a:cs typeface="Arial"/>
              </a:defRPr>
            </a:pPr>
            <a:r>
              <a:rPr lang="en-US"/>
              <a:t>Response</a:t>
            </a:r>
            <a:r>
              <a:rPr lang="en-US" baseline="0"/>
              <a:t> Rates by End-user Groups</a:t>
            </a:r>
            <a:endParaRPr lang="en-US"/>
          </a:p>
        </c:rich>
      </c:tx>
      <c:layout>
        <c:manualLayout>
          <c:xMode val="edge"/>
          <c:yMode val="edge"/>
          <c:x val="0.31227545709328708"/>
          <c:y val="3.5598705501618186E-2"/>
        </c:manualLayout>
      </c:layout>
      <c:spPr>
        <a:noFill/>
        <a:ln w="25400">
          <a:noFill/>
        </a:ln>
      </c:spPr>
    </c:title>
    <c:plotArea>
      <c:layout>
        <c:manualLayout>
          <c:layoutTarget val="inner"/>
          <c:xMode val="edge"/>
          <c:yMode val="edge"/>
          <c:x val="0.33436080625903436"/>
          <c:y val="0.18123034622252454"/>
          <c:w val="0.64406828118099468"/>
          <c:h val="0.77346522762827397"/>
        </c:manualLayout>
      </c:layout>
      <c:barChart>
        <c:barDir val="bar"/>
        <c:grouping val="clustered"/>
        <c:ser>
          <c:idx val="0"/>
          <c:order val="0"/>
          <c:spPr>
            <a:solidFill>
              <a:srgbClr val="00FF00"/>
            </a:solidFill>
            <a:ln w="12700">
              <a:solidFill>
                <a:srgbClr val="000000"/>
              </a:solidFill>
              <a:prstDash val="solid"/>
            </a:ln>
          </c:spPr>
          <c:dPt>
            <c:idx val="8"/>
            <c:spPr>
              <a:gradFill rotWithShape="0">
                <a:gsLst>
                  <a:gs pos="0">
                    <a:srgbClr val="FF0000"/>
                  </a:gs>
                  <a:gs pos="50000">
                    <a:srgbClr val="FFFFFF"/>
                  </a:gs>
                  <a:gs pos="100000">
                    <a:srgbClr val="FF0000"/>
                  </a:gs>
                </a:gsLst>
                <a:lin ang="5400000" scaled="1"/>
              </a:gradFill>
              <a:ln w="12700">
                <a:solidFill>
                  <a:srgbClr val="000000"/>
                </a:solidFill>
                <a:prstDash val="solid"/>
              </a:ln>
            </c:spPr>
          </c:dPt>
          <c:dLbls>
            <c:spPr>
              <a:noFill/>
              <a:ln w="25400">
                <a:noFill/>
              </a:ln>
            </c:spPr>
            <c:txPr>
              <a:bodyPr/>
              <a:lstStyle/>
              <a:p>
                <a:pPr>
                  <a:defRPr lang="en-US" sz="1000" b="0" i="0" u="none" strike="noStrike" baseline="0">
                    <a:solidFill>
                      <a:srgbClr val="000000"/>
                    </a:solidFill>
                    <a:latin typeface="Arial"/>
                    <a:ea typeface="Arial"/>
                    <a:cs typeface="Arial"/>
                  </a:defRPr>
                </a:pPr>
                <a:endParaRPr lang="de-DE"/>
              </a:p>
            </c:txPr>
            <c:showVal val="1"/>
            <c:extLst>
              <c:ext xmlns:c15="http://schemas.microsoft.com/office/drawing/2012/chart" uri="{CE6537A1-D6FC-4f65-9D91-7224C49458BB}">
                <c15:showLeaderLines val="0"/>
              </c:ext>
            </c:extLst>
          </c:dLbls>
          <c:cat>
            <c:strRef>
              <c:f>Tabelle1!$A$166:$A$174</c:f>
              <c:strCache>
                <c:ptCount val="9"/>
                <c:pt idx="0">
                  <c:v>Public Administration</c:v>
                </c:pt>
                <c:pt idx="1">
                  <c:v>Home affairs</c:v>
                </c:pt>
                <c:pt idx="2">
                  <c:v>First responder organizations</c:v>
                </c:pt>
                <c:pt idx="3">
                  <c:v>Civil protection</c:v>
                </c:pt>
                <c:pt idx="4">
                  <c:v>Health</c:v>
                </c:pt>
                <c:pt idx="5">
                  <c:v>Utilities</c:v>
                </c:pt>
                <c:pt idx="6">
                  <c:v>Transport</c:v>
                </c:pt>
                <c:pt idx="7">
                  <c:v>Communication</c:v>
                </c:pt>
                <c:pt idx="8">
                  <c:v>AUSTRIA</c:v>
                </c:pt>
              </c:strCache>
            </c:strRef>
          </c:cat>
          <c:val>
            <c:numRef>
              <c:f>Tabelle1!$C$166:$C$174</c:f>
              <c:numCache>
                <c:formatCode>0%</c:formatCode>
                <c:ptCount val="9"/>
                <c:pt idx="0">
                  <c:v>0.30000000000000032</c:v>
                </c:pt>
                <c:pt idx="1">
                  <c:v>0.750000000000001</c:v>
                </c:pt>
                <c:pt idx="2">
                  <c:v>0.38709677419354915</c:v>
                </c:pt>
                <c:pt idx="3">
                  <c:v>0.4</c:v>
                </c:pt>
                <c:pt idx="4">
                  <c:v>0.4</c:v>
                </c:pt>
                <c:pt idx="5">
                  <c:v>0.3846153846153848</c:v>
                </c:pt>
                <c:pt idx="6">
                  <c:v>0.5</c:v>
                </c:pt>
                <c:pt idx="7">
                  <c:v>0</c:v>
                </c:pt>
                <c:pt idx="8">
                  <c:v>0.40404040404040431</c:v>
                </c:pt>
              </c:numCache>
            </c:numRef>
          </c:val>
        </c:ser>
        <c:dLbls>
          <c:showVal val="1"/>
        </c:dLbls>
        <c:axId val="41709568"/>
        <c:axId val="41711104"/>
      </c:barChart>
      <c:catAx>
        <c:axId val="41709568"/>
        <c:scaling>
          <c:orientation val="minMax"/>
        </c:scaling>
        <c:axPos val="l"/>
        <c:numFmt formatCode="General" sourceLinked="1"/>
        <c:tickLblPos val="nextTo"/>
        <c:spPr>
          <a:ln w="3175">
            <a:solidFill>
              <a:srgbClr val="000000"/>
            </a:solidFill>
            <a:prstDash val="solid"/>
          </a:ln>
        </c:spPr>
        <c:txPr>
          <a:bodyPr rot="0" vert="horz"/>
          <a:lstStyle/>
          <a:p>
            <a:pPr>
              <a:defRPr lang="en-US" sz="1000" b="0" i="0" u="none" strike="noStrike" baseline="0">
                <a:solidFill>
                  <a:srgbClr val="000000"/>
                </a:solidFill>
                <a:latin typeface="Arial"/>
                <a:ea typeface="Arial"/>
                <a:cs typeface="Arial"/>
              </a:defRPr>
            </a:pPr>
            <a:endParaRPr lang="de-DE"/>
          </a:p>
        </c:txPr>
        <c:crossAx val="41711104"/>
        <c:crosses val="autoZero"/>
        <c:auto val="1"/>
        <c:lblAlgn val="ctr"/>
        <c:lblOffset val="100"/>
        <c:tickLblSkip val="1"/>
        <c:tickMarkSkip val="1"/>
      </c:catAx>
      <c:valAx>
        <c:axId val="41711104"/>
        <c:scaling>
          <c:orientation val="minMax"/>
        </c:scaling>
        <c:delete val="1"/>
        <c:axPos val="b"/>
        <c:majorGridlines>
          <c:spPr>
            <a:ln w="3175">
              <a:solidFill>
                <a:srgbClr val="000000"/>
              </a:solidFill>
              <a:prstDash val="solid"/>
            </a:ln>
          </c:spPr>
        </c:majorGridlines>
        <c:numFmt formatCode="0%" sourceLinked="1"/>
        <c:tickLblPos val="none"/>
        <c:crossAx val="41709568"/>
        <c:crosses val="autoZero"/>
        <c:crossBetween val="between"/>
        <c:majorUnit val="0.1"/>
      </c:valAx>
      <c:spPr>
        <a:noFill/>
        <a:ln w="12700">
          <a:solidFill>
            <a:srgbClr val="808080"/>
          </a:solidFill>
          <a:prstDash val="solid"/>
        </a:ln>
      </c:spPr>
    </c:plotArea>
    <c:plotVisOnly val="1"/>
    <c:dispBlanksAs val="gap"/>
  </c:chart>
  <c:spPr>
    <a:solidFill>
      <a:srgbClr val="FFFFFF"/>
    </a:solidFill>
    <a:ln w="3175">
      <a:solidFill>
        <a:srgbClr val="000000"/>
      </a:solidFill>
      <a:prstDash val="solid"/>
    </a:ln>
  </c:spPr>
  <c:txPr>
    <a:bodyPr/>
    <a:lstStyle/>
    <a:p>
      <a:pPr>
        <a:defRPr sz="1200" b="0" i="0" u="none" strike="noStrike" baseline="0">
          <a:solidFill>
            <a:srgbClr val="000000"/>
          </a:solidFill>
          <a:latin typeface="Arial"/>
          <a:ea typeface="Arial"/>
          <a:cs typeface="Arial"/>
        </a:defRPr>
      </a:pPr>
      <a:endParaRPr lang="de-DE"/>
    </a:p>
  </c:txPr>
  <c:externalData r:id="rId1"/>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A97B1936-5133-42D1-81FA-B4261E33AEBC}" type="datetimeFigureOut">
              <a:rPr lang="en-US"/>
              <a:pPr>
                <a:defRPr/>
              </a:pPr>
              <a:t>3/20/2017</a:t>
            </a:fld>
            <a:endParaRPr lang="en-US"/>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de-DE" noProof="0" smtClean="0"/>
              <a:t>Textmasterformate durch Klicken bearbeiten</a:t>
            </a:r>
          </a:p>
          <a:p>
            <a:pPr lvl="1"/>
            <a:r>
              <a:rPr lang="de-DE" noProof="0" smtClean="0"/>
              <a:t>Zweite Ebene</a:t>
            </a:r>
          </a:p>
          <a:p>
            <a:pPr lvl="2"/>
            <a:r>
              <a:rPr lang="de-DE" noProof="0" smtClean="0"/>
              <a:t>Dritte Ebene</a:t>
            </a:r>
          </a:p>
          <a:p>
            <a:pPr lvl="3"/>
            <a:r>
              <a:rPr lang="de-DE" noProof="0" smtClean="0"/>
              <a:t>Vierte Ebene</a:t>
            </a:r>
          </a:p>
          <a:p>
            <a:pPr lvl="4"/>
            <a:r>
              <a:rPr lang="de-DE" noProof="0" smtClean="0"/>
              <a:t>Fünfte Ebene</a:t>
            </a:r>
            <a:endParaRPr lang="en-US" noProof="0"/>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BC96A8F1-6FC9-4FEE-AE4F-B081F1823C4C}"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1D9C6C3C-7BDB-4C4F-B822-1CCADE114EE5}" type="datetime1">
              <a:rPr lang="en-US"/>
              <a:pPr>
                <a:defRPr/>
              </a:pPr>
              <a:t>3/20/2017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3935BF2-816F-40D3-9505-200D86064ECA}"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35BDD3CA-56CC-474A-BCC4-4C26DEA7F624}" type="datetime1">
              <a:rPr lang="en-US"/>
              <a:pPr>
                <a:defRPr/>
              </a:pPr>
              <a:t>3/20/2017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9306DCBB-1763-4913-B251-CEA945CACF9A}"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83FB6682-8783-4CBF-B31F-B633731F41B7}" type="datetime1">
              <a:rPr lang="en-US"/>
              <a:pPr>
                <a:defRPr/>
              </a:pPr>
              <a:t>3/20/2017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E191C85-202C-4CE8-B44C-9F96934D890A}"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87F765CB-E376-43E5-B3F7-8766AC81BF68}" type="datetime1">
              <a:rPr lang="en-US"/>
              <a:pPr>
                <a:defRPr/>
              </a:pPr>
              <a:t>3/20/2017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85D0CD70-A5F2-4F8A-9859-8DB62EA636A4}"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88753CE5-87A4-4A0A-AFC6-C82EB0C89BB0}" type="datetime1">
              <a:rPr lang="en-US"/>
              <a:pPr>
                <a:defRPr/>
              </a:pPr>
              <a:t>3/20/2017</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FB974AD7-30CA-415D-A0B7-AC8A5966C2EB}"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2EB13C32-0CA4-4338-8877-A5FECBE51933}" type="datetime1">
              <a:rPr lang="en-US"/>
              <a:pPr>
                <a:defRPr/>
              </a:pPr>
              <a:t>3/20/2017</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0313ACE1-D953-4099-BF38-A1C3DC277DE1}"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455A653B-76AB-49DA-9F21-5BC5F6AC3EED}" type="datetime1">
              <a:rPr lang="en-US"/>
              <a:pPr>
                <a:defRPr/>
              </a:pPr>
              <a:t>3/20/2017</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F783C984-08B2-4491-B5E2-F985A0DEFCDB}"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AC289459-1EB8-44A5-A4AF-B3A68BA36A0A}" type="datetime1">
              <a:rPr lang="en-US"/>
              <a:pPr>
                <a:defRPr/>
              </a:pPr>
              <a:t>3/20/2017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DD62A698-ECCB-4995-9661-6738819A83EE}"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C3C23CB9-B539-4D70-A16F-67C9E0BFFDD7}" type="datetime1">
              <a:rPr lang="en-US"/>
              <a:pPr>
                <a:defRPr/>
              </a:pPr>
              <a:t>3/20/2017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A1A78F13-8DEA-4302-BB87-946E400AC9A5}"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3BA6EC0A-CE54-454E-963B-A3448E489B34}" type="datetime1">
              <a:rPr lang="en-US"/>
              <a:pPr>
                <a:defRPr/>
              </a:pPr>
              <a:t>3/20/2017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27998CF-F496-4B72-826F-7AAD095C7575}"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5CBA1F4D-3E0E-42C7-9737-AC15004F4018}" type="datetime1">
              <a:rPr lang="en-US"/>
              <a:pPr>
                <a:defRPr/>
              </a:pPr>
              <a:t>3/20/2017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195FD1B-6C98-457A-9312-9663DEAB920D}"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4CCB088F-6578-4A82-84EA-6D7CCD2AF37D}" type="datetime1">
              <a:rPr lang="en-US"/>
              <a:pPr>
                <a:defRPr/>
              </a:pPr>
              <a:t>3/20/2017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F4D86FED-C237-4FDD-A349-998F009325D0}" type="slidenum">
              <a:rPr lang="en-US"/>
              <a:pPr>
                <a:defRPr/>
              </a:pPr>
              <a:t>‹#›</a:t>
            </a:fld>
            <a:endParaRPr lang="en-US"/>
          </a:p>
        </p:txBody>
      </p:sp>
      <p:sp>
        <p:nvSpPr>
          <p:cNvPr id="8" name="Slide Number Placeholder 5"/>
          <p:cNvSpPr txBox="1">
            <a:spLocks/>
          </p:cNvSpPr>
          <p:nvPr userDrawn="1"/>
        </p:nvSpPr>
        <p:spPr>
          <a:xfrm>
            <a:off x="8229600" y="6248400"/>
            <a:ext cx="685800" cy="365125"/>
          </a:xfrm>
          <a:prstGeom prst="rect">
            <a:avLst/>
          </a:prstGeom>
        </p:spPr>
        <p:txBody>
          <a:bodyPr/>
          <a:lstStyle/>
          <a:p>
            <a:pPr fontAlgn="auto">
              <a:spcBef>
                <a:spcPts val="0"/>
              </a:spcBef>
              <a:spcAft>
                <a:spcPts val="0"/>
              </a:spcAft>
              <a:defRPr/>
            </a:pPr>
            <a:fld id="{AB0ECEEC-5301-44A0-9460-0583CE06FFE4}" type="slidenum">
              <a:rPr lang="en-US">
                <a:latin typeface="+mn-lt"/>
                <a:cs typeface="+mn-cs"/>
              </a:rPr>
              <a:pPr fontAlgn="auto">
                <a:spcBef>
                  <a:spcPts val="0"/>
                </a:spcBef>
                <a:spcAft>
                  <a:spcPts val="0"/>
                </a:spcAft>
                <a:defRPr/>
              </a:pPr>
              <a:t>‹#›</a:t>
            </a:fld>
            <a:endParaRPr lang="en-US">
              <a:latin typeface="+mn-lt"/>
              <a:cs typeface="+mn-cs"/>
            </a:endParaRPr>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landkarte.kiras.at/en"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mailto:jerkovic@european-security.info" TargetMode="External"/><Relationship Id="rId2" Type="http://schemas.openxmlformats.org/officeDocument/2006/relationships/image" Target="../media/image12.jpeg"/><Relationship Id="rId1" Type="http://schemas.openxmlformats.org/officeDocument/2006/relationships/slideLayout" Target="../slideLayouts/slideLayout2.xml"/><Relationship Id="rId6" Type="http://schemas.openxmlformats.org/officeDocument/2006/relationships/hyperlink" Target="http://landkarte.kiras.at/en" TargetMode="External"/><Relationship Id="rId5" Type="http://schemas.openxmlformats.org/officeDocument/2006/relationships/hyperlink" Target="http://www.esci.at/sfi-sfu" TargetMode="External"/><Relationship Id="rId4" Type="http://schemas.openxmlformats.org/officeDocument/2006/relationships/hyperlink" Target="http://www.european-security.info/"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itle 1"/>
          <p:cNvSpPr>
            <a:spLocks noGrp="1"/>
          </p:cNvSpPr>
          <p:nvPr>
            <p:ph type="ctrTitle"/>
          </p:nvPr>
        </p:nvSpPr>
        <p:spPr>
          <a:xfrm>
            <a:off x="685800" y="1600200"/>
            <a:ext cx="7772400" cy="1470025"/>
          </a:xfrm>
        </p:spPr>
        <p:txBody>
          <a:bodyPr/>
          <a:lstStyle/>
          <a:p>
            <a:pPr eaLnBrk="1" hangingPunct="1">
              <a:spcBef>
                <a:spcPts val="600"/>
              </a:spcBef>
            </a:pPr>
            <a:r>
              <a:rPr lang="en-US" sz="3400" b="1" smtClean="0"/>
              <a:t>Evaluating Federal Grant Programming to Support State and Local </a:t>
            </a:r>
            <a:br>
              <a:rPr lang="en-US" sz="3400" b="1" smtClean="0"/>
            </a:br>
            <a:r>
              <a:rPr lang="en-US" sz="3400" b="1" smtClean="0"/>
              <a:t>Critical Infrastructure Protection</a:t>
            </a:r>
            <a:br>
              <a:rPr lang="en-US" sz="3400" b="1" smtClean="0"/>
            </a:br>
            <a:r>
              <a:rPr lang="en-US" sz="600" b="1" smtClean="0"/>
              <a:t> </a:t>
            </a:r>
            <a:r>
              <a:rPr lang="en-US" sz="3400" b="1" smtClean="0"/>
              <a:t/>
            </a:r>
            <a:br>
              <a:rPr lang="en-US" sz="3400" b="1" smtClean="0"/>
            </a:br>
            <a:r>
              <a:rPr lang="en-US" sz="2800" smtClean="0"/>
              <a:t>Results and Perspectives of  </a:t>
            </a:r>
            <a:br>
              <a:rPr lang="en-US" sz="2800" smtClean="0"/>
            </a:br>
            <a:r>
              <a:rPr lang="en-US" sz="2800" smtClean="0"/>
              <a:t>Qualitative-Empirical End-User Survey Research </a:t>
            </a:r>
            <a:br>
              <a:rPr lang="en-US" sz="2800" smtClean="0"/>
            </a:br>
            <a:r>
              <a:rPr lang="en-US" sz="2800" smtClean="0"/>
              <a:t>in the European Union (EU)</a:t>
            </a:r>
            <a:br>
              <a:rPr lang="en-US" sz="2800" smtClean="0"/>
            </a:br>
            <a:endParaRPr lang="en-US" sz="2800" smtClean="0"/>
          </a:p>
        </p:txBody>
      </p:sp>
      <p:sp>
        <p:nvSpPr>
          <p:cNvPr id="14338" name="Subtitle 2"/>
          <p:cNvSpPr>
            <a:spLocks noGrp="1"/>
          </p:cNvSpPr>
          <p:nvPr>
            <p:ph type="subTitle" idx="1"/>
          </p:nvPr>
        </p:nvSpPr>
        <p:spPr>
          <a:xfrm>
            <a:off x="838200" y="3962400"/>
            <a:ext cx="7620000" cy="2362200"/>
          </a:xfrm>
          <a:solidFill>
            <a:schemeClr val="bg1"/>
          </a:solidFill>
        </p:spPr>
        <p:txBody>
          <a:bodyPr/>
          <a:lstStyle/>
          <a:p>
            <a:pPr eaLnBrk="1" hangingPunct="1">
              <a:lnSpc>
                <a:spcPct val="90000"/>
              </a:lnSpc>
            </a:pPr>
            <a:r>
              <a:rPr lang="en-US" sz="2800" b="1" smtClean="0">
                <a:solidFill>
                  <a:srgbClr val="898989"/>
                </a:solidFill>
              </a:rPr>
              <a:t>MMag. Andrea Jerković, Ph.D., MPA</a:t>
            </a:r>
          </a:p>
          <a:p>
            <a:pPr eaLnBrk="1" hangingPunct="1">
              <a:lnSpc>
                <a:spcPct val="90000"/>
              </a:lnSpc>
            </a:pPr>
            <a:r>
              <a:rPr lang="en-US" sz="2200" smtClean="0">
                <a:solidFill>
                  <a:srgbClr val="898989"/>
                </a:solidFill>
              </a:rPr>
              <a:t>CEUSS | Center for European Security Studies</a:t>
            </a:r>
          </a:p>
          <a:p>
            <a:pPr eaLnBrk="1" hangingPunct="1">
              <a:lnSpc>
                <a:spcPct val="90000"/>
              </a:lnSpc>
              <a:spcBef>
                <a:spcPct val="60000"/>
              </a:spcBef>
            </a:pPr>
            <a:r>
              <a:rPr lang="en-US" sz="2000" smtClean="0">
                <a:solidFill>
                  <a:srgbClr val="898989"/>
                </a:solidFill>
              </a:rPr>
              <a:t>10th Annual Homeland Defense &amp; Security Education Summit, </a:t>
            </a:r>
            <a:br>
              <a:rPr lang="en-US" sz="2000" smtClean="0">
                <a:solidFill>
                  <a:srgbClr val="898989"/>
                </a:solidFill>
              </a:rPr>
            </a:br>
            <a:r>
              <a:rPr lang="en-US" sz="2000" smtClean="0">
                <a:solidFill>
                  <a:srgbClr val="898989"/>
                </a:solidFill>
              </a:rPr>
              <a:t>George Mason University, Arlington Campus</a:t>
            </a:r>
            <a:r>
              <a:rPr lang="de-DE" sz="2000" smtClean="0">
                <a:solidFill>
                  <a:srgbClr val="898989"/>
                </a:solidFill>
              </a:rPr>
              <a:t> </a:t>
            </a:r>
          </a:p>
          <a:p>
            <a:pPr eaLnBrk="1" hangingPunct="1">
              <a:lnSpc>
                <a:spcPct val="90000"/>
              </a:lnSpc>
            </a:pPr>
            <a:r>
              <a:rPr lang="de-DE" sz="2000" smtClean="0">
                <a:solidFill>
                  <a:srgbClr val="898989"/>
                </a:solidFill>
              </a:rPr>
              <a:t>March 24, 2017</a:t>
            </a:r>
            <a:endParaRPr lang="en-US" sz="2000" smtClean="0">
              <a:solidFill>
                <a:srgbClr val="898989"/>
              </a:solidFill>
            </a:endParaRPr>
          </a:p>
        </p:txBody>
      </p:sp>
      <p:pic>
        <p:nvPicPr>
          <p:cNvPr id="14339" name="Picture 4"/>
          <p:cNvPicPr>
            <a:picLocks noChangeAspect="1" noChangeArrowheads="1"/>
          </p:cNvPicPr>
          <p:nvPr/>
        </p:nvPicPr>
        <p:blipFill>
          <a:blip r:embed="rId2"/>
          <a:srcRect/>
          <a:stretch>
            <a:fillRect/>
          </a:stretch>
        </p:blipFill>
        <p:spPr bwMode="auto">
          <a:xfrm>
            <a:off x="0" y="6057900"/>
            <a:ext cx="1219200" cy="800100"/>
          </a:xfrm>
          <a:prstGeom prst="rect">
            <a:avLst/>
          </a:prstGeom>
          <a:noFill/>
          <a:ln w="9525">
            <a:noFill/>
            <a:miter lim="800000"/>
            <a:headEnd/>
            <a:tailEnd/>
          </a:ln>
        </p:spPr>
      </p:pic>
      <p:pic>
        <p:nvPicPr>
          <p:cNvPr id="14340" name="Picture 5"/>
          <p:cNvPicPr>
            <a:picLocks noChangeAspect="1" noChangeArrowheads="1"/>
          </p:cNvPicPr>
          <p:nvPr/>
        </p:nvPicPr>
        <p:blipFill>
          <a:blip r:embed="rId3"/>
          <a:srcRect/>
          <a:stretch>
            <a:fillRect/>
          </a:stretch>
        </p:blipFill>
        <p:spPr bwMode="auto">
          <a:xfrm>
            <a:off x="1219200" y="6053138"/>
            <a:ext cx="990600" cy="804862"/>
          </a:xfrm>
          <a:prstGeom prst="rect">
            <a:avLst/>
          </a:prstGeom>
          <a:noFill/>
          <a:ln w="9525">
            <a:noFill/>
            <a:miter lim="800000"/>
            <a:headEnd/>
            <a:tailEnd/>
          </a:ln>
        </p:spPr>
      </p:pic>
      <p:pic>
        <p:nvPicPr>
          <p:cNvPr id="14341" name="Picture 6" descr="focus_logo"/>
          <p:cNvPicPr>
            <a:picLocks noChangeAspect="1" noChangeArrowheads="1"/>
          </p:cNvPicPr>
          <p:nvPr/>
        </p:nvPicPr>
        <p:blipFill>
          <a:blip r:embed="rId4"/>
          <a:srcRect/>
          <a:stretch>
            <a:fillRect/>
          </a:stretch>
        </p:blipFill>
        <p:spPr bwMode="auto">
          <a:xfrm>
            <a:off x="4267200" y="5994400"/>
            <a:ext cx="1219200" cy="863600"/>
          </a:xfrm>
          <a:prstGeom prst="rect">
            <a:avLst/>
          </a:prstGeom>
          <a:noFill/>
          <a:ln w="9525">
            <a:noFill/>
            <a:miter lim="800000"/>
            <a:headEnd/>
            <a:tailEnd/>
          </a:ln>
        </p:spPr>
      </p:pic>
      <p:sp>
        <p:nvSpPr>
          <p:cNvPr id="14342" name="AutoShape 8" descr="Image result for vitruv project resilience"/>
          <p:cNvSpPr>
            <a:spLocks noChangeAspect="1" noChangeArrowheads="1"/>
          </p:cNvSpPr>
          <p:nvPr/>
        </p:nvSpPr>
        <p:spPr bwMode="auto">
          <a:xfrm>
            <a:off x="4419600" y="3276600"/>
            <a:ext cx="304800" cy="304800"/>
          </a:xfrm>
          <a:prstGeom prst="rect">
            <a:avLst/>
          </a:prstGeom>
          <a:noFill/>
          <a:ln w="9525">
            <a:noFill/>
            <a:miter lim="800000"/>
            <a:headEnd/>
            <a:tailEnd/>
          </a:ln>
        </p:spPr>
        <p:txBody>
          <a:bodyPr/>
          <a:lstStyle/>
          <a:p>
            <a:endParaRPr lang="de-DE"/>
          </a:p>
        </p:txBody>
      </p:sp>
      <p:sp>
        <p:nvSpPr>
          <p:cNvPr id="14343" name="AutoShape 10" descr="Image result for vitruv project resilience"/>
          <p:cNvSpPr>
            <a:spLocks noChangeAspect="1" noChangeArrowheads="1"/>
          </p:cNvSpPr>
          <p:nvPr/>
        </p:nvSpPr>
        <p:spPr bwMode="auto">
          <a:xfrm>
            <a:off x="4419600" y="3276600"/>
            <a:ext cx="304800" cy="304800"/>
          </a:xfrm>
          <a:prstGeom prst="rect">
            <a:avLst/>
          </a:prstGeom>
          <a:noFill/>
          <a:ln w="9525">
            <a:noFill/>
            <a:miter lim="800000"/>
            <a:headEnd/>
            <a:tailEnd/>
          </a:ln>
        </p:spPr>
        <p:txBody>
          <a:bodyPr/>
          <a:lstStyle/>
          <a:p>
            <a:endParaRPr lang="de-DE"/>
          </a:p>
        </p:txBody>
      </p:sp>
      <p:pic>
        <p:nvPicPr>
          <p:cNvPr id="14344" name="Picture 12" descr="Image result for vitruv project resilience"/>
          <p:cNvPicPr>
            <a:picLocks noChangeAspect="1" noChangeArrowheads="1"/>
          </p:cNvPicPr>
          <p:nvPr/>
        </p:nvPicPr>
        <p:blipFill>
          <a:blip r:embed="rId5"/>
          <a:srcRect/>
          <a:stretch>
            <a:fillRect/>
          </a:stretch>
        </p:blipFill>
        <p:spPr bwMode="auto">
          <a:xfrm>
            <a:off x="3124200" y="6027738"/>
            <a:ext cx="1143000" cy="830262"/>
          </a:xfrm>
          <a:prstGeom prst="rect">
            <a:avLst/>
          </a:prstGeom>
          <a:noFill/>
          <a:ln w="9525">
            <a:noFill/>
            <a:miter lim="800000"/>
            <a:headEnd/>
            <a:tailEnd/>
          </a:ln>
        </p:spPr>
      </p:pic>
      <p:pic>
        <p:nvPicPr>
          <p:cNvPr id="14345" name="Picture 14" descr="cpsi_logo"/>
          <p:cNvPicPr>
            <a:picLocks noChangeAspect="1" noChangeArrowheads="1"/>
          </p:cNvPicPr>
          <p:nvPr/>
        </p:nvPicPr>
        <p:blipFill>
          <a:blip r:embed="rId6"/>
          <a:srcRect/>
          <a:stretch>
            <a:fillRect/>
          </a:stretch>
        </p:blipFill>
        <p:spPr bwMode="auto">
          <a:xfrm>
            <a:off x="2209800" y="5867400"/>
            <a:ext cx="982663" cy="990600"/>
          </a:xfrm>
          <a:prstGeom prst="rect">
            <a:avLst/>
          </a:prstGeom>
          <a:noFill/>
          <a:ln w="9525">
            <a:noFill/>
            <a:miter lim="800000"/>
            <a:headEnd/>
            <a:tailEnd/>
          </a:ln>
        </p:spPr>
      </p:pic>
      <p:pic>
        <p:nvPicPr>
          <p:cNvPr id="14346" name="Picture 16" descr="Bildergebnis für kiras"/>
          <p:cNvPicPr>
            <a:picLocks noChangeAspect="1" noChangeArrowheads="1"/>
          </p:cNvPicPr>
          <p:nvPr/>
        </p:nvPicPr>
        <p:blipFill>
          <a:blip r:embed="rId7"/>
          <a:srcRect/>
          <a:stretch>
            <a:fillRect/>
          </a:stretch>
        </p:blipFill>
        <p:spPr bwMode="auto">
          <a:xfrm>
            <a:off x="5486400" y="6000750"/>
            <a:ext cx="2362200" cy="857250"/>
          </a:xfrm>
          <a:prstGeom prst="rect">
            <a:avLst/>
          </a:prstGeom>
          <a:noFill/>
          <a:ln w="9525">
            <a:noFill/>
            <a:miter lim="800000"/>
            <a:headEnd/>
            <a:tailEnd/>
          </a:ln>
        </p:spPr>
      </p:pic>
      <p:sp>
        <p:nvSpPr>
          <p:cNvPr id="14347" name="Text Box 17"/>
          <p:cNvSpPr txBox="1">
            <a:spLocks noChangeArrowheads="1"/>
          </p:cNvSpPr>
          <p:nvPr/>
        </p:nvSpPr>
        <p:spPr bwMode="auto">
          <a:xfrm>
            <a:off x="8001000" y="6108700"/>
            <a:ext cx="1143000" cy="749300"/>
          </a:xfrm>
          <a:prstGeom prst="rect">
            <a:avLst/>
          </a:prstGeom>
          <a:solidFill>
            <a:srgbClr val="800000"/>
          </a:solidFill>
          <a:ln w="9525">
            <a:noFill/>
            <a:miter lim="800000"/>
            <a:headEnd/>
            <a:tailEnd/>
          </a:ln>
        </p:spPr>
        <p:txBody>
          <a:bodyPr>
            <a:spAutoFit/>
          </a:bodyPr>
          <a:lstStyle/>
          <a:p>
            <a:pPr>
              <a:spcBef>
                <a:spcPct val="100000"/>
              </a:spcBef>
            </a:pPr>
            <a:r>
              <a:rPr lang="en-GB" sz="1100" b="1">
                <a:solidFill>
                  <a:schemeClr val="bg1"/>
                </a:solidFill>
              </a:rPr>
              <a:t>KIRAS Project</a:t>
            </a:r>
          </a:p>
          <a:p>
            <a:pPr>
              <a:spcBef>
                <a:spcPct val="30000"/>
              </a:spcBef>
            </a:pPr>
            <a:r>
              <a:rPr lang="en-GB" sz="1400" b="1">
                <a:solidFill>
                  <a:schemeClr val="bg1"/>
                </a:solidFill>
              </a:rPr>
              <a:t>SFI@SFU</a:t>
            </a:r>
          </a:p>
          <a:p>
            <a:endParaRPr lang="en-GB" sz="1400" b="1">
              <a:solidFill>
                <a:schemeClr val="bg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p:cNvSpPr>
            <a:spLocks noGrp="1"/>
          </p:cNvSpPr>
          <p:nvPr>
            <p:ph type="title"/>
          </p:nvPr>
        </p:nvSpPr>
        <p:spPr/>
        <p:txBody>
          <a:bodyPr/>
          <a:lstStyle/>
          <a:p>
            <a:r>
              <a:rPr lang="en-GB" smtClean="0"/>
              <a:t>Civil Security Grants in the EU</a:t>
            </a:r>
          </a:p>
        </p:txBody>
      </p:sp>
      <p:sp>
        <p:nvSpPr>
          <p:cNvPr id="15362" name="Rectangle 3"/>
          <p:cNvSpPr>
            <a:spLocks noGrp="1"/>
          </p:cNvSpPr>
          <p:nvPr>
            <p:ph type="body" idx="1"/>
          </p:nvPr>
        </p:nvSpPr>
        <p:spPr/>
        <p:txBody>
          <a:bodyPr/>
          <a:lstStyle/>
          <a:p>
            <a:r>
              <a:rPr lang="en-GB" sz="2000" smtClean="0"/>
              <a:t>Known as funding for Security Research, multipurpose: </a:t>
            </a:r>
          </a:p>
          <a:p>
            <a:pPr lvl="1">
              <a:spcBef>
                <a:spcPct val="0"/>
              </a:spcBef>
            </a:pPr>
            <a:r>
              <a:rPr lang="en-GB" sz="1800" smtClean="0">
                <a:sym typeface="Wingdings" pitchFamily="2" charset="2"/>
              </a:rPr>
              <a:t>Combines research and preparedness grants </a:t>
            </a:r>
            <a:endParaRPr lang="en-GB" sz="1800" smtClean="0"/>
          </a:p>
          <a:p>
            <a:pPr lvl="1">
              <a:spcBef>
                <a:spcPct val="0"/>
              </a:spcBef>
            </a:pPr>
            <a:r>
              <a:rPr lang="en-GB" sz="1800" smtClean="0"/>
              <a:t>RTD for response capabilities </a:t>
            </a:r>
          </a:p>
          <a:p>
            <a:pPr lvl="1">
              <a:spcBef>
                <a:spcPct val="0"/>
              </a:spcBef>
            </a:pPr>
            <a:r>
              <a:rPr lang="en-GB" sz="1800" smtClean="0"/>
              <a:t>Networks of researchers and first responders</a:t>
            </a:r>
          </a:p>
          <a:p>
            <a:pPr lvl="1">
              <a:spcBef>
                <a:spcPct val="0"/>
              </a:spcBef>
            </a:pPr>
            <a:r>
              <a:rPr lang="en-GB" sz="1800" smtClean="0"/>
              <a:t>Industrial and Technological Base </a:t>
            </a:r>
          </a:p>
          <a:p>
            <a:pPr lvl="1">
              <a:spcBef>
                <a:spcPct val="0"/>
              </a:spcBef>
            </a:pPr>
            <a:r>
              <a:rPr lang="en-GB" sz="1800" smtClean="0"/>
              <a:t>Market and end-user demands-driven (</a:t>
            </a:r>
            <a:r>
              <a:rPr lang="en-GB" sz="1800" smtClean="0">
                <a:sym typeface="Wingdings" pitchFamily="2" charset="2"/>
              </a:rPr>
              <a:t> must be evidence based)</a:t>
            </a:r>
          </a:p>
          <a:p>
            <a:r>
              <a:rPr lang="en-GB" sz="2000" smtClean="0"/>
              <a:t>European program as well as national programs in several Member States</a:t>
            </a:r>
          </a:p>
          <a:p>
            <a:pPr lvl="1">
              <a:spcBef>
                <a:spcPct val="0"/>
              </a:spcBef>
            </a:pPr>
            <a:r>
              <a:rPr lang="en-GB" sz="1800" smtClean="0"/>
              <a:t>First national Security Research program: KIRAS (Austria), 2005 </a:t>
            </a:r>
          </a:p>
          <a:p>
            <a:pPr lvl="1">
              <a:spcBef>
                <a:spcPct val="0"/>
              </a:spcBef>
            </a:pPr>
            <a:r>
              <a:rPr lang="en-GB" sz="1800" smtClean="0"/>
              <a:t>European program: “Secure Societies” topic in Horizon 2020</a:t>
            </a:r>
          </a:p>
          <a:p>
            <a:r>
              <a:rPr lang="en-GB" sz="2000" smtClean="0"/>
              <a:t>Lisbon Treaty (2009):</a:t>
            </a:r>
          </a:p>
          <a:p>
            <a:pPr lvl="1">
              <a:spcBef>
                <a:spcPct val="0"/>
              </a:spcBef>
            </a:pPr>
            <a:r>
              <a:rPr lang="en-GB" sz="1800" smtClean="0"/>
              <a:t>Legal personality for the EU</a:t>
            </a:r>
          </a:p>
          <a:p>
            <a:pPr lvl="1">
              <a:spcBef>
                <a:spcPct val="0"/>
              </a:spcBef>
            </a:pPr>
            <a:r>
              <a:rPr lang="en-GB" sz="1800" smtClean="0"/>
              <a:t>Solidarity Clause</a:t>
            </a:r>
          </a:p>
          <a:p>
            <a:pPr lvl="1">
              <a:spcBef>
                <a:spcPct val="0"/>
              </a:spcBef>
            </a:pPr>
            <a:r>
              <a:rPr lang="en-GB" sz="1800" smtClean="0"/>
              <a:t>Support, enhance, and coordinate  Member States’ civil protection</a:t>
            </a:r>
          </a:p>
          <a:p>
            <a:pPr lvl="1">
              <a:spcBef>
                <a:spcPct val="0"/>
              </a:spcBef>
            </a:pPr>
            <a:r>
              <a:rPr lang="en-GB" sz="1800" smtClean="0"/>
              <a:t>Internal–external security continuum, etc.</a:t>
            </a:r>
          </a:p>
          <a:p>
            <a:r>
              <a:rPr lang="en-GB" sz="2000" smtClean="0"/>
              <a:t>Security Union with an own Commissioner in charge in DG HOME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1"/>
          <p:cNvSpPr>
            <a:spLocks noGrp="1"/>
          </p:cNvSpPr>
          <p:nvPr>
            <p:ph type="title"/>
          </p:nvPr>
        </p:nvSpPr>
        <p:spPr/>
        <p:txBody>
          <a:bodyPr/>
          <a:lstStyle/>
          <a:p>
            <a:pPr eaLnBrk="1" hangingPunct="1"/>
            <a:r>
              <a:rPr lang="en-US" smtClean="0"/>
              <a:t>Context</a:t>
            </a:r>
          </a:p>
        </p:txBody>
      </p:sp>
      <p:sp>
        <p:nvSpPr>
          <p:cNvPr id="16386" name="Content Placeholder 2"/>
          <p:cNvSpPr>
            <a:spLocks noGrp="1"/>
          </p:cNvSpPr>
          <p:nvPr>
            <p:ph idx="1"/>
          </p:nvPr>
        </p:nvSpPr>
        <p:spPr>
          <a:xfrm>
            <a:off x="457200" y="1600200"/>
            <a:ext cx="8305800" cy="4525963"/>
          </a:xfrm>
        </p:spPr>
        <p:txBody>
          <a:bodyPr/>
          <a:lstStyle/>
          <a:p>
            <a:pPr eaLnBrk="1" hangingPunct="1"/>
            <a:r>
              <a:rPr lang="en-US" sz="1800" smtClean="0"/>
              <a:t>Comprehensive presentation of selected main results of a series of surveys and foresight activities at Member State and EU levels (2009-2014)</a:t>
            </a:r>
          </a:p>
          <a:p>
            <a:pPr lvl="1" eaLnBrk="1" hangingPunct="1"/>
            <a:r>
              <a:rPr lang="en-US" sz="1600" smtClean="0"/>
              <a:t>End-users form public and private sectors, identifying their perceptions and expectations as part of a comprehensive approach </a:t>
            </a:r>
          </a:p>
          <a:p>
            <a:pPr lvl="1" eaLnBrk="1" hangingPunct="1"/>
            <a:r>
              <a:rPr lang="en-US" sz="1600" smtClean="0"/>
              <a:t>Technology, knowledge, and policy demands with regard to critical infrastructure protection at state and local levels</a:t>
            </a:r>
          </a:p>
          <a:p>
            <a:pPr lvl="1" eaLnBrk="1" hangingPunct="1"/>
            <a:r>
              <a:rPr lang="en-US" sz="1600" smtClean="0"/>
              <a:t>Contribution to policy and program evaluation and evolution </a:t>
            </a:r>
          </a:p>
          <a:p>
            <a:pPr eaLnBrk="1" hangingPunct="1"/>
            <a:r>
              <a:rPr lang="en-US" sz="1800" smtClean="0"/>
              <a:t>General lessons for innovation in preparedness and collaboration</a:t>
            </a:r>
          </a:p>
          <a:p>
            <a:pPr eaLnBrk="1" hangingPunct="1"/>
            <a:r>
              <a:rPr lang="en-US" sz="1800" smtClean="0"/>
              <a:t>Covered in the “EU–U.S. Implementing Arrangement for Cooperative Activities in the Field of Homeland/Civil Security Research” (2009)</a:t>
            </a:r>
            <a:r>
              <a:rPr lang="de-DE" sz="1800" smtClean="0"/>
              <a:t> </a:t>
            </a:r>
            <a:endParaRPr lang="en-US" sz="1800" smtClean="0"/>
          </a:p>
          <a:p>
            <a:pPr eaLnBrk="1" hangingPunct="1"/>
            <a:r>
              <a:rPr lang="en-US" sz="1800" smtClean="0"/>
              <a:t>Recent DHS focus on working with the EU in research and policy</a:t>
            </a:r>
          </a:p>
          <a:p>
            <a:pPr eaLnBrk="1" hangingPunct="1"/>
            <a:r>
              <a:rPr lang="en-US" sz="1800" smtClean="0"/>
              <a:t>Homeland security can benefit from international best practices and perspectives on its mission space (e.g. Morag, </a:t>
            </a:r>
            <a:r>
              <a:rPr lang="en-US" sz="1800" i="1" smtClean="0"/>
              <a:t>Comparative Homeland Security,</a:t>
            </a:r>
            <a:r>
              <a:rPr lang="en-US" sz="1800" smtClean="0"/>
              <a:t> 2011)</a:t>
            </a:r>
          </a:p>
          <a:p>
            <a:pPr eaLnBrk="1" hangingPunct="1"/>
            <a:r>
              <a:rPr lang="en-US" sz="1800" smtClean="0"/>
              <a:t>President Trump’s FY18 budget request may bring increased discussion of HLS grants between the federals and state and local partners </a:t>
            </a:r>
          </a:p>
          <a:p>
            <a:pPr lvl="1" eaLnBrk="1" hangingPunct="1"/>
            <a:r>
              <a:rPr lang="en-US" sz="1600" smtClean="0"/>
              <a:t>Need for good understanding of state and local perception of grant programming and expectations in the federal government</a:t>
            </a:r>
          </a:p>
          <a:p>
            <a:pPr eaLnBrk="1" hangingPunct="1"/>
            <a:endParaRPr lang="en-US" sz="2000" smtClean="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p:cNvSpPr>
          <p:nvPr>
            <p:ph type="title"/>
          </p:nvPr>
        </p:nvSpPr>
        <p:spPr/>
        <p:txBody>
          <a:bodyPr/>
          <a:lstStyle/>
          <a:p>
            <a:pPr eaLnBrk="1" hangingPunct="1"/>
            <a:r>
              <a:rPr lang="en-GB" smtClean="0"/>
              <a:t>Projects Covered</a:t>
            </a:r>
          </a:p>
        </p:txBody>
      </p:sp>
      <p:sp>
        <p:nvSpPr>
          <p:cNvPr id="17410" name="Rectangle 3"/>
          <p:cNvSpPr>
            <a:spLocks noGrp="1"/>
          </p:cNvSpPr>
          <p:nvPr>
            <p:ph type="body" idx="1"/>
          </p:nvPr>
        </p:nvSpPr>
        <p:spPr>
          <a:xfrm>
            <a:off x="457200" y="1600200"/>
            <a:ext cx="8229600" cy="4114800"/>
          </a:xfrm>
        </p:spPr>
        <p:txBody>
          <a:bodyPr/>
          <a:lstStyle/>
          <a:p>
            <a:pPr marL="355600" indent="-260350" eaLnBrk="1" hangingPunct="1">
              <a:buFont typeface="Arial" charset="0"/>
              <a:buNone/>
            </a:pPr>
            <a:r>
              <a:rPr lang="en-US" sz="2000" smtClean="0"/>
              <a:t>The research leading to these results has received funding from: </a:t>
            </a:r>
          </a:p>
          <a:p>
            <a:pPr marL="355600" indent="-260350" eaLnBrk="1" hangingPunct="1"/>
            <a:r>
              <a:rPr lang="en-US" sz="2000" smtClean="0"/>
              <a:t>Austrian Ministry of Technology, Transport and Innovation (bmvit), </a:t>
            </a:r>
          </a:p>
          <a:p>
            <a:pPr marL="820738" lvl="1" eaLnBrk="1" hangingPunct="1"/>
            <a:r>
              <a:rPr lang="en-US" sz="1800" smtClean="0"/>
              <a:t>Contract to populate the Austrian Security Research Map (</a:t>
            </a:r>
            <a:r>
              <a:rPr lang="en-US" sz="1800" smtClean="0">
                <a:hlinkClick r:id="rId2"/>
              </a:rPr>
              <a:t>http://landkarte.kiras.at/en</a:t>
            </a:r>
            <a:r>
              <a:rPr lang="en-US" sz="1800" smtClean="0"/>
              <a:t>)</a:t>
            </a:r>
          </a:p>
          <a:p>
            <a:pPr marL="820738" lvl="1" eaLnBrk="1" hangingPunct="1"/>
            <a:r>
              <a:rPr lang="en-US" sz="1800" smtClean="0"/>
              <a:t>SFI@SFU: “Development of an Austrian Centre for Comprehensive Security Research at Sigmund Freud Private University Vienna” in the Austrian Security Research Program KIRAS</a:t>
            </a:r>
          </a:p>
          <a:p>
            <a:pPr marL="355600" indent="-260350" eaLnBrk="1" hangingPunct="1"/>
            <a:r>
              <a:rPr lang="en-US" sz="2000" smtClean="0"/>
              <a:t>European Union Seventh Framework Program (FP7/2007-2013) </a:t>
            </a:r>
          </a:p>
          <a:p>
            <a:pPr marL="820738" lvl="1" eaLnBrk="1" hangingPunct="1"/>
            <a:r>
              <a:rPr lang="en-US" sz="1800" smtClean="0"/>
              <a:t>CPSI: “Changing Perceptions of Security and Interventions; the European Union 7th Framework Program (Grant Agreement n° 217881)</a:t>
            </a:r>
          </a:p>
          <a:p>
            <a:pPr marL="820738" lvl="1" eaLnBrk="1" hangingPunct="1"/>
            <a:r>
              <a:rPr lang="en-US" sz="1800" smtClean="0"/>
              <a:t>VITRUV: “Vulnerability Identification Tools for Resilience Enhancements of Urban Environments” (Grant Agreement n° 261741)</a:t>
            </a:r>
          </a:p>
          <a:p>
            <a:pPr marL="820738" lvl="1" eaLnBrk="1" hangingPunct="1"/>
            <a:r>
              <a:rPr lang="en-US" sz="1800" smtClean="0"/>
              <a:t>FOCUS: “Foresight Security Scenarios: Mapping Research to a Comprehensive Approach to Exogenous EU Roles” (Grant Agreement n° 261633). </a:t>
            </a:r>
          </a:p>
          <a:p>
            <a:pPr marL="820738" lvl="1" eaLnBrk="1" hangingPunct="1">
              <a:buFont typeface="Arial" charset="0"/>
              <a:buNone/>
            </a:pPr>
            <a:endParaRPr lang="en-US" sz="1800" smtClean="0"/>
          </a:p>
        </p:txBody>
      </p:sp>
      <p:sp>
        <p:nvSpPr>
          <p:cNvPr id="17411" name="Rectangle 4"/>
          <p:cNvSpPr>
            <a:spLocks noChangeArrowheads="1"/>
          </p:cNvSpPr>
          <p:nvPr/>
        </p:nvSpPr>
        <p:spPr bwMode="auto">
          <a:xfrm>
            <a:off x="990600" y="6019800"/>
            <a:ext cx="7239000" cy="641350"/>
          </a:xfrm>
          <a:prstGeom prst="rect">
            <a:avLst/>
          </a:prstGeom>
          <a:noFill/>
          <a:ln w="9525">
            <a:noFill/>
            <a:miter lim="800000"/>
            <a:headEnd/>
            <a:tailEnd/>
          </a:ln>
        </p:spPr>
        <p:txBody>
          <a:bodyPr>
            <a:spAutoFit/>
          </a:bodyPr>
          <a:lstStyle/>
          <a:p>
            <a:r>
              <a:rPr lang="en-US">
                <a:latin typeface="Calibri" pitchFamily="34" charset="0"/>
              </a:rPr>
              <a:t>This presentation reflects only the author’s views and the Union is not liable for any use that may be made of the information contained therein.</a:t>
            </a:r>
            <a:endParaRPr lang="en-GB">
              <a:latin typeface="Calibri"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p:cNvSpPr>
          <p:nvPr>
            <p:ph type="title"/>
          </p:nvPr>
        </p:nvSpPr>
        <p:spPr/>
        <p:txBody>
          <a:bodyPr/>
          <a:lstStyle/>
          <a:p>
            <a:pPr eaLnBrk="1" hangingPunct="1"/>
            <a:r>
              <a:rPr lang="en-GB" smtClean="0"/>
              <a:t>Approach</a:t>
            </a:r>
          </a:p>
        </p:txBody>
      </p:sp>
      <p:sp>
        <p:nvSpPr>
          <p:cNvPr id="18434" name="Rectangle 3"/>
          <p:cNvSpPr>
            <a:spLocks noGrp="1"/>
          </p:cNvSpPr>
          <p:nvPr>
            <p:ph type="body" idx="1"/>
          </p:nvPr>
        </p:nvSpPr>
        <p:spPr/>
        <p:txBody>
          <a:bodyPr/>
          <a:lstStyle/>
          <a:p>
            <a:pPr eaLnBrk="1" hangingPunct="1"/>
            <a:r>
              <a:rPr lang="en-US" sz="2200" smtClean="0"/>
              <a:t>Semi-structured end-user surveys (interviews and questionnaires)</a:t>
            </a:r>
          </a:p>
          <a:p>
            <a:pPr lvl="1" eaLnBrk="1" hangingPunct="1">
              <a:spcBef>
                <a:spcPct val="0"/>
              </a:spcBef>
            </a:pPr>
            <a:r>
              <a:rPr lang="en-US" sz="1800" smtClean="0"/>
              <a:t>Based on program objectives analysis </a:t>
            </a:r>
          </a:p>
          <a:p>
            <a:pPr lvl="1" eaLnBrk="1" hangingPunct="1">
              <a:spcBef>
                <a:spcPct val="0"/>
              </a:spcBef>
            </a:pPr>
            <a:r>
              <a:rPr lang="en-US" sz="1800" smtClean="0"/>
              <a:t>In formed by horizon scanning of emerging challenges and needs</a:t>
            </a:r>
          </a:p>
          <a:p>
            <a:pPr lvl="1" eaLnBrk="1" hangingPunct="1">
              <a:spcBef>
                <a:spcPct val="0"/>
              </a:spcBef>
            </a:pPr>
            <a:r>
              <a:rPr lang="en-US" sz="1800" smtClean="0"/>
              <a:t>Action research component: Increase awareness of being an end-user in civil security/stakeholder in the European Security Model </a:t>
            </a:r>
          </a:p>
          <a:p>
            <a:pPr eaLnBrk="1" hangingPunct="1"/>
            <a:r>
              <a:rPr lang="en-US" sz="2200" smtClean="0"/>
              <a:t>First used in a survey research study commissioned by the Ministry of Transport, Innovation and Technology (bmvit), Vienna in 2009 </a:t>
            </a:r>
          </a:p>
          <a:p>
            <a:pPr lvl="1" eaLnBrk="1" hangingPunct="1">
              <a:spcBef>
                <a:spcPct val="0"/>
              </a:spcBef>
            </a:pPr>
            <a:r>
              <a:rPr lang="en-US" sz="1800" smtClean="0"/>
              <a:t>40 interviews completed </a:t>
            </a:r>
          </a:p>
          <a:p>
            <a:pPr lvl="1" eaLnBrk="1" hangingPunct="1">
              <a:spcBef>
                <a:spcPct val="0"/>
              </a:spcBef>
            </a:pPr>
            <a:r>
              <a:rPr lang="en-US" sz="1800" smtClean="0"/>
              <a:t>Results populated the Austrian Security Research Map </a:t>
            </a:r>
          </a:p>
          <a:p>
            <a:pPr eaLnBrk="1" hangingPunct="1"/>
            <a:r>
              <a:rPr lang="en-US" sz="2200" smtClean="0"/>
              <a:t>Expanded on in KIRAS project SFI@SFU (Austrian CoE)</a:t>
            </a:r>
          </a:p>
          <a:p>
            <a:pPr lvl="1" eaLnBrk="1" hangingPunct="1">
              <a:spcBef>
                <a:spcPct val="0"/>
              </a:spcBef>
            </a:pPr>
            <a:r>
              <a:rPr lang="en-US" sz="1800" smtClean="0"/>
              <a:t>90 end-users in a structured dialogue series</a:t>
            </a:r>
          </a:p>
          <a:p>
            <a:pPr eaLnBrk="1" hangingPunct="1"/>
            <a:r>
              <a:rPr lang="en-US" sz="2200" smtClean="0"/>
              <a:t>Use in EU projects up to 2014, including the FOCUS project </a:t>
            </a:r>
          </a:p>
          <a:p>
            <a:pPr lvl="1" eaLnBrk="1" hangingPunct="1">
              <a:spcBef>
                <a:spcPct val="0"/>
              </a:spcBef>
            </a:pPr>
            <a:r>
              <a:rPr lang="en-US" sz="1800" smtClean="0"/>
              <a:t>Scenario foresight to identify futuristic threats, demands, and requirements </a:t>
            </a:r>
          </a:p>
          <a:p>
            <a:pPr lvl="1" eaLnBrk="1" hangingPunct="1">
              <a:spcBef>
                <a:spcPct val="0"/>
              </a:spcBef>
            </a:pPr>
            <a:r>
              <a:rPr lang="en-US" sz="1800" smtClean="0"/>
              <a:t>Collaboration with FEMA’s Strategic Foresight Initiative and DHS S&amp;T projects</a:t>
            </a:r>
          </a:p>
          <a:p>
            <a:pPr lvl="1" eaLnBrk="1" hangingPunct="1">
              <a:spcBef>
                <a:spcPct val="0"/>
              </a:spcBef>
            </a:pPr>
            <a:r>
              <a:rPr lang="en-US" sz="1800" smtClean="0"/>
              <a:t>Multiple information collection methods used</a:t>
            </a:r>
          </a:p>
          <a:p>
            <a:pPr lvl="1" eaLnBrk="1" hangingPunct="1">
              <a:spcBef>
                <a:spcPct val="0"/>
              </a:spcBef>
            </a:pPr>
            <a:r>
              <a:rPr lang="en-US" sz="1800" smtClean="0"/>
              <a:t>Total participation: approx. 600 experts from 20 countries </a:t>
            </a:r>
            <a:endParaRPr lang="en-GB" sz="1800" smtClean="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p:cNvSpPr>
          <p:nvPr>
            <p:ph type="title"/>
          </p:nvPr>
        </p:nvSpPr>
        <p:spPr/>
        <p:txBody>
          <a:bodyPr/>
          <a:lstStyle/>
          <a:p>
            <a:pPr eaLnBrk="1" hangingPunct="1"/>
            <a:r>
              <a:rPr lang="en-GB" smtClean="0"/>
              <a:t>Critical Infrastructure Protection</a:t>
            </a:r>
          </a:p>
        </p:txBody>
      </p:sp>
      <p:sp>
        <p:nvSpPr>
          <p:cNvPr id="19458" name="Rectangle 3"/>
          <p:cNvSpPr>
            <a:spLocks noGrp="1"/>
          </p:cNvSpPr>
          <p:nvPr>
            <p:ph type="body" idx="1"/>
          </p:nvPr>
        </p:nvSpPr>
        <p:spPr/>
        <p:txBody>
          <a:bodyPr/>
          <a:lstStyle/>
          <a:p>
            <a:pPr eaLnBrk="1" hangingPunct="1"/>
            <a:r>
              <a:rPr lang="en-GB" sz="2000" smtClean="0"/>
              <a:t>First mission in the EU’s civil security acquis and related research programming:</a:t>
            </a:r>
          </a:p>
          <a:p>
            <a:pPr lvl="1" eaLnBrk="1" hangingPunct="1">
              <a:spcBef>
                <a:spcPct val="0"/>
              </a:spcBef>
            </a:pPr>
            <a:r>
              <a:rPr lang="en-GB" sz="1800" smtClean="0"/>
              <a:t>European Programme for Critical Infrastructure Protection (2006)</a:t>
            </a:r>
          </a:p>
          <a:p>
            <a:pPr lvl="1" eaLnBrk="1" hangingPunct="1">
              <a:spcBef>
                <a:spcPct val="0"/>
              </a:spcBef>
            </a:pPr>
            <a:r>
              <a:rPr lang="en-GB" sz="1800" smtClean="0"/>
              <a:t>Requires a common European risk assessment methodology focusing on cascading effects of systemic risks and a coherent European response during crisis and emergencies (European Agenda on Security, 2015)</a:t>
            </a:r>
          </a:p>
          <a:p>
            <a:pPr eaLnBrk="1" hangingPunct="1"/>
            <a:r>
              <a:rPr lang="en-GB" sz="2000" smtClean="0"/>
              <a:t>Thematic focus area in the Austrian Security Research Program KIRAS</a:t>
            </a:r>
          </a:p>
          <a:p>
            <a:pPr lvl="1" eaLnBrk="1" hangingPunct="1">
              <a:spcBef>
                <a:spcPct val="0"/>
              </a:spcBef>
            </a:pPr>
            <a:r>
              <a:rPr lang="en-GB" sz="1800" smtClean="0"/>
              <a:t>Based on OECD classification of critical infrastructures</a:t>
            </a:r>
          </a:p>
          <a:p>
            <a:pPr eaLnBrk="1" hangingPunct="1"/>
            <a:r>
              <a:rPr lang="en-US" sz="2000" smtClean="0"/>
              <a:t>OECD screening study (2008): Significant commonalities in CIP challenges across Europe and North America, as well as around the world</a:t>
            </a:r>
            <a:r>
              <a:rPr lang="de-DE" sz="2000" smtClean="0"/>
              <a:t> </a:t>
            </a:r>
            <a:endParaRPr lang="en-GB" sz="2000" smtClean="0"/>
          </a:p>
          <a:p>
            <a:pPr eaLnBrk="1" hangingPunct="1"/>
            <a:r>
              <a:rPr lang="en-US" sz="2000" smtClean="0"/>
              <a:t>National specifics remain, for example:</a:t>
            </a:r>
          </a:p>
          <a:p>
            <a:pPr lvl="1" eaLnBrk="1" hangingPunct="1">
              <a:spcBef>
                <a:spcPct val="0"/>
              </a:spcBef>
            </a:pPr>
            <a:r>
              <a:rPr lang="en-US" sz="1800" smtClean="0"/>
              <a:t>Challenge of aged infrastructure (U.S.) </a:t>
            </a:r>
          </a:p>
          <a:p>
            <a:pPr lvl="1" eaLnBrk="1" hangingPunct="1">
              <a:spcBef>
                <a:spcPct val="0"/>
              </a:spcBef>
            </a:pPr>
            <a:r>
              <a:rPr lang="en-US" sz="1800" smtClean="0"/>
              <a:t>Focus on energy and transport sectors (EU)</a:t>
            </a:r>
          </a:p>
          <a:p>
            <a:pPr eaLnBrk="1" hangingPunct="1"/>
            <a:r>
              <a:rPr lang="en-US" sz="2000" smtClean="0"/>
              <a:t>Main characteristics converge, such as the private sector as the main owner of, and investor in, critical infrastructure.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1" name="Picture 4"/>
          <p:cNvPicPr>
            <a:picLocks noChangeAspect="1" noChangeArrowheads="1"/>
          </p:cNvPicPr>
          <p:nvPr/>
        </p:nvPicPr>
        <p:blipFill>
          <a:blip r:embed="rId2"/>
          <a:srcRect b="18463"/>
          <a:stretch>
            <a:fillRect/>
          </a:stretch>
        </p:blipFill>
        <p:spPr bwMode="auto">
          <a:xfrm>
            <a:off x="1905000" y="2303463"/>
            <a:ext cx="6604000" cy="4003675"/>
          </a:xfrm>
          <a:prstGeom prst="rect">
            <a:avLst/>
          </a:prstGeom>
          <a:noFill/>
          <a:ln w="9525">
            <a:noFill/>
            <a:miter lim="800000"/>
            <a:headEnd/>
            <a:tailEnd/>
          </a:ln>
        </p:spPr>
      </p:pic>
      <p:sp>
        <p:nvSpPr>
          <p:cNvPr id="20482" name="Rectangle 3"/>
          <p:cNvSpPr>
            <a:spLocks noGrp="1"/>
          </p:cNvSpPr>
          <p:nvPr>
            <p:ph type="body" idx="1"/>
          </p:nvPr>
        </p:nvSpPr>
        <p:spPr/>
        <p:txBody>
          <a:bodyPr/>
          <a:lstStyle/>
          <a:p>
            <a:pPr eaLnBrk="1" hangingPunct="1"/>
            <a:r>
              <a:rPr lang="en-GB" sz="2000" smtClean="0"/>
              <a:t>Critical infrastructure (protection) is what states make of it </a:t>
            </a:r>
          </a:p>
          <a:p>
            <a:pPr eaLnBrk="1" hangingPunct="1"/>
            <a:r>
              <a:rPr lang="en-GB" sz="2000" smtClean="0"/>
              <a:t>Ownership of risks is an important aspect of security culture </a:t>
            </a:r>
          </a:p>
          <a:p>
            <a:pPr eaLnBrk="1" hangingPunct="1"/>
            <a:r>
              <a:rPr lang="en-GB" sz="2000" smtClean="0"/>
              <a:t>A comprehensive/whole-community approach</a:t>
            </a:r>
            <a:br>
              <a:rPr lang="en-GB" sz="2000" smtClean="0"/>
            </a:br>
            <a:r>
              <a:rPr lang="en-GB" sz="2000" smtClean="0"/>
              <a:t>must respect and integrate security cultures</a:t>
            </a:r>
          </a:p>
          <a:p>
            <a:pPr eaLnBrk="1" hangingPunct="1"/>
            <a:r>
              <a:rPr lang="en-GB" sz="2000" smtClean="0"/>
              <a:t>Risk assessment vs. </a:t>
            </a:r>
            <a:br>
              <a:rPr lang="en-GB" sz="2000" smtClean="0"/>
            </a:br>
            <a:r>
              <a:rPr lang="en-GB" sz="2000" smtClean="0"/>
              <a:t>cultural selection of risk </a:t>
            </a:r>
            <a:br>
              <a:rPr lang="en-GB" sz="2000" smtClean="0"/>
            </a:br>
            <a:r>
              <a:rPr lang="en-GB" sz="2000" smtClean="0"/>
              <a:t>(Douglas &amp; Wildavsky, </a:t>
            </a:r>
            <a:br>
              <a:rPr lang="en-GB" sz="2000" smtClean="0"/>
            </a:br>
            <a:r>
              <a:rPr lang="en-GB" sz="2000" i="1" smtClean="0"/>
              <a:t>Risk and Culture,</a:t>
            </a:r>
            <a:r>
              <a:rPr lang="en-GB" sz="2000" smtClean="0"/>
              <a:t> 1983) </a:t>
            </a:r>
          </a:p>
          <a:p>
            <a:pPr eaLnBrk="1" hangingPunct="1">
              <a:buFont typeface="Arial" charset="0"/>
              <a:buNone/>
            </a:pPr>
            <a:endParaRPr lang="en-GB" sz="2000" smtClean="0"/>
          </a:p>
          <a:p>
            <a:pPr eaLnBrk="1" hangingPunct="1">
              <a:buFont typeface="Arial" charset="0"/>
              <a:buNone/>
            </a:pPr>
            <a:endParaRPr lang="en-GB" sz="1400" smtClean="0"/>
          </a:p>
          <a:p>
            <a:pPr eaLnBrk="1" hangingPunct="1">
              <a:buFont typeface="Arial" charset="0"/>
              <a:buNone/>
            </a:pPr>
            <a:endParaRPr lang="en-GB" sz="1400" smtClean="0"/>
          </a:p>
          <a:p>
            <a:pPr eaLnBrk="1" hangingPunct="1">
              <a:buFont typeface="Arial" charset="0"/>
              <a:buNone/>
            </a:pPr>
            <a:r>
              <a:rPr lang="en-GB" sz="1400" smtClean="0"/>
              <a:t>CPSI/</a:t>
            </a:r>
          </a:p>
          <a:p>
            <a:pPr eaLnBrk="1" hangingPunct="1">
              <a:spcBef>
                <a:spcPct val="0"/>
              </a:spcBef>
              <a:buFont typeface="Arial" charset="0"/>
              <a:buNone/>
            </a:pPr>
            <a:r>
              <a:rPr lang="en-GB" sz="1400" smtClean="0"/>
              <a:t>ESRIF</a:t>
            </a:r>
          </a:p>
          <a:p>
            <a:pPr eaLnBrk="1" hangingPunct="1">
              <a:spcBef>
                <a:spcPct val="0"/>
              </a:spcBef>
              <a:buFont typeface="Arial" charset="0"/>
              <a:buNone/>
            </a:pPr>
            <a:r>
              <a:rPr lang="en-GB" sz="1400" smtClean="0"/>
              <a:t>Horizon Scanning </a:t>
            </a:r>
          </a:p>
          <a:p>
            <a:pPr eaLnBrk="1" hangingPunct="1">
              <a:spcBef>
                <a:spcPct val="0"/>
              </a:spcBef>
              <a:buFont typeface="Arial" charset="0"/>
              <a:buNone/>
            </a:pPr>
            <a:r>
              <a:rPr lang="en-GB" sz="1400" smtClean="0"/>
              <a:t>Security Research program analysis</a:t>
            </a:r>
          </a:p>
          <a:p>
            <a:pPr eaLnBrk="1" hangingPunct="1">
              <a:spcBef>
                <a:spcPct val="0"/>
              </a:spcBef>
              <a:buFont typeface="Arial" charset="0"/>
              <a:buNone/>
            </a:pPr>
            <a:r>
              <a:rPr lang="en-GB" sz="1400" smtClean="0"/>
              <a:t>2009 </a:t>
            </a:r>
          </a:p>
        </p:txBody>
      </p:sp>
      <p:sp>
        <p:nvSpPr>
          <p:cNvPr id="20483" name="Rectangle 2"/>
          <p:cNvSpPr>
            <a:spLocks noGrp="1"/>
          </p:cNvSpPr>
          <p:nvPr>
            <p:ph type="title"/>
          </p:nvPr>
        </p:nvSpPr>
        <p:spPr/>
        <p:txBody>
          <a:bodyPr/>
          <a:lstStyle/>
          <a:p>
            <a:pPr eaLnBrk="1" hangingPunct="1"/>
            <a:r>
              <a:rPr lang="en-GB" smtClean="0"/>
              <a:t>European CIP Programming Map</a:t>
            </a:r>
          </a:p>
        </p:txBody>
      </p:sp>
      <p:pic>
        <p:nvPicPr>
          <p:cNvPr id="20484" name="Picture 14" descr="cpsi_logo"/>
          <p:cNvPicPr>
            <a:picLocks noChangeAspect="1" noChangeArrowheads="1"/>
          </p:cNvPicPr>
          <p:nvPr/>
        </p:nvPicPr>
        <p:blipFill>
          <a:blip r:embed="rId3"/>
          <a:srcRect/>
          <a:stretch>
            <a:fillRect/>
          </a:stretch>
        </p:blipFill>
        <p:spPr bwMode="auto">
          <a:xfrm>
            <a:off x="0" y="0"/>
            <a:ext cx="755650" cy="762000"/>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p:txBody>
          <a:bodyPr/>
          <a:lstStyle/>
          <a:p>
            <a:pPr eaLnBrk="1" hangingPunct="1"/>
            <a:r>
              <a:rPr lang="de-DE" smtClean="0"/>
              <a:t>Austria/KIRAS: Response Rates</a:t>
            </a:r>
            <a:endParaRPr lang="en-US" smtClean="0"/>
          </a:p>
        </p:txBody>
      </p:sp>
      <p:sp>
        <p:nvSpPr>
          <p:cNvPr id="21506" name="Content Placeholder 2"/>
          <p:cNvSpPr>
            <a:spLocks noGrp="1"/>
          </p:cNvSpPr>
          <p:nvPr/>
        </p:nvSpPr>
        <p:spPr bwMode="auto">
          <a:xfrm>
            <a:off x="457200" y="1166813"/>
            <a:ext cx="8229600" cy="4525962"/>
          </a:xfrm>
          <a:prstGeom prst="rect">
            <a:avLst/>
          </a:prstGeom>
          <a:noFill/>
          <a:ln w="9525">
            <a:noFill/>
            <a:miter lim="800000"/>
            <a:headEnd/>
            <a:tailEnd/>
          </a:ln>
        </p:spPr>
        <p:txBody>
          <a:bodyPr/>
          <a:lstStyle/>
          <a:p>
            <a:pPr marL="342900" indent="-342900">
              <a:spcBef>
                <a:spcPct val="20000"/>
              </a:spcBef>
              <a:buFont typeface="Arial" charset="0"/>
              <a:buChar char="•"/>
            </a:pPr>
            <a:endParaRPr lang="en-GB" sz="3200">
              <a:latin typeface="Calibri" pitchFamily="34" charset="0"/>
            </a:endParaRPr>
          </a:p>
        </p:txBody>
      </p:sp>
      <p:graphicFrame>
        <p:nvGraphicFramePr>
          <p:cNvPr id="6" name="Chart 26"/>
          <p:cNvGraphicFramePr>
            <a:graphicFrameLocks/>
          </p:cNvGraphicFramePr>
          <p:nvPr/>
        </p:nvGraphicFramePr>
        <p:xfrm>
          <a:off x="457200" y="1828800"/>
          <a:ext cx="7620000" cy="43434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Tabelle 6"/>
          <p:cNvGraphicFramePr>
            <a:graphicFrameLocks noGrp="1"/>
          </p:cNvGraphicFramePr>
          <p:nvPr/>
        </p:nvGraphicFramePr>
        <p:xfrm>
          <a:off x="6248400" y="1524000"/>
          <a:ext cx="2743200" cy="1770063"/>
        </p:xfrm>
        <a:graphic>
          <a:graphicData uri="http://schemas.openxmlformats.org/drawingml/2006/table">
            <a:tbl>
              <a:tblPr/>
              <a:tblGrid>
                <a:gridCol w="1857609"/>
                <a:gridCol w="309602"/>
                <a:gridCol w="575988"/>
              </a:tblGrid>
              <a:tr h="161925">
                <a:tc>
                  <a:txBody>
                    <a:bodyPr/>
                    <a:lstStyle/>
                    <a:p>
                      <a:pPr>
                        <a:lnSpc>
                          <a:spcPct val="115000"/>
                        </a:lnSpc>
                      </a:pPr>
                      <a:endParaRPr lang="en-US" sz="1100" dirty="0">
                        <a:latin typeface="Calibri"/>
                        <a:ea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r">
                        <a:lnSpc>
                          <a:spcPct val="115000"/>
                        </a:lnSpc>
                        <a:spcAft>
                          <a:spcPts val="0"/>
                        </a:spcAft>
                      </a:pPr>
                      <a:r>
                        <a:rPr lang="en-US" sz="1000">
                          <a:latin typeface="Arial"/>
                          <a:ea typeface="Times New Roman"/>
                          <a:cs typeface="Times New Roman"/>
                        </a:rPr>
                        <a:t>n</a:t>
                      </a:r>
                      <a:endParaRPr lang="en-US" sz="11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r">
                        <a:lnSpc>
                          <a:spcPct val="115000"/>
                        </a:lnSpc>
                        <a:spcAft>
                          <a:spcPts val="0"/>
                        </a:spcAft>
                      </a:pPr>
                      <a:r>
                        <a:rPr lang="en-US" sz="1000">
                          <a:latin typeface="Arial"/>
                          <a:ea typeface="Times New Roman"/>
                          <a:cs typeface="Times New Roman"/>
                        </a:rPr>
                        <a:t>%</a:t>
                      </a:r>
                      <a:endParaRPr lang="en-US" sz="11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r>
              <a:tr h="161925">
                <a:tc>
                  <a:txBody>
                    <a:bodyPr/>
                    <a:lstStyle/>
                    <a:p>
                      <a:pPr>
                        <a:lnSpc>
                          <a:spcPct val="115000"/>
                        </a:lnSpc>
                        <a:spcAft>
                          <a:spcPts val="0"/>
                        </a:spcAft>
                      </a:pPr>
                      <a:r>
                        <a:rPr lang="en-US" sz="1000" dirty="0">
                          <a:latin typeface="Arial"/>
                          <a:ea typeface="Times New Roman"/>
                          <a:cs typeface="Times New Roman"/>
                        </a:rPr>
                        <a:t>Public Administration</a:t>
                      </a:r>
                      <a:endParaRPr lang="en-US" sz="11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r">
                        <a:lnSpc>
                          <a:spcPct val="115000"/>
                        </a:lnSpc>
                        <a:spcAft>
                          <a:spcPts val="0"/>
                        </a:spcAft>
                      </a:pPr>
                      <a:r>
                        <a:rPr lang="en-US" sz="1000">
                          <a:latin typeface="Arial"/>
                          <a:ea typeface="Times New Roman"/>
                          <a:cs typeface="Times New Roman"/>
                        </a:rPr>
                        <a:t>3</a:t>
                      </a:r>
                      <a:endParaRPr lang="en-US" sz="11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r">
                        <a:lnSpc>
                          <a:spcPct val="115000"/>
                        </a:lnSpc>
                        <a:spcAft>
                          <a:spcPts val="0"/>
                        </a:spcAft>
                      </a:pPr>
                      <a:r>
                        <a:rPr lang="en-US" sz="1000" dirty="0">
                          <a:latin typeface="Arial"/>
                          <a:ea typeface="Times New Roman"/>
                          <a:cs typeface="Times New Roman"/>
                        </a:rPr>
                        <a:t>30%</a:t>
                      </a:r>
                      <a:endParaRPr lang="en-US" sz="11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r>
              <a:tr h="161925">
                <a:tc>
                  <a:txBody>
                    <a:bodyPr/>
                    <a:lstStyle/>
                    <a:p>
                      <a:pPr>
                        <a:lnSpc>
                          <a:spcPct val="115000"/>
                        </a:lnSpc>
                        <a:spcAft>
                          <a:spcPts val="0"/>
                        </a:spcAft>
                      </a:pPr>
                      <a:r>
                        <a:rPr lang="en-US" sz="1000" dirty="0">
                          <a:latin typeface="Arial"/>
                          <a:ea typeface="Times New Roman"/>
                          <a:cs typeface="Times New Roman"/>
                        </a:rPr>
                        <a:t>Home affairs</a:t>
                      </a:r>
                      <a:endParaRPr lang="en-US" sz="11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r">
                        <a:lnSpc>
                          <a:spcPct val="115000"/>
                        </a:lnSpc>
                        <a:spcAft>
                          <a:spcPts val="0"/>
                        </a:spcAft>
                      </a:pPr>
                      <a:r>
                        <a:rPr lang="en-US" sz="1000">
                          <a:latin typeface="Arial"/>
                          <a:ea typeface="Times New Roman"/>
                          <a:cs typeface="Times New Roman"/>
                        </a:rPr>
                        <a:t>6</a:t>
                      </a:r>
                      <a:endParaRPr lang="en-US" sz="11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r">
                        <a:lnSpc>
                          <a:spcPct val="115000"/>
                        </a:lnSpc>
                        <a:spcAft>
                          <a:spcPts val="0"/>
                        </a:spcAft>
                      </a:pPr>
                      <a:r>
                        <a:rPr lang="en-US" sz="1000">
                          <a:latin typeface="Arial"/>
                          <a:ea typeface="Times New Roman"/>
                          <a:cs typeface="Times New Roman"/>
                        </a:rPr>
                        <a:t>75%</a:t>
                      </a:r>
                      <a:endParaRPr lang="en-US" sz="11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r>
              <a:tr h="161925">
                <a:tc>
                  <a:txBody>
                    <a:bodyPr/>
                    <a:lstStyle/>
                    <a:p>
                      <a:pPr>
                        <a:lnSpc>
                          <a:spcPct val="115000"/>
                        </a:lnSpc>
                        <a:spcAft>
                          <a:spcPts val="0"/>
                        </a:spcAft>
                      </a:pPr>
                      <a:r>
                        <a:rPr lang="en-US" sz="1000">
                          <a:latin typeface="Arial"/>
                          <a:ea typeface="Times New Roman"/>
                          <a:cs typeface="Times New Roman"/>
                        </a:rPr>
                        <a:t>First responder organizations</a:t>
                      </a:r>
                      <a:endParaRPr lang="en-US" sz="11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r">
                        <a:lnSpc>
                          <a:spcPct val="115000"/>
                        </a:lnSpc>
                        <a:spcAft>
                          <a:spcPts val="0"/>
                        </a:spcAft>
                      </a:pPr>
                      <a:r>
                        <a:rPr lang="en-US" sz="1000">
                          <a:latin typeface="Arial"/>
                          <a:ea typeface="Times New Roman"/>
                          <a:cs typeface="Times New Roman"/>
                        </a:rPr>
                        <a:t>12</a:t>
                      </a:r>
                      <a:endParaRPr lang="en-US" sz="11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r">
                        <a:lnSpc>
                          <a:spcPct val="115000"/>
                        </a:lnSpc>
                        <a:spcAft>
                          <a:spcPts val="0"/>
                        </a:spcAft>
                      </a:pPr>
                      <a:r>
                        <a:rPr lang="en-US" sz="1000">
                          <a:latin typeface="Arial"/>
                          <a:ea typeface="Times New Roman"/>
                          <a:cs typeface="Times New Roman"/>
                        </a:rPr>
                        <a:t>39%</a:t>
                      </a:r>
                      <a:endParaRPr lang="en-US" sz="11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r>
              <a:tr h="161925">
                <a:tc>
                  <a:txBody>
                    <a:bodyPr/>
                    <a:lstStyle/>
                    <a:p>
                      <a:pPr>
                        <a:lnSpc>
                          <a:spcPct val="115000"/>
                        </a:lnSpc>
                        <a:spcAft>
                          <a:spcPts val="0"/>
                        </a:spcAft>
                      </a:pPr>
                      <a:r>
                        <a:rPr lang="en-US" sz="1000">
                          <a:latin typeface="Arial"/>
                          <a:ea typeface="Times New Roman"/>
                          <a:cs typeface="Times New Roman"/>
                        </a:rPr>
                        <a:t>Civil protection</a:t>
                      </a:r>
                      <a:endParaRPr lang="en-US" sz="11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r">
                        <a:lnSpc>
                          <a:spcPct val="115000"/>
                        </a:lnSpc>
                        <a:spcAft>
                          <a:spcPts val="0"/>
                        </a:spcAft>
                      </a:pPr>
                      <a:r>
                        <a:rPr lang="en-US" sz="1000">
                          <a:latin typeface="Arial"/>
                          <a:ea typeface="Times New Roman"/>
                          <a:cs typeface="Times New Roman"/>
                        </a:rPr>
                        <a:t>6</a:t>
                      </a:r>
                      <a:endParaRPr lang="en-US" sz="11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r">
                        <a:lnSpc>
                          <a:spcPct val="115000"/>
                        </a:lnSpc>
                        <a:spcAft>
                          <a:spcPts val="0"/>
                        </a:spcAft>
                      </a:pPr>
                      <a:r>
                        <a:rPr lang="en-US" sz="1000">
                          <a:latin typeface="Arial"/>
                          <a:ea typeface="Times New Roman"/>
                          <a:cs typeface="Times New Roman"/>
                        </a:rPr>
                        <a:t>40%</a:t>
                      </a:r>
                      <a:endParaRPr lang="en-US" sz="11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r>
              <a:tr h="161925">
                <a:tc>
                  <a:txBody>
                    <a:bodyPr/>
                    <a:lstStyle/>
                    <a:p>
                      <a:pPr>
                        <a:lnSpc>
                          <a:spcPct val="115000"/>
                        </a:lnSpc>
                        <a:spcAft>
                          <a:spcPts val="0"/>
                        </a:spcAft>
                      </a:pPr>
                      <a:r>
                        <a:rPr lang="en-US" sz="1000">
                          <a:latin typeface="Arial"/>
                          <a:ea typeface="Times New Roman"/>
                          <a:cs typeface="Times New Roman"/>
                        </a:rPr>
                        <a:t>Health</a:t>
                      </a:r>
                      <a:endParaRPr lang="en-US" sz="11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r">
                        <a:lnSpc>
                          <a:spcPct val="115000"/>
                        </a:lnSpc>
                        <a:spcAft>
                          <a:spcPts val="0"/>
                        </a:spcAft>
                      </a:pPr>
                      <a:r>
                        <a:rPr lang="en-US" sz="1000">
                          <a:latin typeface="Arial"/>
                          <a:ea typeface="Times New Roman"/>
                          <a:cs typeface="Times New Roman"/>
                        </a:rPr>
                        <a:t>4</a:t>
                      </a:r>
                      <a:endParaRPr lang="en-US" sz="11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r">
                        <a:lnSpc>
                          <a:spcPct val="115000"/>
                        </a:lnSpc>
                        <a:spcAft>
                          <a:spcPts val="0"/>
                        </a:spcAft>
                      </a:pPr>
                      <a:r>
                        <a:rPr lang="en-US" sz="1000">
                          <a:latin typeface="Arial"/>
                          <a:ea typeface="Times New Roman"/>
                          <a:cs typeface="Times New Roman"/>
                        </a:rPr>
                        <a:t>40%</a:t>
                      </a:r>
                      <a:endParaRPr lang="en-US" sz="11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r>
              <a:tr h="161925">
                <a:tc>
                  <a:txBody>
                    <a:bodyPr/>
                    <a:lstStyle/>
                    <a:p>
                      <a:pPr>
                        <a:lnSpc>
                          <a:spcPct val="115000"/>
                        </a:lnSpc>
                        <a:spcAft>
                          <a:spcPts val="0"/>
                        </a:spcAft>
                      </a:pPr>
                      <a:r>
                        <a:rPr lang="en-US" sz="1000">
                          <a:latin typeface="Arial"/>
                          <a:ea typeface="Times New Roman"/>
                          <a:cs typeface="Times New Roman"/>
                        </a:rPr>
                        <a:t>Utilities</a:t>
                      </a:r>
                      <a:endParaRPr lang="en-US" sz="11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r">
                        <a:lnSpc>
                          <a:spcPct val="115000"/>
                        </a:lnSpc>
                        <a:spcAft>
                          <a:spcPts val="0"/>
                        </a:spcAft>
                      </a:pPr>
                      <a:r>
                        <a:rPr lang="en-US" sz="1000">
                          <a:latin typeface="Arial"/>
                          <a:ea typeface="Times New Roman"/>
                          <a:cs typeface="Times New Roman"/>
                        </a:rPr>
                        <a:t>5</a:t>
                      </a:r>
                      <a:endParaRPr lang="en-US" sz="11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r">
                        <a:lnSpc>
                          <a:spcPct val="115000"/>
                        </a:lnSpc>
                        <a:spcAft>
                          <a:spcPts val="0"/>
                        </a:spcAft>
                      </a:pPr>
                      <a:r>
                        <a:rPr lang="en-US" sz="1000">
                          <a:latin typeface="Arial"/>
                          <a:ea typeface="Times New Roman"/>
                          <a:cs typeface="Times New Roman"/>
                        </a:rPr>
                        <a:t>38%</a:t>
                      </a:r>
                      <a:endParaRPr lang="en-US" sz="11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r>
              <a:tr h="161925">
                <a:tc>
                  <a:txBody>
                    <a:bodyPr/>
                    <a:lstStyle/>
                    <a:p>
                      <a:pPr>
                        <a:lnSpc>
                          <a:spcPct val="115000"/>
                        </a:lnSpc>
                        <a:spcAft>
                          <a:spcPts val="0"/>
                        </a:spcAft>
                      </a:pPr>
                      <a:r>
                        <a:rPr lang="en-US" sz="1000">
                          <a:latin typeface="Arial"/>
                          <a:ea typeface="Times New Roman"/>
                          <a:cs typeface="Times New Roman"/>
                        </a:rPr>
                        <a:t>Transport</a:t>
                      </a:r>
                      <a:endParaRPr lang="en-US" sz="11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r">
                        <a:lnSpc>
                          <a:spcPct val="115000"/>
                        </a:lnSpc>
                        <a:spcAft>
                          <a:spcPts val="0"/>
                        </a:spcAft>
                      </a:pPr>
                      <a:r>
                        <a:rPr lang="en-US" sz="1000">
                          <a:latin typeface="Arial"/>
                          <a:ea typeface="Times New Roman"/>
                          <a:cs typeface="Times New Roman"/>
                        </a:rPr>
                        <a:t>4</a:t>
                      </a:r>
                      <a:endParaRPr lang="en-US" sz="11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r">
                        <a:lnSpc>
                          <a:spcPct val="115000"/>
                        </a:lnSpc>
                        <a:spcAft>
                          <a:spcPts val="0"/>
                        </a:spcAft>
                      </a:pPr>
                      <a:r>
                        <a:rPr lang="en-US" sz="1000">
                          <a:latin typeface="Arial"/>
                          <a:ea typeface="Times New Roman"/>
                          <a:cs typeface="Times New Roman"/>
                        </a:rPr>
                        <a:t>50%</a:t>
                      </a:r>
                      <a:endParaRPr lang="en-US" sz="11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r>
              <a:tr h="161925">
                <a:tc>
                  <a:txBody>
                    <a:bodyPr/>
                    <a:lstStyle/>
                    <a:p>
                      <a:pPr>
                        <a:lnSpc>
                          <a:spcPct val="115000"/>
                        </a:lnSpc>
                        <a:spcAft>
                          <a:spcPts val="0"/>
                        </a:spcAft>
                      </a:pPr>
                      <a:r>
                        <a:rPr lang="en-US" sz="1000">
                          <a:latin typeface="Arial"/>
                          <a:ea typeface="Times New Roman"/>
                          <a:cs typeface="Times New Roman"/>
                        </a:rPr>
                        <a:t>Communication</a:t>
                      </a:r>
                      <a:endParaRPr lang="en-US" sz="11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r">
                        <a:lnSpc>
                          <a:spcPct val="115000"/>
                        </a:lnSpc>
                        <a:spcAft>
                          <a:spcPts val="0"/>
                        </a:spcAft>
                      </a:pPr>
                      <a:r>
                        <a:rPr lang="en-US" sz="1000">
                          <a:latin typeface="Arial"/>
                          <a:ea typeface="Times New Roman"/>
                          <a:cs typeface="Times New Roman"/>
                        </a:rPr>
                        <a:t>0</a:t>
                      </a:r>
                      <a:endParaRPr lang="en-US" sz="11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r">
                        <a:lnSpc>
                          <a:spcPct val="115000"/>
                        </a:lnSpc>
                        <a:spcAft>
                          <a:spcPts val="0"/>
                        </a:spcAft>
                      </a:pPr>
                      <a:r>
                        <a:rPr lang="en-US" sz="1000">
                          <a:latin typeface="Arial"/>
                          <a:ea typeface="Times New Roman"/>
                          <a:cs typeface="Times New Roman"/>
                        </a:rPr>
                        <a:t>0%</a:t>
                      </a:r>
                      <a:endParaRPr lang="en-US" sz="11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r>
              <a:tr h="161925">
                <a:tc>
                  <a:txBody>
                    <a:bodyPr/>
                    <a:lstStyle/>
                    <a:p>
                      <a:pPr>
                        <a:lnSpc>
                          <a:spcPct val="115000"/>
                        </a:lnSpc>
                        <a:spcAft>
                          <a:spcPts val="0"/>
                        </a:spcAft>
                      </a:pPr>
                      <a:r>
                        <a:rPr lang="en-US" sz="1000" b="1" dirty="0">
                          <a:latin typeface="Arial"/>
                          <a:ea typeface="Times New Roman"/>
                          <a:cs typeface="Times New Roman"/>
                        </a:rPr>
                        <a:t>AUSTRIA</a:t>
                      </a:r>
                      <a:endParaRPr lang="en-US" sz="11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r">
                        <a:lnSpc>
                          <a:spcPct val="115000"/>
                        </a:lnSpc>
                        <a:spcAft>
                          <a:spcPts val="0"/>
                        </a:spcAft>
                      </a:pPr>
                      <a:r>
                        <a:rPr lang="en-US" sz="1000" b="1">
                          <a:latin typeface="Arial"/>
                          <a:ea typeface="Times New Roman"/>
                          <a:cs typeface="Times New Roman"/>
                        </a:rPr>
                        <a:t>40</a:t>
                      </a:r>
                      <a:endParaRPr lang="en-US" sz="11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r">
                        <a:lnSpc>
                          <a:spcPct val="115000"/>
                        </a:lnSpc>
                        <a:spcAft>
                          <a:spcPts val="0"/>
                        </a:spcAft>
                      </a:pPr>
                      <a:r>
                        <a:rPr lang="en-US" sz="1000" b="1" dirty="0">
                          <a:latin typeface="Arial"/>
                          <a:ea typeface="Times New Roman"/>
                          <a:cs typeface="Times New Roman"/>
                        </a:rPr>
                        <a:t>40%</a:t>
                      </a:r>
                      <a:endParaRPr lang="en-US" sz="11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r>
            </a:tbl>
          </a:graphicData>
        </a:graphic>
      </p:graphicFrame>
      <p:pic>
        <p:nvPicPr>
          <p:cNvPr id="21554" name="Picture 16" descr="Bildergebnis für kiras"/>
          <p:cNvPicPr>
            <a:picLocks noChangeAspect="1" noChangeArrowheads="1"/>
          </p:cNvPicPr>
          <p:nvPr/>
        </p:nvPicPr>
        <p:blipFill>
          <a:blip r:embed="rId3"/>
          <a:srcRect/>
          <a:stretch>
            <a:fillRect/>
          </a:stretch>
        </p:blipFill>
        <p:spPr bwMode="auto">
          <a:xfrm>
            <a:off x="0" y="0"/>
            <a:ext cx="990600" cy="360363"/>
          </a:xfrm>
          <a:prstGeom prst="rect">
            <a:avLst/>
          </a:prstGeom>
          <a:noFill/>
          <a:ln w="9525">
            <a:noFill/>
            <a:miter lim="800000"/>
            <a:headEnd/>
            <a:tailEn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3"/>
          <p:cNvPicPr>
            <a:picLocks noChangeAspect="1" noChangeArrowheads="1"/>
          </p:cNvPicPr>
          <p:nvPr/>
        </p:nvPicPr>
        <p:blipFill>
          <a:blip r:embed="rId2"/>
          <a:srcRect/>
          <a:stretch>
            <a:fillRect/>
          </a:stretch>
        </p:blipFill>
        <p:spPr bwMode="auto">
          <a:xfrm>
            <a:off x="381000" y="1295400"/>
            <a:ext cx="8534400" cy="4818063"/>
          </a:xfrm>
          <a:prstGeom prst="rect">
            <a:avLst/>
          </a:prstGeom>
          <a:noFill/>
          <a:ln w="9525">
            <a:noFill/>
            <a:miter lim="800000"/>
            <a:headEnd/>
            <a:tailEnd/>
          </a:ln>
        </p:spPr>
      </p:pic>
      <p:sp>
        <p:nvSpPr>
          <p:cNvPr id="22530" name="Title 1"/>
          <p:cNvSpPr txBox="1">
            <a:spLocks/>
          </p:cNvSpPr>
          <p:nvPr/>
        </p:nvSpPr>
        <p:spPr bwMode="auto">
          <a:xfrm>
            <a:off x="457200" y="274638"/>
            <a:ext cx="8229600" cy="1143000"/>
          </a:xfrm>
          <a:prstGeom prst="rect">
            <a:avLst/>
          </a:prstGeom>
          <a:noFill/>
          <a:ln w="9525">
            <a:noFill/>
            <a:miter lim="800000"/>
            <a:headEnd/>
            <a:tailEnd/>
          </a:ln>
        </p:spPr>
        <p:txBody>
          <a:bodyPr anchor="ctr"/>
          <a:lstStyle/>
          <a:p>
            <a:pPr algn="ctr"/>
            <a:r>
              <a:rPr lang="en-US" sz="4400">
                <a:latin typeface="Calibri" pitchFamily="34" charset="0"/>
              </a:rPr>
              <a:t>Austria/KIRAS: Program Awareness</a:t>
            </a:r>
          </a:p>
        </p:txBody>
      </p:sp>
      <p:pic>
        <p:nvPicPr>
          <p:cNvPr id="22531" name="Picture 16" descr="Bildergebnis für kiras"/>
          <p:cNvPicPr>
            <a:picLocks noChangeAspect="1" noChangeArrowheads="1"/>
          </p:cNvPicPr>
          <p:nvPr/>
        </p:nvPicPr>
        <p:blipFill>
          <a:blip r:embed="rId3"/>
          <a:srcRect/>
          <a:stretch>
            <a:fillRect/>
          </a:stretch>
        </p:blipFill>
        <p:spPr bwMode="auto">
          <a:xfrm>
            <a:off x="0" y="0"/>
            <a:ext cx="990600" cy="360363"/>
          </a:xfrm>
          <a:prstGeom prst="rect">
            <a:avLst/>
          </a:prstGeom>
          <a:noFill/>
          <a:ln w="9525">
            <a:noFill/>
            <a:miter lim="800000"/>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3" name="Picture 2"/>
          <p:cNvPicPr>
            <a:picLocks noChangeAspect="1" noChangeArrowheads="1"/>
          </p:cNvPicPr>
          <p:nvPr/>
        </p:nvPicPr>
        <p:blipFill>
          <a:blip r:embed="rId2"/>
          <a:srcRect/>
          <a:stretch>
            <a:fillRect/>
          </a:stretch>
        </p:blipFill>
        <p:spPr bwMode="auto">
          <a:xfrm>
            <a:off x="304800" y="1371600"/>
            <a:ext cx="8582025" cy="4876800"/>
          </a:xfrm>
          <a:prstGeom prst="rect">
            <a:avLst/>
          </a:prstGeom>
          <a:noFill/>
          <a:ln w="9525">
            <a:noFill/>
            <a:miter lim="800000"/>
            <a:headEnd/>
            <a:tailEnd/>
          </a:ln>
        </p:spPr>
      </p:pic>
      <p:pic>
        <p:nvPicPr>
          <p:cNvPr id="23554" name="Picture 3"/>
          <p:cNvPicPr>
            <a:picLocks noChangeAspect="1" noChangeArrowheads="1"/>
          </p:cNvPicPr>
          <p:nvPr/>
        </p:nvPicPr>
        <p:blipFill>
          <a:blip r:embed="rId3"/>
          <a:srcRect l="2054" b="10176"/>
          <a:stretch>
            <a:fillRect/>
          </a:stretch>
        </p:blipFill>
        <p:spPr bwMode="auto">
          <a:xfrm>
            <a:off x="455613" y="2547938"/>
            <a:ext cx="7392987" cy="3548062"/>
          </a:xfrm>
          <a:prstGeom prst="rect">
            <a:avLst/>
          </a:prstGeom>
          <a:noFill/>
          <a:ln w="9525">
            <a:noFill/>
            <a:miter lim="800000"/>
            <a:headEnd/>
            <a:tailEnd/>
          </a:ln>
        </p:spPr>
      </p:pic>
      <p:sp>
        <p:nvSpPr>
          <p:cNvPr id="6" name="Content Placeholder 2"/>
          <p:cNvSpPr txBox="1">
            <a:spLocks/>
          </p:cNvSpPr>
          <p:nvPr/>
        </p:nvSpPr>
        <p:spPr>
          <a:xfrm>
            <a:off x="5638800" y="1600200"/>
            <a:ext cx="3124200" cy="1676400"/>
          </a:xfrm>
          <a:prstGeom prst="rect">
            <a:avLst/>
          </a:prstGeom>
          <a:noFill/>
        </p:spPr>
        <p:txBody>
          <a:bodyPr>
            <a:normAutofit fontScale="47500" lnSpcReduction="20000"/>
          </a:bodyPr>
          <a:lstStyle/>
          <a:p>
            <a:pPr fontAlgn="auto">
              <a:spcBef>
                <a:spcPct val="20000"/>
              </a:spcBef>
              <a:spcAft>
                <a:spcPts val="0"/>
              </a:spcAft>
              <a:buFont typeface="Arial" pitchFamily="34" charset="0"/>
              <a:buChar char="•"/>
              <a:defRPr/>
            </a:pPr>
            <a:r>
              <a:rPr lang="en-US" sz="3200" dirty="0">
                <a:latin typeface="+mn-lt"/>
                <a:cs typeface="+mn-cs"/>
              </a:rPr>
              <a:t>Risk and vulnerability assessment</a:t>
            </a:r>
          </a:p>
          <a:p>
            <a:pPr fontAlgn="auto">
              <a:spcBef>
                <a:spcPct val="20000"/>
              </a:spcBef>
              <a:spcAft>
                <a:spcPts val="0"/>
              </a:spcAft>
              <a:buFont typeface="Arial" pitchFamily="34" charset="0"/>
              <a:buChar char="•"/>
              <a:defRPr/>
            </a:pPr>
            <a:r>
              <a:rPr lang="en-US" sz="3200" dirty="0">
                <a:latin typeface="+mn-lt"/>
                <a:cs typeface="+mn-cs"/>
              </a:rPr>
              <a:t>ICT solutions  </a:t>
            </a:r>
          </a:p>
          <a:p>
            <a:pPr fontAlgn="auto">
              <a:spcBef>
                <a:spcPct val="20000"/>
              </a:spcBef>
              <a:spcAft>
                <a:spcPts val="0"/>
              </a:spcAft>
              <a:buFont typeface="Arial" pitchFamily="34" charset="0"/>
              <a:buChar char="•"/>
              <a:defRPr/>
            </a:pPr>
            <a:r>
              <a:rPr lang="en-US" sz="3200" dirty="0">
                <a:latin typeface="+mn-lt"/>
                <a:cs typeface="+mn-cs"/>
              </a:rPr>
              <a:t>Simulation tools </a:t>
            </a:r>
          </a:p>
          <a:p>
            <a:pPr fontAlgn="auto">
              <a:spcBef>
                <a:spcPct val="20000"/>
              </a:spcBef>
              <a:spcAft>
                <a:spcPts val="0"/>
              </a:spcAft>
              <a:buFont typeface="Arial" pitchFamily="34" charset="0"/>
              <a:buChar char="•"/>
              <a:defRPr/>
            </a:pPr>
            <a:r>
              <a:rPr lang="en-US" sz="3200" dirty="0">
                <a:latin typeface="+mn-lt"/>
                <a:cs typeface="+mn-cs"/>
              </a:rPr>
              <a:t>S-T-L information management </a:t>
            </a:r>
          </a:p>
          <a:p>
            <a:pPr fontAlgn="auto">
              <a:spcBef>
                <a:spcPct val="20000"/>
              </a:spcBef>
              <a:spcAft>
                <a:spcPts val="0"/>
              </a:spcAft>
              <a:buFont typeface="Arial" pitchFamily="34" charset="0"/>
              <a:buChar char="•"/>
              <a:defRPr/>
            </a:pPr>
            <a:r>
              <a:rPr lang="en-US" sz="3200" dirty="0">
                <a:latin typeface="+mn-lt"/>
                <a:cs typeface="+mn-cs"/>
              </a:rPr>
              <a:t>Functional support for state policies </a:t>
            </a:r>
          </a:p>
          <a:p>
            <a:pPr fontAlgn="auto">
              <a:spcBef>
                <a:spcPct val="20000"/>
              </a:spcBef>
              <a:spcAft>
                <a:spcPts val="0"/>
              </a:spcAft>
              <a:buFont typeface="Arial" pitchFamily="34" charset="0"/>
              <a:buChar char="•"/>
              <a:defRPr/>
            </a:pPr>
            <a:r>
              <a:rPr lang="en-US" sz="3200" dirty="0">
                <a:latin typeface="+mn-lt"/>
                <a:cs typeface="+mn-cs"/>
              </a:rPr>
              <a:t>Little need for specific products</a:t>
            </a:r>
          </a:p>
          <a:p>
            <a:pPr fontAlgn="auto">
              <a:spcBef>
                <a:spcPct val="20000"/>
              </a:spcBef>
              <a:spcAft>
                <a:spcPts val="0"/>
              </a:spcAft>
              <a:buFont typeface="Arial" pitchFamily="34" charset="0"/>
              <a:buChar char="•"/>
              <a:defRPr/>
            </a:pPr>
            <a:r>
              <a:rPr lang="en-US" sz="3200" dirty="0">
                <a:latin typeface="+mn-lt"/>
                <a:cs typeface="+mn-cs"/>
              </a:rPr>
              <a:t>Citizen-involving programs </a:t>
            </a:r>
          </a:p>
        </p:txBody>
      </p:sp>
      <p:sp>
        <p:nvSpPr>
          <p:cNvPr id="9" name="Abgerundete rechteckige Legende 8"/>
          <p:cNvSpPr/>
          <p:nvPr/>
        </p:nvSpPr>
        <p:spPr>
          <a:xfrm>
            <a:off x="5562600" y="1600200"/>
            <a:ext cx="3124200" cy="1600200"/>
          </a:xfrm>
          <a:prstGeom prst="wedgeRoundRectCallout">
            <a:avLst>
              <a:gd name="adj1" fmla="val -32628"/>
              <a:gd name="adj2" fmla="val 70176"/>
              <a:gd name="adj3" fmla="val 16667"/>
            </a:avLst>
          </a:prstGeom>
          <a:solidFill>
            <a:schemeClr val="accent1">
              <a:alpha val="51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3557" name="Title 1"/>
          <p:cNvSpPr txBox="1">
            <a:spLocks/>
          </p:cNvSpPr>
          <p:nvPr/>
        </p:nvSpPr>
        <p:spPr bwMode="auto">
          <a:xfrm>
            <a:off x="457200" y="274638"/>
            <a:ext cx="8229600" cy="1143000"/>
          </a:xfrm>
          <a:prstGeom prst="rect">
            <a:avLst/>
          </a:prstGeom>
          <a:noFill/>
          <a:ln w="9525">
            <a:noFill/>
            <a:miter lim="800000"/>
            <a:headEnd/>
            <a:tailEnd/>
          </a:ln>
        </p:spPr>
        <p:txBody>
          <a:bodyPr anchor="ctr"/>
          <a:lstStyle/>
          <a:p>
            <a:pPr algn="ctr"/>
            <a:r>
              <a:rPr lang="en-US" sz="4400">
                <a:latin typeface="Calibri" pitchFamily="34" charset="0"/>
              </a:rPr>
              <a:t>Austria/KIRAS: Expectations in Grants</a:t>
            </a:r>
          </a:p>
        </p:txBody>
      </p:sp>
      <p:pic>
        <p:nvPicPr>
          <p:cNvPr id="23558" name="Picture 16" descr="Bildergebnis für kiras"/>
          <p:cNvPicPr>
            <a:picLocks noChangeAspect="1" noChangeArrowheads="1"/>
          </p:cNvPicPr>
          <p:nvPr/>
        </p:nvPicPr>
        <p:blipFill>
          <a:blip r:embed="rId4"/>
          <a:srcRect/>
          <a:stretch>
            <a:fillRect/>
          </a:stretch>
        </p:blipFill>
        <p:spPr bwMode="auto">
          <a:xfrm>
            <a:off x="0" y="0"/>
            <a:ext cx="990600" cy="3603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p:cNvSpPr>
          <p:nvPr>
            <p:ph type="title"/>
          </p:nvPr>
        </p:nvSpPr>
        <p:spPr/>
        <p:txBody>
          <a:bodyPr/>
          <a:lstStyle/>
          <a:p>
            <a:pPr eaLnBrk="1" hangingPunct="1"/>
            <a:r>
              <a:rPr lang="en-GB" smtClean="0"/>
              <a:t>EU/VITRUV: Urban Resilience </a:t>
            </a:r>
          </a:p>
        </p:txBody>
      </p:sp>
      <p:sp>
        <p:nvSpPr>
          <p:cNvPr id="24578" name="Rectangle 3"/>
          <p:cNvSpPr>
            <a:spLocks noGrp="1"/>
          </p:cNvSpPr>
          <p:nvPr>
            <p:ph type="body" idx="1"/>
          </p:nvPr>
        </p:nvSpPr>
        <p:spPr/>
        <p:txBody>
          <a:bodyPr/>
          <a:lstStyle/>
          <a:p>
            <a:pPr eaLnBrk="1" hangingPunct="1"/>
            <a:r>
              <a:rPr lang="en-GB" sz="2000" smtClean="0"/>
              <a:t>How can security research programming better respond to urban planners needs to consider resilience aspects in urban infrastructure?</a:t>
            </a:r>
          </a:p>
          <a:p>
            <a:pPr eaLnBrk="1" hangingPunct="1"/>
            <a:r>
              <a:rPr lang="en-GB" sz="2000" smtClean="0"/>
              <a:t>Demand for studies higher then for concrete products, capabilities, or infrastructure projects funded by federal and EU grants:</a:t>
            </a:r>
          </a:p>
          <a:p>
            <a:pPr lvl="1" eaLnBrk="1" hangingPunct="1"/>
            <a:r>
              <a:rPr lang="en-US" sz="1800" smtClean="0"/>
              <a:t>International state of the art and how prescriptive findings translate into different countries and jurisdictions </a:t>
            </a:r>
          </a:p>
          <a:p>
            <a:pPr lvl="1" eaLnBrk="1" hangingPunct="1"/>
            <a:r>
              <a:rPr lang="en-US" sz="1800" smtClean="0"/>
              <a:t>Plans and models for Crime Protection Through Environmental Design, including addressing of ethics, legal and social issues (ELSI)</a:t>
            </a:r>
          </a:p>
          <a:p>
            <a:pPr lvl="1" eaLnBrk="1" hangingPunct="1"/>
            <a:r>
              <a:rPr lang="en-US" sz="1800" smtClean="0"/>
              <a:t>Matching of protective measures for critical infrastructure with:</a:t>
            </a:r>
          </a:p>
          <a:p>
            <a:pPr lvl="2" eaLnBrk="1" hangingPunct="1"/>
            <a:r>
              <a:rPr lang="en-US" sz="1600" smtClean="0"/>
              <a:t>Citizens’ perceptions of criticality</a:t>
            </a:r>
          </a:p>
          <a:p>
            <a:pPr lvl="2" eaLnBrk="1" hangingPunct="1"/>
            <a:r>
              <a:rPr lang="en-US" sz="1600" smtClean="0"/>
              <a:t>Cultural patters of infrastructure use</a:t>
            </a:r>
          </a:p>
          <a:p>
            <a:pPr lvl="2" eaLnBrk="1" hangingPunct="1"/>
            <a:r>
              <a:rPr lang="en-US" sz="1600" smtClean="0"/>
              <a:t>Potential for social acceptance of technological solutions</a:t>
            </a:r>
          </a:p>
          <a:p>
            <a:pPr lvl="1" eaLnBrk="1" hangingPunct="1"/>
            <a:r>
              <a:rPr lang="en-US" sz="1800" smtClean="0"/>
              <a:t>Sustainability of urban processes/COB doctrine for the city</a:t>
            </a:r>
          </a:p>
          <a:p>
            <a:pPr lvl="1" eaLnBrk="1" hangingPunct="1"/>
            <a:r>
              <a:rPr lang="en-US" sz="1800" smtClean="0"/>
              <a:t>Coordination of risk management and emergency management plans and practices with specific critical infrastructure protection needs</a:t>
            </a:r>
            <a:endParaRPr lang="en-GB" sz="1800" smtClean="0"/>
          </a:p>
        </p:txBody>
      </p:sp>
      <p:pic>
        <p:nvPicPr>
          <p:cNvPr id="24579" name="Picture 12" descr="Image result for vitruv project resilience"/>
          <p:cNvPicPr>
            <a:picLocks noChangeAspect="1" noChangeArrowheads="1"/>
          </p:cNvPicPr>
          <p:nvPr/>
        </p:nvPicPr>
        <p:blipFill>
          <a:blip r:embed="rId2"/>
          <a:srcRect/>
          <a:stretch>
            <a:fillRect/>
          </a:stretch>
        </p:blipFill>
        <p:spPr bwMode="auto">
          <a:xfrm>
            <a:off x="0" y="0"/>
            <a:ext cx="1143000" cy="830263"/>
          </a:xfrm>
          <a:prstGeom prst="rect">
            <a:avLst/>
          </a:prstGeom>
          <a:no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p:cNvSpPr>
          <p:nvPr>
            <p:ph type="title"/>
          </p:nvPr>
        </p:nvSpPr>
        <p:spPr/>
        <p:txBody>
          <a:bodyPr/>
          <a:lstStyle/>
          <a:p>
            <a:pPr eaLnBrk="1" hangingPunct="1"/>
            <a:r>
              <a:rPr lang="en-GB" smtClean="0"/>
              <a:t>EU/FOCUS: Security Union “2035”</a:t>
            </a:r>
          </a:p>
        </p:txBody>
      </p:sp>
      <p:sp>
        <p:nvSpPr>
          <p:cNvPr id="25602" name="Rectangle 3"/>
          <p:cNvSpPr>
            <a:spLocks noGrp="1"/>
          </p:cNvSpPr>
          <p:nvPr>
            <p:ph type="body" idx="1"/>
          </p:nvPr>
        </p:nvSpPr>
        <p:spPr/>
        <p:txBody>
          <a:bodyPr/>
          <a:lstStyle/>
          <a:p>
            <a:pPr eaLnBrk="1" hangingPunct="1"/>
            <a:r>
              <a:rPr lang="en-GB" sz="2000" smtClean="0"/>
              <a:t>In order to support preparedness for a resilient EU and Security Union to comprehensively deliver security to its citizens, EU grant programs should focus on topics and projects that:</a:t>
            </a:r>
          </a:p>
          <a:p>
            <a:pPr lvl="1" eaLnBrk="1" hangingPunct="1"/>
            <a:r>
              <a:rPr lang="en-GB" sz="1800" smtClean="0"/>
              <a:t>Facilitate information sharing</a:t>
            </a:r>
          </a:p>
          <a:p>
            <a:pPr lvl="1" eaLnBrk="1" hangingPunct="1"/>
            <a:r>
              <a:rPr lang="en-GB" sz="1800" smtClean="0"/>
              <a:t>Facilitate anticipation and foresight of threats in line with the objectives of the European Security Model (anticipate, prevent, protect)</a:t>
            </a:r>
          </a:p>
          <a:p>
            <a:pPr lvl="1" eaLnBrk="1" hangingPunct="1"/>
            <a:r>
              <a:rPr lang="en-GB" sz="1800" smtClean="0"/>
              <a:t>Address the internal–external continuum in critical infrastructure protection </a:t>
            </a:r>
          </a:p>
          <a:p>
            <a:pPr lvl="1" eaLnBrk="1" hangingPunct="1"/>
            <a:r>
              <a:rPr lang="en-GB" sz="1800" smtClean="0"/>
              <a:t>Raise awareness and increase broad sense of ownership in the European Security Model and protection of critical infrastructure across levels of designation (National Critical Infrastructure, or NCI, and European Critical Infrastructure, or ECI)</a:t>
            </a:r>
          </a:p>
          <a:p>
            <a:pPr lvl="1" eaLnBrk="1" hangingPunct="1"/>
            <a:r>
              <a:rPr lang="en-GB" sz="1800" smtClean="0"/>
              <a:t>Support evidence-based and effects-based approaches, for example:  </a:t>
            </a:r>
          </a:p>
          <a:p>
            <a:pPr lvl="2" eaLnBrk="1" hangingPunct="1"/>
            <a:r>
              <a:rPr lang="en-US" sz="1600" smtClean="0"/>
              <a:t>Socio-technical analyses of cross-sector threats to critical infrastructures</a:t>
            </a:r>
          </a:p>
          <a:p>
            <a:pPr lvl="2" eaLnBrk="1" hangingPunct="1"/>
            <a:r>
              <a:rPr lang="en-US" sz="1600" smtClean="0"/>
              <a:t>Wider impact scenarios</a:t>
            </a:r>
            <a:r>
              <a:rPr lang="de-DE" sz="1600" smtClean="0"/>
              <a:t> </a:t>
            </a:r>
            <a:endParaRPr lang="en-GB" sz="1600" smtClean="0"/>
          </a:p>
          <a:p>
            <a:pPr eaLnBrk="1" hangingPunct="1"/>
            <a:endParaRPr lang="en-GB" sz="1800" smtClean="0"/>
          </a:p>
        </p:txBody>
      </p:sp>
      <p:pic>
        <p:nvPicPr>
          <p:cNvPr id="25603" name="Picture 6" descr="focus_logo"/>
          <p:cNvPicPr>
            <a:picLocks noChangeAspect="1" noChangeArrowheads="1"/>
          </p:cNvPicPr>
          <p:nvPr/>
        </p:nvPicPr>
        <p:blipFill>
          <a:blip r:embed="rId2"/>
          <a:srcRect/>
          <a:stretch>
            <a:fillRect/>
          </a:stretch>
        </p:blipFill>
        <p:spPr bwMode="auto">
          <a:xfrm>
            <a:off x="0" y="0"/>
            <a:ext cx="838200" cy="593725"/>
          </a:xfrm>
          <a:prstGeom prst="rect">
            <a:avLst/>
          </a:prstGeom>
          <a:noFill/>
          <a:ln w="9525">
            <a:noFill/>
            <a:miter lim="800000"/>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5" name="Bild 5"/>
          <p:cNvPicPr>
            <a:picLocks noChangeAspect="1" noChangeArrowheads="1"/>
          </p:cNvPicPr>
          <p:nvPr/>
        </p:nvPicPr>
        <p:blipFill>
          <a:blip r:embed="rId2"/>
          <a:srcRect l="658" t="1318" r="658" b="1318"/>
          <a:stretch>
            <a:fillRect/>
          </a:stretch>
        </p:blipFill>
        <p:spPr bwMode="auto">
          <a:xfrm>
            <a:off x="228600" y="2133600"/>
            <a:ext cx="8610600" cy="4673600"/>
          </a:xfrm>
          <a:prstGeom prst="rect">
            <a:avLst/>
          </a:prstGeom>
          <a:noFill/>
          <a:ln w="9525">
            <a:noFill/>
            <a:miter lim="800000"/>
            <a:headEnd/>
            <a:tailEnd/>
          </a:ln>
        </p:spPr>
      </p:pic>
      <p:sp>
        <p:nvSpPr>
          <p:cNvPr id="26626" name="Rectangle 3"/>
          <p:cNvSpPr>
            <a:spLocks noGrp="1"/>
          </p:cNvSpPr>
          <p:nvPr>
            <p:ph type="body" idx="1"/>
          </p:nvPr>
        </p:nvSpPr>
        <p:spPr/>
        <p:txBody>
          <a:bodyPr/>
          <a:lstStyle/>
          <a:p>
            <a:pPr marL="1588" indent="-1588" eaLnBrk="1" hangingPunct="1">
              <a:buFont typeface="Arial" charset="0"/>
              <a:buNone/>
            </a:pPr>
            <a:r>
              <a:rPr lang="en-GB" sz="1800" smtClean="0"/>
              <a:t>The following chart illustrates anticipated needs for “Preparedness 2035” (purple) vs. current strategies and programs focus in the EU (blue)</a:t>
            </a:r>
          </a:p>
        </p:txBody>
      </p:sp>
      <p:sp>
        <p:nvSpPr>
          <p:cNvPr id="26627" name="Rectangle 2"/>
          <p:cNvSpPr>
            <a:spLocks noGrp="1"/>
          </p:cNvSpPr>
          <p:nvPr>
            <p:ph type="title"/>
          </p:nvPr>
        </p:nvSpPr>
        <p:spPr/>
        <p:txBody>
          <a:bodyPr/>
          <a:lstStyle/>
          <a:p>
            <a:pPr eaLnBrk="1" hangingPunct="1"/>
            <a:r>
              <a:rPr lang="en-GB" smtClean="0"/>
              <a:t>EU/FOCUS Foresight vs. Current </a:t>
            </a:r>
          </a:p>
        </p:txBody>
      </p:sp>
      <p:pic>
        <p:nvPicPr>
          <p:cNvPr id="26628" name="Picture 6" descr="focus_logo"/>
          <p:cNvPicPr>
            <a:picLocks noChangeAspect="1" noChangeArrowheads="1"/>
          </p:cNvPicPr>
          <p:nvPr/>
        </p:nvPicPr>
        <p:blipFill>
          <a:blip r:embed="rId3"/>
          <a:srcRect/>
          <a:stretch>
            <a:fillRect/>
          </a:stretch>
        </p:blipFill>
        <p:spPr bwMode="auto">
          <a:xfrm>
            <a:off x="0" y="0"/>
            <a:ext cx="838200" cy="593725"/>
          </a:xfrm>
          <a:prstGeom prst="rect">
            <a:avLst/>
          </a:prstGeom>
          <a:noFill/>
          <a:ln w="9525">
            <a:noFill/>
            <a:miter lim="800000"/>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p:cNvSpPr>
          <p:nvPr>
            <p:ph type="title"/>
          </p:nvPr>
        </p:nvSpPr>
        <p:spPr/>
        <p:txBody>
          <a:bodyPr/>
          <a:lstStyle/>
          <a:p>
            <a:pPr eaLnBrk="1" hangingPunct="1"/>
            <a:r>
              <a:rPr lang="en-GB" smtClean="0"/>
              <a:t>Cross-Findings </a:t>
            </a:r>
          </a:p>
        </p:txBody>
      </p:sp>
      <p:sp>
        <p:nvSpPr>
          <p:cNvPr id="27650" name="Rectangle 3"/>
          <p:cNvSpPr>
            <a:spLocks noGrp="1"/>
          </p:cNvSpPr>
          <p:nvPr>
            <p:ph type="body" idx="1"/>
          </p:nvPr>
        </p:nvSpPr>
        <p:spPr/>
        <p:txBody>
          <a:bodyPr/>
          <a:lstStyle/>
          <a:p>
            <a:pPr eaLnBrk="1" hangingPunct="1"/>
            <a:r>
              <a:rPr lang="en-US" sz="2000" smtClean="0"/>
              <a:t>Lowest awareness and acceptance of initiatives and grants for infrastructure protection: Public Administration </a:t>
            </a:r>
            <a:endParaRPr lang="en-GB" sz="2000" smtClean="0"/>
          </a:p>
          <a:p>
            <a:pPr eaLnBrk="1" hangingPunct="1"/>
            <a:r>
              <a:rPr lang="en-US" sz="2000" smtClean="0"/>
              <a:t>Highest awareness and acceptance of initiatives and grants for infrastructure protection: Transportation Sector </a:t>
            </a:r>
            <a:endParaRPr lang="en-GB" sz="2000" smtClean="0"/>
          </a:p>
          <a:p>
            <a:pPr eaLnBrk="1" hangingPunct="1">
              <a:lnSpc>
                <a:spcPct val="90000"/>
              </a:lnSpc>
            </a:pPr>
            <a:r>
              <a:rPr lang="en-GB" sz="2000" smtClean="0"/>
              <a:t>Strong demand for infrastructure assessment studies</a:t>
            </a:r>
          </a:p>
          <a:p>
            <a:pPr eaLnBrk="1" hangingPunct="1">
              <a:lnSpc>
                <a:spcPct val="90000"/>
              </a:lnSpc>
            </a:pPr>
            <a:r>
              <a:rPr lang="en-GB" sz="2000" smtClean="0"/>
              <a:t>Reactivity analysis: Need for improved recognition of state and local security cultures</a:t>
            </a:r>
          </a:p>
          <a:p>
            <a:pPr lvl="1" eaLnBrk="1" hangingPunct="1">
              <a:lnSpc>
                <a:spcPct val="90000"/>
              </a:lnSpc>
            </a:pPr>
            <a:r>
              <a:rPr lang="en-GB" sz="1800" smtClean="0"/>
              <a:t>State and local authorities  have vested interests in their specific risks and emergencies, take ownership in them, and make them part of their identity (cf. Wuthnow, </a:t>
            </a:r>
            <a:r>
              <a:rPr lang="en-GB" sz="1800" i="1" smtClean="0"/>
              <a:t>Be Very Afraid,</a:t>
            </a:r>
            <a:r>
              <a:rPr lang="en-GB" sz="1800" smtClean="0"/>
              <a:t> 2010)</a:t>
            </a:r>
          </a:p>
          <a:p>
            <a:pPr lvl="1" eaLnBrk="1" hangingPunct="1">
              <a:lnSpc>
                <a:spcPct val="80000"/>
              </a:lnSpc>
            </a:pPr>
            <a:r>
              <a:rPr lang="en-US" sz="1800" smtClean="0"/>
              <a:t>Tunnel effect related to state-specific types of infrastructure and related issues; strong sense of ownership </a:t>
            </a:r>
          </a:p>
          <a:p>
            <a:pPr lvl="1" eaLnBrk="1" hangingPunct="1">
              <a:lnSpc>
                <a:spcPct val="80000"/>
              </a:lnSpc>
            </a:pPr>
            <a:r>
              <a:rPr lang="en-US" sz="1800" smtClean="0"/>
              <a:t>Identity-shaping effect of infrastructure and risks, where preparedness can be threatening </a:t>
            </a:r>
          </a:p>
          <a:p>
            <a:pPr eaLnBrk="1" hangingPunct="1">
              <a:lnSpc>
                <a:spcPct val="90000"/>
              </a:lnSpc>
            </a:pPr>
            <a:r>
              <a:rPr lang="en-GB" sz="2000" smtClean="0"/>
              <a:t>Need to analyze risks comprehensively and to involve </a:t>
            </a:r>
            <a:r>
              <a:rPr lang="en-US" sz="2000" smtClean="0"/>
              <a:t>all parts and levels of society involved in the production of security as a public good</a:t>
            </a:r>
            <a:endParaRPr lang="en-GB" sz="2000" smtClean="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Grp="1"/>
          </p:cNvSpPr>
          <p:nvPr>
            <p:ph type="title"/>
          </p:nvPr>
        </p:nvSpPr>
        <p:spPr/>
        <p:txBody>
          <a:bodyPr/>
          <a:lstStyle/>
          <a:p>
            <a:pPr eaLnBrk="1" hangingPunct="1"/>
            <a:r>
              <a:rPr lang="en-GB" smtClean="0"/>
              <a:t>Utility of Studies Results  </a:t>
            </a:r>
          </a:p>
        </p:txBody>
      </p:sp>
      <p:sp>
        <p:nvSpPr>
          <p:cNvPr id="28674" name="Rectangle 3"/>
          <p:cNvSpPr>
            <a:spLocks noGrp="1"/>
          </p:cNvSpPr>
          <p:nvPr>
            <p:ph type="body" idx="1"/>
          </p:nvPr>
        </p:nvSpPr>
        <p:spPr/>
        <p:txBody>
          <a:bodyPr/>
          <a:lstStyle/>
          <a:p>
            <a:pPr eaLnBrk="1" hangingPunct="1"/>
            <a:r>
              <a:rPr lang="en-US" sz="2000" smtClean="0"/>
              <a:t>Austria &amp; Security Research Program KIRAS </a:t>
            </a:r>
          </a:p>
          <a:p>
            <a:pPr lvl="1" eaLnBrk="1" hangingPunct="1"/>
            <a:r>
              <a:rPr lang="en-US" sz="1800" smtClean="0"/>
              <a:t>Support development of a related nation-wide database and map</a:t>
            </a:r>
          </a:p>
          <a:p>
            <a:pPr lvl="1" eaLnBrk="1" hangingPunct="1"/>
            <a:r>
              <a:rPr lang="en-US" sz="1800" smtClean="0"/>
              <a:t>Propose additional policy and program evaluation criteria</a:t>
            </a:r>
          </a:p>
          <a:p>
            <a:pPr lvl="1" eaLnBrk="1" hangingPunct="1"/>
            <a:r>
              <a:rPr lang="en-US" sz="1800" smtClean="0"/>
              <a:t>Raise awareness to increase active end-user community </a:t>
            </a:r>
          </a:p>
          <a:p>
            <a:pPr lvl="1" eaLnBrk="1" hangingPunct="1"/>
            <a:r>
              <a:rPr lang="en-US" sz="1800" smtClean="0"/>
              <a:t>Identify topics for calls to increase program responsiveness to state and local demands</a:t>
            </a:r>
          </a:p>
          <a:p>
            <a:pPr lvl="1" eaLnBrk="1" hangingPunct="1"/>
            <a:r>
              <a:rPr lang="en-US" sz="1800" smtClean="0"/>
              <a:t>Increase chances for take-up of results and marketability of products </a:t>
            </a:r>
          </a:p>
          <a:p>
            <a:pPr eaLnBrk="1" hangingPunct="1"/>
            <a:r>
              <a:rPr lang="en-US" sz="2000" smtClean="0"/>
              <a:t>EU Security Research </a:t>
            </a:r>
          </a:p>
          <a:p>
            <a:pPr lvl="1" eaLnBrk="1" hangingPunct="1"/>
            <a:r>
              <a:rPr lang="en-US" sz="1800" smtClean="0"/>
              <a:t>Identify topics for calls in Horizon 2020</a:t>
            </a:r>
          </a:p>
          <a:p>
            <a:pPr lvl="1" eaLnBrk="1" hangingPunct="1"/>
            <a:r>
              <a:rPr lang="en-US" sz="1800" smtClean="0"/>
              <a:t>Support EU agencies such as FRONTEX and EDA in strategic prioritization</a:t>
            </a:r>
          </a:p>
          <a:p>
            <a:pPr eaLnBrk="1" hangingPunct="1"/>
            <a:r>
              <a:rPr lang="en-US" sz="2000" smtClean="0"/>
              <a:t>EU and Member State Civil Security</a:t>
            </a:r>
          </a:p>
          <a:p>
            <a:pPr lvl="1" eaLnBrk="1" hangingPunct="1"/>
            <a:r>
              <a:rPr lang="en-US" sz="1800" smtClean="0"/>
              <a:t>Contribute content to Urban Securipedia, a knowledge base to support risk assessment for resilience-enhancing urban planning </a:t>
            </a:r>
          </a:p>
          <a:p>
            <a:pPr lvl="1" eaLnBrk="1" hangingPunct="1"/>
            <a:r>
              <a:rPr lang="en-US" sz="1800" smtClean="0"/>
              <a:t>Raise awareness of stakeholdership in security research and the European Security Model</a:t>
            </a:r>
          </a:p>
          <a:p>
            <a:pPr eaLnBrk="1" hangingPunct="1"/>
            <a:endParaRPr lang="en-GB" sz="1800" smtClean="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1"/>
          <p:cNvSpPr>
            <a:spLocks noGrp="1"/>
          </p:cNvSpPr>
          <p:nvPr>
            <p:ph type="title"/>
          </p:nvPr>
        </p:nvSpPr>
        <p:spPr/>
        <p:txBody>
          <a:bodyPr/>
          <a:lstStyle/>
          <a:p>
            <a:pPr eaLnBrk="1" hangingPunct="1"/>
            <a:r>
              <a:rPr lang="en-US" smtClean="0"/>
              <a:t>Possible Next Steps in U.S. Context</a:t>
            </a:r>
          </a:p>
        </p:txBody>
      </p:sp>
      <p:sp>
        <p:nvSpPr>
          <p:cNvPr id="29698" name="Content Placeholder 2"/>
          <p:cNvSpPr>
            <a:spLocks noGrp="1"/>
          </p:cNvSpPr>
          <p:nvPr>
            <p:ph idx="1"/>
          </p:nvPr>
        </p:nvSpPr>
        <p:spPr/>
        <p:txBody>
          <a:bodyPr/>
          <a:lstStyle/>
          <a:p>
            <a:pPr eaLnBrk="1" hangingPunct="1">
              <a:lnSpc>
                <a:spcPct val="80000"/>
              </a:lnSpc>
            </a:pPr>
            <a:r>
              <a:rPr lang="en-US" sz="2000" smtClean="0"/>
              <a:t>Expanding on the 2009 U.S.-EU Implementing Arrangement</a:t>
            </a:r>
            <a:r>
              <a:rPr lang="en-GB" sz="2000" smtClean="0"/>
              <a:t>: </a:t>
            </a:r>
          </a:p>
          <a:p>
            <a:pPr lvl="1" eaLnBrk="1" hangingPunct="1">
              <a:lnSpc>
                <a:spcPct val="80000"/>
              </a:lnSpc>
            </a:pPr>
            <a:r>
              <a:rPr lang="en-GB" sz="1800" smtClean="0"/>
              <a:t>Empower subsequent-tier actors to reach their mission goals, while fostering state and local ownership </a:t>
            </a:r>
          </a:p>
          <a:p>
            <a:pPr lvl="1" eaLnBrk="1" hangingPunct="1">
              <a:lnSpc>
                <a:spcPct val="80000"/>
              </a:lnSpc>
            </a:pPr>
            <a:r>
              <a:rPr lang="en-GB" sz="1800" smtClean="0"/>
              <a:t>Scalable, adaptable ways of studying risk perception of end-users and practitioners at state, and local levels, and related expectations in homeland security policy and programs</a:t>
            </a:r>
            <a:endParaRPr lang="en-US" sz="1800" smtClean="0"/>
          </a:p>
          <a:p>
            <a:pPr eaLnBrk="1" hangingPunct="1">
              <a:lnSpc>
                <a:spcPct val="80000"/>
              </a:lnSpc>
              <a:spcBef>
                <a:spcPct val="40000"/>
              </a:spcBef>
            </a:pPr>
            <a:r>
              <a:rPr lang="en-US" sz="2000" smtClean="0"/>
              <a:t>Contexts and practices across SLT</a:t>
            </a:r>
            <a:r>
              <a:rPr lang="en-US" sz="2000" b="1" u="sng" smtClean="0"/>
              <a:t>T</a:t>
            </a:r>
            <a:r>
              <a:rPr lang="en-US" sz="2000" smtClean="0"/>
              <a:t>:</a:t>
            </a:r>
            <a:r>
              <a:rPr lang="en-US" sz="2000" b="1" smtClean="0"/>
              <a:t> </a:t>
            </a:r>
            <a:r>
              <a:rPr lang="en-US" sz="2000" smtClean="0"/>
              <a:t>Treatment-as-a-State (TAS) has put responsibility for federal grants in the hand of tribes</a:t>
            </a:r>
          </a:p>
          <a:p>
            <a:pPr lvl="1" eaLnBrk="1" hangingPunct="1">
              <a:lnSpc>
                <a:spcPct val="80000"/>
              </a:lnSpc>
            </a:pPr>
            <a:r>
              <a:rPr lang="en-US" sz="1800" smtClean="0"/>
              <a:t>Studies to assess perceptions, needs, and expectations within a context that affirms cultural diversity </a:t>
            </a:r>
          </a:p>
          <a:p>
            <a:pPr eaLnBrk="1" hangingPunct="1">
              <a:lnSpc>
                <a:spcPct val="80000"/>
              </a:lnSpc>
              <a:spcBef>
                <a:spcPct val="40000"/>
              </a:spcBef>
            </a:pPr>
            <a:r>
              <a:rPr lang="en-US" sz="2000" smtClean="0"/>
              <a:t>Recent Executive Orders on Protecting the Homeland and subsequent DHS Implementation Memoranda emphasize working across tiers of government, from federal to local: </a:t>
            </a:r>
          </a:p>
          <a:p>
            <a:pPr lvl="1" eaLnBrk="1" hangingPunct="1">
              <a:lnSpc>
                <a:spcPct val="80000"/>
              </a:lnSpc>
            </a:pPr>
            <a:r>
              <a:rPr lang="en-US" sz="1800" smtClean="0"/>
              <a:t>Improved connection of federal with state and local implementing action, as well as a more direct role of the U.S. Department of Homeland Security in enabling state and local actors</a:t>
            </a:r>
          </a:p>
          <a:p>
            <a:pPr lvl="1" eaLnBrk="1" hangingPunct="1">
              <a:lnSpc>
                <a:spcPct val="80000"/>
              </a:lnSpc>
            </a:pPr>
            <a:r>
              <a:rPr lang="en-US" sz="1800" smtClean="0"/>
              <a:t>Some criticism regarding state and local sovereignty and ownership </a:t>
            </a:r>
          </a:p>
          <a:p>
            <a:pPr lvl="1" eaLnBrk="1" hangingPunct="1">
              <a:lnSpc>
                <a:spcPct val="80000"/>
              </a:lnSpc>
            </a:pPr>
            <a:r>
              <a:rPr lang="en-US" sz="1800" smtClean="0"/>
              <a:t>Presented studies’ action research component can be of value </a:t>
            </a:r>
          </a:p>
          <a:p>
            <a:pPr eaLnBrk="1" hangingPunct="1">
              <a:lnSpc>
                <a:spcPct val="80000"/>
              </a:lnSpc>
            </a:pPr>
            <a:endParaRPr lang="en-US" sz="2000" smtClean="0"/>
          </a:p>
          <a:p>
            <a:pPr lvl="1" eaLnBrk="1" hangingPunct="1">
              <a:lnSpc>
                <a:spcPct val="80000"/>
              </a:lnSpc>
            </a:pPr>
            <a:endParaRPr lang="en-US" sz="2000" smtClean="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1"/>
          <p:cNvSpPr>
            <a:spLocks noGrp="1"/>
          </p:cNvSpPr>
          <p:nvPr>
            <p:ph type="title"/>
          </p:nvPr>
        </p:nvSpPr>
        <p:spPr/>
        <p:txBody>
          <a:bodyPr/>
          <a:lstStyle/>
          <a:p>
            <a:pPr eaLnBrk="1" hangingPunct="1"/>
            <a:r>
              <a:rPr lang="de-DE" smtClean="0"/>
              <a:t>Thank you!</a:t>
            </a:r>
            <a:endParaRPr lang="en-US" smtClean="0"/>
          </a:p>
        </p:txBody>
      </p:sp>
      <p:pic>
        <p:nvPicPr>
          <p:cNvPr id="30722" name="Picture 2" descr="https://encrypted-tbn0.gstatic.com/images?q=tbn:ANd9GcQOnIe5WE5BXv5U5aqv_oTLSOT88xmfPsk8eR04McJHXT4KHQkP"/>
          <p:cNvPicPr>
            <a:picLocks noChangeAspect="1" noChangeArrowheads="1"/>
          </p:cNvPicPr>
          <p:nvPr/>
        </p:nvPicPr>
        <p:blipFill>
          <a:blip r:embed="rId2"/>
          <a:srcRect/>
          <a:stretch>
            <a:fillRect/>
          </a:stretch>
        </p:blipFill>
        <p:spPr bwMode="auto">
          <a:xfrm>
            <a:off x="228600" y="1981200"/>
            <a:ext cx="2971800" cy="1854200"/>
          </a:xfrm>
          <a:prstGeom prst="rect">
            <a:avLst/>
          </a:prstGeom>
          <a:noFill/>
          <a:ln w="9525">
            <a:noFill/>
            <a:miter lim="800000"/>
            <a:headEnd/>
            <a:tailEnd/>
          </a:ln>
        </p:spPr>
      </p:pic>
      <p:sp>
        <p:nvSpPr>
          <p:cNvPr id="30723" name="Rectangle 4"/>
          <p:cNvSpPr>
            <a:spLocks noChangeArrowheads="1"/>
          </p:cNvSpPr>
          <p:nvPr/>
        </p:nvSpPr>
        <p:spPr bwMode="auto">
          <a:xfrm>
            <a:off x="3505200" y="1524000"/>
            <a:ext cx="5257800" cy="4476750"/>
          </a:xfrm>
          <a:prstGeom prst="rect">
            <a:avLst/>
          </a:prstGeom>
          <a:noFill/>
          <a:ln w="9525">
            <a:noFill/>
            <a:miter lim="800000"/>
            <a:headEnd/>
            <a:tailEnd/>
          </a:ln>
        </p:spPr>
        <p:txBody>
          <a:bodyPr>
            <a:spAutoFit/>
          </a:bodyPr>
          <a:lstStyle/>
          <a:p>
            <a:pPr marL="177800" indent="-177800">
              <a:spcBef>
                <a:spcPct val="20000"/>
              </a:spcBef>
              <a:buFont typeface="Arial" charset="0"/>
              <a:buNone/>
            </a:pPr>
            <a:r>
              <a:rPr lang="en-US" sz="2000" b="1">
                <a:latin typeface="Calibri" pitchFamily="34" charset="0"/>
              </a:rPr>
              <a:t>Contact:</a:t>
            </a:r>
          </a:p>
          <a:p>
            <a:pPr marL="177800" indent="-177800">
              <a:spcBef>
                <a:spcPct val="20000"/>
              </a:spcBef>
              <a:buFont typeface="Arial" charset="0"/>
              <a:buNone/>
            </a:pPr>
            <a:r>
              <a:rPr lang="en-US" sz="2000">
                <a:latin typeface="Calibri" pitchFamily="34" charset="0"/>
                <a:hlinkClick r:id="rId3"/>
              </a:rPr>
              <a:t>jerkovic@european-security.info</a:t>
            </a:r>
            <a:r>
              <a:rPr lang="en-US" sz="2000">
                <a:latin typeface="Calibri" pitchFamily="34" charset="0"/>
              </a:rPr>
              <a:t> </a:t>
            </a:r>
          </a:p>
          <a:p>
            <a:pPr marL="177800" indent="-177800">
              <a:spcBef>
                <a:spcPct val="20000"/>
              </a:spcBef>
              <a:buFont typeface="Arial" charset="0"/>
              <a:buNone/>
            </a:pPr>
            <a:endParaRPr lang="en-US" sz="2000">
              <a:latin typeface="Calibri" pitchFamily="34" charset="0"/>
            </a:endParaRPr>
          </a:p>
          <a:p>
            <a:pPr marL="177800" indent="-177800">
              <a:spcBef>
                <a:spcPct val="20000"/>
              </a:spcBef>
              <a:buFont typeface="Arial" charset="0"/>
              <a:buNone/>
            </a:pPr>
            <a:r>
              <a:rPr lang="en-US" sz="2000" b="1">
                <a:latin typeface="Calibri" pitchFamily="34" charset="0"/>
              </a:rPr>
              <a:t>Institutions where work was completed:</a:t>
            </a:r>
          </a:p>
          <a:p>
            <a:pPr marL="177800" indent="-177800">
              <a:spcBef>
                <a:spcPct val="20000"/>
              </a:spcBef>
              <a:buFont typeface="Arial" charset="0"/>
              <a:buChar char="•"/>
            </a:pPr>
            <a:r>
              <a:rPr lang="en-US" sz="2000" i="1">
                <a:latin typeface="Calibri" pitchFamily="34" charset="0"/>
              </a:rPr>
              <a:t>CEUSS | Center for European Security Studies</a:t>
            </a:r>
            <a:r>
              <a:rPr lang="en-US" sz="2000">
                <a:latin typeface="Calibri" pitchFamily="34" charset="0"/>
              </a:rPr>
              <a:t/>
            </a:r>
            <a:br>
              <a:rPr lang="en-US" sz="2000">
                <a:latin typeface="Calibri" pitchFamily="34" charset="0"/>
              </a:rPr>
            </a:br>
            <a:r>
              <a:rPr lang="en-US" sz="2000">
                <a:latin typeface="Calibri" pitchFamily="34" charset="0"/>
                <a:hlinkClick r:id="rId4"/>
              </a:rPr>
              <a:t>http://www.european-security.info</a:t>
            </a:r>
            <a:r>
              <a:rPr lang="en-US" sz="2000" i="1">
                <a:latin typeface="Calibri" pitchFamily="34" charset="0"/>
              </a:rPr>
              <a:t> </a:t>
            </a:r>
          </a:p>
          <a:p>
            <a:pPr marL="177800" indent="-177800">
              <a:spcBef>
                <a:spcPct val="20000"/>
              </a:spcBef>
              <a:buFont typeface="Arial" charset="0"/>
              <a:buChar char="•"/>
            </a:pPr>
            <a:r>
              <a:rPr lang="en-US" sz="2000" i="1">
                <a:latin typeface="Calibri" pitchFamily="34" charset="0"/>
              </a:rPr>
              <a:t>SFI | Institute for Security Research</a:t>
            </a:r>
            <a:r>
              <a:rPr lang="en-US" sz="2000">
                <a:latin typeface="Calibri" pitchFamily="34" charset="0"/>
              </a:rPr>
              <a:t>, Sigmund Freud University, Vienna, Austria</a:t>
            </a:r>
            <a:br>
              <a:rPr lang="en-US" sz="2000">
                <a:latin typeface="Calibri" pitchFamily="34" charset="0"/>
              </a:rPr>
            </a:br>
            <a:r>
              <a:rPr lang="en-US" sz="2000">
                <a:latin typeface="Calibri" pitchFamily="34" charset="0"/>
                <a:hlinkClick r:id="rId5"/>
              </a:rPr>
              <a:t>http://www.esci.at/sfi-sfu</a:t>
            </a:r>
            <a:r>
              <a:rPr lang="en-US" sz="2000" i="1">
                <a:latin typeface="Calibri" pitchFamily="34" charset="0"/>
              </a:rPr>
              <a:t> </a:t>
            </a:r>
          </a:p>
          <a:p>
            <a:pPr marL="177800" indent="-177800">
              <a:spcBef>
                <a:spcPct val="20000"/>
              </a:spcBef>
              <a:buFont typeface="Arial" charset="0"/>
              <a:buChar char="•"/>
            </a:pPr>
            <a:r>
              <a:rPr lang="en-US" sz="2000" i="1">
                <a:latin typeface="Calibri" pitchFamily="34" charset="0"/>
              </a:rPr>
              <a:t>Security Research Map―Austrian Security Research Program KIRAS</a:t>
            </a:r>
            <a:br>
              <a:rPr lang="en-US" sz="2000" i="1">
                <a:latin typeface="Calibri" pitchFamily="34" charset="0"/>
              </a:rPr>
            </a:br>
            <a:r>
              <a:rPr lang="en-US" sz="2000">
                <a:latin typeface="Calibri" pitchFamily="34" charset="0"/>
                <a:hlinkClick r:id="rId6"/>
              </a:rPr>
              <a:t>http://landkarte.kiras.at/en</a:t>
            </a:r>
            <a:r>
              <a:rPr lang="en-US" sz="2000">
                <a:latin typeface="Calibri" pitchFamily="34" charset="0"/>
              </a:rPr>
              <a:t> </a:t>
            </a:r>
          </a:p>
          <a:p>
            <a:pPr marL="177800" indent="-177800">
              <a:spcBef>
                <a:spcPct val="20000"/>
              </a:spcBef>
              <a:buFont typeface="Arial" charset="0"/>
              <a:buNone/>
            </a:pPr>
            <a:endParaRPr lang="en-GB" sz="2000">
              <a:latin typeface="Calibri" pitchFamily="34"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TotalTime>
  <Words>1500</Words>
  <Application>Microsoft Office PowerPoint</Application>
  <PresentationFormat>On-screen Show (4:3)</PresentationFormat>
  <Paragraphs>184</Paragraphs>
  <Slides>17</Slides>
  <Notes>0</Notes>
  <HiddenSlides>0</HiddenSlides>
  <MMClips>0</MMClips>
  <ScaleCrop>false</ScaleCrop>
  <HeadingPairs>
    <vt:vector size="6" baseType="variant">
      <vt:variant>
        <vt:lpstr>Verwendete Schriftarten</vt:lpstr>
      </vt:variant>
      <vt:variant>
        <vt:i4>4</vt:i4>
      </vt:variant>
      <vt:variant>
        <vt:lpstr>Entwurfsvorlage</vt:lpstr>
      </vt:variant>
      <vt:variant>
        <vt:i4>1</vt:i4>
      </vt:variant>
      <vt:variant>
        <vt:lpstr>Folientitel</vt:lpstr>
      </vt:variant>
      <vt:variant>
        <vt:i4>17</vt:i4>
      </vt:variant>
    </vt:vector>
  </HeadingPairs>
  <TitlesOfParts>
    <vt:vector size="22" baseType="lpstr">
      <vt:lpstr>Arial</vt:lpstr>
      <vt:lpstr>Calibri</vt:lpstr>
      <vt:lpstr>Wingdings</vt:lpstr>
      <vt:lpstr>Times New Roman</vt:lpstr>
      <vt:lpstr>Office Theme</vt:lpstr>
      <vt:lpstr>Evaluating Federal Grant Programming to Support State and Local  Critical Infrastructure Protection   Results and Perspectives of   Qualitative-Empirical End-User Survey Research  in the European Union (EU) </vt:lpstr>
      <vt:lpstr>Civil Security Grants in the EU</vt:lpstr>
      <vt:lpstr>Context</vt:lpstr>
      <vt:lpstr>Projects Covered</vt:lpstr>
      <vt:lpstr>Approach</vt:lpstr>
      <vt:lpstr>Critical Infrastructure Protection</vt:lpstr>
      <vt:lpstr>European CIP Programming Map</vt:lpstr>
      <vt:lpstr>Austria/KIRAS: Response Rates</vt:lpstr>
      <vt:lpstr>Folie 9</vt:lpstr>
      <vt:lpstr>Folie 10</vt:lpstr>
      <vt:lpstr>EU/VITRUV: Urban Resilience </vt:lpstr>
      <vt:lpstr>EU/FOCUS: Security Union “2035”</vt:lpstr>
      <vt:lpstr>EU/FOCUS Foresight vs. Current </vt:lpstr>
      <vt:lpstr>Cross-Findings </vt:lpstr>
      <vt:lpstr>Utility of Studies Results  </vt:lpstr>
      <vt:lpstr>Possible Next Steps in U.S. Context</vt:lpstr>
      <vt:lpstr>Thank you!</vt:lpstr>
    </vt:vector>
  </TitlesOfParts>
  <Company>The Pennsylvania State University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Alexander Siedschlag</dc:creator>
  <cp:lastModifiedBy>Dea</cp:lastModifiedBy>
  <cp:revision>84</cp:revision>
  <dcterms:created xsi:type="dcterms:W3CDTF">2015-03-19T22:05:14Z</dcterms:created>
  <dcterms:modified xsi:type="dcterms:W3CDTF">2017-03-20T21:13:53Z</dcterms:modified>
</cp:coreProperties>
</file>