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79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0" r:id="rId14"/>
    <p:sldId id="273" r:id="rId15"/>
    <p:sldId id="274" r:id="rId16"/>
    <p:sldId id="275" r:id="rId17"/>
    <p:sldId id="276" r:id="rId18"/>
    <p:sldId id="278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84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7188B-4E60-490B-A911-92F60B264727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DF7232-187A-4D06-A83B-BF3B2B1D128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74A64-3967-4A66-831D-6FA36934705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8495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6C58-F5C8-4091-AB5A-89CFF2DF3759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34EB5E0-CCE3-47D1-B39E-241121422C2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6C58-F5C8-4091-AB5A-89CFF2DF3759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B5E0-CCE3-47D1-B39E-241121422C2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6C58-F5C8-4091-AB5A-89CFF2DF3759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34EB5E0-CCE3-47D1-B39E-241121422C2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6C58-F5C8-4091-AB5A-89CFF2DF3759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B5E0-CCE3-47D1-B39E-241121422C2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6C58-F5C8-4091-AB5A-89CFF2DF3759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B5E0-CCE3-47D1-B39E-241121422C2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6C58-F5C8-4091-AB5A-89CFF2DF3759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B5E0-CCE3-47D1-B39E-241121422C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6C58-F5C8-4091-AB5A-89CFF2DF3759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B5E0-CCE3-47D1-B39E-241121422C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6C58-F5C8-4091-AB5A-89CFF2DF3759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B5E0-CCE3-47D1-B39E-241121422C2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6C58-F5C8-4091-AB5A-89CFF2DF3759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34EB5E0-CCE3-47D1-B39E-241121422C2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6C58-F5C8-4091-AB5A-89CFF2DF3759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B5E0-CCE3-47D1-B39E-241121422C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6C58-F5C8-4091-AB5A-89CFF2DF3759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B5E0-CCE3-47D1-B39E-241121422C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6AA6C58-F5C8-4091-AB5A-89CFF2DF3759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34EB5E0-CCE3-47D1-B39E-241121422C2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22, 2015 </a:t>
            </a:r>
          </a:p>
          <a:p>
            <a:r>
              <a:rPr lang="en-US" dirty="0" smtClean="0"/>
              <a:t>Algebra I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Tuesday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838200" y="1219200"/>
            <a:ext cx="7315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2400" b="0" dirty="0"/>
              <a:t>An </a:t>
            </a:r>
            <a:r>
              <a:rPr lang="en-US" sz="2400" u="sng" dirty="0"/>
              <a:t>equation</a:t>
            </a:r>
            <a:r>
              <a:rPr lang="en-US" sz="2400" b="0" dirty="0"/>
              <a:t> is a mathematical statement that two expressions are equal.</a:t>
            </a:r>
            <a:r>
              <a:rPr lang="en-US" sz="2000" b="0" dirty="0"/>
              <a:t>  </a:t>
            </a:r>
            <a:endParaRPr lang="en-US" sz="2400" b="0" dirty="0"/>
          </a:p>
        </p:txBody>
      </p:sp>
      <p:sp>
        <p:nvSpPr>
          <p:cNvPr id="6195" name="Text Box 51"/>
          <p:cNvSpPr txBox="1">
            <a:spLocks noChangeArrowheads="1"/>
          </p:cNvSpPr>
          <p:nvPr/>
        </p:nvSpPr>
        <p:spPr bwMode="auto">
          <a:xfrm>
            <a:off x="838200" y="2362200"/>
            <a:ext cx="7315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2400" b="0" dirty="0"/>
              <a:t>A </a:t>
            </a:r>
            <a:r>
              <a:rPr lang="en-US" sz="2400" u="sng" dirty="0"/>
              <a:t>solution of an equation</a:t>
            </a:r>
            <a:r>
              <a:rPr lang="en-US" sz="2400" b="0" dirty="0"/>
              <a:t> is a value of the variable that makes the equation true.</a:t>
            </a:r>
            <a:r>
              <a:rPr lang="en-US" sz="2000" b="0" dirty="0"/>
              <a:t>  </a:t>
            </a:r>
            <a:endParaRPr lang="en-US" sz="2400" b="0" dirty="0"/>
          </a:p>
        </p:txBody>
      </p:sp>
      <p:sp>
        <p:nvSpPr>
          <p:cNvPr id="6197" name="Text Box 53"/>
          <p:cNvSpPr txBox="1">
            <a:spLocks noChangeArrowheads="1"/>
          </p:cNvSpPr>
          <p:nvPr/>
        </p:nvSpPr>
        <p:spPr bwMode="auto">
          <a:xfrm>
            <a:off x="838200" y="3962400"/>
            <a:ext cx="7315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2400" b="0" dirty="0"/>
              <a:t>To find solutions, </a:t>
            </a:r>
            <a:r>
              <a:rPr lang="en-US" sz="2400" b="0" i="1" dirty="0"/>
              <a:t>isolate the variable</a:t>
            </a:r>
            <a:r>
              <a:rPr lang="en-US" sz="2400" b="0" dirty="0"/>
              <a:t>. A variable is isolated when it appears by itself on one side of an equation, and not at all on the other side.</a:t>
            </a:r>
            <a:r>
              <a:rPr lang="en-US" sz="2000" b="0" dirty="0"/>
              <a:t>  </a:t>
            </a:r>
            <a:endParaRPr lang="en-US" sz="2400" b="0" dirty="0"/>
          </a:p>
        </p:txBody>
      </p:sp>
      <p:sp>
        <p:nvSpPr>
          <p:cNvPr id="2" name="TextBox 1"/>
          <p:cNvSpPr txBox="1"/>
          <p:nvPr/>
        </p:nvSpPr>
        <p:spPr>
          <a:xfrm>
            <a:off x="406400" y="228598"/>
            <a:ext cx="63341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008000"/>
                </a:solidFill>
              </a:rPr>
              <a:t>2.3 Multi-Step Equations</a:t>
            </a:r>
          </a:p>
          <a:p>
            <a:pPr algn="l"/>
            <a:r>
              <a:rPr lang="en-US" dirty="0" smtClean="0"/>
              <a:t>Vocabulary: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76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95" grpId="0" autoUpdateAnimBg="0"/>
      <p:bldP spid="619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01" name="Group 109"/>
          <p:cNvGraphicFramePr>
            <a:graphicFrameLocks noGrp="1"/>
          </p:cNvGraphicFramePr>
          <p:nvPr/>
        </p:nvGraphicFramePr>
        <p:xfrm>
          <a:off x="533400" y="3124200"/>
          <a:ext cx="8001000" cy="2870201"/>
        </p:xfrm>
        <a:graphic>
          <a:graphicData uri="http://schemas.openxmlformats.org/drawingml/2006/table">
            <a:tbl>
              <a:tblPr/>
              <a:tblGrid>
                <a:gridCol w="4000500"/>
                <a:gridCol w="4000500"/>
              </a:tblGrid>
              <a:tr h="685800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Inverse Operations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Operation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Inverse Operation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81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81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38" name="Text Box 46"/>
          <p:cNvSpPr txBox="1">
            <a:spLocks noChangeArrowheads="1"/>
          </p:cNvSpPr>
          <p:nvPr/>
        </p:nvSpPr>
        <p:spPr bwMode="auto">
          <a:xfrm>
            <a:off x="1736725" y="4648200"/>
            <a:ext cx="184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400" b="0"/>
              <a:t>Addition</a:t>
            </a:r>
          </a:p>
        </p:txBody>
      </p:sp>
      <p:sp>
        <p:nvSpPr>
          <p:cNvPr id="8239" name="Text Box 47"/>
          <p:cNvSpPr txBox="1">
            <a:spLocks noChangeArrowheads="1"/>
          </p:cNvSpPr>
          <p:nvPr/>
        </p:nvSpPr>
        <p:spPr bwMode="auto">
          <a:xfrm>
            <a:off x="5486400" y="46482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400" b="0"/>
              <a:t>Subtraction</a:t>
            </a:r>
          </a:p>
        </p:txBody>
      </p:sp>
      <p:sp>
        <p:nvSpPr>
          <p:cNvPr id="8240" name="Text Box 48"/>
          <p:cNvSpPr txBox="1">
            <a:spLocks noChangeArrowheads="1"/>
          </p:cNvSpPr>
          <p:nvPr/>
        </p:nvSpPr>
        <p:spPr bwMode="auto">
          <a:xfrm>
            <a:off x="1524000" y="5410200"/>
            <a:ext cx="2835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400" b="0"/>
              <a:t>Subtraction</a:t>
            </a:r>
          </a:p>
        </p:txBody>
      </p:sp>
      <p:sp>
        <p:nvSpPr>
          <p:cNvPr id="8241" name="Text Box 49"/>
          <p:cNvSpPr txBox="1">
            <a:spLocks noChangeArrowheads="1"/>
          </p:cNvSpPr>
          <p:nvPr/>
        </p:nvSpPr>
        <p:spPr bwMode="auto">
          <a:xfrm>
            <a:off x="5867400" y="5410200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400" b="0"/>
              <a:t>Addition</a:t>
            </a:r>
          </a:p>
        </p:txBody>
      </p:sp>
      <p:sp>
        <p:nvSpPr>
          <p:cNvPr id="8258" name="Text Box 66"/>
          <p:cNvSpPr txBox="1">
            <a:spLocks noChangeArrowheads="1"/>
          </p:cNvSpPr>
          <p:nvPr/>
        </p:nvSpPr>
        <p:spPr bwMode="auto">
          <a:xfrm>
            <a:off x="431800" y="590976"/>
            <a:ext cx="8229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2400" b="0" dirty="0"/>
              <a:t>Isolate a variable by using </a:t>
            </a:r>
            <a:r>
              <a:rPr lang="en-US" sz="2400" dirty="0"/>
              <a:t>inverse operations </a:t>
            </a:r>
            <a:r>
              <a:rPr lang="en-US" sz="2400" b="0" dirty="0"/>
              <a:t>which </a:t>
            </a:r>
            <a:r>
              <a:rPr lang="en-US" sz="2400" dirty="0"/>
              <a:t>"undo" </a:t>
            </a:r>
            <a:r>
              <a:rPr lang="en-US" sz="2400" b="0" dirty="0"/>
              <a:t>operations on the variable.</a:t>
            </a:r>
          </a:p>
        </p:txBody>
      </p:sp>
      <p:sp>
        <p:nvSpPr>
          <p:cNvPr id="8302" name="Text Box 110"/>
          <p:cNvSpPr txBox="1">
            <a:spLocks noChangeArrowheads="1"/>
          </p:cNvSpPr>
          <p:nvPr/>
        </p:nvSpPr>
        <p:spPr bwMode="auto">
          <a:xfrm>
            <a:off x="457200" y="1920875"/>
            <a:ext cx="8229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2400" b="0" dirty="0"/>
              <a:t>An equation is like a </a:t>
            </a:r>
            <a:r>
              <a:rPr lang="en-US" sz="2400" dirty="0"/>
              <a:t>balanced scale. </a:t>
            </a:r>
            <a:r>
              <a:rPr lang="en-US" sz="2400" b="0" dirty="0"/>
              <a:t>To keep the balance, perform the</a:t>
            </a:r>
            <a:r>
              <a:rPr lang="en-US" sz="2400" dirty="0"/>
              <a:t> same operation on both sides</a:t>
            </a:r>
            <a:r>
              <a:rPr lang="en-US" sz="2400" b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60873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8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8" grpId="0" autoUpdateAnimBg="0"/>
      <p:bldP spid="8239" grpId="0" autoUpdateAnimBg="0"/>
      <p:bldP spid="8240" grpId="0" autoUpdateAnimBg="0"/>
      <p:bldP spid="8241" grpId="0" autoUpdateAnimBg="0"/>
      <p:bldP spid="8258" grpId="0" autoUpdateAnimBg="0"/>
      <p:bldP spid="830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66" name="Group 74"/>
          <p:cNvGraphicFramePr>
            <a:graphicFrameLocks noGrp="1"/>
          </p:cNvGraphicFramePr>
          <p:nvPr/>
        </p:nvGraphicFramePr>
        <p:xfrm>
          <a:off x="838200" y="2971800"/>
          <a:ext cx="7772400" cy="3170239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72707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Inverse Operations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92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Operation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Inverse Operation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38" name="Text Box 46"/>
          <p:cNvSpPr txBox="1">
            <a:spLocks noChangeArrowheads="1"/>
          </p:cNvSpPr>
          <p:nvPr/>
        </p:nvSpPr>
        <p:spPr bwMode="auto">
          <a:xfrm>
            <a:off x="1752600" y="4800600"/>
            <a:ext cx="2759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400" b="0"/>
              <a:t>Multiplication</a:t>
            </a:r>
          </a:p>
        </p:txBody>
      </p:sp>
      <p:sp>
        <p:nvSpPr>
          <p:cNvPr id="8239" name="Text Box 47"/>
          <p:cNvSpPr txBox="1">
            <a:spLocks noChangeArrowheads="1"/>
          </p:cNvSpPr>
          <p:nvPr/>
        </p:nvSpPr>
        <p:spPr bwMode="auto">
          <a:xfrm>
            <a:off x="5867400" y="48006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400" b="0"/>
              <a:t>Division</a:t>
            </a:r>
          </a:p>
        </p:txBody>
      </p:sp>
      <p:sp>
        <p:nvSpPr>
          <p:cNvPr id="8240" name="Text Box 48"/>
          <p:cNvSpPr txBox="1">
            <a:spLocks noChangeArrowheads="1"/>
          </p:cNvSpPr>
          <p:nvPr/>
        </p:nvSpPr>
        <p:spPr bwMode="auto">
          <a:xfrm>
            <a:off x="2133600" y="5511800"/>
            <a:ext cx="2835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400" b="0"/>
              <a:t>Division</a:t>
            </a:r>
          </a:p>
        </p:txBody>
      </p:sp>
      <p:sp>
        <p:nvSpPr>
          <p:cNvPr id="8241" name="Text Box 49"/>
          <p:cNvSpPr txBox="1">
            <a:spLocks noChangeArrowheads="1"/>
          </p:cNvSpPr>
          <p:nvPr/>
        </p:nvSpPr>
        <p:spPr bwMode="auto">
          <a:xfrm>
            <a:off x="5562600" y="55626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400" b="0"/>
              <a:t>Multiplication</a:t>
            </a:r>
          </a:p>
        </p:txBody>
      </p:sp>
      <p:sp>
        <p:nvSpPr>
          <p:cNvPr id="8258" name="Text Box 66"/>
          <p:cNvSpPr txBox="1">
            <a:spLocks noChangeArrowheads="1"/>
          </p:cNvSpPr>
          <p:nvPr/>
        </p:nvSpPr>
        <p:spPr bwMode="auto">
          <a:xfrm>
            <a:off x="762000" y="609600"/>
            <a:ext cx="81534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400" b="0" dirty="0"/>
              <a:t>Solving an equation that contains multiplication or division is similar to solving an equation that contains addition or subtraction. Use inverse operations to undo the operations on the variable.</a:t>
            </a:r>
          </a:p>
        </p:txBody>
      </p:sp>
    </p:spTree>
    <p:extLst>
      <p:ext uri="{BB962C8B-B14F-4D97-AF65-F5344CB8AC3E}">
        <p14:creationId xmlns:p14="http://schemas.microsoft.com/office/powerpoint/2010/main" xmlns="" val="389180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8" grpId="0" autoUpdateAnimBg="0"/>
      <p:bldP spid="8239" grpId="0" autoUpdateAnimBg="0"/>
      <p:bldP spid="8240" grpId="0" autoUpdateAnimBg="0"/>
      <p:bldP spid="8241" grpId="0" autoUpdateAnimBg="0"/>
      <p:bldP spid="825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952500" y="304799"/>
            <a:ext cx="716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4800" dirty="0"/>
              <a:t>-</a:t>
            </a:r>
            <a:r>
              <a:rPr lang="en-US" sz="4800" dirty="0" smtClean="0"/>
              <a:t>2(x-1)+1=5</a:t>
            </a:r>
            <a:endParaRPr lang="en-US" sz="4800" dirty="0"/>
          </a:p>
        </p:txBody>
      </p:sp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355600" y="1371600"/>
            <a:ext cx="83058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u="sng" dirty="0" smtClean="0">
                <a:solidFill>
                  <a:schemeClr val="accent3">
                    <a:lumMod val="50000"/>
                  </a:schemeClr>
                </a:solidFill>
              </a:rPr>
              <a:t>Steps </a:t>
            </a:r>
            <a:r>
              <a:rPr lang="en-US" u="sng" dirty="0" smtClean="0">
                <a:solidFill>
                  <a:schemeClr val="accent3">
                    <a:lumMod val="50000"/>
                  </a:schemeClr>
                </a:solidFill>
              </a:rPr>
              <a:t>to Solve:</a:t>
            </a:r>
            <a:endParaRPr lang="en-US" u="sng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b="0" dirty="0" smtClean="0">
                <a:solidFill>
                  <a:schemeClr val="accent3">
                    <a:lumMod val="50000"/>
                  </a:schemeClr>
                </a:solidFill>
              </a:rPr>
              <a:t>Simplify the expression on each side. </a:t>
            </a:r>
          </a:p>
          <a:p>
            <a:pPr marL="457200" indent="-457200" algn="l">
              <a:buFontTx/>
              <a:buChar char="-"/>
            </a:pPr>
            <a:r>
              <a:rPr lang="en-US" sz="2800" b="0" dirty="0" smtClean="0">
                <a:solidFill>
                  <a:schemeClr val="accent3">
                    <a:lumMod val="50000"/>
                  </a:schemeClr>
                </a:solidFill>
              </a:rPr>
              <a:t>Use inverse operations in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reverse    </a:t>
            </a:r>
          </a:p>
          <a:p>
            <a:pPr algn="l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   PEMDAS order.  </a:t>
            </a:r>
          </a:p>
          <a:p>
            <a:pPr lvl="1" algn="l"/>
            <a:r>
              <a:rPr lang="en-US" sz="2800" b="0" dirty="0" smtClean="0">
                <a:solidFill>
                  <a:schemeClr val="accent3">
                    <a:lumMod val="50000"/>
                  </a:schemeClr>
                </a:solidFill>
              </a:rPr>
              <a:t>(undo addition/subtraction)</a:t>
            </a:r>
          </a:p>
          <a:p>
            <a:pPr lvl="1" algn="l"/>
            <a:r>
              <a:rPr lang="en-US" sz="2800" b="0" dirty="0" smtClean="0">
                <a:solidFill>
                  <a:schemeClr val="accent3">
                    <a:lumMod val="50000"/>
                  </a:schemeClr>
                </a:solidFill>
              </a:rPr>
              <a:t>(undo multiplication/division)</a:t>
            </a:r>
          </a:p>
          <a:p>
            <a:pPr algn="l"/>
            <a:r>
              <a:rPr lang="en-US" sz="2800" b="0" dirty="0" smtClean="0">
                <a:solidFill>
                  <a:schemeClr val="accent3">
                    <a:lumMod val="50000"/>
                  </a:schemeClr>
                </a:solidFill>
              </a:rPr>
              <a:t>-Always check your answer!</a:t>
            </a:r>
            <a:endParaRPr lang="en-US" sz="2800" b="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04800" y="1828800"/>
            <a:ext cx="82375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dirty="0"/>
              <a:t>Solve </a:t>
            </a:r>
            <a:r>
              <a:rPr lang="en-US" sz="2400" dirty="0" smtClean="0"/>
              <a:t>-2(x-1)+1=5</a:t>
            </a:r>
          </a:p>
          <a:p>
            <a:pPr algn="l"/>
            <a:r>
              <a:rPr lang="en-US" altLang="en-US" sz="2400" dirty="0" smtClean="0"/>
              <a:t>.</a:t>
            </a:r>
            <a:endParaRPr lang="en-US" altLang="en-US" sz="2400" b="0" dirty="0">
              <a:latin typeface="Times" pitchFamily="18" charset="0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 dirty="0">
                <a:solidFill>
                  <a:srgbClr val="006699"/>
                </a:solidFill>
                <a:latin typeface="Arial Black" pitchFamily="34" charset="0"/>
              </a:rPr>
              <a:t>Example </a:t>
            </a:r>
            <a:r>
              <a:rPr lang="en-US" altLang="en-US" sz="2400" b="0" dirty="0" smtClean="0">
                <a:solidFill>
                  <a:srgbClr val="006699"/>
                </a:solidFill>
                <a:latin typeface="Arial Black" pitchFamily="34" charset="0"/>
              </a:rPr>
              <a:t>2:</a:t>
            </a:r>
            <a:endParaRPr lang="en-US" altLang="en-US" sz="2600" b="0" dirty="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572669" y="2471361"/>
            <a:ext cx="5486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 dirty="0" smtClean="0">
                <a:solidFill>
                  <a:schemeClr val="accent2"/>
                </a:solidFill>
                <a:latin typeface="Arial" charset="0"/>
              </a:rPr>
              <a:t>Simplify each side.</a:t>
            </a:r>
            <a:endParaRPr lang="en-US" sz="2400" b="0" i="1" dirty="0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25659" name="Text Box 59"/>
          <p:cNvSpPr txBox="1">
            <a:spLocks noChangeArrowheads="1"/>
          </p:cNvSpPr>
          <p:nvPr/>
        </p:nvSpPr>
        <p:spPr bwMode="auto">
          <a:xfrm>
            <a:off x="685800" y="2438400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 dirty="0" smtClean="0"/>
              <a:t>-2x+2+1 </a:t>
            </a:r>
            <a:r>
              <a:rPr lang="en-US" altLang="en-US" sz="2400" b="0" dirty="0"/>
              <a:t>= </a:t>
            </a:r>
            <a:r>
              <a:rPr lang="en-US" altLang="en-US" sz="2400" b="0" dirty="0" smtClean="0"/>
              <a:t>5</a:t>
            </a:r>
            <a:endParaRPr lang="en-US" altLang="en-US" sz="2400" b="0" dirty="0">
              <a:latin typeface="Times" pitchFamily="18" charset="0"/>
            </a:endParaRPr>
          </a:p>
        </p:txBody>
      </p:sp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990600" y="3114679"/>
            <a:ext cx="2895600" cy="461963"/>
            <a:chOff x="505" y="2002"/>
            <a:chExt cx="1824" cy="291"/>
          </a:xfrm>
        </p:grpSpPr>
        <p:sp>
          <p:nvSpPr>
            <p:cNvPr id="6160" name="Text Box 24"/>
            <p:cNvSpPr txBox="1">
              <a:spLocks noChangeArrowheads="1"/>
            </p:cNvSpPr>
            <p:nvPr/>
          </p:nvSpPr>
          <p:spPr bwMode="auto">
            <a:xfrm>
              <a:off x="505" y="2002"/>
              <a:ext cx="18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sz="2400" b="0" dirty="0" smtClean="0">
                  <a:solidFill>
                    <a:srgbClr val="FF3300"/>
                  </a:solidFill>
                </a:rPr>
                <a:t>      –3   – 3 </a:t>
              </a:r>
              <a:endParaRPr lang="en-US" sz="2400" b="0" dirty="0">
                <a:solidFill>
                  <a:srgbClr val="FF3300"/>
                </a:solidFill>
              </a:endParaRPr>
            </a:p>
          </p:txBody>
        </p:sp>
        <p:sp>
          <p:nvSpPr>
            <p:cNvPr id="6161" name="Line 60"/>
            <p:cNvSpPr>
              <a:spLocks noChangeShapeType="1"/>
            </p:cNvSpPr>
            <p:nvPr/>
          </p:nvSpPr>
          <p:spPr bwMode="auto">
            <a:xfrm>
              <a:off x="552" y="2288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162" name="Line 61"/>
            <p:cNvSpPr>
              <a:spLocks noChangeShapeType="1"/>
            </p:cNvSpPr>
            <p:nvPr/>
          </p:nvSpPr>
          <p:spPr bwMode="auto">
            <a:xfrm>
              <a:off x="1428" y="2288"/>
              <a:ext cx="45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</p:grpSp>
      <p:sp>
        <p:nvSpPr>
          <p:cNvPr id="25663" name="Text Box 63"/>
          <p:cNvSpPr txBox="1">
            <a:spLocks noChangeArrowheads="1"/>
          </p:cNvSpPr>
          <p:nvPr/>
        </p:nvSpPr>
        <p:spPr bwMode="auto">
          <a:xfrm>
            <a:off x="874712" y="2806363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 dirty="0" smtClean="0"/>
              <a:t>-2x + 3 = 5</a:t>
            </a:r>
            <a:endParaRPr lang="en-US" altLang="en-US" sz="2400" b="0" dirty="0">
              <a:latin typeface="Times" pitchFamily="18" charset="0"/>
            </a:endParaRPr>
          </a:p>
        </p:txBody>
      </p:sp>
      <p:sp>
        <p:nvSpPr>
          <p:cNvPr id="25664" name="Text Box 64"/>
          <p:cNvSpPr txBox="1">
            <a:spLocks noChangeArrowheads="1"/>
          </p:cNvSpPr>
          <p:nvPr/>
        </p:nvSpPr>
        <p:spPr bwMode="auto">
          <a:xfrm>
            <a:off x="3581400" y="3364341"/>
            <a:ext cx="5486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 dirty="0" smtClean="0">
                <a:solidFill>
                  <a:schemeClr val="accent2"/>
                </a:solidFill>
                <a:latin typeface="Arial" charset="0"/>
              </a:rPr>
              <a:t>Undo addition by 3. Subtract 3 from both sides.</a:t>
            </a:r>
            <a:endParaRPr lang="en-US" sz="2400" b="0" i="1" dirty="0">
              <a:solidFill>
                <a:srgbClr val="3333FF"/>
              </a:solidFill>
              <a:latin typeface="Arial" charset="0"/>
            </a:endParaRPr>
          </a:p>
        </p:txBody>
      </p: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838200" y="3962402"/>
            <a:ext cx="2438400" cy="881063"/>
            <a:chOff x="528" y="2544"/>
            <a:chExt cx="1536" cy="555"/>
          </a:xfrm>
        </p:grpSpPr>
        <p:sp>
          <p:nvSpPr>
            <p:cNvPr id="6155" name="Text Box 65"/>
            <p:cNvSpPr txBox="1">
              <a:spLocks noChangeArrowheads="1"/>
            </p:cNvSpPr>
            <p:nvPr/>
          </p:nvSpPr>
          <p:spPr bwMode="auto">
            <a:xfrm>
              <a:off x="528" y="2544"/>
              <a:ext cx="15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altLang="en-US" sz="2400" b="0" dirty="0" smtClean="0"/>
                <a:t>-2x </a:t>
              </a:r>
              <a:r>
                <a:rPr lang="en-US" altLang="en-US" sz="2400" b="0" dirty="0"/>
                <a:t>= 2</a:t>
              </a:r>
              <a:endParaRPr lang="en-US" altLang="en-US" sz="2400" b="0" dirty="0">
                <a:latin typeface="Times" pitchFamily="18" charset="0"/>
              </a:endParaRPr>
            </a:p>
          </p:txBody>
        </p:sp>
        <p:sp>
          <p:nvSpPr>
            <p:cNvPr id="6156" name="Line 66"/>
            <p:cNvSpPr>
              <a:spLocks noChangeShapeType="1"/>
            </p:cNvSpPr>
            <p:nvPr/>
          </p:nvSpPr>
          <p:spPr bwMode="auto">
            <a:xfrm>
              <a:off x="586" y="2808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157" name="Line 67"/>
            <p:cNvSpPr>
              <a:spLocks noChangeShapeType="1"/>
            </p:cNvSpPr>
            <p:nvPr/>
          </p:nvSpPr>
          <p:spPr bwMode="auto">
            <a:xfrm>
              <a:off x="1136" y="2808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158" name="Text Box 68"/>
            <p:cNvSpPr txBox="1">
              <a:spLocks noChangeArrowheads="1"/>
            </p:cNvSpPr>
            <p:nvPr/>
          </p:nvSpPr>
          <p:spPr bwMode="auto">
            <a:xfrm>
              <a:off x="547" y="2781"/>
              <a:ext cx="32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en-US" sz="2400" b="0" dirty="0" smtClean="0">
                  <a:solidFill>
                    <a:srgbClr val="FF3300"/>
                  </a:solidFill>
                </a:rPr>
                <a:t>-2</a:t>
              </a:r>
              <a:endParaRPr lang="en-US" sz="2400" b="0" dirty="0">
                <a:solidFill>
                  <a:srgbClr val="FF3300"/>
                </a:solidFill>
              </a:endParaRPr>
            </a:p>
          </p:txBody>
        </p:sp>
        <p:sp>
          <p:nvSpPr>
            <p:cNvPr id="6159" name="Text Box 69"/>
            <p:cNvSpPr txBox="1">
              <a:spLocks noChangeArrowheads="1"/>
            </p:cNvSpPr>
            <p:nvPr/>
          </p:nvSpPr>
          <p:spPr bwMode="auto">
            <a:xfrm>
              <a:off x="967" y="2808"/>
              <a:ext cx="4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en-US" sz="2400" b="0" dirty="0" smtClean="0">
                  <a:solidFill>
                    <a:srgbClr val="FF3300"/>
                  </a:solidFill>
                </a:rPr>
                <a:t>  -2</a:t>
              </a:r>
              <a:endParaRPr lang="en-US" sz="2400" b="0" dirty="0">
                <a:solidFill>
                  <a:srgbClr val="FF3300"/>
                </a:solidFill>
              </a:endParaRPr>
            </a:p>
          </p:txBody>
        </p:sp>
      </p:grpSp>
      <p:sp>
        <p:nvSpPr>
          <p:cNvPr id="25671" name="Text Box 71"/>
          <p:cNvSpPr txBox="1">
            <a:spLocks noChangeArrowheads="1"/>
          </p:cNvSpPr>
          <p:nvPr/>
        </p:nvSpPr>
        <p:spPr bwMode="auto">
          <a:xfrm>
            <a:off x="838200" y="48006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 dirty="0"/>
              <a:t>x</a:t>
            </a:r>
            <a:r>
              <a:rPr lang="en-US" altLang="en-US" sz="2400" b="0" dirty="0" smtClean="0"/>
              <a:t>= </a:t>
            </a:r>
            <a:r>
              <a:rPr lang="en-US" altLang="en-US" sz="2400" b="0" i="1" dirty="0" smtClean="0"/>
              <a:t>-1</a:t>
            </a:r>
            <a:endParaRPr lang="en-US" altLang="en-US" sz="2400" b="0" dirty="0">
              <a:latin typeface="Times" pitchFamily="18" charset="0"/>
            </a:endParaRPr>
          </a:p>
        </p:txBody>
      </p:sp>
      <p:sp>
        <p:nvSpPr>
          <p:cNvPr id="19" name="Text Box 64"/>
          <p:cNvSpPr txBox="1">
            <a:spLocks noChangeArrowheads="1"/>
          </p:cNvSpPr>
          <p:nvPr/>
        </p:nvSpPr>
        <p:spPr bwMode="auto">
          <a:xfrm>
            <a:off x="3581400" y="4575606"/>
            <a:ext cx="5486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 dirty="0" smtClean="0">
                <a:solidFill>
                  <a:schemeClr val="accent2"/>
                </a:solidFill>
                <a:latin typeface="Arial" charset="0"/>
              </a:rPr>
              <a:t>Undo multiplication by -2. Divide both sides by -2.  </a:t>
            </a:r>
            <a:endParaRPr lang="en-US" sz="2400" b="0" i="1" dirty="0">
              <a:solidFill>
                <a:srgbClr val="3333FF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5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utoUpdateAnimBg="0"/>
      <p:bldP spid="25659" grpId="0"/>
      <p:bldP spid="25663" grpId="0"/>
      <p:bldP spid="25664" grpId="0" autoUpdateAnimBg="0"/>
      <p:bldP spid="25671" grpId="0"/>
      <p:bldP spid="1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304800" y="1524000"/>
            <a:ext cx="8237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dirty="0"/>
              <a:t>Solve 10</a:t>
            </a:r>
            <a:r>
              <a:rPr lang="en-US" altLang="en-US" sz="2400" i="1" dirty="0"/>
              <a:t>y</a:t>
            </a:r>
            <a:r>
              <a:rPr lang="en-US" altLang="en-US" sz="2400" dirty="0"/>
              <a:t> – (4</a:t>
            </a:r>
            <a:r>
              <a:rPr lang="en-US" altLang="en-US" sz="2400" i="1" dirty="0"/>
              <a:t>y</a:t>
            </a:r>
            <a:r>
              <a:rPr lang="en-US" altLang="en-US" sz="2400" dirty="0"/>
              <a:t> + 8) = –20 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 dirty="0">
                <a:solidFill>
                  <a:srgbClr val="006699"/>
                </a:solidFill>
                <a:latin typeface="Arial Black" pitchFamily="34" charset="0"/>
              </a:rPr>
              <a:t>Example 3</a:t>
            </a:r>
            <a:r>
              <a:rPr lang="en-US" altLang="en-US" sz="2400" b="0" dirty="0" smtClean="0">
                <a:solidFill>
                  <a:srgbClr val="006699"/>
                </a:solidFill>
                <a:latin typeface="Arial Black" pitchFamily="34" charset="0"/>
              </a:rPr>
              <a:t>:</a:t>
            </a:r>
            <a:endParaRPr lang="en-US" altLang="en-US" sz="2600" b="0" dirty="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5334000" y="2133600"/>
            <a:ext cx="3429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>
              <a:spcBef>
                <a:spcPct val="0"/>
              </a:spcBef>
            </a:pPr>
            <a:r>
              <a:rPr lang="en-US" sz="2000" b="0" i="1">
                <a:solidFill>
                  <a:schemeClr val="accent2"/>
                </a:solidFill>
                <a:latin typeface="Arial" charset="0"/>
              </a:rPr>
              <a:t>Write subtraction as addition of the opposite.</a:t>
            </a:r>
            <a:endParaRPr lang="en-US" sz="20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1066800" y="2362200"/>
            <a:ext cx="487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/>
              <a:t>10</a:t>
            </a:r>
            <a:r>
              <a:rPr lang="en-US" altLang="en-US" sz="2400" b="0" i="1"/>
              <a:t>y</a:t>
            </a:r>
            <a:r>
              <a:rPr lang="en-US" altLang="en-US" sz="2400" b="0"/>
              <a:t> + </a:t>
            </a:r>
            <a:r>
              <a:rPr lang="en-US" altLang="en-US" sz="2400" b="0">
                <a:solidFill>
                  <a:srgbClr val="800080"/>
                </a:solidFill>
              </a:rPr>
              <a:t>(–1)</a:t>
            </a:r>
            <a:r>
              <a:rPr lang="en-US" altLang="en-US" sz="2400" b="0"/>
              <a:t>(4</a:t>
            </a:r>
            <a:r>
              <a:rPr lang="en-US" altLang="en-US" sz="2400" b="0" i="1"/>
              <a:t>y</a:t>
            </a:r>
            <a:r>
              <a:rPr lang="en-US" altLang="en-US" sz="2400" b="0"/>
              <a:t> + 8) = –20 </a:t>
            </a:r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0" y="2895600"/>
            <a:ext cx="594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/>
              <a:t>10</a:t>
            </a:r>
            <a:r>
              <a:rPr lang="en-US" altLang="en-US" sz="2400" b="0" i="1"/>
              <a:t>y</a:t>
            </a:r>
            <a:r>
              <a:rPr lang="en-US" altLang="en-US" sz="2400" b="0"/>
              <a:t> + </a:t>
            </a:r>
            <a:r>
              <a:rPr lang="en-US" altLang="en-US" sz="2400" b="0">
                <a:solidFill>
                  <a:srgbClr val="800080"/>
                </a:solidFill>
              </a:rPr>
              <a:t>(–1)</a:t>
            </a:r>
            <a:r>
              <a:rPr lang="en-US" altLang="en-US" sz="2400" b="0"/>
              <a:t>(4</a:t>
            </a:r>
            <a:r>
              <a:rPr lang="en-US" altLang="en-US" sz="2400" b="0" i="1"/>
              <a:t>y)</a:t>
            </a:r>
            <a:r>
              <a:rPr lang="en-US" altLang="en-US" sz="2400" b="0"/>
              <a:t> + </a:t>
            </a:r>
            <a:r>
              <a:rPr lang="en-US" altLang="en-US" sz="2400" b="0">
                <a:solidFill>
                  <a:srgbClr val="800080"/>
                </a:solidFill>
              </a:rPr>
              <a:t>(–1)</a:t>
            </a:r>
            <a:r>
              <a:rPr lang="en-US" altLang="en-US" sz="2400" b="0"/>
              <a:t>( 8) = –20</a:t>
            </a:r>
          </a:p>
        </p:txBody>
      </p:sp>
      <p:sp>
        <p:nvSpPr>
          <p:cNvPr id="102408" name="Text Box 8"/>
          <p:cNvSpPr txBox="1">
            <a:spLocks noChangeArrowheads="1"/>
          </p:cNvSpPr>
          <p:nvPr/>
        </p:nvSpPr>
        <p:spPr bwMode="auto">
          <a:xfrm>
            <a:off x="5334000" y="2955925"/>
            <a:ext cx="3733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000" b="0" i="1">
                <a:solidFill>
                  <a:schemeClr val="accent2"/>
                </a:solidFill>
                <a:latin typeface="Arial" charset="0"/>
              </a:rPr>
              <a:t>Distribute –1 on the left side. </a:t>
            </a:r>
            <a:endParaRPr lang="en-US" sz="20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102409" name="Text Box 9"/>
          <p:cNvSpPr txBox="1">
            <a:spLocks noChangeArrowheads="1"/>
          </p:cNvSpPr>
          <p:nvPr/>
        </p:nvSpPr>
        <p:spPr bwMode="auto">
          <a:xfrm>
            <a:off x="5334000" y="3946525"/>
            <a:ext cx="3276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000" b="0" i="1">
                <a:solidFill>
                  <a:schemeClr val="accent2"/>
                </a:solidFill>
                <a:latin typeface="Arial" charset="0"/>
              </a:rPr>
              <a:t>Combine like terms.</a:t>
            </a:r>
            <a:endParaRPr lang="en-US" sz="20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102414" name="Text Box 14"/>
          <p:cNvSpPr txBox="1">
            <a:spLocks noChangeArrowheads="1"/>
          </p:cNvSpPr>
          <p:nvPr/>
        </p:nvSpPr>
        <p:spPr bwMode="auto">
          <a:xfrm>
            <a:off x="2133600" y="34290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>
                <a:solidFill>
                  <a:srgbClr val="008000"/>
                </a:solidFill>
              </a:rPr>
              <a:t>10</a:t>
            </a:r>
            <a:r>
              <a:rPr lang="en-US" altLang="en-US" sz="2400" b="0" i="1">
                <a:solidFill>
                  <a:srgbClr val="008000"/>
                </a:solidFill>
              </a:rPr>
              <a:t>y</a:t>
            </a:r>
            <a:r>
              <a:rPr lang="en-US" altLang="en-US" sz="2400" b="0">
                <a:solidFill>
                  <a:srgbClr val="008000"/>
                </a:solidFill>
              </a:rPr>
              <a:t> – 4</a:t>
            </a:r>
            <a:r>
              <a:rPr lang="en-US" altLang="en-US" sz="2400" b="0" i="1">
                <a:solidFill>
                  <a:srgbClr val="008000"/>
                </a:solidFill>
              </a:rPr>
              <a:t>y</a:t>
            </a:r>
            <a:r>
              <a:rPr lang="en-US" altLang="en-US" sz="2400" b="0"/>
              <a:t> – 8 = –20</a:t>
            </a:r>
          </a:p>
        </p:txBody>
      </p:sp>
      <p:sp>
        <p:nvSpPr>
          <p:cNvPr id="102417" name="Text Box 17"/>
          <p:cNvSpPr txBox="1">
            <a:spLocks noChangeArrowheads="1"/>
          </p:cNvSpPr>
          <p:nvPr/>
        </p:nvSpPr>
        <p:spPr bwMode="auto">
          <a:xfrm>
            <a:off x="3124200" y="38862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>
                <a:solidFill>
                  <a:srgbClr val="008000"/>
                </a:solidFill>
              </a:rPr>
              <a:t>6</a:t>
            </a:r>
            <a:r>
              <a:rPr lang="en-US" altLang="en-US" sz="2400" b="0" i="1">
                <a:solidFill>
                  <a:srgbClr val="008000"/>
                </a:solidFill>
              </a:rPr>
              <a:t>y</a:t>
            </a:r>
            <a:r>
              <a:rPr lang="en-US" altLang="en-US" sz="2400" b="0"/>
              <a:t> – 8 = –20</a:t>
            </a: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162300" y="4267200"/>
            <a:ext cx="2273300" cy="457200"/>
            <a:chOff x="1976" y="2784"/>
            <a:chExt cx="1432" cy="288"/>
          </a:xfrm>
        </p:grpSpPr>
        <p:sp>
          <p:nvSpPr>
            <p:cNvPr id="16409" name="Text Box 15"/>
            <p:cNvSpPr txBox="1">
              <a:spLocks noChangeArrowheads="1"/>
            </p:cNvSpPr>
            <p:nvPr/>
          </p:nvSpPr>
          <p:spPr bwMode="auto">
            <a:xfrm>
              <a:off x="2208" y="2784"/>
              <a:ext cx="12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altLang="en-US" sz="2400" b="0">
                  <a:solidFill>
                    <a:srgbClr val="FF0000"/>
                  </a:solidFill>
                </a:rPr>
                <a:t>+ 8     + 8</a:t>
              </a:r>
            </a:p>
          </p:txBody>
        </p:sp>
        <p:sp>
          <p:nvSpPr>
            <p:cNvPr id="16410" name="Line 18"/>
            <p:cNvSpPr>
              <a:spLocks noChangeShapeType="1"/>
            </p:cNvSpPr>
            <p:nvPr/>
          </p:nvSpPr>
          <p:spPr bwMode="auto">
            <a:xfrm>
              <a:off x="1976" y="3024"/>
              <a:ext cx="72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6411" name="Line 19"/>
            <p:cNvSpPr>
              <a:spLocks noChangeShapeType="1"/>
            </p:cNvSpPr>
            <p:nvPr/>
          </p:nvSpPr>
          <p:spPr bwMode="auto">
            <a:xfrm>
              <a:off x="2880" y="3024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102420" name="Text Box 20"/>
          <p:cNvSpPr txBox="1">
            <a:spLocks noChangeArrowheads="1"/>
          </p:cNvSpPr>
          <p:nvPr/>
        </p:nvSpPr>
        <p:spPr bwMode="auto">
          <a:xfrm>
            <a:off x="3733800" y="47244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/>
              <a:t>6</a:t>
            </a:r>
            <a:r>
              <a:rPr lang="en-US" altLang="en-US" sz="2400" b="0" i="1"/>
              <a:t>y</a:t>
            </a:r>
            <a:r>
              <a:rPr lang="en-US" altLang="en-US" sz="2400" b="0"/>
              <a:t> = –12</a:t>
            </a:r>
          </a:p>
        </p:txBody>
      </p:sp>
      <p:sp>
        <p:nvSpPr>
          <p:cNvPr id="102425" name="Text Box 25"/>
          <p:cNvSpPr txBox="1">
            <a:spLocks noChangeArrowheads="1"/>
          </p:cNvSpPr>
          <p:nvPr/>
        </p:nvSpPr>
        <p:spPr bwMode="auto">
          <a:xfrm>
            <a:off x="3962400" y="60198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/>
              <a:t>y</a:t>
            </a:r>
            <a:r>
              <a:rPr lang="en-US" sz="2400" b="0"/>
              <a:t> = </a:t>
            </a:r>
            <a:r>
              <a:rPr lang="en-US" altLang="en-US" sz="2400" b="0"/>
              <a:t>–</a:t>
            </a:r>
            <a:r>
              <a:rPr lang="en-US" sz="2400" b="0"/>
              <a:t>2</a:t>
            </a:r>
          </a:p>
        </p:txBody>
      </p:sp>
      <p:sp>
        <p:nvSpPr>
          <p:cNvPr id="102426" name="AutoShape 26"/>
          <p:cNvSpPr>
            <a:spLocks/>
          </p:cNvSpPr>
          <p:nvPr/>
        </p:nvSpPr>
        <p:spPr bwMode="auto">
          <a:xfrm rot="5400000">
            <a:off x="2731293" y="1993107"/>
            <a:ext cx="176213" cy="609600"/>
          </a:xfrm>
          <a:prstGeom prst="leftBracket">
            <a:avLst>
              <a:gd name="adj" fmla="val 144128"/>
            </a:avLst>
          </a:prstGeom>
          <a:noFill/>
          <a:ln w="9525">
            <a:solidFill>
              <a:srgbClr val="80008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2427" name="AutoShape 27"/>
          <p:cNvSpPr>
            <a:spLocks/>
          </p:cNvSpPr>
          <p:nvPr/>
        </p:nvSpPr>
        <p:spPr bwMode="auto">
          <a:xfrm rot="5400000">
            <a:off x="2998787" y="1573213"/>
            <a:ext cx="327025" cy="1295400"/>
          </a:xfrm>
          <a:prstGeom prst="leftBracket">
            <a:avLst>
              <a:gd name="adj" fmla="val 192538"/>
            </a:avLst>
          </a:prstGeom>
          <a:noFill/>
          <a:ln w="9525">
            <a:solidFill>
              <a:srgbClr val="80008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2428" name="Text Box 28"/>
          <p:cNvSpPr txBox="1">
            <a:spLocks noChangeArrowheads="1"/>
          </p:cNvSpPr>
          <p:nvPr/>
        </p:nvSpPr>
        <p:spPr bwMode="auto">
          <a:xfrm>
            <a:off x="5334000" y="3429000"/>
            <a:ext cx="3733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000" b="0" i="1">
                <a:solidFill>
                  <a:schemeClr val="accent2"/>
                </a:solidFill>
                <a:latin typeface="Arial" charset="0"/>
              </a:rPr>
              <a:t>Simplify. </a:t>
            </a:r>
            <a:endParaRPr lang="en-US" sz="20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102430" name="Text Box 30"/>
          <p:cNvSpPr txBox="1">
            <a:spLocks noChangeArrowheads="1"/>
          </p:cNvSpPr>
          <p:nvPr/>
        </p:nvSpPr>
        <p:spPr bwMode="auto">
          <a:xfrm>
            <a:off x="5334000" y="4327525"/>
            <a:ext cx="3581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000" b="0" i="1">
                <a:solidFill>
                  <a:schemeClr val="accent2"/>
                </a:solidFill>
                <a:latin typeface="Arial" charset="0"/>
              </a:rPr>
              <a:t>Since 8 is subtracted from 6y, add 8 to both sides to undo the subtraction.</a:t>
            </a:r>
            <a:endParaRPr lang="en-US" sz="2000" b="0" i="1">
              <a:solidFill>
                <a:srgbClr val="3333FF"/>
              </a:solidFill>
              <a:latin typeface="Arial" charset="0"/>
            </a:endParaRPr>
          </a:p>
        </p:txBody>
      </p: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3708400" y="5257800"/>
            <a:ext cx="3378200" cy="838200"/>
            <a:chOff x="2336" y="3312"/>
            <a:chExt cx="2128" cy="528"/>
          </a:xfrm>
        </p:grpSpPr>
        <p:grpSp>
          <p:nvGrpSpPr>
            <p:cNvPr id="4" name="Group 24"/>
            <p:cNvGrpSpPr>
              <a:grpSpLocks/>
            </p:cNvGrpSpPr>
            <p:nvPr/>
          </p:nvGrpSpPr>
          <p:grpSpPr bwMode="auto">
            <a:xfrm>
              <a:off x="2336" y="3552"/>
              <a:ext cx="1120" cy="288"/>
              <a:chOff x="1712" y="3536"/>
              <a:chExt cx="1120" cy="288"/>
            </a:xfrm>
          </p:grpSpPr>
          <p:sp>
            <p:nvSpPr>
              <p:cNvPr id="16406" name="Line 21"/>
              <p:cNvSpPr>
                <a:spLocks noChangeShapeType="1"/>
              </p:cNvSpPr>
              <p:nvPr/>
            </p:nvSpPr>
            <p:spPr bwMode="auto">
              <a:xfrm>
                <a:off x="1712" y="3552"/>
                <a:ext cx="33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407" name="Line 22"/>
              <p:cNvSpPr>
                <a:spLocks noChangeShapeType="1"/>
              </p:cNvSpPr>
              <p:nvPr/>
            </p:nvSpPr>
            <p:spPr bwMode="auto">
              <a:xfrm>
                <a:off x="2256" y="3552"/>
                <a:ext cx="432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408" name="Text Box 23"/>
              <p:cNvSpPr txBox="1">
                <a:spLocks noChangeArrowheads="1"/>
              </p:cNvSpPr>
              <p:nvPr/>
            </p:nvSpPr>
            <p:spPr bwMode="auto">
              <a:xfrm>
                <a:off x="1776" y="3536"/>
                <a:ext cx="105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algn="l"/>
                <a:r>
                  <a:rPr lang="en-US" sz="2400" b="0">
                    <a:solidFill>
                      <a:srgbClr val="FF0000"/>
                    </a:solidFill>
                  </a:rPr>
                  <a:t>6        6</a:t>
                </a:r>
              </a:p>
            </p:txBody>
          </p:sp>
        </p:grpSp>
        <p:sp>
          <p:nvSpPr>
            <p:cNvPr id="16405" name="Text Box 31"/>
            <p:cNvSpPr txBox="1">
              <a:spLocks noChangeArrowheads="1"/>
            </p:cNvSpPr>
            <p:nvPr/>
          </p:nvSpPr>
          <p:spPr bwMode="auto">
            <a:xfrm>
              <a:off x="2352" y="3312"/>
              <a:ext cx="21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altLang="en-US" sz="2400" b="0"/>
                <a:t>6</a:t>
              </a:r>
              <a:r>
                <a:rPr lang="en-US" altLang="en-US" sz="2400" b="0" i="1"/>
                <a:t>y</a:t>
              </a:r>
              <a:r>
                <a:rPr lang="en-US" altLang="en-US" sz="2400" b="0"/>
                <a:t> = –12</a:t>
              </a:r>
            </a:p>
          </p:txBody>
        </p:sp>
      </p:grpSp>
      <p:sp>
        <p:nvSpPr>
          <p:cNvPr id="102433" name="Text Box 33"/>
          <p:cNvSpPr txBox="1">
            <a:spLocks noChangeArrowheads="1"/>
          </p:cNvSpPr>
          <p:nvPr/>
        </p:nvSpPr>
        <p:spPr bwMode="auto">
          <a:xfrm>
            <a:off x="5334000" y="5241925"/>
            <a:ext cx="3581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000" b="0" i="1">
                <a:solidFill>
                  <a:schemeClr val="accent2"/>
                </a:solidFill>
                <a:latin typeface="Arial" charset="0"/>
              </a:rPr>
              <a:t>Since y is multiplied by 6, divide both sides by 6 to undo the multiplication.</a:t>
            </a:r>
            <a:endParaRPr lang="en-US" sz="2000" b="0" i="1">
              <a:solidFill>
                <a:srgbClr val="3333FF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2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2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02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02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02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02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02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02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4" grpId="0"/>
      <p:bldP spid="102406" grpId="0"/>
      <p:bldP spid="102407" grpId="0"/>
      <p:bldP spid="102408" grpId="0"/>
      <p:bldP spid="102409" grpId="0"/>
      <p:bldP spid="102414" grpId="0"/>
      <p:bldP spid="102417" grpId="0"/>
      <p:bldP spid="102420" grpId="0"/>
      <p:bldP spid="102425" grpId="0"/>
      <p:bldP spid="102426" grpId="0" animBg="1"/>
      <p:bldP spid="102427" grpId="0" animBg="1"/>
      <p:bldP spid="102428" grpId="0"/>
      <p:bldP spid="102430" grpId="0"/>
      <p:bldP spid="1024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04800" y="1828800"/>
            <a:ext cx="8237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dirty="0" smtClean="0"/>
              <a:t>a. If  </a:t>
            </a:r>
            <a:r>
              <a:rPr lang="en-US" altLang="en-US" sz="2400" dirty="0"/>
              <a:t>5</a:t>
            </a:r>
            <a:r>
              <a:rPr lang="en-US" altLang="en-US" sz="2400" i="1" dirty="0"/>
              <a:t>t</a:t>
            </a:r>
            <a:r>
              <a:rPr lang="en-US" altLang="en-US" sz="2400" dirty="0"/>
              <a:t> – 2 = –</a:t>
            </a:r>
            <a:r>
              <a:rPr lang="en-US" altLang="en-US" sz="2400" dirty="0" smtClean="0"/>
              <a:t>32,  find the value of 3t+10</a:t>
            </a:r>
            <a:endParaRPr lang="en-US" altLang="en-US" sz="2400" dirty="0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 dirty="0" smtClean="0">
                <a:solidFill>
                  <a:srgbClr val="006699"/>
                </a:solidFill>
                <a:latin typeface="Arial Black" pitchFamily="34" charset="0"/>
              </a:rPr>
              <a:t>Example 4:</a:t>
            </a:r>
            <a:endParaRPr lang="en-US" altLang="en-US" sz="2600" b="0" dirty="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120836" name="Text Box 4"/>
          <p:cNvSpPr txBox="1">
            <a:spLocks noChangeArrowheads="1"/>
          </p:cNvSpPr>
          <p:nvPr/>
        </p:nvSpPr>
        <p:spPr bwMode="auto">
          <a:xfrm>
            <a:off x="3276600" y="2470150"/>
            <a:ext cx="5486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 dirty="0">
                <a:solidFill>
                  <a:schemeClr val="accent2"/>
                </a:solidFill>
                <a:latin typeface="Arial" charset="0"/>
              </a:rPr>
              <a:t>First t is multiplied by 5. Then 2 is subtracted. Work backward: Add 2 to both sides.</a:t>
            </a:r>
            <a:endParaRPr lang="en-US" sz="2400" b="0" i="1" dirty="0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685800" y="24384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/>
              <a:t>5</a:t>
            </a:r>
            <a:r>
              <a:rPr lang="en-US" altLang="en-US" sz="2400" b="0" i="1"/>
              <a:t>t</a:t>
            </a:r>
            <a:r>
              <a:rPr lang="en-US" altLang="en-US" sz="2400" b="0"/>
              <a:t> – 2 = –32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066800" y="2895600"/>
            <a:ext cx="2895600" cy="457200"/>
            <a:chOff x="672" y="1824"/>
            <a:chExt cx="1824" cy="288"/>
          </a:xfrm>
        </p:grpSpPr>
        <p:sp>
          <p:nvSpPr>
            <p:cNvPr id="7184" name="Text Box 7"/>
            <p:cNvSpPr txBox="1">
              <a:spLocks noChangeArrowheads="1"/>
            </p:cNvSpPr>
            <p:nvPr/>
          </p:nvSpPr>
          <p:spPr bwMode="auto">
            <a:xfrm>
              <a:off x="672" y="1824"/>
              <a:ext cx="18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sz="2400" b="0">
                  <a:solidFill>
                    <a:srgbClr val="FF3300"/>
                  </a:solidFill>
                </a:rPr>
                <a:t>+ 2     + 2 </a:t>
              </a:r>
            </a:p>
          </p:txBody>
        </p:sp>
        <p:sp>
          <p:nvSpPr>
            <p:cNvPr id="7185" name="Line 8"/>
            <p:cNvSpPr>
              <a:spLocks noChangeShapeType="1"/>
            </p:cNvSpPr>
            <p:nvPr/>
          </p:nvSpPr>
          <p:spPr bwMode="auto">
            <a:xfrm>
              <a:off x="672" y="2112"/>
              <a:ext cx="43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186" name="Line 9"/>
            <p:cNvSpPr>
              <a:spLocks noChangeShapeType="1"/>
            </p:cNvSpPr>
            <p:nvPr/>
          </p:nvSpPr>
          <p:spPr bwMode="auto">
            <a:xfrm>
              <a:off x="1248" y="2112"/>
              <a:ext cx="57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120842" name="Text Box 10"/>
          <p:cNvSpPr txBox="1">
            <a:spLocks noChangeArrowheads="1"/>
          </p:cNvSpPr>
          <p:nvPr/>
        </p:nvSpPr>
        <p:spPr bwMode="auto">
          <a:xfrm>
            <a:off x="762000" y="34290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/>
              <a:t>5</a:t>
            </a:r>
            <a:r>
              <a:rPr lang="en-US" altLang="en-US" sz="2400" b="0" i="1"/>
              <a:t>t      = </a:t>
            </a:r>
            <a:r>
              <a:rPr lang="en-US" altLang="en-US" sz="2400" b="0"/>
              <a:t>–30</a:t>
            </a:r>
            <a:r>
              <a:rPr lang="en-US" altLang="en-US" sz="2400" b="0" i="1"/>
              <a:t> </a:t>
            </a:r>
          </a:p>
        </p:txBody>
      </p:sp>
      <p:sp>
        <p:nvSpPr>
          <p:cNvPr id="120843" name="Text Box 11"/>
          <p:cNvSpPr txBox="1">
            <a:spLocks noChangeArrowheads="1"/>
          </p:cNvSpPr>
          <p:nvPr/>
        </p:nvSpPr>
        <p:spPr bwMode="auto">
          <a:xfrm>
            <a:off x="3276600" y="3902075"/>
            <a:ext cx="5486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Since t is multiplied by 5, divide both sides by 5 to undo the multiplication.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295400" y="3962400"/>
            <a:ext cx="2438400" cy="838200"/>
            <a:chOff x="528" y="2496"/>
            <a:chExt cx="1536" cy="528"/>
          </a:xfrm>
        </p:grpSpPr>
        <p:sp>
          <p:nvSpPr>
            <p:cNvPr id="7179" name="Text Box 13"/>
            <p:cNvSpPr txBox="1">
              <a:spLocks noChangeArrowheads="1"/>
            </p:cNvSpPr>
            <p:nvPr/>
          </p:nvSpPr>
          <p:spPr bwMode="auto">
            <a:xfrm>
              <a:off x="528" y="2496"/>
              <a:ext cx="15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altLang="en-US" sz="2400" b="0"/>
                <a:t>5</a:t>
              </a:r>
              <a:r>
                <a:rPr lang="en-US" altLang="en-US" sz="2400" b="0" i="1"/>
                <a:t>t</a:t>
              </a:r>
              <a:r>
                <a:rPr lang="en-US" altLang="en-US" sz="2400" b="0"/>
                <a:t> = –30</a:t>
              </a:r>
              <a:r>
                <a:rPr lang="en-US" altLang="en-US" sz="2400" b="0" i="1"/>
                <a:t> </a:t>
              </a:r>
            </a:p>
          </p:txBody>
        </p:sp>
        <p:sp>
          <p:nvSpPr>
            <p:cNvPr id="7180" name="Line 14"/>
            <p:cNvSpPr>
              <a:spLocks noChangeShapeType="1"/>
            </p:cNvSpPr>
            <p:nvPr/>
          </p:nvSpPr>
          <p:spPr bwMode="auto">
            <a:xfrm>
              <a:off x="528" y="276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181" name="Line 15"/>
            <p:cNvSpPr>
              <a:spLocks noChangeShapeType="1"/>
            </p:cNvSpPr>
            <p:nvPr/>
          </p:nvSpPr>
          <p:spPr bwMode="auto">
            <a:xfrm>
              <a:off x="1056" y="2760"/>
              <a:ext cx="43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182" name="Text Box 16"/>
            <p:cNvSpPr txBox="1">
              <a:spLocks noChangeArrowheads="1"/>
            </p:cNvSpPr>
            <p:nvPr/>
          </p:nvSpPr>
          <p:spPr bwMode="auto">
            <a:xfrm>
              <a:off x="576" y="2736"/>
              <a:ext cx="23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en-US" sz="2400" b="0">
                  <a:solidFill>
                    <a:srgbClr val="FF3300"/>
                  </a:solidFill>
                </a:rPr>
                <a:t>5</a:t>
              </a:r>
            </a:p>
          </p:txBody>
        </p:sp>
        <p:sp>
          <p:nvSpPr>
            <p:cNvPr id="7183" name="Text Box 17"/>
            <p:cNvSpPr txBox="1">
              <a:spLocks noChangeArrowheads="1"/>
            </p:cNvSpPr>
            <p:nvPr/>
          </p:nvSpPr>
          <p:spPr bwMode="auto">
            <a:xfrm>
              <a:off x="1154" y="2736"/>
              <a:ext cx="23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en-US" sz="2400" b="0">
                  <a:solidFill>
                    <a:srgbClr val="FF3300"/>
                  </a:solidFill>
                </a:rPr>
                <a:t>5</a:t>
              </a:r>
            </a:p>
          </p:txBody>
        </p:sp>
      </p:grpSp>
      <p:sp>
        <p:nvSpPr>
          <p:cNvPr id="120850" name="Text Box 18"/>
          <p:cNvSpPr txBox="1">
            <a:spLocks noChangeArrowheads="1"/>
          </p:cNvSpPr>
          <p:nvPr/>
        </p:nvSpPr>
        <p:spPr bwMode="auto">
          <a:xfrm>
            <a:off x="1524000" y="48006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 i="1" dirty="0"/>
              <a:t>t </a:t>
            </a:r>
            <a:r>
              <a:rPr lang="en-US" altLang="en-US" sz="2400" b="0" dirty="0"/>
              <a:t>= –6 </a:t>
            </a: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1031874" y="5638800"/>
            <a:ext cx="666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 i="1" dirty="0" smtClean="0"/>
              <a:t>3t+10 </a:t>
            </a:r>
            <a:r>
              <a:rPr lang="en-US" altLang="en-US" sz="2400" b="0" dirty="0"/>
              <a:t>= </a:t>
            </a:r>
            <a:r>
              <a:rPr lang="en-US" altLang="en-US" sz="2400" b="0" dirty="0" smtClean="0"/>
              <a:t>3(–6) + 10 = -18 +10 = </a:t>
            </a:r>
            <a:r>
              <a:rPr lang="en-US" altLang="en-US" sz="2400" b="0" dirty="0" smtClean="0">
                <a:solidFill>
                  <a:srgbClr val="008000"/>
                </a:solidFill>
              </a:rPr>
              <a:t>-8 </a:t>
            </a:r>
            <a:endParaRPr lang="en-US" altLang="en-US" sz="2400" b="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0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6" grpId="0" autoUpdateAnimBg="0"/>
      <p:bldP spid="120837" grpId="0"/>
      <p:bldP spid="120842" grpId="0"/>
      <p:bldP spid="120843" grpId="0" autoUpdateAnimBg="0"/>
      <p:bldP spid="120850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304800" y="1524000"/>
            <a:ext cx="8237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dirty="0"/>
              <a:t>Solve 8</a:t>
            </a:r>
            <a:r>
              <a:rPr lang="en-US" altLang="en-US" sz="2400" i="1" dirty="0"/>
              <a:t>x</a:t>
            </a:r>
            <a:r>
              <a:rPr lang="en-US" altLang="en-US" sz="2400" dirty="0"/>
              <a:t> – 21 + 5</a:t>
            </a:r>
            <a:r>
              <a:rPr lang="en-US" altLang="en-US" sz="2400" i="1" dirty="0"/>
              <a:t>x</a:t>
            </a:r>
            <a:r>
              <a:rPr lang="en-US" altLang="en-US" sz="2400" dirty="0"/>
              <a:t> = –15.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 dirty="0">
                <a:solidFill>
                  <a:srgbClr val="006699"/>
                </a:solidFill>
                <a:latin typeface="Arial Black" pitchFamily="34" charset="0"/>
              </a:rPr>
              <a:t>Example </a:t>
            </a:r>
            <a:r>
              <a:rPr lang="en-US" altLang="en-US" sz="2400" b="0" dirty="0" smtClean="0">
                <a:solidFill>
                  <a:srgbClr val="006699"/>
                </a:solidFill>
                <a:latin typeface="Arial Black" pitchFamily="34" charset="0"/>
              </a:rPr>
              <a:t>5:</a:t>
            </a:r>
            <a:endParaRPr lang="en-US" altLang="en-US" sz="2600" b="0" dirty="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101400" name="Text Box 24"/>
          <p:cNvSpPr txBox="1">
            <a:spLocks noChangeArrowheads="1"/>
          </p:cNvSpPr>
          <p:nvPr/>
        </p:nvSpPr>
        <p:spPr bwMode="auto">
          <a:xfrm>
            <a:off x="0" y="2362200"/>
            <a:ext cx="3581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/>
              <a:t>8</a:t>
            </a:r>
            <a:r>
              <a:rPr lang="en-US" altLang="en-US" sz="2400" b="0" i="1"/>
              <a:t>x</a:t>
            </a:r>
            <a:r>
              <a:rPr lang="en-US" altLang="en-US" sz="2400" b="0"/>
              <a:t> – 21 – 5</a:t>
            </a:r>
            <a:r>
              <a:rPr lang="en-US" altLang="en-US" sz="2400" b="0" i="1"/>
              <a:t>x</a:t>
            </a:r>
            <a:r>
              <a:rPr lang="en-US" altLang="en-US" sz="2400" b="0"/>
              <a:t> = –15</a:t>
            </a:r>
          </a:p>
        </p:txBody>
      </p:sp>
      <p:sp>
        <p:nvSpPr>
          <p:cNvPr id="101401" name="Text Box 25"/>
          <p:cNvSpPr txBox="1">
            <a:spLocks noChangeArrowheads="1"/>
          </p:cNvSpPr>
          <p:nvPr/>
        </p:nvSpPr>
        <p:spPr bwMode="auto">
          <a:xfrm>
            <a:off x="0" y="2971800"/>
            <a:ext cx="3581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>
                <a:solidFill>
                  <a:srgbClr val="008000"/>
                </a:solidFill>
              </a:rPr>
              <a:t>8</a:t>
            </a:r>
            <a:r>
              <a:rPr lang="en-US" altLang="en-US" sz="2400" b="0" i="1">
                <a:solidFill>
                  <a:srgbClr val="008000"/>
                </a:solidFill>
              </a:rPr>
              <a:t>x</a:t>
            </a:r>
            <a:r>
              <a:rPr lang="en-US" altLang="en-US" sz="2400" b="0">
                <a:solidFill>
                  <a:srgbClr val="008000"/>
                </a:solidFill>
              </a:rPr>
              <a:t> – 5</a:t>
            </a:r>
            <a:r>
              <a:rPr lang="en-US" altLang="en-US" sz="2400" b="0" i="1">
                <a:solidFill>
                  <a:srgbClr val="008000"/>
                </a:solidFill>
              </a:rPr>
              <a:t>x</a:t>
            </a:r>
            <a:r>
              <a:rPr lang="en-US" altLang="en-US" sz="2400" b="0"/>
              <a:t> – 21 = –15</a:t>
            </a:r>
          </a:p>
        </p:txBody>
      </p:sp>
      <p:sp>
        <p:nvSpPr>
          <p:cNvPr id="101402" name="Text Box 26"/>
          <p:cNvSpPr txBox="1">
            <a:spLocks noChangeArrowheads="1"/>
          </p:cNvSpPr>
          <p:nvPr/>
        </p:nvSpPr>
        <p:spPr bwMode="auto">
          <a:xfrm>
            <a:off x="762000" y="3581400"/>
            <a:ext cx="3581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>
                <a:solidFill>
                  <a:srgbClr val="008000"/>
                </a:solidFill>
              </a:rPr>
              <a:t>3</a:t>
            </a:r>
            <a:r>
              <a:rPr lang="en-US" altLang="en-US" sz="2400" b="0" i="1">
                <a:solidFill>
                  <a:srgbClr val="008000"/>
                </a:solidFill>
              </a:rPr>
              <a:t>x</a:t>
            </a:r>
            <a:r>
              <a:rPr lang="en-US" altLang="en-US" sz="2400" b="0">
                <a:solidFill>
                  <a:srgbClr val="008000"/>
                </a:solidFill>
              </a:rPr>
              <a:t> </a:t>
            </a:r>
            <a:r>
              <a:rPr lang="en-US" altLang="en-US" sz="2400" b="0"/>
              <a:t>– 21 = –15</a:t>
            </a:r>
          </a:p>
        </p:txBody>
      </p:sp>
      <p:sp>
        <p:nvSpPr>
          <p:cNvPr id="101403" name="Text Box 27"/>
          <p:cNvSpPr txBox="1">
            <a:spLocks noChangeArrowheads="1"/>
          </p:cNvSpPr>
          <p:nvPr/>
        </p:nvSpPr>
        <p:spPr bwMode="auto">
          <a:xfrm>
            <a:off x="3200400" y="3597275"/>
            <a:ext cx="320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Combine like terms.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101404" name="Text Box 28"/>
          <p:cNvSpPr txBox="1">
            <a:spLocks noChangeArrowheads="1"/>
          </p:cNvSpPr>
          <p:nvPr/>
        </p:nvSpPr>
        <p:spPr bwMode="auto">
          <a:xfrm>
            <a:off x="3200400" y="3978275"/>
            <a:ext cx="5562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Since 21 is subtracted from 3x, add 21 to both sides to undo the subtraction.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609600" y="3962400"/>
            <a:ext cx="3048000" cy="457200"/>
            <a:chOff x="384" y="2112"/>
            <a:chExt cx="1920" cy="288"/>
          </a:xfrm>
        </p:grpSpPr>
        <p:sp>
          <p:nvSpPr>
            <p:cNvPr id="15374" name="Text Box 29"/>
            <p:cNvSpPr txBox="1">
              <a:spLocks noChangeArrowheads="1"/>
            </p:cNvSpPr>
            <p:nvPr/>
          </p:nvSpPr>
          <p:spPr bwMode="auto">
            <a:xfrm>
              <a:off x="768" y="2112"/>
              <a:ext cx="15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altLang="en-US" sz="2400" b="0">
                  <a:solidFill>
                    <a:srgbClr val="FF0000"/>
                  </a:solidFill>
                </a:rPr>
                <a:t>+ 21    +21</a:t>
              </a:r>
              <a:r>
                <a:rPr lang="en-US" altLang="en-US" sz="2400" b="0">
                  <a:solidFill>
                    <a:srgbClr val="FF3300"/>
                  </a:solidFill>
                </a:rPr>
                <a:t> </a:t>
              </a:r>
            </a:p>
          </p:txBody>
        </p:sp>
        <p:sp>
          <p:nvSpPr>
            <p:cNvPr id="15375" name="Line 30"/>
            <p:cNvSpPr>
              <a:spLocks noChangeShapeType="1"/>
            </p:cNvSpPr>
            <p:nvPr/>
          </p:nvSpPr>
          <p:spPr bwMode="auto">
            <a:xfrm>
              <a:off x="384" y="2352"/>
              <a:ext cx="100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5376" name="Line 31"/>
            <p:cNvSpPr>
              <a:spLocks noChangeShapeType="1"/>
            </p:cNvSpPr>
            <p:nvPr/>
          </p:nvSpPr>
          <p:spPr bwMode="auto">
            <a:xfrm>
              <a:off x="1488" y="2352"/>
              <a:ext cx="52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101409" name="Text Box 33"/>
          <p:cNvSpPr txBox="1">
            <a:spLocks noChangeArrowheads="1"/>
          </p:cNvSpPr>
          <p:nvPr/>
        </p:nvSpPr>
        <p:spPr bwMode="auto">
          <a:xfrm>
            <a:off x="1600200" y="43434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/>
              <a:t>3</a:t>
            </a:r>
            <a:r>
              <a:rPr lang="en-US" altLang="en-US" sz="2400" b="0" i="1"/>
              <a:t>x</a:t>
            </a:r>
            <a:r>
              <a:rPr lang="en-US" altLang="en-US" sz="2400" b="0"/>
              <a:t> = 6</a:t>
            </a:r>
          </a:p>
        </p:txBody>
      </p:sp>
      <p:sp>
        <p:nvSpPr>
          <p:cNvPr id="101411" name="Text Box 35"/>
          <p:cNvSpPr txBox="1">
            <a:spLocks noChangeArrowheads="1"/>
          </p:cNvSpPr>
          <p:nvPr/>
        </p:nvSpPr>
        <p:spPr bwMode="auto">
          <a:xfrm>
            <a:off x="1828800" y="5791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 i="1"/>
              <a:t>x</a:t>
            </a:r>
            <a:r>
              <a:rPr lang="en-US" altLang="en-US" sz="2400" b="0"/>
              <a:t> = 2</a:t>
            </a:r>
          </a:p>
        </p:txBody>
      </p:sp>
      <p:pic>
        <p:nvPicPr>
          <p:cNvPr id="101412" name="Picture 36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981575"/>
            <a:ext cx="9715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413" name="Text Box 37"/>
          <p:cNvSpPr txBox="1">
            <a:spLocks noChangeArrowheads="1"/>
          </p:cNvSpPr>
          <p:nvPr/>
        </p:nvSpPr>
        <p:spPr bwMode="auto">
          <a:xfrm>
            <a:off x="3200400" y="4953000"/>
            <a:ext cx="5562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Since x is multiplied by 3, divide both sides by 3 to undo the multiplication.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1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1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1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1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0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1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00" grpId="0"/>
      <p:bldP spid="101401" grpId="0"/>
      <p:bldP spid="101402" grpId="0"/>
      <p:bldP spid="101403" grpId="0"/>
      <p:bldP spid="101404" grpId="0"/>
      <p:bldP spid="101409" grpId="0"/>
      <p:bldP spid="101411" grpId="0"/>
      <p:bldP spid="1014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04800" y="1524000"/>
            <a:ext cx="8237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dirty="0"/>
              <a:t>Solve 4(</a:t>
            </a:r>
            <a:r>
              <a:rPr lang="en-US" altLang="en-US" sz="2400" i="1" dirty="0"/>
              <a:t>x</a:t>
            </a:r>
            <a:r>
              <a:rPr lang="en-US" altLang="en-US" sz="2400" dirty="0"/>
              <a:t> – 2) + 2</a:t>
            </a:r>
            <a:r>
              <a:rPr lang="en-US" altLang="en-US" sz="2400" i="1" dirty="0"/>
              <a:t>x</a:t>
            </a:r>
            <a:r>
              <a:rPr lang="en-US" altLang="en-US" sz="2400" dirty="0"/>
              <a:t> = 40 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 dirty="0">
                <a:solidFill>
                  <a:srgbClr val="006699"/>
                </a:solidFill>
                <a:latin typeface="Arial Black" pitchFamily="34" charset="0"/>
              </a:rPr>
              <a:t>You Try: Example 6</a:t>
            </a:r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1371600" y="2133600"/>
            <a:ext cx="487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/>
              <a:t>4(</a:t>
            </a:r>
            <a:r>
              <a:rPr lang="en-US" altLang="en-US" sz="2400" b="0" i="1"/>
              <a:t>x</a:t>
            </a:r>
            <a:r>
              <a:rPr lang="en-US" altLang="en-US" sz="2400" b="0"/>
              <a:t> – 2) + 2</a:t>
            </a:r>
            <a:r>
              <a:rPr lang="en-US" altLang="en-US" sz="2400" b="0" i="1"/>
              <a:t>x</a:t>
            </a:r>
            <a:r>
              <a:rPr lang="en-US" altLang="en-US" sz="2400" b="0"/>
              <a:t> = 40</a:t>
            </a:r>
          </a:p>
        </p:txBody>
      </p:sp>
      <p:sp>
        <p:nvSpPr>
          <p:cNvPr id="105478" name="Text Box 6"/>
          <p:cNvSpPr txBox="1">
            <a:spLocks noChangeArrowheads="1"/>
          </p:cNvSpPr>
          <p:nvPr/>
        </p:nvSpPr>
        <p:spPr bwMode="auto">
          <a:xfrm>
            <a:off x="76200" y="2590800"/>
            <a:ext cx="594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>
                <a:solidFill>
                  <a:srgbClr val="800080"/>
                </a:solidFill>
              </a:rPr>
              <a:t>(4)</a:t>
            </a:r>
            <a:r>
              <a:rPr lang="en-US" altLang="en-US" sz="2400" b="0"/>
              <a:t>(</a:t>
            </a:r>
            <a:r>
              <a:rPr lang="en-US" altLang="en-US" sz="2400" b="0" i="1"/>
              <a:t>x</a:t>
            </a:r>
            <a:r>
              <a:rPr lang="en-US" altLang="en-US" sz="2400" b="0"/>
              <a:t>) + </a:t>
            </a:r>
            <a:r>
              <a:rPr lang="en-US" altLang="en-US" sz="2400" b="0">
                <a:solidFill>
                  <a:srgbClr val="800080"/>
                </a:solidFill>
              </a:rPr>
              <a:t>(4)</a:t>
            </a:r>
            <a:r>
              <a:rPr lang="en-US" altLang="en-US" sz="2400" b="0"/>
              <a:t>(–2) + 2</a:t>
            </a:r>
            <a:r>
              <a:rPr lang="en-US" altLang="en-US" sz="2400" b="0" i="1"/>
              <a:t>x</a:t>
            </a:r>
            <a:r>
              <a:rPr lang="en-US" altLang="en-US" sz="2400" b="0"/>
              <a:t> = 40</a:t>
            </a:r>
          </a:p>
        </p:txBody>
      </p:sp>
      <p:sp>
        <p:nvSpPr>
          <p:cNvPr id="105479" name="Text Box 7"/>
          <p:cNvSpPr txBox="1">
            <a:spLocks noChangeArrowheads="1"/>
          </p:cNvSpPr>
          <p:nvPr/>
        </p:nvSpPr>
        <p:spPr bwMode="auto">
          <a:xfrm>
            <a:off x="4927600" y="2625725"/>
            <a:ext cx="3733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000" b="0" i="1">
                <a:solidFill>
                  <a:schemeClr val="accent2"/>
                </a:solidFill>
                <a:latin typeface="Arial" charset="0"/>
              </a:rPr>
              <a:t>Distribute 4 on the left side. </a:t>
            </a:r>
            <a:endParaRPr lang="en-US" sz="20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105480" name="Text Box 8"/>
          <p:cNvSpPr txBox="1">
            <a:spLocks noChangeArrowheads="1"/>
          </p:cNvSpPr>
          <p:nvPr/>
        </p:nvSpPr>
        <p:spPr bwMode="auto">
          <a:xfrm>
            <a:off x="4927600" y="3962400"/>
            <a:ext cx="3276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000" b="0" i="1">
                <a:solidFill>
                  <a:schemeClr val="accent2"/>
                </a:solidFill>
                <a:latin typeface="Arial" charset="0"/>
              </a:rPr>
              <a:t>Combine like terms.</a:t>
            </a:r>
            <a:endParaRPr lang="en-US" sz="20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105481" name="Text Box 9"/>
          <p:cNvSpPr txBox="1">
            <a:spLocks noChangeArrowheads="1"/>
          </p:cNvSpPr>
          <p:nvPr/>
        </p:nvSpPr>
        <p:spPr bwMode="auto">
          <a:xfrm>
            <a:off x="1651000" y="30480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/>
              <a:t>4</a:t>
            </a:r>
            <a:r>
              <a:rPr lang="en-US" altLang="en-US" sz="2400" b="0" i="1"/>
              <a:t>x</a:t>
            </a:r>
            <a:r>
              <a:rPr lang="en-US" altLang="en-US" sz="2400" b="0">
                <a:solidFill>
                  <a:srgbClr val="008000"/>
                </a:solidFill>
              </a:rPr>
              <a:t> </a:t>
            </a:r>
            <a:r>
              <a:rPr lang="en-US" altLang="en-US" sz="2400" b="0"/>
              <a:t>– 8 + 2</a:t>
            </a:r>
            <a:r>
              <a:rPr lang="en-US" altLang="en-US" sz="2400" b="0" i="1"/>
              <a:t>x</a:t>
            </a:r>
            <a:r>
              <a:rPr lang="en-US" altLang="en-US" sz="2400" b="0"/>
              <a:t> = 40</a:t>
            </a:r>
          </a:p>
        </p:txBody>
      </p:sp>
      <p:sp>
        <p:nvSpPr>
          <p:cNvPr id="105482" name="Text Box 10"/>
          <p:cNvSpPr txBox="1">
            <a:spLocks noChangeArrowheads="1"/>
          </p:cNvSpPr>
          <p:nvPr/>
        </p:nvSpPr>
        <p:spPr bwMode="auto">
          <a:xfrm>
            <a:off x="2514600" y="39624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>
                <a:solidFill>
                  <a:srgbClr val="008000"/>
                </a:solidFill>
              </a:rPr>
              <a:t>6</a:t>
            </a:r>
            <a:r>
              <a:rPr lang="en-US" altLang="en-US" sz="2400" b="0" i="1">
                <a:solidFill>
                  <a:srgbClr val="008000"/>
                </a:solidFill>
              </a:rPr>
              <a:t>x</a:t>
            </a:r>
            <a:r>
              <a:rPr lang="en-US" altLang="en-US" sz="2400" b="0"/>
              <a:t> – 8 = 40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2527300" y="4343400"/>
            <a:ext cx="2273300" cy="457200"/>
            <a:chOff x="1592" y="2544"/>
            <a:chExt cx="1432" cy="288"/>
          </a:xfrm>
        </p:grpSpPr>
        <p:sp>
          <p:nvSpPr>
            <p:cNvPr id="17434" name="Text Box 12"/>
            <p:cNvSpPr txBox="1">
              <a:spLocks noChangeArrowheads="1"/>
            </p:cNvSpPr>
            <p:nvPr/>
          </p:nvSpPr>
          <p:spPr bwMode="auto">
            <a:xfrm>
              <a:off x="1824" y="2544"/>
              <a:ext cx="12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altLang="en-US" sz="2400" b="0">
                  <a:solidFill>
                    <a:srgbClr val="FF0000"/>
                  </a:solidFill>
                </a:rPr>
                <a:t>+ 8   + 8</a:t>
              </a:r>
            </a:p>
          </p:txBody>
        </p:sp>
        <p:sp>
          <p:nvSpPr>
            <p:cNvPr id="17435" name="Line 13"/>
            <p:cNvSpPr>
              <a:spLocks noChangeShapeType="1"/>
            </p:cNvSpPr>
            <p:nvPr/>
          </p:nvSpPr>
          <p:spPr bwMode="auto">
            <a:xfrm>
              <a:off x="1592" y="2784"/>
              <a:ext cx="72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7436" name="Line 14"/>
            <p:cNvSpPr>
              <a:spLocks noChangeShapeType="1"/>
            </p:cNvSpPr>
            <p:nvPr/>
          </p:nvSpPr>
          <p:spPr bwMode="auto">
            <a:xfrm>
              <a:off x="2400" y="2784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105487" name="Text Box 15"/>
          <p:cNvSpPr txBox="1">
            <a:spLocks noChangeArrowheads="1"/>
          </p:cNvSpPr>
          <p:nvPr/>
        </p:nvSpPr>
        <p:spPr bwMode="auto">
          <a:xfrm>
            <a:off x="3124200" y="47244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/>
              <a:t>6</a:t>
            </a:r>
            <a:r>
              <a:rPr lang="en-US" altLang="en-US" sz="2400" b="0" i="1"/>
              <a:t>x</a:t>
            </a:r>
            <a:r>
              <a:rPr lang="en-US" altLang="en-US" sz="2400" b="0"/>
              <a:t> = 48</a:t>
            </a:r>
          </a:p>
        </p:txBody>
      </p:sp>
      <p:sp>
        <p:nvSpPr>
          <p:cNvPr id="105488" name="Text Box 16"/>
          <p:cNvSpPr txBox="1">
            <a:spLocks noChangeArrowheads="1"/>
          </p:cNvSpPr>
          <p:nvPr/>
        </p:nvSpPr>
        <p:spPr bwMode="auto">
          <a:xfrm>
            <a:off x="3352800" y="60960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/>
              <a:t>x</a:t>
            </a:r>
            <a:r>
              <a:rPr lang="en-US" sz="2400" b="0"/>
              <a:t> = </a:t>
            </a:r>
            <a:r>
              <a:rPr lang="en-US" altLang="en-US" sz="2400" b="0"/>
              <a:t>8</a:t>
            </a:r>
            <a:endParaRPr lang="en-US" sz="2400" b="0"/>
          </a:p>
        </p:txBody>
      </p:sp>
      <p:sp>
        <p:nvSpPr>
          <p:cNvPr id="105489" name="AutoShape 17"/>
          <p:cNvSpPr>
            <a:spLocks/>
          </p:cNvSpPr>
          <p:nvPr/>
        </p:nvSpPr>
        <p:spPr bwMode="auto">
          <a:xfrm rot="5400000">
            <a:off x="1651000" y="1930400"/>
            <a:ext cx="127000" cy="381000"/>
          </a:xfrm>
          <a:prstGeom prst="leftBracket">
            <a:avLst>
              <a:gd name="adj" fmla="val 124986"/>
            </a:avLst>
          </a:prstGeom>
          <a:noFill/>
          <a:ln w="9525">
            <a:solidFill>
              <a:srgbClr val="80008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5490" name="AutoShape 18"/>
          <p:cNvSpPr>
            <a:spLocks/>
          </p:cNvSpPr>
          <p:nvPr/>
        </p:nvSpPr>
        <p:spPr bwMode="auto">
          <a:xfrm rot="5400000">
            <a:off x="1866900" y="1638300"/>
            <a:ext cx="228600" cy="914400"/>
          </a:xfrm>
          <a:prstGeom prst="leftBracket">
            <a:avLst>
              <a:gd name="adj" fmla="val 194426"/>
            </a:avLst>
          </a:prstGeom>
          <a:noFill/>
          <a:ln w="9525">
            <a:solidFill>
              <a:srgbClr val="80008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5491" name="Text Box 19"/>
          <p:cNvSpPr txBox="1">
            <a:spLocks noChangeArrowheads="1"/>
          </p:cNvSpPr>
          <p:nvPr/>
        </p:nvSpPr>
        <p:spPr bwMode="auto">
          <a:xfrm>
            <a:off x="4927600" y="3108325"/>
            <a:ext cx="3733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000" b="0" i="1">
                <a:solidFill>
                  <a:schemeClr val="accent2"/>
                </a:solidFill>
                <a:latin typeface="Arial" charset="0"/>
              </a:rPr>
              <a:t>Simplify. </a:t>
            </a:r>
            <a:endParaRPr lang="en-US" sz="20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105492" name="Text Box 20"/>
          <p:cNvSpPr txBox="1">
            <a:spLocks noChangeArrowheads="1"/>
          </p:cNvSpPr>
          <p:nvPr/>
        </p:nvSpPr>
        <p:spPr bwMode="auto">
          <a:xfrm>
            <a:off x="4927600" y="4327525"/>
            <a:ext cx="4191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000" b="0" i="1">
                <a:solidFill>
                  <a:schemeClr val="accent2"/>
                </a:solidFill>
                <a:latin typeface="Arial" charset="0"/>
              </a:rPr>
              <a:t>Since 8 is subtracted from 6x, add 8 to both sides to undo the subtraction.</a:t>
            </a:r>
            <a:endParaRPr lang="en-US" sz="2000" b="0" i="1">
              <a:solidFill>
                <a:srgbClr val="3333FF"/>
              </a:solidFill>
              <a:latin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3098800" y="5349875"/>
            <a:ext cx="3378200" cy="838200"/>
            <a:chOff x="2336" y="3312"/>
            <a:chExt cx="2128" cy="528"/>
          </a:xfrm>
        </p:grpSpPr>
        <p:grpSp>
          <p:nvGrpSpPr>
            <p:cNvPr id="4" name="Group 22"/>
            <p:cNvGrpSpPr>
              <a:grpSpLocks/>
            </p:cNvGrpSpPr>
            <p:nvPr/>
          </p:nvGrpSpPr>
          <p:grpSpPr bwMode="auto">
            <a:xfrm>
              <a:off x="2336" y="3552"/>
              <a:ext cx="1120" cy="288"/>
              <a:chOff x="1712" y="3536"/>
              <a:chExt cx="1120" cy="288"/>
            </a:xfrm>
          </p:grpSpPr>
          <p:sp>
            <p:nvSpPr>
              <p:cNvPr id="17431" name="Line 23"/>
              <p:cNvSpPr>
                <a:spLocks noChangeShapeType="1"/>
              </p:cNvSpPr>
              <p:nvPr/>
            </p:nvSpPr>
            <p:spPr bwMode="auto">
              <a:xfrm>
                <a:off x="1712" y="3552"/>
                <a:ext cx="33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32" name="Line 24"/>
              <p:cNvSpPr>
                <a:spLocks noChangeShapeType="1"/>
              </p:cNvSpPr>
              <p:nvPr/>
            </p:nvSpPr>
            <p:spPr bwMode="auto">
              <a:xfrm>
                <a:off x="2256" y="3552"/>
                <a:ext cx="432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33" name="Text Box 25"/>
              <p:cNvSpPr txBox="1">
                <a:spLocks noChangeArrowheads="1"/>
              </p:cNvSpPr>
              <p:nvPr/>
            </p:nvSpPr>
            <p:spPr bwMode="auto">
              <a:xfrm>
                <a:off x="1776" y="3536"/>
                <a:ext cx="105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algn="l"/>
                <a:r>
                  <a:rPr lang="en-US" sz="2400" b="0">
                    <a:solidFill>
                      <a:srgbClr val="FF0000"/>
                    </a:solidFill>
                  </a:rPr>
                  <a:t>6      6</a:t>
                </a:r>
              </a:p>
            </p:txBody>
          </p:sp>
        </p:grpSp>
        <p:sp>
          <p:nvSpPr>
            <p:cNvPr id="17430" name="Text Box 26"/>
            <p:cNvSpPr txBox="1">
              <a:spLocks noChangeArrowheads="1"/>
            </p:cNvSpPr>
            <p:nvPr/>
          </p:nvSpPr>
          <p:spPr bwMode="auto">
            <a:xfrm>
              <a:off x="2352" y="3312"/>
              <a:ext cx="21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altLang="en-US" sz="2400" b="0"/>
                <a:t>6</a:t>
              </a:r>
              <a:r>
                <a:rPr lang="en-US" altLang="en-US" sz="2400" b="0" i="1"/>
                <a:t>x</a:t>
              </a:r>
              <a:r>
                <a:rPr lang="en-US" altLang="en-US" sz="2400" b="0"/>
                <a:t> = 48</a:t>
              </a:r>
            </a:p>
          </p:txBody>
        </p:sp>
      </p:grpSp>
      <p:sp>
        <p:nvSpPr>
          <p:cNvPr id="105499" name="Text Box 27"/>
          <p:cNvSpPr txBox="1">
            <a:spLocks noChangeArrowheads="1"/>
          </p:cNvSpPr>
          <p:nvPr/>
        </p:nvSpPr>
        <p:spPr bwMode="auto">
          <a:xfrm>
            <a:off x="4927600" y="5334000"/>
            <a:ext cx="4191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000" b="0" i="1">
                <a:solidFill>
                  <a:schemeClr val="accent2"/>
                </a:solidFill>
                <a:latin typeface="Arial" charset="0"/>
              </a:rPr>
              <a:t>Since x is multiplied by 6, divide both sides by 6 to undo the multiplication.</a:t>
            </a:r>
            <a:endParaRPr lang="en-US" sz="20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105500" name="Text Box 28"/>
          <p:cNvSpPr txBox="1">
            <a:spLocks noChangeArrowheads="1"/>
          </p:cNvSpPr>
          <p:nvPr/>
        </p:nvSpPr>
        <p:spPr bwMode="auto">
          <a:xfrm>
            <a:off x="4927600" y="3565525"/>
            <a:ext cx="4114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000" b="0" i="1">
                <a:solidFill>
                  <a:schemeClr val="accent2"/>
                </a:solidFill>
                <a:latin typeface="Arial" charset="0"/>
              </a:rPr>
              <a:t>Commutative Property of Addition.</a:t>
            </a:r>
            <a:endParaRPr lang="en-US" sz="20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105501" name="Text Box 29"/>
          <p:cNvSpPr txBox="1">
            <a:spLocks noChangeArrowheads="1"/>
          </p:cNvSpPr>
          <p:nvPr/>
        </p:nvSpPr>
        <p:spPr bwMode="auto">
          <a:xfrm>
            <a:off x="1676400" y="35052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 b="0">
                <a:solidFill>
                  <a:srgbClr val="008000"/>
                </a:solidFill>
              </a:rPr>
              <a:t>4</a:t>
            </a:r>
            <a:r>
              <a:rPr lang="en-US" altLang="en-US" sz="2400" b="0" i="1">
                <a:solidFill>
                  <a:srgbClr val="008000"/>
                </a:solidFill>
              </a:rPr>
              <a:t>x</a:t>
            </a:r>
            <a:r>
              <a:rPr lang="en-US" altLang="en-US" sz="2400" b="0">
                <a:solidFill>
                  <a:srgbClr val="008000"/>
                </a:solidFill>
              </a:rPr>
              <a:t> + 2x </a:t>
            </a:r>
            <a:r>
              <a:rPr lang="en-US" altLang="en-US" sz="2400" b="0"/>
              <a:t>– 8 = 40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5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5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5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5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05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05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05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05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05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05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05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7" grpId="0"/>
      <p:bldP spid="105478" grpId="0"/>
      <p:bldP spid="105479" grpId="0"/>
      <p:bldP spid="105480" grpId="0"/>
      <p:bldP spid="105481" grpId="0"/>
      <p:bldP spid="105482" grpId="0"/>
      <p:bldP spid="105487" grpId="0"/>
      <p:bldP spid="105488" grpId="0"/>
      <p:bldP spid="105489" grpId="0" animBg="1"/>
      <p:bldP spid="105490" grpId="0" animBg="1"/>
      <p:bldP spid="105491" grpId="0"/>
      <p:bldP spid="105492" grpId="0"/>
      <p:bldP spid="105499" grpId="0"/>
      <p:bldP spid="105500" grpId="0"/>
      <p:bldP spid="10550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533400"/>
            <a:ext cx="7772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rgbClr val="008000"/>
                </a:solidFill>
              </a:rPr>
              <a:t>2.3 Practice B/C</a:t>
            </a:r>
          </a:p>
          <a:p>
            <a:pPr algn="l"/>
            <a:r>
              <a:rPr lang="en-US" sz="2400" b="1" dirty="0" smtClean="0"/>
              <a:t>Define </a:t>
            </a:r>
            <a:r>
              <a:rPr lang="en-US" sz="2400" b="1" dirty="0"/>
              <a:t>your variables, write an equation, and solve.  Write your solution in a complete sentence.</a:t>
            </a:r>
          </a:p>
          <a:p>
            <a:pPr algn="l"/>
            <a:r>
              <a:rPr lang="en-US" sz="2400" b="1" dirty="0" smtClean="0"/>
              <a:t>6.The </a:t>
            </a:r>
            <a:r>
              <a:rPr lang="en-US" sz="2400" b="1" dirty="0"/>
              <a:t>two angles shown </a:t>
            </a:r>
            <a:r>
              <a:rPr lang="en-US" sz="2400" b="1" dirty="0" smtClean="0"/>
              <a:t>form </a:t>
            </a:r>
            <a:r>
              <a:rPr lang="en-US" sz="2400" b="1" dirty="0"/>
              <a:t>a </a:t>
            </a:r>
            <a:r>
              <a:rPr lang="en-US" sz="2400" b="1" u="sng" dirty="0"/>
              <a:t>right angle</a:t>
            </a:r>
            <a:r>
              <a:rPr lang="en-US" sz="2400" b="1" dirty="0"/>
              <a:t>. </a:t>
            </a:r>
            <a:r>
              <a:rPr lang="en-US" sz="2400" b="1" dirty="0" smtClean="0"/>
              <a:t>Write </a:t>
            </a:r>
            <a:r>
              <a:rPr lang="en-US" sz="2400" b="1" dirty="0"/>
              <a:t>and solve an </a:t>
            </a:r>
            <a:r>
              <a:rPr lang="en-US" sz="2400" b="1" dirty="0" smtClean="0"/>
              <a:t>equation </a:t>
            </a:r>
            <a:r>
              <a:rPr lang="en-US" sz="2400" b="1" dirty="0"/>
              <a:t>to find the </a:t>
            </a:r>
            <a:r>
              <a:rPr lang="en-US" sz="2400" b="1" dirty="0" smtClean="0"/>
              <a:t>value </a:t>
            </a:r>
            <a:r>
              <a:rPr lang="en-US" sz="2400" b="1" dirty="0"/>
              <a:t>of </a:t>
            </a:r>
            <a:r>
              <a:rPr lang="en-US" sz="2400" b="1" i="1" dirty="0"/>
              <a:t>x</a:t>
            </a:r>
            <a:r>
              <a:rPr lang="en-US" sz="2400" b="1" dirty="0"/>
              <a:t>.</a:t>
            </a:r>
            <a:r>
              <a:rPr lang="en-US" sz="1800" dirty="0"/>
              <a:t>	 </a:t>
            </a:r>
          </a:p>
          <a:p>
            <a:pPr algn="l"/>
            <a:r>
              <a:rPr lang="en-US" sz="1800" dirty="0"/>
              <a:t> </a:t>
            </a:r>
            <a:endParaRPr lang="en-US" sz="1800" dirty="0" smtClean="0"/>
          </a:p>
          <a:p>
            <a:pPr algn="l"/>
            <a:endParaRPr lang="en-US" sz="1800" dirty="0"/>
          </a:p>
          <a:p>
            <a:r>
              <a:rPr lang="es-ES_tradnl" dirty="0"/>
              <a:t/>
            </a:r>
            <a:br>
              <a:rPr lang="es-ES_tradnl" dirty="0"/>
            </a:br>
            <a:endParaRPr lang="en-US" dirty="0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9022" y="2905123"/>
            <a:ext cx="3350578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6889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914400"/>
            <a:ext cx="640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Work on Practice 2.3 </a:t>
            </a:r>
            <a:r>
              <a:rPr lang="en-US" sz="4000" dirty="0" smtClean="0"/>
              <a:t>B  </a:t>
            </a:r>
            <a:r>
              <a:rPr lang="en-US" sz="4000" dirty="0" smtClean="0"/>
              <a:t>Don’t forget to show check steps for each problem!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87561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57200"/>
            <a:ext cx="7315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dirty="0" smtClean="0"/>
              <a:t>7.	For her cellular phone service, Vera pays $32 a month, plus $0.75 for each minute over the allowed minutes in her plan. Vera received a bill for $47 last month. For how many minutes did she use her phone beyond the allowed minutes?</a:t>
            </a:r>
            <a:r>
              <a:rPr lang="en-US" sz="1400" dirty="0" smtClean="0"/>
              <a:t>	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06702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04800" y="1828800"/>
            <a:ext cx="8237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/>
              <a:t>Solve                .</a:t>
            </a:r>
            <a:endParaRPr lang="en-US" altLang="en-US" sz="2400" b="0">
              <a:latin typeface="Times" pitchFamily="18" charset="0"/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2400" b="0">
                <a:solidFill>
                  <a:srgbClr val="006699"/>
                </a:solidFill>
                <a:latin typeface="Arial Black" pitchFamily="34" charset="0"/>
              </a:rPr>
              <a:t>You try: Example 4 - Clearing Fractions First! </a:t>
            </a:r>
            <a:endParaRPr lang="en-US" altLang="en-US" sz="2600" b="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381000" y="2438400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/>
              <a:t>Multiply by the LCD to clear the fractions.</a:t>
            </a:r>
          </a:p>
        </p:txBody>
      </p:sp>
      <p:pic>
        <p:nvPicPr>
          <p:cNvPr id="10245" name="Picture 19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0"/>
            <a:ext cx="16192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4" name="Picture 24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352800"/>
            <a:ext cx="29051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5" name="Text Box 25"/>
          <p:cNvSpPr txBox="1">
            <a:spLocks noChangeArrowheads="1"/>
          </p:cNvSpPr>
          <p:nvPr/>
        </p:nvSpPr>
        <p:spPr bwMode="auto">
          <a:xfrm>
            <a:off x="3848100" y="3352800"/>
            <a:ext cx="5067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Multiply both sides by 12, the LCD of the fractions.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92186" name="AutoShape 26"/>
          <p:cNvSpPr>
            <a:spLocks/>
          </p:cNvSpPr>
          <p:nvPr/>
        </p:nvSpPr>
        <p:spPr bwMode="auto">
          <a:xfrm rot="5400000">
            <a:off x="1104900" y="2933700"/>
            <a:ext cx="266700" cy="495300"/>
          </a:xfrm>
          <a:prstGeom prst="leftBracket">
            <a:avLst>
              <a:gd name="adj" fmla="val 77372"/>
            </a:avLst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187" name="AutoShape 27"/>
          <p:cNvSpPr>
            <a:spLocks/>
          </p:cNvSpPr>
          <p:nvPr/>
        </p:nvSpPr>
        <p:spPr bwMode="auto">
          <a:xfrm rot="5400000">
            <a:off x="1371600" y="2514600"/>
            <a:ext cx="457200" cy="1219200"/>
          </a:xfrm>
          <a:prstGeom prst="leftBracket">
            <a:avLst>
              <a:gd name="adj" fmla="val 129617"/>
            </a:avLst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92188" name="Picture 28" descr="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295775"/>
            <a:ext cx="35528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9" name="Text Box 29"/>
          <p:cNvSpPr txBox="1">
            <a:spLocks noChangeArrowheads="1"/>
          </p:cNvSpPr>
          <p:nvPr/>
        </p:nvSpPr>
        <p:spPr bwMode="auto">
          <a:xfrm>
            <a:off x="1371600" y="5105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/>
              <a:t>8</a:t>
            </a:r>
            <a:r>
              <a:rPr lang="en-US" sz="2400" b="0" i="1"/>
              <a:t>r</a:t>
            </a:r>
            <a:r>
              <a:rPr lang="en-US" sz="2400" b="0"/>
              <a:t> + 9 = 7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1447800" y="5486400"/>
            <a:ext cx="2667000" cy="457200"/>
            <a:chOff x="912" y="3504"/>
            <a:chExt cx="1680" cy="288"/>
          </a:xfrm>
        </p:grpSpPr>
        <p:sp>
          <p:nvSpPr>
            <p:cNvPr id="10256" name="Text Box 30"/>
            <p:cNvSpPr txBox="1">
              <a:spLocks noChangeArrowheads="1"/>
            </p:cNvSpPr>
            <p:nvPr/>
          </p:nvSpPr>
          <p:spPr bwMode="auto">
            <a:xfrm>
              <a:off x="1248" y="3504"/>
              <a:ext cx="13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sz="2400" b="0">
                  <a:solidFill>
                    <a:srgbClr val="FF3300"/>
                  </a:solidFill>
                </a:rPr>
                <a:t>–9   –9</a:t>
              </a:r>
              <a:r>
                <a:rPr lang="en-US" sz="2400" b="0"/>
                <a:t> </a:t>
              </a:r>
            </a:p>
          </p:txBody>
        </p:sp>
        <p:sp>
          <p:nvSpPr>
            <p:cNvPr id="10257" name="Line 31"/>
            <p:cNvSpPr>
              <a:spLocks noChangeShapeType="1"/>
            </p:cNvSpPr>
            <p:nvPr/>
          </p:nvSpPr>
          <p:spPr bwMode="auto">
            <a:xfrm>
              <a:off x="912" y="3768"/>
              <a:ext cx="67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0258" name="Line 32"/>
            <p:cNvSpPr>
              <a:spLocks noChangeShapeType="1"/>
            </p:cNvSpPr>
            <p:nvPr/>
          </p:nvSpPr>
          <p:spPr bwMode="auto">
            <a:xfrm>
              <a:off x="1680" y="3768"/>
              <a:ext cx="384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92194" name="Text Box 34"/>
          <p:cNvSpPr txBox="1">
            <a:spLocks noChangeArrowheads="1"/>
          </p:cNvSpPr>
          <p:nvPr/>
        </p:nvSpPr>
        <p:spPr bwMode="auto">
          <a:xfrm>
            <a:off x="2019300" y="5943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/>
              <a:t>8</a:t>
            </a:r>
            <a:r>
              <a:rPr lang="en-US" sz="2400" b="0" i="1"/>
              <a:t>r</a:t>
            </a:r>
            <a:r>
              <a:rPr lang="en-US" sz="2400" b="0"/>
              <a:t> = –2</a:t>
            </a:r>
          </a:p>
        </p:txBody>
      </p:sp>
      <p:sp>
        <p:nvSpPr>
          <p:cNvPr id="92195" name="Text Box 35"/>
          <p:cNvSpPr txBox="1">
            <a:spLocks noChangeArrowheads="1"/>
          </p:cNvSpPr>
          <p:nvPr/>
        </p:nvSpPr>
        <p:spPr bwMode="auto">
          <a:xfrm>
            <a:off x="3848100" y="4503738"/>
            <a:ext cx="419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Distribute 12 on the left side.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92196" name="Text Box 36"/>
          <p:cNvSpPr txBox="1">
            <a:spLocks noChangeArrowheads="1"/>
          </p:cNvSpPr>
          <p:nvPr/>
        </p:nvSpPr>
        <p:spPr bwMode="auto">
          <a:xfrm>
            <a:off x="3873500" y="5105400"/>
            <a:ext cx="49657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Simplify. Since 9 is added to 8r, subtract 9 from both sides to undo the addition.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2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2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92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92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0" dur="500"/>
                                        <p:tgtEl>
                                          <p:spTgt spid="92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/>
      <p:bldP spid="92185" grpId="0" autoUpdateAnimBg="0"/>
      <p:bldP spid="92186" grpId="0" animBg="1"/>
      <p:bldP spid="92187" grpId="0" animBg="1"/>
      <p:bldP spid="92189" grpId="0"/>
      <p:bldP spid="92194" grpId="0"/>
      <p:bldP spid="92195" grpId="0" autoUpdateAnimBg="0"/>
      <p:bldP spid="9219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04800" y="1828800"/>
            <a:ext cx="8237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/>
              <a:t>Solve                .</a:t>
            </a:r>
            <a:endParaRPr lang="en-US" altLang="en-US" sz="2400" b="0">
              <a:latin typeface="Times" pitchFamily="18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2400" b="0">
                <a:solidFill>
                  <a:srgbClr val="006699"/>
                </a:solidFill>
                <a:latin typeface="Arial Black" pitchFamily="34" charset="0"/>
              </a:rPr>
              <a:t>You Try: Example 4 Continued</a:t>
            </a:r>
            <a:endParaRPr lang="en-US" altLang="en-US" sz="2600" b="0">
              <a:solidFill>
                <a:schemeClr val="accent2"/>
              </a:solidFill>
              <a:latin typeface="Arial MT Bl" charset="0"/>
            </a:endParaRPr>
          </a:p>
        </p:txBody>
      </p:sp>
      <p:pic>
        <p:nvPicPr>
          <p:cNvPr id="11268" name="Picture 5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0"/>
            <a:ext cx="16192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16"/>
          <p:cNvSpPr txBox="1">
            <a:spLocks noChangeArrowheads="1"/>
          </p:cNvSpPr>
          <p:nvPr/>
        </p:nvSpPr>
        <p:spPr bwMode="auto">
          <a:xfrm>
            <a:off x="2019300" y="29718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/>
              <a:t>8</a:t>
            </a:r>
            <a:r>
              <a:rPr lang="en-US" sz="2400" b="0" i="1"/>
              <a:t>r</a:t>
            </a:r>
            <a:r>
              <a:rPr lang="en-US" sz="2400" b="0"/>
              <a:t> = –2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981200" y="3327400"/>
            <a:ext cx="1524000" cy="457200"/>
            <a:chOff x="1104" y="2144"/>
            <a:chExt cx="864" cy="288"/>
          </a:xfrm>
        </p:grpSpPr>
        <p:sp>
          <p:nvSpPr>
            <p:cNvPr id="11273" name="Text Box 18"/>
            <p:cNvSpPr txBox="1">
              <a:spLocks noChangeArrowheads="1"/>
            </p:cNvSpPr>
            <p:nvPr/>
          </p:nvSpPr>
          <p:spPr bwMode="auto">
            <a:xfrm>
              <a:off x="1200" y="2144"/>
              <a:ext cx="7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sz="2400" b="0">
                  <a:solidFill>
                    <a:srgbClr val="FF3300"/>
                  </a:solidFill>
                </a:rPr>
                <a:t>8      8 </a:t>
              </a:r>
            </a:p>
          </p:txBody>
        </p:sp>
        <p:sp>
          <p:nvSpPr>
            <p:cNvPr id="11274" name="Line 19"/>
            <p:cNvSpPr>
              <a:spLocks noChangeShapeType="1"/>
            </p:cNvSpPr>
            <p:nvPr/>
          </p:nvSpPr>
          <p:spPr bwMode="auto">
            <a:xfrm>
              <a:off x="1104" y="2160"/>
              <a:ext cx="384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1275" name="Line 20"/>
            <p:cNvSpPr>
              <a:spLocks noChangeShapeType="1"/>
            </p:cNvSpPr>
            <p:nvPr/>
          </p:nvSpPr>
          <p:spPr bwMode="auto">
            <a:xfrm>
              <a:off x="1680" y="2160"/>
              <a:ext cx="28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93205" name="Text Box 21"/>
          <p:cNvSpPr txBox="1">
            <a:spLocks noChangeArrowheads="1"/>
          </p:cNvSpPr>
          <p:nvPr/>
        </p:nvSpPr>
        <p:spPr bwMode="auto">
          <a:xfrm>
            <a:off x="4038600" y="2927350"/>
            <a:ext cx="4953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Since r is multiplied by 8, divide both sides by 8 to undo the multiplication.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  <p:pic>
        <p:nvPicPr>
          <p:cNvPr id="93207" name="Picture 23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6950" y="3771900"/>
            <a:ext cx="9334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3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0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04800" y="1828800"/>
            <a:ext cx="8237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/>
              <a:t>Solve                .</a:t>
            </a:r>
            <a:endParaRPr lang="en-US" altLang="en-US" sz="2400" b="0">
              <a:latin typeface="Times" pitchFamily="18" charset="0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2400" b="0">
                <a:solidFill>
                  <a:srgbClr val="006699"/>
                </a:solidFill>
                <a:latin typeface="Arial Black" pitchFamily="34" charset="0"/>
              </a:rPr>
              <a:t>Example 3: Clearing Fractions First!</a:t>
            </a:r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4038600" y="3429000"/>
            <a:ext cx="4191000" cy="83026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i="1">
                <a:solidFill>
                  <a:schemeClr val="accent2"/>
                </a:solidFill>
                <a:latin typeface="Arial" charset="0"/>
              </a:rPr>
              <a:t>Multiply both sides by 24, the LCD of the fractions.</a:t>
            </a:r>
            <a:endParaRPr lang="en-US" sz="240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3657600" y="4495800"/>
            <a:ext cx="434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Distribute 24 on the left side.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  <p:pic>
        <p:nvPicPr>
          <p:cNvPr id="8198" name="Picture 6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76400"/>
            <a:ext cx="14573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381000" y="2438400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/>
              <a:t>Multiply by the LCD to clear the fractions.</a:t>
            </a:r>
          </a:p>
        </p:txBody>
      </p:sp>
      <p:sp>
        <p:nvSpPr>
          <p:cNvPr id="87068" name="AutoShape 28"/>
          <p:cNvSpPr>
            <a:spLocks/>
          </p:cNvSpPr>
          <p:nvPr/>
        </p:nvSpPr>
        <p:spPr bwMode="auto">
          <a:xfrm rot="5400000">
            <a:off x="1066800" y="3009900"/>
            <a:ext cx="266700" cy="495300"/>
          </a:xfrm>
          <a:prstGeom prst="leftBracket">
            <a:avLst>
              <a:gd name="adj" fmla="val 77372"/>
            </a:avLst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7069" name="AutoShape 29"/>
          <p:cNvSpPr>
            <a:spLocks/>
          </p:cNvSpPr>
          <p:nvPr/>
        </p:nvSpPr>
        <p:spPr bwMode="auto">
          <a:xfrm rot="5400000">
            <a:off x="1219200" y="2705100"/>
            <a:ext cx="381000" cy="914400"/>
          </a:xfrm>
          <a:prstGeom prst="leftBracket">
            <a:avLst>
              <a:gd name="adj" fmla="val 116656"/>
            </a:avLst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87070" name="Picture 30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381375"/>
            <a:ext cx="28194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72" name="Picture 32" descr="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4267200"/>
            <a:ext cx="34861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73" name="Text Box 33"/>
          <p:cNvSpPr txBox="1">
            <a:spLocks noChangeArrowheads="1"/>
          </p:cNvSpPr>
          <p:nvPr/>
        </p:nvSpPr>
        <p:spPr bwMode="auto">
          <a:xfrm>
            <a:off x="1003300" y="5105400"/>
            <a:ext cx="373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/>
              <a:t>3</a:t>
            </a:r>
            <a:r>
              <a:rPr lang="en-US" sz="2400" b="0" i="1"/>
              <a:t>y</a:t>
            </a:r>
            <a:r>
              <a:rPr lang="en-US" sz="2400" b="0"/>
              <a:t> – 18 = 14</a:t>
            </a:r>
          </a:p>
        </p:txBody>
      </p:sp>
      <p:sp>
        <p:nvSpPr>
          <p:cNvPr id="8205" name="Text Box 34"/>
          <p:cNvSpPr txBox="1">
            <a:spLocks noChangeArrowheads="1"/>
          </p:cNvSpPr>
          <p:nvPr/>
        </p:nvSpPr>
        <p:spPr bwMode="auto">
          <a:xfrm>
            <a:off x="3581400" y="5867400"/>
            <a:ext cx="6254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/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990600" y="5562600"/>
            <a:ext cx="3822700" cy="457200"/>
            <a:chOff x="624" y="3504"/>
            <a:chExt cx="2408" cy="288"/>
          </a:xfrm>
        </p:grpSpPr>
        <p:sp>
          <p:nvSpPr>
            <p:cNvPr id="8210" name="Text Box 35"/>
            <p:cNvSpPr txBox="1">
              <a:spLocks noChangeArrowheads="1"/>
            </p:cNvSpPr>
            <p:nvPr/>
          </p:nvSpPr>
          <p:spPr bwMode="auto">
            <a:xfrm>
              <a:off x="968" y="3504"/>
              <a:ext cx="20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sz="2400" b="0">
                  <a:solidFill>
                    <a:srgbClr val="FF3300"/>
                  </a:solidFill>
                </a:rPr>
                <a:t>+18  +18</a:t>
              </a:r>
            </a:p>
          </p:txBody>
        </p:sp>
        <p:sp>
          <p:nvSpPr>
            <p:cNvPr id="8211" name="Line 36"/>
            <p:cNvSpPr>
              <a:spLocks noChangeShapeType="1"/>
            </p:cNvSpPr>
            <p:nvPr/>
          </p:nvSpPr>
          <p:spPr bwMode="auto">
            <a:xfrm>
              <a:off x="624" y="3760"/>
              <a:ext cx="81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212" name="Line 37"/>
            <p:cNvSpPr>
              <a:spLocks noChangeShapeType="1"/>
            </p:cNvSpPr>
            <p:nvPr/>
          </p:nvSpPr>
          <p:spPr bwMode="auto">
            <a:xfrm>
              <a:off x="1496" y="3760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87078" name="Text Box 38"/>
          <p:cNvSpPr txBox="1">
            <a:spLocks noChangeArrowheads="1"/>
          </p:cNvSpPr>
          <p:nvPr/>
        </p:nvSpPr>
        <p:spPr bwMode="auto">
          <a:xfrm>
            <a:off x="3657600" y="5029200"/>
            <a:ext cx="434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Simplify.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87079" name="Text Box 39"/>
          <p:cNvSpPr txBox="1">
            <a:spLocks noChangeArrowheads="1"/>
          </p:cNvSpPr>
          <p:nvPr/>
        </p:nvSpPr>
        <p:spPr bwMode="auto">
          <a:xfrm>
            <a:off x="3657600" y="5408613"/>
            <a:ext cx="52578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Since 18 is subtracted from 3y, add 18 to both sides to undo the subtraction.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87080" name="Text Box 40"/>
          <p:cNvSpPr txBox="1">
            <a:spLocks noChangeArrowheads="1"/>
          </p:cNvSpPr>
          <p:nvPr/>
        </p:nvSpPr>
        <p:spPr bwMode="auto">
          <a:xfrm>
            <a:off x="1828800" y="601980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/>
              <a:t>3</a:t>
            </a:r>
            <a:r>
              <a:rPr lang="en-US" sz="2400" b="0" i="1"/>
              <a:t>y</a:t>
            </a:r>
            <a:r>
              <a:rPr lang="en-US" sz="2400" b="0"/>
              <a:t> = 32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7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7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7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87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7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7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7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7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7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87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4" grpId="0" animBg="1" autoUpdateAnimBg="0"/>
      <p:bldP spid="87045" grpId="0" autoUpdateAnimBg="0"/>
      <p:bldP spid="87047" grpId="0"/>
      <p:bldP spid="87068" grpId="0" animBg="1"/>
      <p:bldP spid="87069" grpId="0" animBg="1"/>
      <p:bldP spid="87073" grpId="0"/>
      <p:bldP spid="87078" grpId="0" autoUpdateAnimBg="0"/>
      <p:bldP spid="87079" grpId="0" autoUpdateAnimBg="0"/>
      <p:bldP spid="8708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04800" y="1828800"/>
            <a:ext cx="8237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/>
              <a:t>Solve                .</a:t>
            </a:r>
            <a:endParaRPr lang="en-US" altLang="en-US" sz="2400" b="0">
              <a:latin typeface="Times" pitchFamily="18" charset="0"/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2400" b="0">
                <a:solidFill>
                  <a:srgbClr val="006699"/>
                </a:solidFill>
                <a:latin typeface="Arial Black" pitchFamily="34" charset="0"/>
              </a:rPr>
              <a:t>You Try: Example 5 Continued</a:t>
            </a:r>
            <a:endParaRPr lang="en-US" altLang="en-US" sz="2600" b="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13316" name="Text Box 12"/>
          <p:cNvSpPr txBox="1">
            <a:spLocks noChangeArrowheads="1"/>
          </p:cNvSpPr>
          <p:nvPr/>
        </p:nvSpPr>
        <p:spPr bwMode="auto">
          <a:xfrm>
            <a:off x="990600" y="30480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/>
              <a:t>4</a:t>
            </a:r>
            <a:r>
              <a:rPr lang="en-US" sz="2400" b="0" i="1"/>
              <a:t>x</a:t>
            </a:r>
            <a:r>
              <a:rPr lang="en-US" sz="2400" b="0"/>
              <a:t> = 55</a:t>
            </a:r>
          </a:p>
        </p:txBody>
      </p:sp>
      <p:sp>
        <p:nvSpPr>
          <p:cNvPr id="95246" name="Text Box 14"/>
          <p:cNvSpPr txBox="1">
            <a:spLocks noChangeArrowheads="1"/>
          </p:cNvSpPr>
          <p:nvPr/>
        </p:nvSpPr>
        <p:spPr bwMode="auto">
          <a:xfrm>
            <a:off x="2895600" y="3003550"/>
            <a:ext cx="60198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Simplify. Since 4 is multiplied by x, divide both sides by 4 to undo the multiplication. 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  <p:pic>
        <p:nvPicPr>
          <p:cNvPr id="13318" name="Picture 15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14192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990600" y="3429000"/>
            <a:ext cx="2209800" cy="457200"/>
            <a:chOff x="624" y="2160"/>
            <a:chExt cx="1392" cy="288"/>
          </a:xfrm>
        </p:grpSpPr>
        <p:sp>
          <p:nvSpPr>
            <p:cNvPr id="13321" name="Text Box 9"/>
            <p:cNvSpPr txBox="1">
              <a:spLocks noChangeArrowheads="1"/>
            </p:cNvSpPr>
            <p:nvPr/>
          </p:nvSpPr>
          <p:spPr bwMode="auto">
            <a:xfrm>
              <a:off x="672" y="2160"/>
              <a:ext cx="13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sz="2400" b="0">
                  <a:solidFill>
                    <a:srgbClr val="FF3300"/>
                  </a:solidFill>
                </a:rPr>
                <a:t>4      4</a:t>
              </a:r>
              <a:r>
                <a:rPr lang="en-US" sz="2400" b="0"/>
                <a:t> </a:t>
              </a:r>
            </a:p>
          </p:txBody>
        </p:sp>
        <p:sp>
          <p:nvSpPr>
            <p:cNvPr id="13322" name="Line 18"/>
            <p:cNvSpPr>
              <a:spLocks noChangeShapeType="1"/>
            </p:cNvSpPr>
            <p:nvPr/>
          </p:nvSpPr>
          <p:spPr bwMode="auto">
            <a:xfrm>
              <a:off x="624" y="2184"/>
              <a:ext cx="28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3323" name="Line 19"/>
            <p:cNvSpPr>
              <a:spLocks noChangeShapeType="1"/>
            </p:cNvSpPr>
            <p:nvPr/>
          </p:nvSpPr>
          <p:spPr bwMode="auto">
            <a:xfrm>
              <a:off x="1152" y="2184"/>
              <a:ext cx="28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pic>
        <p:nvPicPr>
          <p:cNvPr id="95254" name="Picture 22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2075" y="4038600"/>
            <a:ext cx="9239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95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04800" y="1828800"/>
            <a:ext cx="8237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altLang="en-US" sz="2400"/>
              <a:t>Solve                .</a:t>
            </a:r>
            <a:endParaRPr lang="en-US" altLang="en-US" sz="2400" b="0">
              <a:latin typeface="Times" pitchFamily="18" charset="0"/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2400" b="0">
                <a:solidFill>
                  <a:srgbClr val="006699"/>
                </a:solidFill>
                <a:latin typeface="Arial Black" pitchFamily="34" charset="0"/>
              </a:rPr>
              <a:t>You Try: Example 5</a:t>
            </a:r>
            <a:endParaRPr lang="en-US" altLang="en-US" sz="2600" b="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381000" y="2438400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/>
              <a:t>Method 2 </a:t>
            </a:r>
            <a:r>
              <a:rPr lang="en-US" sz="2400" b="0"/>
              <a:t>Multiply by the LCD to clear the fractions.</a:t>
            </a:r>
          </a:p>
        </p:txBody>
      </p:sp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3848100" y="3352800"/>
            <a:ext cx="5067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Multiply both sides by 10, the LCD of the fractions.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94216" name="AutoShape 8"/>
          <p:cNvSpPr>
            <a:spLocks/>
          </p:cNvSpPr>
          <p:nvPr/>
        </p:nvSpPr>
        <p:spPr bwMode="auto">
          <a:xfrm rot="5400000">
            <a:off x="1181100" y="2933700"/>
            <a:ext cx="266700" cy="495300"/>
          </a:xfrm>
          <a:prstGeom prst="leftBracket">
            <a:avLst>
              <a:gd name="adj" fmla="val 77372"/>
            </a:avLst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4217" name="AutoShape 9"/>
          <p:cNvSpPr>
            <a:spLocks/>
          </p:cNvSpPr>
          <p:nvPr/>
        </p:nvSpPr>
        <p:spPr bwMode="auto">
          <a:xfrm rot="5400000">
            <a:off x="1371600" y="2590800"/>
            <a:ext cx="457200" cy="1066800"/>
          </a:xfrm>
          <a:prstGeom prst="leftBracket">
            <a:avLst>
              <a:gd name="adj" fmla="val 113415"/>
            </a:avLst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4219" name="Text Box 11"/>
          <p:cNvSpPr txBox="1">
            <a:spLocks noChangeArrowheads="1"/>
          </p:cNvSpPr>
          <p:nvPr/>
        </p:nvSpPr>
        <p:spPr bwMode="auto">
          <a:xfrm>
            <a:off x="1295400" y="5105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/>
              <a:t>4</a:t>
            </a:r>
            <a:r>
              <a:rPr lang="en-US" sz="2400" b="0" i="1"/>
              <a:t>x</a:t>
            </a:r>
            <a:r>
              <a:rPr lang="en-US" sz="2400" b="0"/>
              <a:t> – 5 = 50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447800" y="5486400"/>
            <a:ext cx="2438400" cy="457200"/>
            <a:chOff x="912" y="3456"/>
            <a:chExt cx="1536" cy="288"/>
          </a:xfrm>
        </p:grpSpPr>
        <p:sp>
          <p:nvSpPr>
            <p:cNvPr id="12305" name="Text Box 13"/>
            <p:cNvSpPr txBox="1">
              <a:spLocks noChangeArrowheads="1"/>
            </p:cNvSpPr>
            <p:nvPr/>
          </p:nvSpPr>
          <p:spPr bwMode="auto">
            <a:xfrm>
              <a:off x="1104" y="3456"/>
              <a:ext cx="13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l"/>
              <a:r>
                <a:rPr lang="en-US" sz="2400" b="0">
                  <a:solidFill>
                    <a:srgbClr val="FF3300"/>
                  </a:solidFill>
                </a:rPr>
                <a:t>+ 5  + 5</a:t>
              </a:r>
              <a:r>
                <a:rPr lang="en-US" sz="2400" b="0"/>
                <a:t> </a:t>
              </a:r>
            </a:p>
          </p:txBody>
        </p:sp>
        <p:sp>
          <p:nvSpPr>
            <p:cNvPr id="12306" name="Line 14"/>
            <p:cNvSpPr>
              <a:spLocks noChangeShapeType="1"/>
            </p:cNvSpPr>
            <p:nvPr/>
          </p:nvSpPr>
          <p:spPr bwMode="auto">
            <a:xfrm>
              <a:off x="912" y="3720"/>
              <a:ext cx="67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307" name="Line 15"/>
            <p:cNvSpPr>
              <a:spLocks noChangeShapeType="1"/>
            </p:cNvSpPr>
            <p:nvPr/>
          </p:nvSpPr>
          <p:spPr bwMode="auto">
            <a:xfrm>
              <a:off x="1680" y="3720"/>
              <a:ext cx="384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94224" name="Text Box 16"/>
          <p:cNvSpPr txBox="1">
            <a:spLocks noChangeArrowheads="1"/>
          </p:cNvSpPr>
          <p:nvPr/>
        </p:nvSpPr>
        <p:spPr bwMode="auto">
          <a:xfrm>
            <a:off x="1905000" y="5943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/>
              <a:t>4</a:t>
            </a:r>
            <a:r>
              <a:rPr lang="en-US" sz="2400" b="0" i="1"/>
              <a:t>x</a:t>
            </a:r>
            <a:r>
              <a:rPr lang="en-US" sz="2400" b="0"/>
              <a:t> = 55</a:t>
            </a:r>
          </a:p>
        </p:txBody>
      </p:sp>
      <p:sp>
        <p:nvSpPr>
          <p:cNvPr id="94225" name="Text Box 17"/>
          <p:cNvSpPr txBox="1">
            <a:spLocks noChangeArrowheads="1"/>
          </p:cNvSpPr>
          <p:nvPr/>
        </p:nvSpPr>
        <p:spPr bwMode="auto">
          <a:xfrm>
            <a:off x="3848100" y="4343400"/>
            <a:ext cx="419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Distribute 10 on the left side.</a:t>
            </a:r>
            <a:endParaRPr lang="en-US" sz="2400" b="0" i="1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94226" name="Text Box 18"/>
          <p:cNvSpPr txBox="1">
            <a:spLocks noChangeArrowheads="1"/>
          </p:cNvSpPr>
          <p:nvPr/>
        </p:nvSpPr>
        <p:spPr bwMode="auto">
          <a:xfrm>
            <a:off x="3848100" y="5105400"/>
            <a:ext cx="4965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sz="2400" b="0" i="1">
                <a:solidFill>
                  <a:schemeClr val="accent2"/>
                </a:solidFill>
                <a:latin typeface="Arial" charset="0"/>
              </a:rPr>
              <a:t>Simplify. </a:t>
            </a:r>
          </a:p>
        </p:txBody>
      </p:sp>
      <p:pic>
        <p:nvPicPr>
          <p:cNvPr id="12301" name="Picture 19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14192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28" name="Picture 20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0" y="3352800"/>
            <a:ext cx="26479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29" name="Picture 21" descr="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550" y="4191000"/>
            <a:ext cx="32956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30" name="Rectangle 22"/>
          <p:cNvSpPr>
            <a:spLocks noChangeArrowheads="1"/>
          </p:cNvSpPr>
          <p:nvPr/>
        </p:nvSpPr>
        <p:spPr bwMode="auto">
          <a:xfrm>
            <a:off x="3848100" y="5532438"/>
            <a:ext cx="49911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algn="l"/>
            <a:r>
              <a:rPr lang="en-US" sz="2200" b="0" i="1">
                <a:solidFill>
                  <a:schemeClr val="accent2"/>
                </a:solidFill>
              </a:rPr>
              <a:t>Since 5 is subtracted from 4x, add 5 to both sides to undo the subtraction.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4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4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94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4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4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94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4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4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6" dur="500"/>
                                        <p:tgtEl>
                                          <p:spTgt spid="94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/>
      <p:bldP spid="94215" grpId="0" autoUpdateAnimBg="0"/>
      <p:bldP spid="94216" grpId="0" animBg="1"/>
      <p:bldP spid="94217" grpId="0" animBg="1"/>
      <p:bldP spid="94219" grpId="0"/>
      <p:bldP spid="94224" grpId="0"/>
      <p:bldP spid="94225" grpId="0" autoUpdateAnimBg="0"/>
      <p:bldP spid="94226" grpId="0" autoUpdateAnimBg="0"/>
      <p:bldP spid="942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63" name="Text Box 11"/>
          <p:cNvSpPr txBox="1">
            <a:spLocks noChangeArrowheads="1"/>
          </p:cNvSpPr>
          <p:nvPr/>
        </p:nvSpPr>
        <p:spPr bwMode="auto">
          <a:xfrm>
            <a:off x="0" y="1143000"/>
            <a:ext cx="89154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en-US" b="0"/>
              <a:t>Equations that are more complicated may have to be </a:t>
            </a:r>
            <a:r>
              <a:rPr lang="en-US"/>
              <a:t>simplified </a:t>
            </a:r>
            <a:r>
              <a:rPr lang="en-US" b="0"/>
              <a:t>before they can be solved. </a:t>
            </a:r>
          </a:p>
          <a:p>
            <a:pPr algn="l"/>
            <a:endParaRPr lang="en-US" b="0"/>
          </a:p>
          <a:p>
            <a:pPr algn="l"/>
            <a:r>
              <a:rPr lang="en-US" b="0"/>
              <a:t>You may have to… </a:t>
            </a:r>
          </a:p>
          <a:p>
            <a:pPr algn="l">
              <a:buFont typeface="Arial" charset="0"/>
              <a:buChar char="•"/>
            </a:pPr>
            <a:r>
              <a:rPr lang="en-US" b="0"/>
              <a:t>use the Distributive Property and/or </a:t>
            </a:r>
          </a:p>
          <a:p>
            <a:pPr algn="l">
              <a:buFont typeface="Arial" charset="0"/>
              <a:buChar char="•"/>
            </a:pPr>
            <a:r>
              <a:rPr lang="en-US" b="0"/>
              <a:t>combine like terms </a:t>
            </a:r>
          </a:p>
          <a:p>
            <a:pPr algn="l"/>
            <a:r>
              <a:rPr lang="en-US" b="0" i="1"/>
              <a:t>before</a:t>
            </a:r>
            <a:r>
              <a:rPr lang="en-US" b="0"/>
              <a:t> you begin using inverse operations.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0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115</TotalTime>
  <Words>1063</Words>
  <Application>Microsoft Office PowerPoint</Application>
  <PresentationFormat>On-screen Show (4:3)</PresentationFormat>
  <Paragraphs>158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Equity</vt:lpstr>
      <vt:lpstr>Tuesday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</dc:title>
  <dc:creator>EGVines10</dc:creator>
  <cp:lastModifiedBy>EGVines10</cp:lastModifiedBy>
  <cp:revision>13</cp:revision>
  <dcterms:created xsi:type="dcterms:W3CDTF">2015-09-22T00:14:38Z</dcterms:created>
  <dcterms:modified xsi:type="dcterms:W3CDTF">2015-09-22T02:10:35Z</dcterms:modified>
</cp:coreProperties>
</file>