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Gloria Hallelujah"/>
      <p:regular r:id="rId22"/>
    </p:embeddedFont>
    <p:embeddedFont>
      <p:font typeface="Bubblegum Sans"/>
      <p:regular r:id="rId23"/>
    </p:embeddedFont>
    <p:embeddedFont>
      <p:font typeface="Century Gothic"/>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GloriaHallelujah-regular.fntdata"/><Relationship Id="rId21" Type="http://schemas.openxmlformats.org/officeDocument/2006/relationships/slide" Target="slides/slide16.xml"/><Relationship Id="rId24" Type="http://schemas.openxmlformats.org/officeDocument/2006/relationships/font" Target="fonts/CenturyGothic-regular.fntdata"/><Relationship Id="rId23" Type="http://schemas.openxmlformats.org/officeDocument/2006/relationships/font" Target="fonts/BubblegumSans-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enturyGothic-italic.fntdata"/><Relationship Id="rId25" Type="http://schemas.openxmlformats.org/officeDocument/2006/relationships/font" Target="fonts/CenturyGothic-bold.fntdata"/><Relationship Id="rId27" Type="http://schemas.openxmlformats.org/officeDocument/2006/relationships/font" Target="fonts/CenturyGothic-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c1cba9154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c1cba9154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2f12697706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2f1269770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1ca98dfc198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1ca98dfc198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2f12697706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22f12697706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2f12697706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2f12697706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2f12697706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2f12697706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2f12697706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2f12697706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22f12697706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22f12697706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2f12697706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2f12697706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2f12697706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2f12697706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2f12697706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2f12697706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2f12697706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22f12697706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2f12697706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2f12697706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2f12697706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2f12697706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2f12697706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22f12697706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sp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sp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sp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sp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sp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sp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sp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sp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sp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sp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sp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sp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sp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sp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ocs.google.com/document/d/1UNLRSekW6blbaph367Kul6ctQheh6-3PprhI0h6vWOE/edit?usp=sharin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0000"/>
        </a:soli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31900"/>
          </a:xfrm>
          <a:prstGeom prst="rect">
            <a:avLst/>
          </a:prstGeom>
        </p:spPr>
        <p:txBody>
          <a:bodyPr anchorCtr="0" anchor="b" bIns="91425" lIns="91425" spcFirstLastPara="1" rIns="91425" wrap="square" tIns="91425">
            <a:spAutoFit/>
          </a:bodyPr>
          <a:lstStyle/>
          <a:p>
            <a:pPr indent="0" lvl="0" marL="0" rtl="0" algn="ctr">
              <a:spcBef>
                <a:spcPts val="0"/>
              </a:spcBef>
              <a:spcAft>
                <a:spcPts val="0"/>
              </a:spcAft>
              <a:buNone/>
            </a:pPr>
            <a:r>
              <a:rPr lang="en" sz="6000">
                <a:latin typeface="Bubblegum Sans"/>
                <a:ea typeface="Bubblegum Sans"/>
                <a:cs typeface="Bubblegum Sans"/>
                <a:sym typeface="Bubblegum Sans"/>
              </a:rPr>
              <a:t>Add &amp; Subtract Decimals </a:t>
            </a:r>
            <a:r>
              <a:rPr lang="en" sz="6000">
                <a:latin typeface="Bubblegum Sans"/>
                <a:ea typeface="Bubblegum Sans"/>
                <a:cs typeface="Bubblegum Sans"/>
                <a:sym typeface="Bubblegum Sans"/>
              </a:rPr>
              <a:t>Numberless Word Problems</a:t>
            </a:r>
            <a:endParaRPr sz="6000">
              <a:latin typeface="Bubblegum Sans"/>
              <a:ea typeface="Bubblegum Sans"/>
              <a:cs typeface="Bubblegum Sans"/>
              <a:sym typeface="Bubblegum Sans"/>
            </a:endParaRPr>
          </a:p>
        </p:txBody>
      </p:sp>
      <p:sp>
        <p:nvSpPr>
          <p:cNvPr id="55" name="Google Shape;55;p13"/>
          <p:cNvSpPr txBox="1"/>
          <p:nvPr/>
        </p:nvSpPr>
        <p:spPr>
          <a:xfrm>
            <a:off x="1639725" y="4208800"/>
            <a:ext cx="7114200" cy="708000"/>
          </a:xfrm>
          <a:prstGeom prst="rect">
            <a:avLst/>
          </a:prstGeom>
          <a:noFill/>
          <a:ln cap="flat" cmpd="sng" w="9525">
            <a:solidFill>
              <a:srgbClr val="000000"/>
            </a:solidFill>
            <a:prstDash val="dash"/>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2000" u="sng">
                <a:latin typeface="Century Gothic"/>
                <a:ea typeface="Century Gothic"/>
                <a:cs typeface="Century Gothic"/>
                <a:sym typeface="Century Gothic"/>
                <a:hlinkClick r:id="rId3"/>
              </a:rPr>
              <a:t>Student Numberless Word Problems Recording Sheet</a:t>
            </a:r>
            <a:endParaRPr sz="2000">
              <a:latin typeface="Century Gothic"/>
              <a:ea typeface="Century Gothic"/>
              <a:cs typeface="Century Gothic"/>
              <a:sym typeface="Century Gothic"/>
            </a:endParaRPr>
          </a:p>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nvSpPr>
        <p:spPr>
          <a:xfrm>
            <a:off x="309600" y="1398225"/>
            <a:ext cx="84393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Nate has $30.50. He wants to buy his dog a sweater that costs $15, a toy that costs $3.79, and a leash that costs $14.79. How much more money does he need?</a:t>
            </a:r>
            <a:endParaRPr sz="2800">
              <a:latin typeface="Fredoka One"/>
              <a:ea typeface="Fredoka One"/>
              <a:cs typeface="Fredoka One"/>
              <a:sym typeface="Fredoka One"/>
            </a:endParaRPr>
          </a:p>
        </p:txBody>
      </p:sp>
      <p:sp>
        <p:nvSpPr>
          <p:cNvPr id="61" name="Google Shape;61;p14"/>
          <p:cNvSpPr txBox="1"/>
          <p:nvPr/>
        </p:nvSpPr>
        <p:spPr>
          <a:xfrm>
            <a:off x="1936775" y="1470550"/>
            <a:ext cx="7605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2" name="Google Shape;62;p14"/>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63" name="Google Shape;63;p14"/>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sp>
        <p:nvSpPr>
          <p:cNvPr id="64" name="Google Shape;64;p14"/>
          <p:cNvSpPr txBox="1"/>
          <p:nvPr/>
        </p:nvSpPr>
        <p:spPr>
          <a:xfrm>
            <a:off x="4397100" y="1844625"/>
            <a:ext cx="5097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5" name="Google Shape;65;p14"/>
          <p:cNvSpPr txBox="1"/>
          <p:nvPr/>
        </p:nvSpPr>
        <p:spPr>
          <a:xfrm>
            <a:off x="1427075" y="1844625"/>
            <a:ext cx="3729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6" name="Google Shape;66;p14"/>
          <p:cNvSpPr txBox="1"/>
          <p:nvPr/>
        </p:nvSpPr>
        <p:spPr>
          <a:xfrm>
            <a:off x="567875" y="2244825"/>
            <a:ext cx="6714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67" name="Google Shape;67;p14"/>
          <p:cNvPicPr preferRelativeResize="0"/>
          <p:nvPr/>
        </p:nvPicPr>
        <p:blipFill>
          <a:blip r:embed="rId3">
            <a:alphaModFix/>
          </a:blip>
          <a:stretch>
            <a:fillRect/>
          </a:stretch>
        </p:blipFill>
        <p:spPr>
          <a:xfrm>
            <a:off x="4652975" y="2876350"/>
            <a:ext cx="3133725" cy="2124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nvSpPr>
        <p:spPr>
          <a:xfrm>
            <a:off x="309600" y="1398225"/>
            <a:ext cx="84393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Nate has $30.50. He wants to buy his dog a sweater that costs $15, a toy that costs $3.79, and a leash that costs $14.79. How much more money does he need?</a:t>
            </a:r>
            <a:endParaRPr sz="2800">
              <a:latin typeface="Fredoka One"/>
              <a:ea typeface="Fredoka One"/>
              <a:cs typeface="Fredoka One"/>
              <a:sym typeface="Fredoka One"/>
            </a:endParaRPr>
          </a:p>
        </p:txBody>
      </p:sp>
      <p:sp>
        <p:nvSpPr>
          <p:cNvPr id="73" name="Google Shape;73;p15"/>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74" name="Google Shape;74;p15"/>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pic>
        <p:nvPicPr>
          <p:cNvPr id="75" name="Google Shape;75;p15"/>
          <p:cNvPicPr preferRelativeResize="0"/>
          <p:nvPr/>
        </p:nvPicPr>
        <p:blipFill>
          <a:blip r:embed="rId3">
            <a:alphaModFix/>
          </a:blip>
          <a:stretch>
            <a:fillRect/>
          </a:stretch>
        </p:blipFill>
        <p:spPr>
          <a:xfrm>
            <a:off x="4652975" y="2876350"/>
            <a:ext cx="3133725" cy="21240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nvSpPr>
        <p:spPr>
          <a:xfrm>
            <a:off x="2077375" y="2056050"/>
            <a:ext cx="62484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500">
                <a:latin typeface="Fredoka One"/>
                <a:ea typeface="Fredoka One"/>
                <a:cs typeface="Fredoka One"/>
                <a:sym typeface="Fredoka One"/>
              </a:rPr>
              <a:t>He needs $3.08.</a:t>
            </a:r>
            <a:endParaRPr sz="5500">
              <a:latin typeface="Fredoka One"/>
              <a:ea typeface="Fredoka One"/>
              <a:cs typeface="Fredoka One"/>
              <a:sym typeface="Fredoka One"/>
            </a:endParaRPr>
          </a:p>
        </p:txBody>
      </p:sp>
      <p:sp>
        <p:nvSpPr>
          <p:cNvPr id="81" name="Google Shape;81;p16"/>
          <p:cNvSpPr/>
          <p:nvPr/>
        </p:nvSpPr>
        <p:spPr>
          <a:xfrm>
            <a:off x="1541425" y="1300475"/>
            <a:ext cx="6386400" cy="2936100"/>
          </a:xfrm>
          <a:prstGeom prst="wedgeRectCallout">
            <a:avLst>
              <a:gd fmla="val -20833" name="adj1"/>
              <a:gd fmla="val 625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6"/>
          <p:cNvSpPr txBox="1"/>
          <p:nvPr/>
        </p:nvSpPr>
        <p:spPr>
          <a:xfrm>
            <a:off x="1997400" y="2122025"/>
            <a:ext cx="56229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7200">
                <a:solidFill>
                  <a:schemeClr val="lt2"/>
                </a:solidFill>
                <a:latin typeface="Gloria Hallelujah"/>
                <a:ea typeface="Gloria Hallelujah"/>
                <a:cs typeface="Gloria Hallelujah"/>
                <a:sym typeface="Gloria Hallelujah"/>
              </a:rPr>
              <a:t>Answer</a:t>
            </a:r>
            <a:endParaRPr sz="7200">
              <a:solidFill>
                <a:schemeClr val="lt2"/>
              </a:solidFill>
              <a:latin typeface="Gloria Hallelujah"/>
              <a:ea typeface="Gloria Hallelujah"/>
              <a:cs typeface="Gloria Hallelujah"/>
              <a:sym typeface="Gloria Hallelujah"/>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2">
                                  <p:stCondLst>
                                    <p:cond delay="0"/>
                                  </p:stCondLst>
                                  <p:childTnLst>
                                    <p:anim calcmode="lin" valueType="num">
                                      <p:cBhvr additive="base">
                                        <p:cTn dur="1000"/>
                                        <p:tgtEl>
                                          <p:spTgt spid="81"/>
                                        </p:tgtEl>
                                        <p:attrNameLst>
                                          <p:attrName>ppt_x</p:attrName>
                                        </p:attrNameLst>
                                      </p:cBhvr>
                                      <p:tavLst>
                                        <p:tav fmla="" tm="0">
                                          <p:val>
                                            <p:strVal val="#ppt_x"/>
                                          </p:val>
                                        </p:tav>
                                        <p:tav fmla="" tm="100000">
                                          <p:val>
                                            <p:strVal val="#ppt_x+1"/>
                                          </p:val>
                                        </p:tav>
                                      </p:tavLst>
                                    </p:anim>
                                    <p:set>
                                      <p:cBhvr>
                                        <p:cTn dur="1" fill="hold">
                                          <p:stCondLst>
                                            <p:cond delay="1000"/>
                                          </p:stCondLst>
                                        </p:cTn>
                                        <p:tgtEl>
                                          <p:spTgt spid="81"/>
                                        </p:tgtEl>
                                        <p:attrNameLst>
                                          <p:attrName>style.visibility</p:attrName>
                                        </p:attrNameLst>
                                      </p:cBhvr>
                                      <p:to>
                                        <p:strVal val="hidden"/>
                                      </p:to>
                                    </p:set>
                                  </p:childTnLst>
                                </p:cTn>
                              </p:par>
                              <p:par>
                                <p:cTn fill="hold" nodeType="withEffect" presetClass="exit" presetID="2" presetSubtype="2">
                                  <p:stCondLst>
                                    <p:cond delay="0"/>
                                  </p:stCondLst>
                                  <p:childTnLst>
                                    <p:anim calcmode="lin" valueType="num">
                                      <p:cBhvr additive="base">
                                        <p:cTn dur="1000"/>
                                        <p:tgtEl>
                                          <p:spTgt spid="82"/>
                                        </p:tgtEl>
                                        <p:attrNameLst>
                                          <p:attrName>ppt_x</p:attrName>
                                        </p:attrNameLst>
                                      </p:cBhvr>
                                      <p:tavLst>
                                        <p:tav fmla="" tm="0">
                                          <p:val>
                                            <p:strVal val="#ppt_x"/>
                                          </p:val>
                                        </p:tav>
                                        <p:tav fmla="" tm="100000">
                                          <p:val>
                                            <p:strVal val="#ppt_x+1"/>
                                          </p:val>
                                        </p:tav>
                                      </p:tavLst>
                                    </p:anim>
                                    <p:set>
                                      <p:cBhvr>
                                        <p:cTn dur="1" fill="hold">
                                          <p:stCondLst>
                                            <p:cond delay="1000"/>
                                          </p:stCondLst>
                                        </p:cTn>
                                        <p:tgtEl>
                                          <p:spTgt spid="8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pic>
        <p:nvPicPr>
          <p:cNvPr id="87" name="Google Shape;87;p17"/>
          <p:cNvPicPr preferRelativeResize="0"/>
          <p:nvPr/>
        </p:nvPicPr>
        <p:blipFill>
          <a:blip r:embed="rId3">
            <a:alphaModFix/>
          </a:blip>
          <a:stretch>
            <a:fillRect/>
          </a:stretch>
        </p:blipFill>
        <p:spPr>
          <a:xfrm>
            <a:off x="3584080" y="2321625"/>
            <a:ext cx="4287445" cy="2256550"/>
          </a:xfrm>
          <a:prstGeom prst="rect">
            <a:avLst/>
          </a:prstGeom>
          <a:noFill/>
          <a:ln>
            <a:noFill/>
          </a:ln>
        </p:spPr>
      </p:pic>
      <p:sp>
        <p:nvSpPr>
          <p:cNvPr id="88" name="Google Shape;88;p17"/>
          <p:cNvSpPr txBox="1"/>
          <p:nvPr/>
        </p:nvSpPr>
        <p:spPr>
          <a:xfrm>
            <a:off x="309600" y="1398225"/>
            <a:ext cx="84393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Luz Maria has $15. She buys a ticket to a movie and a smoothie. How much money does she have left?</a:t>
            </a:r>
            <a:endParaRPr sz="2800">
              <a:latin typeface="Fredoka One"/>
              <a:ea typeface="Fredoka One"/>
              <a:cs typeface="Fredoka One"/>
              <a:sym typeface="Fredoka One"/>
            </a:endParaRPr>
          </a:p>
        </p:txBody>
      </p:sp>
      <p:sp>
        <p:nvSpPr>
          <p:cNvPr id="89" name="Google Shape;89;p17"/>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90" name="Google Shape;90;p17"/>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sp>
        <p:nvSpPr>
          <p:cNvPr id="91" name="Google Shape;91;p17"/>
          <p:cNvSpPr txBox="1"/>
          <p:nvPr/>
        </p:nvSpPr>
        <p:spPr>
          <a:xfrm>
            <a:off x="2693475" y="1444425"/>
            <a:ext cx="2745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92" name="Google Shape;92;p17"/>
          <p:cNvSpPr txBox="1"/>
          <p:nvPr/>
        </p:nvSpPr>
        <p:spPr>
          <a:xfrm>
            <a:off x="6198450" y="2907250"/>
            <a:ext cx="671400" cy="12621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id="97" name="Google Shape;97;p18"/>
          <p:cNvPicPr preferRelativeResize="0"/>
          <p:nvPr/>
        </p:nvPicPr>
        <p:blipFill>
          <a:blip r:embed="rId3">
            <a:alphaModFix/>
          </a:blip>
          <a:stretch>
            <a:fillRect/>
          </a:stretch>
        </p:blipFill>
        <p:spPr>
          <a:xfrm>
            <a:off x="3584080" y="2321625"/>
            <a:ext cx="4287445" cy="2256550"/>
          </a:xfrm>
          <a:prstGeom prst="rect">
            <a:avLst/>
          </a:prstGeom>
          <a:noFill/>
          <a:ln>
            <a:noFill/>
          </a:ln>
        </p:spPr>
      </p:pic>
      <p:sp>
        <p:nvSpPr>
          <p:cNvPr id="98" name="Google Shape;98;p18"/>
          <p:cNvSpPr txBox="1"/>
          <p:nvPr/>
        </p:nvSpPr>
        <p:spPr>
          <a:xfrm>
            <a:off x="309600" y="1398225"/>
            <a:ext cx="84393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Luz Maria has $15. She buys a ticket to a movie and a smoothie. How much money does she have left?</a:t>
            </a:r>
            <a:endParaRPr sz="2800">
              <a:latin typeface="Fredoka One"/>
              <a:ea typeface="Fredoka One"/>
              <a:cs typeface="Fredoka One"/>
              <a:sym typeface="Fredoka One"/>
            </a:endParaRPr>
          </a:p>
        </p:txBody>
      </p:sp>
      <p:sp>
        <p:nvSpPr>
          <p:cNvPr id="99" name="Google Shape;99;p18"/>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100" name="Google Shape;100;p18"/>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9"/>
          <p:cNvSpPr txBox="1"/>
          <p:nvPr/>
        </p:nvSpPr>
        <p:spPr>
          <a:xfrm>
            <a:off x="2077375" y="2056050"/>
            <a:ext cx="62484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500">
                <a:latin typeface="Fredoka One"/>
                <a:ea typeface="Fredoka One"/>
                <a:cs typeface="Fredoka One"/>
                <a:sym typeface="Fredoka One"/>
              </a:rPr>
              <a:t>She has $2.65 left.</a:t>
            </a:r>
            <a:endParaRPr sz="5500">
              <a:latin typeface="Fredoka One"/>
              <a:ea typeface="Fredoka One"/>
              <a:cs typeface="Fredoka One"/>
              <a:sym typeface="Fredoka One"/>
            </a:endParaRPr>
          </a:p>
        </p:txBody>
      </p:sp>
      <p:sp>
        <p:nvSpPr>
          <p:cNvPr id="106" name="Google Shape;106;p19"/>
          <p:cNvSpPr/>
          <p:nvPr/>
        </p:nvSpPr>
        <p:spPr>
          <a:xfrm>
            <a:off x="1833700" y="1183575"/>
            <a:ext cx="6386400" cy="2936100"/>
          </a:xfrm>
          <a:prstGeom prst="wedgeRectCallout">
            <a:avLst>
              <a:gd fmla="val -20833" name="adj1"/>
              <a:gd fmla="val 625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9"/>
          <p:cNvSpPr txBox="1"/>
          <p:nvPr/>
        </p:nvSpPr>
        <p:spPr>
          <a:xfrm>
            <a:off x="2289675" y="2005125"/>
            <a:ext cx="56229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7200">
                <a:solidFill>
                  <a:schemeClr val="lt2"/>
                </a:solidFill>
                <a:latin typeface="Gloria Hallelujah"/>
                <a:ea typeface="Gloria Hallelujah"/>
                <a:cs typeface="Gloria Hallelujah"/>
                <a:sym typeface="Gloria Hallelujah"/>
              </a:rPr>
              <a:t>Answer</a:t>
            </a:r>
            <a:endParaRPr sz="7200">
              <a:solidFill>
                <a:schemeClr val="lt2"/>
              </a:solidFill>
              <a:latin typeface="Gloria Hallelujah"/>
              <a:ea typeface="Gloria Hallelujah"/>
              <a:cs typeface="Gloria Hallelujah"/>
              <a:sym typeface="Gloria Hallelujah"/>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2">
                                  <p:stCondLst>
                                    <p:cond delay="0"/>
                                  </p:stCondLst>
                                  <p:childTnLst>
                                    <p:anim calcmode="lin" valueType="num">
                                      <p:cBhvr additive="base">
                                        <p:cTn dur="1000"/>
                                        <p:tgtEl>
                                          <p:spTgt spid="106"/>
                                        </p:tgtEl>
                                        <p:attrNameLst>
                                          <p:attrName>ppt_x</p:attrName>
                                        </p:attrNameLst>
                                      </p:cBhvr>
                                      <p:tavLst>
                                        <p:tav fmla="" tm="0">
                                          <p:val>
                                            <p:strVal val="#ppt_x"/>
                                          </p:val>
                                        </p:tav>
                                        <p:tav fmla="" tm="100000">
                                          <p:val>
                                            <p:strVal val="#ppt_x+1"/>
                                          </p:val>
                                        </p:tav>
                                      </p:tavLst>
                                    </p:anim>
                                    <p:set>
                                      <p:cBhvr>
                                        <p:cTn dur="1" fill="hold">
                                          <p:stCondLst>
                                            <p:cond delay="1000"/>
                                          </p:stCondLst>
                                        </p:cTn>
                                        <p:tgtEl>
                                          <p:spTgt spid="106"/>
                                        </p:tgtEl>
                                        <p:attrNameLst>
                                          <p:attrName>style.visibility</p:attrName>
                                        </p:attrNameLst>
                                      </p:cBhvr>
                                      <p:to>
                                        <p:strVal val="hidden"/>
                                      </p:to>
                                    </p:set>
                                  </p:childTnLst>
                                </p:cTn>
                              </p:par>
                              <p:par>
                                <p:cTn fill="hold" nodeType="withEffect" presetClass="exit" presetID="2" presetSubtype="2">
                                  <p:stCondLst>
                                    <p:cond delay="0"/>
                                  </p:stCondLst>
                                  <p:childTnLst>
                                    <p:anim calcmode="lin" valueType="num">
                                      <p:cBhvr additive="base">
                                        <p:cTn dur="1000"/>
                                        <p:tgtEl>
                                          <p:spTgt spid="107"/>
                                        </p:tgtEl>
                                        <p:attrNameLst>
                                          <p:attrName>ppt_x</p:attrName>
                                        </p:attrNameLst>
                                      </p:cBhvr>
                                      <p:tavLst>
                                        <p:tav fmla="" tm="0">
                                          <p:val>
                                            <p:strVal val="#ppt_x"/>
                                          </p:val>
                                        </p:tav>
                                        <p:tav fmla="" tm="100000">
                                          <p:val>
                                            <p:strVal val="#ppt_x+1"/>
                                          </p:val>
                                        </p:tav>
                                      </p:tavLst>
                                    </p:anim>
                                    <p:set>
                                      <p:cBhvr>
                                        <p:cTn dur="1" fill="hold">
                                          <p:stCondLst>
                                            <p:cond delay="1000"/>
                                          </p:stCondLst>
                                        </p:cTn>
                                        <p:tgtEl>
                                          <p:spTgt spid="10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0"/>
          <p:cNvSpPr txBox="1"/>
          <p:nvPr/>
        </p:nvSpPr>
        <p:spPr>
          <a:xfrm>
            <a:off x="309600" y="1398225"/>
            <a:ext cx="84393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Audrey is saving for a school trip. She needs $180 for the bus ticket, $215 for the hotel, and $80 for meals. The table shows how much money she and her sister Kelsey have saved over a 4-month period. </a:t>
            </a:r>
            <a:endParaRPr sz="2400">
              <a:solidFill>
                <a:schemeClr val="dk1"/>
              </a:solidFill>
              <a:latin typeface="Fredoka One"/>
              <a:ea typeface="Fredoka One"/>
              <a:cs typeface="Fredoka One"/>
              <a:sym typeface="Fredoka One"/>
            </a:endParaRPr>
          </a:p>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How much more money does Audrey </a:t>
            </a:r>
            <a:endParaRPr sz="2400">
              <a:solidFill>
                <a:schemeClr val="dk1"/>
              </a:solidFill>
              <a:latin typeface="Fredoka One"/>
              <a:ea typeface="Fredoka One"/>
              <a:cs typeface="Fredoka One"/>
              <a:sym typeface="Fredoka One"/>
            </a:endParaRPr>
          </a:p>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need for the trip?</a:t>
            </a:r>
            <a:endParaRPr sz="2800">
              <a:latin typeface="Fredoka One"/>
              <a:ea typeface="Fredoka One"/>
              <a:cs typeface="Fredoka One"/>
              <a:sym typeface="Fredoka One"/>
            </a:endParaRPr>
          </a:p>
        </p:txBody>
      </p:sp>
      <p:sp>
        <p:nvSpPr>
          <p:cNvPr id="113" name="Google Shape;113;p20"/>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114" name="Google Shape;114;p20"/>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sp>
        <p:nvSpPr>
          <p:cNvPr id="115" name="Google Shape;115;p20"/>
          <p:cNvSpPr txBox="1"/>
          <p:nvPr/>
        </p:nvSpPr>
        <p:spPr>
          <a:xfrm>
            <a:off x="7115925" y="1492500"/>
            <a:ext cx="4686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16" name="Google Shape;116;p20"/>
          <p:cNvSpPr txBox="1"/>
          <p:nvPr/>
        </p:nvSpPr>
        <p:spPr>
          <a:xfrm>
            <a:off x="2717700" y="1821150"/>
            <a:ext cx="4686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17" name="Google Shape;117;p20"/>
          <p:cNvSpPr txBox="1"/>
          <p:nvPr/>
        </p:nvSpPr>
        <p:spPr>
          <a:xfrm>
            <a:off x="6042725" y="1860075"/>
            <a:ext cx="4041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118" name="Google Shape;118;p20"/>
          <p:cNvPicPr preferRelativeResize="0"/>
          <p:nvPr/>
        </p:nvPicPr>
        <p:blipFill>
          <a:blip r:embed="rId3">
            <a:alphaModFix/>
          </a:blip>
          <a:stretch>
            <a:fillRect/>
          </a:stretch>
        </p:blipFill>
        <p:spPr>
          <a:xfrm>
            <a:off x="5771300" y="2740825"/>
            <a:ext cx="2977600" cy="1900600"/>
          </a:xfrm>
          <a:prstGeom prst="rect">
            <a:avLst/>
          </a:prstGeom>
          <a:noFill/>
          <a:ln>
            <a:noFill/>
          </a:ln>
        </p:spPr>
      </p:pic>
      <p:sp>
        <p:nvSpPr>
          <p:cNvPr id="119" name="Google Shape;119;p20"/>
          <p:cNvSpPr txBox="1"/>
          <p:nvPr/>
        </p:nvSpPr>
        <p:spPr>
          <a:xfrm>
            <a:off x="7014525" y="3628300"/>
            <a:ext cx="671400" cy="923400"/>
          </a:xfrm>
          <a:prstGeom prst="rect">
            <a:avLst/>
          </a:prstGeom>
          <a:solidFill>
            <a:schemeClr val="dk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0"/>
          <p:cNvSpPr txBox="1"/>
          <p:nvPr/>
        </p:nvSpPr>
        <p:spPr>
          <a:xfrm>
            <a:off x="7871950" y="3628300"/>
            <a:ext cx="671400" cy="923400"/>
          </a:xfrm>
          <a:prstGeom prst="rect">
            <a:avLst/>
          </a:prstGeom>
          <a:solidFill>
            <a:schemeClr val="dk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1"/>
          <p:cNvSpPr txBox="1"/>
          <p:nvPr/>
        </p:nvSpPr>
        <p:spPr>
          <a:xfrm>
            <a:off x="309600" y="1398225"/>
            <a:ext cx="84393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Audrey is saving for a school trip. She needs $180 for the bus ticket, $215 for the hotel, and $80 for meals. The table shows how much money she and her sister Kelsey have saved over a 4-month period. </a:t>
            </a:r>
            <a:endParaRPr sz="2400">
              <a:solidFill>
                <a:schemeClr val="dk1"/>
              </a:solidFill>
              <a:latin typeface="Fredoka One"/>
              <a:ea typeface="Fredoka One"/>
              <a:cs typeface="Fredoka One"/>
              <a:sym typeface="Fredoka One"/>
            </a:endParaRPr>
          </a:p>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How much more money does Audrey </a:t>
            </a:r>
            <a:endParaRPr sz="2400">
              <a:solidFill>
                <a:schemeClr val="dk1"/>
              </a:solidFill>
              <a:latin typeface="Fredoka One"/>
              <a:ea typeface="Fredoka One"/>
              <a:cs typeface="Fredoka One"/>
              <a:sym typeface="Fredoka One"/>
            </a:endParaRPr>
          </a:p>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need for the trip?</a:t>
            </a:r>
            <a:endParaRPr sz="2800">
              <a:latin typeface="Fredoka One"/>
              <a:ea typeface="Fredoka One"/>
              <a:cs typeface="Fredoka One"/>
              <a:sym typeface="Fredoka One"/>
            </a:endParaRPr>
          </a:p>
        </p:txBody>
      </p:sp>
      <p:sp>
        <p:nvSpPr>
          <p:cNvPr id="126" name="Google Shape;126;p21"/>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127" name="Google Shape;127;p21"/>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pic>
        <p:nvPicPr>
          <p:cNvPr id="128" name="Google Shape;128;p21"/>
          <p:cNvPicPr preferRelativeResize="0"/>
          <p:nvPr/>
        </p:nvPicPr>
        <p:blipFill>
          <a:blip r:embed="rId3">
            <a:alphaModFix/>
          </a:blip>
          <a:stretch>
            <a:fillRect/>
          </a:stretch>
        </p:blipFill>
        <p:spPr>
          <a:xfrm>
            <a:off x="5771300" y="2740825"/>
            <a:ext cx="2977600" cy="1900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2"/>
          <p:cNvSpPr txBox="1"/>
          <p:nvPr/>
        </p:nvSpPr>
        <p:spPr>
          <a:xfrm>
            <a:off x="2077375" y="2056050"/>
            <a:ext cx="65166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500">
                <a:latin typeface="Fredoka One"/>
                <a:ea typeface="Fredoka One"/>
                <a:cs typeface="Fredoka One"/>
                <a:sym typeface="Fredoka One"/>
              </a:rPr>
              <a:t>She needs $142.75.</a:t>
            </a:r>
            <a:endParaRPr sz="5500">
              <a:latin typeface="Fredoka One"/>
              <a:ea typeface="Fredoka One"/>
              <a:cs typeface="Fredoka One"/>
              <a:sym typeface="Fredoka One"/>
            </a:endParaRPr>
          </a:p>
        </p:txBody>
      </p:sp>
      <p:sp>
        <p:nvSpPr>
          <p:cNvPr id="134" name="Google Shape;134;p22"/>
          <p:cNvSpPr/>
          <p:nvPr/>
        </p:nvSpPr>
        <p:spPr>
          <a:xfrm>
            <a:off x="1923275" y="940675"/>
            <a:ext cx="6386400" cy="2936100"/>
          </a:xfrm>
          <a:prstGeom prst="wedgeRectCallout">
            <a:avLst>
              <a:gd fmla="val -20833" name="adj1"/>
              <a:gd fmla="val 625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2"/>
          <p:cNvSpPr txBox="1"/>
          <p:nvPr/>
        </p:nvSpPr>
        <p:spPr>
          <a:xfrm>
            <a:off x="2379250" y="1762225"/>
            <a:ext cx="56229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7200">
                <a:solidFill>
                  <a:schemeClr val="lt2"/>
                </a:solidFill>
                <a:latin typeface="Gloria Hallelujah"/>
                <a:ea typeface="Gloria Hallelujah"/>
                <a:cs typeface="Gloria Hallelujah"/>
                <a:sym typeface="Gloria Hallelujah"/>
              </a:rPr>
              <a:t>Answer</a:t>
            </a:r>
            <a:endParaRPr sz="7200">
              <a:solidFill>
                <a:schemeClr val="lt2"/>
              </a:solidFill>
              <a:latin typeface="Gloria Hallelujah"/>
              <a:ea typeface="Gloria Hallelujah"/>
              <a:cs typeface="Gloria Hallelujah"/>
              <a:sym typeface="Gloria Hallelujah"/>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2">
                                  <p:stCondLst>
                                    <p:cond delay="0"/>
                                  </p:stCondLst>
                                  <p:childTnLst>
                                    <p:anim calcmode="lin" valueType="num">
                                      <p:cBhvr additive="base">
                                        <p:cTn dur="1000"/>
                                        <p:tgtEl>
                                          <p:spTgt spid="134"/>
                                        </p:tgtEl>
                                        <p:attrNameLst>
                                          <p:attrName>ppt_x</p:attrName>
                                        </p:attrNameLst>
                                      </p:cBhvr>
                                      <p:tavLst>
                                        <p:tav fmla="" tm="0">
                                          <p:val>
                                            <p:strVal val="#ppt_x"/>
                                          </p:val>
                                        </p:tav>
                                        <p:tav fmla="" tm="100000">
                                          <p:val>
                                            <p:strVal val="#ppt_x+1"/>
                                          </p:val>
                                        </p:tav>
                                      </p:tavLst>
                                    </p:anim>
                                    <p:set>
                                      <p:cBhvr>
                                        <p:cTn dur="1" fill="hold">
                                          <p:stCondLst>
                                            <p:cond delay="1000"/>
                                          </p:stCondLst>
                                        </p:cTn>
                                        <p:tgtEl>
                                          <p:spTgt spid="134"/>
                                        </p:tgtEl>
                                        <p:attrNameLst>
                                          <p:attrName>style.visibility</p:attrName>
                                        </p:attrNameLst>
                                      </p:cBhvr>
                                      <p:to>
                                        <p:strVal val="hidden"/>
                                      </p:to>
                                    </p:set>
                                  </p:childTnLst>
                                </p:cTn>
                              </p:par>
                              <p:par>
                                <p:cTn fill="hold" nodeType="withEffect" presetClass="exit" presetID="2" presetSubtype="2">
                                  <p:stCondLst>
                                    <p:cond delay="0"/>
                                  </p:stCondLst>
                                  <p:childTnLst>
                                    <p:anim calcmode="lin" valueType="num">
                                      <p:cBhvr additive="base">
                                        <p:cTn dur="1000"/>
                                        <p:tgtEl>
                                          <p:spTgt spid="135"/>
                                        </p:tgtEl>
                                        <p:attrNameLst>
                                          <p:attrName>ppt_x</p:attrName>
                                        </p:attrNameLst>
                                      </p:cBhvr>
                                      <p:tavLst>
                                        <p:tav fmla="" tm="0">
                                          <p:val>
                                            <p:strVal val="#ppt_x"/>
                                          </p:val>
                                        </p:tav>
                                        <p:tav fmla="" tm="100000">
                                          <p:val>
                                            <p:strVal val="#ppt_x+1"/>
                                          </p:val>
                                        </p:tav>
                                      </p:tavLst>
                                    </p:anim>
                                    <p:set>
                                      <p:cBhvr>
                                        <p:cTn dur="1" fill="hold">
                                          <p:stCondLst>
                                            <p:cond delay="1000"/>
                                          </p:stCondLst>
                                        </p:cTn>
                                        <p:tgtEl>
                                          <p:spTgt spid="13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3"/>
          <p:cNvSpPr txBox="1"/>
          <p:nvPr/>
        </p:nvSpPr>
        <p:spPr>
          <a:xfrm>
            <a:off x="309600" y="1398225"/>
            <a:ext cx="84393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Jeffrey earned $65 doing yard work. He bought a pair of jeans for $31.25 and a sweatshirt for $16.50. He set aside the money left from his shopping trip to buy a gift for his cousin. How much money did he set aside for the gift?</a:t>
            </a:r>
            <a:endParaRPr sz="2800">
              <a:latin typeface="Fredoka One"/>
              <a:ea typeface="Fredoka One"/>
              <a:cs typeface="Fredoka One"/>
              <a:sym typeface="Fredoka One"/>
            </a:endParaRPr>
          </a:p>
        </p:txBody>
      </p:sp>
      <p:sp>
        <p:nvSpPr>
          <p:cNvPr id="141" name="Google Shape;141;p23"/>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142" name="Google Shape;142;p23"/>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sp>
        <p:nvSpPr>
          <p:cNvPr id="143" name="Google Shape;143;p23"/>
          <p:cNvSpPr txBox="1"/>
          <p:nvPr/>
        </p:nvSpPr>
        <p:spPr>
          <a:xfrm>
            <a:off x="2837675" y="1494350"/>
            <a:ext cx="3564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144" name="Google Shape;144;p23"/>
          <p:cNvPicPr preferRelativeResize="0"/>
          <p:nvPr/>
        </p:nvPicPr>
        <p:blipFill>
          <a:blip r:embed="rId3">
            <a:alphaModFix/>
          </a:blip>
          <a:stretch>
            <a:fillRect/>
          </a:stretch>
        </p:blipFill>
        <p:spPr>
          <a:xfrm>
            <a:off x="3514825" y="3019413"/>
            <a:ext cx="2028825" cy="2124075"/>
          </a:xfrm>
          <a:prstGeom prst="rect">
            <a:avLst/>
          </a:prstGeom>
          <a:noFill/>
          <a:ln>
            <a:noFill/>
          </a:ln>
        </p:spPr>
      </p:pic>
      <p:sp>
        <p:nvSpPr>
          <p:cNvPr id="145" name="Google Shape;145;p23"/>
          <p:cNvSpPr txBox="1"/>
          <p:nvPr/>
        </p:nvSpPr>
        <p:spPr>
          <a:xfrm>
            <a:off x="1980575" y="1830450"/>
            <a:ext cx="7647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46" name="Google Shape;146;p23"/>
          <p:cNvSpPr txBox="1"/>
          <p:nvPr/>
        </p:nvSpPr>
        <p:spPr>
          <a:xfrm>
            <a:off x="5914500" y="1860075"/>
            <a:ext cx="6714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4"/>
          <p:cNvSpPr txBox="1"/>
          <p:nvPr/>
        </p:nvSpPr>
        <p:spPr>
          <a:xfrm>
            <a:off x="309600" y="1398225"/>
            <a:ext cx="84393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Jeffrey earned $65 doing yard work. He bought a pair of jeans for $31.25 and a sweatshirt for $16.50. He set aside the money left from his shopping trip to buy a gift for his cousin. How much money did he set aside for the gift?</a:t>
            </a:r>
            <a:endParaRPr sz="2800">
              <a:latin typeface="Fredoka One"/>
              <a:ea typeface="Fredoka One"/>
              <a:cs typeface="Fredoka One"/>
              <a:sym typeface="Fredoka One"/>
            </a:endParaRPr>
          </a:p>
        </p:txBody>
      </p:sp>
      <p:sp>
        <p:nvSpPr>
          <p:cNvPr id="152" name="Google Shape;152;p24"/>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153" name="Google Shape;153;p24"/>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pic>
        <p:nvPicPr>
          <p:cNvPr id="154" name="Google Shape;154;p24"/>
          <p:cNvPicPr preferRelativeResize="0"/>
          <p:nvPr/>
        </p:nvPicPr>
        <p:blipFill>
          <a:blip r:embed="rId3">
            <a:alphaModFix/>
          </a:blip>
          <a:stretch>
            <a:fillRect/>
          </a:stretch>
        </p:blipFill>
        <p:spPr>
          <a:xfrm>
            <a:off x="3514825" y="3019413"/>
            <a:ext cx="2028825" cy="21240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5"/>
          <p:cNvSpPr txBox="1"/>
          <p:nvPr/>
        </p:nvSpPr>
        <p:spPr>
          <a:xfrm>
            <a:off x="2077375" y="2056050"/>
            <a:ext cx="62484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500">
                <a:latin typeface="Fredoka One"/>
                <a:ea typeface="Fredoka One"/>
                <a:cs typeface="Fredoka One"/>
                <a:sym typeface="Fredoka One"/>
              </a:rPr>
              <a:t>He has $17.25 left</a:t>
            </a:r>
            <a:r>
              <a:rPr lang="en" sz="5500">
                <a:latin typeface="Fredoka One"/>
                <a:ea typeface="Fredoka One"/>
                <a:cs typeface="Fredoka One"/>
                <a:sym typeface="Fredoka One"/>
              </a:rPr>
              <a:t>.</a:t>
            </a:r>
            <a:endParaRPr sz="5500">
              <a:latin typeface="Fredoka One"/>
              <a:ea typeface="Fredoka One"/>
              <a:cs typeface="Fredoka One"/>
              <a:sym typeface="Fredoka One"/>
            </a:endParaRPr>
          </a:p>
        </p:txBody>
      </p:sp>
      <p:sp>
        <p:nvSpPr>
          <p:cNvPr id="160" name="Google Shape;160;p25"/>
          <p:cNvSpPr/>
          <p:nvPr/>
        </p:nvSpPr>
        <p:spPr>
          <a:xfrm>
            <a:off x="1698950" y="1103700"/>
            <a:ext cx="6386400" cy="2936100"/>
          </a:xfrm>
          <a:prstGeom prst="wedgeRectCallout">
            <a:avLst>
              <a:gd fmla="val -20833" name="adj1"/>
              <a:gd fmla="val 625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5"/>
          <p:cNvSpPr txBox="1"/>
          <p:nvPr/>
        </p:nvSpPr>
        <p:spPr>
          <a:xfrm>
            <a:off x="2154925" y="1925250"/>
            <a:ext cx="56229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7200">
                <a:solidFill>
                  <a:schemeClr val="lt2"/>
                </a:solidFill>
                <a:latin typeface="Gloria Hallelujah"/>
                <a:ea typeface="Gloria Hallelujah"/>
                <a:cs typeface="Gloria Hallelujah"/>
                <a:sym typeface="Gloria Hallelujah"/>
              </a:rPr>
              <a:t>Answer</a:t>
            </a:r>
            <a:endParaRPr sz="7200">
              <a:solidFill>
                <a:schemeClr val="lt2"/>
              </a:solidFill>
              <a:latin typeface="Gloria Hallelujah"/>
              <a:ea typeface="Gloria Hallelujah"/>
              <a:cs typeface="Gloria Hallelujah"/>
              <a:sym typeface="Gloria Hallelujah"/>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2">
                                  <p:stCondLst>
                                    <p:cond delay="0"/>
                                  </p:stCondLst>
                                  <p:childTnLst>
                                    <p:anim calcmode="lin" valueType="num">
                                      <p:cBhvr additive="base">
                                        <p:cTn dur="1000"/>
                                        <p:tgtEl>
                                          <p:spTgt spid="160"/>
                                        </p:tgtEl>
                                        <p:attrNameLst>
                                          <p:attrName>ppt_x</p:attrName>
                                        </p:attrNameLst>
                                      </p:cBhvr>
                                      <p:tavLst>
                                        <p:tav fmla="" tm="0">
                                          <p:val>
                                            <p:strVal val="#ppt_x"/>
                                          </p:val>
                                        </p:tav>
                                        <p:tav fmla="" tm="100000">
                                          <p:val>
                                            <p:strVal val="#ppt_x+1"/>
                                          </p:val>
                                        </p:tav>
                                      </p:tavLst>
                                    </p:anim>
                                    <p:set>
                                      <p:cBhvr>
                                        <p:cTn dur="1" fill="hold">
                                          <p:stCondLst>
                                            <p:cond delay="1000"/>
                                          </p:stCondLst>
                                        </p:cTn>
                                        <p:tgtEl>
                                          <p:spTgt spid="160"/>
                                        </p:tgtEl>
                                        <p:attrNameLst>
                                          <p:attrName>style.visibility</p:attrName>
                                        </p:attrNameLst>
                                      </p:cBhvr>
                                      <p:to>
                                        <p:strVal val="hidden"/>
                                      </p:to>
                                    </p:set>
                                  </p:childTnLst>
                                </p:cTn>
                              </p:par>
                              <p:par>
                                <p:cTn fill="hold" nodeType="withEffect" presetClass="exit" presetID="2" presetSubtype="2">
                                  <p:stCondLst>
                                    <p:cond delay="0"/>
                                  </p:stCondLst>
                                  <p:childTnLst>
                                    <p:anim calcmode="lin" valueType="num">
                                      <p:cBhvr additive="base">
                                        <p:cTn dur="1000"/>
                                        <p:tgtEl>
                                          <p:spTgt spid="161"/>
                                        </p:tgtEl>
                                        <p:attrNameLst>
                                          <p:attrName>ppt_x</p:attrName>
                                        </p:attrNameLst>
                                      </p:cBhvr>
                                      <p:tavLst>
                                        <p:tav fmla="" tm="0">
                                          <p:val>
                                            <p:strVal val="#ppt_x"/>
                                          </p:val>
                                        </p:tav>
                                        <p:tav fmla="" tm="100000">
                                          <p:val>
                                            <p:strVal val="#ppt_x+1"/>
                                          </p:val>
                                        </p:tav>
                                      </p:tavLst>
                                    </p:anim>
                                    <p:set>
                                      <p:cBhvr>
                                        <p:cTn dur="1" fill="hold">
                                          <p:stCondLst>
                                            <p:cond delay="1000"/>
                                          </p:stCondLst>
                                        </p:cTn>
                                        <p:tgtEl>
                                          <p:spTgt spid="16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26"/>
          <p:cNvPicPr preferRelativeResize="0"/>
          <p:nvPr/>
        </p:nvPicPr>
        <p:blipFill>
          <a:blip r:embed="rId3">
            <a:alphaModFix/>
          </a:blip>
          <a:stretch>
            <a:fillRect/>
          </a:stretch>
        </p:blipFill>
        <p:spPr>
          <a:xfrm>
            <a:off x="5293200" y="1298550"/>
            <a:ext cx="3395450" cy="3404350"/>
          </a:xfrm>
          <a:prstGeom prst="rect">
            <a:avLst/>
          </a:prstGeom>
          <a:noFill/>
          <a:ln>
            <a:noFill/>
          </a:ln>
        </p:spPr>
      </p:pic>
      <p:sp>
        <p:nvSpPr>
          <p:cNvPr id="167" name="Google Shape;167;p26"/>
          <p:cNvSpPr txBox="1"/>
          <p:nvPr/>
        </p:nvSpPr>
        <p:spPr>
          <a:xfrm>
            <a:off x="309600" y="1398225"/>
            <a:ext cx="4983600" cy="314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The total snowfall for the last year was 36.4 inches. The graph shows snowfalls for the 3 months last year and for the same 3 months this year. Find how much greater this year’s 3-month snowfall was than last year’s.</a:t>
            </a:r>
            <a:endParaRPr sz="2800">
              <a:latin typeface="Fredoka One"/>
              <a:ea typeface="Fredoka One"/>
              <a:cs typeface="Fredoka One"/>
              <a:sym typeface="Fredoka One"/>
            </a:endParaRPr>
          </a:p>
        </p:txBody>
      </p:sp>
      <p:sp>
        <p:nvSpPr>
          <p:cNvPr id="168" name="Google Shape;168;p26"/>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169" name="Google Shape;169;p26"/>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sp>
        <p:nvSpPr>
          <p:cNvPr id="170" name="Google Shape;170;p26"/>
          <p:cNvSpPr txBox="1"/>
          <p:nvPr/>
        </p:nvSpPr>
        <p:spPr>
          <a:xfrm>
            <a:off x="5914500" y="2046425"/>
            <a:ext cx="2487000" cy="19086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71" name="Google Shape;171;p26"/>
          <p:cNvSpPr txBox="1"/>
          <p:nvPr/>
        </p:nvSpPr>
        <p:spPr>
          <a:xfrm>
            <a:off x="1740225" y="1860075"/>
            <a:ext cx="6714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27"/>
          <p:cNvPicPr preferRelativeResize="0"/>
          <p:nvPr/>
        </p:nvPicPr>
        <p:blipFill>
          <a:blip r:embed="rId3">
            <a:alphaModFix/>
          </a:blip>
          <a:stretch>
            <a:fillRect/>
          </a:stretch>
        </p:blipFill>
        <p:spPr>
          <a:xfrm>
            <a:off x="5293200" y="1298550"/>
            <a:ext cx="3395450" cy="3404350"/>
          </a:xfrm>
          <a:prstGeom prst="rect">
            <a:avLst/>
          </a:prstGeom>
          <a:noFill/>
          <a:ln>
            <a:noFill/>
          </a:ln>
        </p:spPr>
      </p:pic>
      <p:sp>
        <p:nvSpPr>
          <p:cNvPr id="177" name="Google Shape;177;p27"/>
          <p:cNvSpPr txBox="1"/>
          <p:nvPr/>
        </p:nvSpPr>
        <p:spPr>
          <a:xfrm>
            <a:off x="309600" y="1398225"/>
            <a:ext cx="4983600" cy="314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Fredoka One"/>
                <a:ea typeface="Fredoka One"/>
                <a:cs typeface="Fredoka One"/>
                <a:sym typeface="Fredoka One"/>
              </a:rPr>
              <a:t>The total snowfall for the last year was 36.4 inches. The graph shows snowfalls for the 3 months last year and for the same 3 months this year. Find how much greater this year’s 3-month snowfall was than last year’s.</a:t>
            </a:r>
            <a:endParaRPr sz="2800">
              <a:latin typeface="Fredoka One"/>
              <a:ea typeface="Fredoka One"/>
              <a:cs typeface="Fredoka One"/>
              <a:sym typeface="Fredoka One"/>
            </a:endParaRPr>
          </a:p>
        </p:txBody>
      </p:sp>
      <p:sp>
        <p:nvSpPr>
          <p:cNvPr id="178" name="Google Shape;178;p27"/>
          <p:cNvSpPr txBox="1"/>
          <p:nvPr/>
        </p:nvSpPr>
        <p:spPr>
          <a:xfrm>
            <a:off x="299625" y="199750"/>
            <a:ext cx="854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Gloria Hallelujah"/>
                <a:ea typeface="Gloria Hallelujah"/>
                <a:cs typeface="Gloria Hallelujah"/>
                <a:sym typeface="Gloria Hallelujah"/>
              </a:rPr>
              <a:t>Read the numberless word problem.  Determine what operation you will need to do to solve the problem.  Some of them may need more than one operation. Then move to the next slide &amp; solve before checking your final answer.</a:t>
            </a:r>
            <a:endParaRPr sz="1600">
              <a:latin typeface="Gloria Hallelujah"/>
              <a:ea typeface="Gloria Hallelujah"/>
              <a:cs typeface="Gloria Hallelujah"/>
              <a:sym typeface="Gloria Hallelujah"/>
            </a:endParaRPr>
          </a:p>
        </p:txBody>
      </p:sp>
      <p:cxnSp>
        <p:nvCxnSpPr>
          <p:cNvPr id="179" name="Google Shape;179;p27"/>
          <p:cNvCxnSpPr/>
          <p:nvPr/>
        </p:nvCxnSpPr>
        <p:spPr>
          <a:xfrm flipH="1" rot="10800000">
            <a:off x="282450" y="1208600"/>
            <a:ext cx="8579100" cy="4500"/>
          </a:xfrm>
          <a:prstGeom prst="straightConnector1">
            <a:avLst/>
          </a:prstGeom>
          <a:noFill/>
          <a:ln cap="flat" cmpd="sng" w="38100">
            <a:solidFill>
              <a:srgbClr val="9900FF"/>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8"/>
          <p:cNvSpPr txBox="1"/>
          <p:nvPr/>
        </p:nvSpPr>
        <p:spPr>
          <a:xfrm>
            <a:off x="2077375" y="2056050"/>
            <a:ext cx="6248400" cy="187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500">
                <a:latin typeface="Fredoka One"/>
                <a:ea typeface="Fredoka One"/>
                <a:cs typeface="Fredoka One"/>
                <a:sym typeface="Fredoka One"/>
              </a:rPr>
              <a:t>This year is 4.15 inches more.</a:t>
            </a:r>
            <a:endParaRPr sz="5500">
              <a:latin typeface="Fredoka One"/>
              <a:ea typeface="Fredoka One"/>
              <a:cs typeface="Fredoka One"/>
              <a:sym typeface="Fredoka One"/>
            </a:endParaRPr>
          </a:p>
        </p:txBody>
      </p:sp>
      <p:sp>
        <p:nvSpPr>
          <p:cNvPr id="185" name="Google Shape;185;p28"/>
          <p:cNvSpPr/>
          <p:nvPr/>
        </p:nvSpPr>
        <p:spPr>
          <a:xfrm>
            <a:off x="1747000" y="1389325"/>
            <a:ext cx="6386400" cy="2936100"/>
          </a:xfrm>
          <a:prstGeom prst="wedgeRectCallout">
            <a:avLst>
              <a:gd fmla="val -20833" name="adj1"/>
              <a:gd fmla="val 625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8"/>
          <p:cNvSpPr txBox="1"/>
          <p:nvPr/>
        </p:nvSpPr>
        <p:spPr>
          <a:xfrm>
            <a:off x="2202975" y="2210875"/>
            <a:ext cx="56229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7200">
                <a:solidFill>
                  <a:schemeClr val="lt2"/>
                </a:solidFill>
                <a:latin typeface="Gloria Hallelujah"/>
                <a:ea typeface="Gloria Hallelujah"/>
                <a:cs typeface="Gloria Hallelujah"/>
                <a:sym typeface="Gloria Hallelujah"/>
              </a:rPr>
              <a:t>Answer</a:t>
            </a:r>
            <a:endParaRPr sz="7200">
              <a:solidFill>
                <a:schemeClr val="lt2"/>
              </a:solidFill>
              <a:latin typeface="Gloria Hallelujah"/>
              <a:ea typeface="Gloria Hallelujah"/>
              <a:cs typeface="Gloria Hallelujah"/>
              <a:sym typeface="Gloria Hallelujah"/>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2">
                                  <p:stCondLst>
                                    <p:cond delay="0"/>
                                  </p:stCondLst>
                                  <p:childTnLst>
                                    <p:anim calcmode="lin" valueType="num">
                                      <p:cBhvr additive="base">
                                        <p:cTn dur="1000"/>
                                        <p:tgtEl>
                                          <p:spTgt spid="185"/>
                                        </p:tgtEl>
                                        <p:attrNameLst>
                                          <p:attrName>ppt_x</p:attrName>
                                        </p:attrNameLst>
                                      </p:cBhvr>
                                      <p:tavLst>
                                        <p:tav fmla="" tm="0">
                                          <p:val>
                                            <p:strVal val="#ppt_x"/>
                                          </p:val>
                                        </p:tav>
                                        <p:tav fmla="" tm="100000">
                                          <p:val>
                                            <p:strVal val="#ppt_x+1"/>
                                          </p:val>
                                        </p:tav>
                                      </p:tavLst>
                                    </p:anim>
                                    <p:set>
                                      <p:cBhvr>
                                        <p:cTn dur="1" fill="hold">
                                          <p:stCondLst>
                                            <p:cond delay="1000"/>
                                          </p:stCondLst>
                                        </p:cTn>
                                        <p:tgtEl>
                                          <p:spTgt spid="185"/>
                                        </p:tgtEl>
                                        <p:attrNameLst>
                                          <p:attrName>style.visibility</p:attrName>
                                        </p:attrNameLst>
                                      </p:cBhvr>
                                      <p:to>
                                        <p:strVal val="hidden"/>
                                      </p:to>
                                    </p:set>
                                  </p:childTnLst>
                                </p:cTn>
                              </p:par>
                              <p:par>
                                <p:cTn fill="hold" nodeType="withEffect" presetClass="exit" presetID="2" presetSubtype="2">
                                  <p:stCondLst>
                                    <p:cond delay="0"/>
                                  </p:stCondLst>
                                  <p:childTnLst>
                                    <p:anim calcmode="lin" valueType="num">
                                      <p:cBhvr additive="base">
                                        <p:cTn dur="1000"/>
                                        <p:tgtEl>
                                          <p:spTgt spid="186"/>
                                        </p:tgtEl>
                                        <p:attrNameLst>
                                          <p:attrName>ppt_x</p:attrName>
                                        </p:attrNameLst>
                                      </p:cBhvr>
                                      <p:tavLst>
                                        <p:tav fmla="" tm="0">
                                          <p:val>
                                            <p:strVal val="#ppt_x"/>
                                          </p:val>
                                        </p:tav>
                                        <p:tav fmla="" tm="100000">
                                          <p:val>
                                            <p:strVal val="#ppt_x+1"/>
                                          </p:val>
                                        </p:tav>
                                      </p:tavLst>
                                    </p:anim>
                                    <p:set>
                                      <p:cBhvr>
                                        <p:cTn dur="1" fill="hold">
                                          <p:stCondLst>
                                            <p:cond delay="1000"/>
                                          </p:stCondLst>
                                        </p:cTn>
                                        <p:tgtEl>
                                          <p:spTgt spid="18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