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9" r:id="rId2"/>
    <p:sldId id="258" r:id="rId3"/>
    <p:sldId id="301" r:id="rId4"/>
    <p:sldId id="289" r:id="rId5"/>
    <p:sldId id="268" r:id="rId6"/>
    <p:sldId id="278" r:id="rId7"/>
    <p:sldId id="294" r:id="rId8"/>
    <p:sldId id="286" r:id="rId9"/>
    <p:sldId id="295" r:id="rId10"/>
    <p:sldId id="271" r:id="rId11"/>
    <p:sldId id="277" r:id="rId12"/>
    <p:sldId id="296" r:id="rId13"/>
    <p:sldId id="297" r:id="rId14"/>
    <p:sldId id="299" r:id="rId15"/>
    <p:sldId id="300"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9F9F9"/>
    <a:srgbClr val="007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41" autoAdjust="0"/>
    <p:restoredTop sz="94660"/>
  </p:normalViewPr>
  <p:slideViewPr>
    <p:cSldViewPr>
      <p:cViewPr varScale="1">
        <p:scale>
          <a:sx n="74" d="100"/>
          <a:sy n="74" d="100"/>
        </p:scale>
        <p:origin x="127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3C977C1-B07A-44F2-920B-9FA70E442488}" type="datetimeFigureOut">
              <a:rPr lang="en-US" smtClean="0"/>
              <a:pPr/>
              <a:t>2/19/2020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CAB8BD-2E4F-40BA-946E-D22B902A3E3D}" type="slidenum">
              <a:rPr lang="en-US" smtClean="0"/>
              <a:pPr/>
              <a:t>‹#›</a:t>
            </a:fld>
            <a:endParaRPr lang="en-US"/>
          </a:p>
        </p:txBody>
      </p:sp>
    </p:spTree>
    <p:extLst>
      <p:ext uri="{BB962C8B-B14F-4D97-AF65-F5344CB8AC3E}">
        <p14:creationId xmlns:p14="http://schemas.microsoft.com/office/powerpoint/2010/main" val="1706171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C7B503-157D-4B49-B6DC-5BE1F998D564}" type="datetimeFigureOut">
              <a:rPr lang="en-US" smtClean="0"/>
              <a:t>2/19/2020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40F9F8-74EB-4053-9CBA-9291A61C4153}" type="slidenum">
              <a:rPr lang="en-US" smtClean="0"/>
              <a:t>‹#›</a:t>
            </a:fld>
            <a:endParaRPr lang="en-US"/>
          </a:p>
        </p:txBody>
      </p:sp>
    </p:spTree>
    <p:extLst>
      <p:ext uri="{BB962C8B-B14F-4D97-AF65-F5344CB8AC3E}">
        <p14:creationId xmlns:p14="http://schemas.microsoft.com/office/powerpoint/2010/main" val="1769036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40F9F8-74EB-4053-9CBA-9291A61C4153}" type="slidenum">
              <a:rPr lang="en-US" smtClean="0"/>
              <a:t>2</a:t>
            </a:fld>
            <a:endParaRPr lang="en-US"/>
          </a:p>
        </p:txBody>
      </p:sp>
    </p:spTree>
    <p:extLst>
      <p:ext uri="{BB962C8B-B14F-4D97-AF65-F5344CB8AC3E}">
        <p14:creationId xmlns:p14="http://schemas.microsoft.com/office/powerpoint/2010/main" val="62108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07DFA-10F7-4086-97EA-A648E15781F2}" type="slidenum">
              <a:rPr lang="en-US" smtClean="0"/>
              <a:t>11</a:t>
            </a:fld>
            <a:endParaRPr lang="en-US"/>
          </a:p>
        </p:txBody>
      </p:sp>
    </p:spTree>
    <p:extLst>
      <p:ext uri="{BB962C8B-B14F-4D97-AF65-F5344CB8AC3E}">
        <p14:creationId xmlns:p14="http://schemas.microsoft.com/office/powerpoint/2010/main" val="2362215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a:t>Something</a:t>
            </a:r>
            <a:r>
              <a:rPr lang="en-US" baseline="0" dirty="0"/>
              <a:t> about the size of the farm.</a:t>
            </a:r>
          </a:p>
          <a:p>
            <a:pPr marL="228600" indent="-228600">
              <a:buAutoNum type="arabicPeriod"/>
            </a:pPr>
            <a:r>
              <a:rPr lang="en-US" baseline="0" dirty="0"/>
              <a:t>I will grade.</a:t>
            </a:r>
            <a:endParaRPr lang="en-US" dirty="0"/>
          </a:p>
        </p:txBody>
      </p:sp>
      <p:sp>
        <p:nvSpPr>
          <p:cNvPr id="4" name="Slide Number Placeholder 3"/>
          <p:cNvSpPr>
            <a:spLocks noGrp="1"/>
          </p:cNvSpPr>
          <p:nvPr>
            <p:ph type="sldNum" sz="quarter" idx="10"/>
          </p:nvPr>
        </p:nvSpPr>
        <p:spPr/>
        <p:txBody>
          <a:bodyPr/>
          <a:lstStyle/>
          <a:p>
            <a:fld id="{4240F9F8-74EB-4053-9CBA-9291A61C4153}" type="slidenum">
              <a:rPr lang="en-US" smtClean="0"/>
              <a:t>16</a:t>
            </a:fld>
            <a:endParaRPr lang="en-US"/>
          </a:p>
        </p:txBody>
      </p:sp>
    </p:spTree>
    <p:extLst>
      <p:ext uri="{BB962C8B-B14F-4D97-AF65-F5344CB8AC3E}">
        <p14:creationId xmlns:p14="http://schemas.microsoft.com/office/powerpoint/2010/main" val="4214632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339366-FC81-4FE7-ABF3-FA4FB7E6F1F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339366-FC81-4FE7-ABF3-FA4FB7E6F1FF}" type="datetimeFigureOut">
              <a:rPr lang="en-US" smtClean="0"/>
              <a:pPr/>
              <a:t>2/19/2020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339366-FC81-4FE7-ABF3-FA4FB7E6F1FF}" type="datetimeFigureOut">
              <a:rPr lang="en-US" smtClean="0"/>
              <a:pPr/>
              <a:t>2/19/2020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339366-FC81-4FE7-ABF3-FA4FB7E6F1FF}" type="datetimeFigureOut">
              <a:rPr lang="en-US" smtClean="0"/>
              <a:pPr/>
              <a:t>2/19/2020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339366-FC81-4FE7-ABF3-FA4FB7E6F1F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339366-FC81-4FE7-ABF3-FA4FB7E6F1F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339366-FC81-4FE7-ABF3-FA4FB7E6F1FF}" type="datetimeFigureOut">
              <a:rPr lang="en-US" smtClean="0"/>
              <a:pPr/>
              <a:t>2/19/2020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F26292-0F45-4C8C-9BB8-953CEFE7A2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dirty="0"/>
              <a:t>Agenda</a:t>
            </a:r>
          </a:p>
        </p:txBody>
      </p:sp>
      <p:sp>
        <p:nvSpPr>
          <p:cNvPr id="3" name="Content Placeholder 2"/>
          <p:cNvSpPr>
            <a:spLocks noGrp="1"/>
          </p:cNvSpPr>
          <p:nvPr>
            <p:ph idx="1"/>
          </p:nvPr>
        </p:nvSpPr>
        <p:spPr>
          <a:xfrm>
            <a:off x="457200" y="1066800"/>
            <a:ext cx="8229600" cy="5334000"/>
          </a:xfrm>
        </p:spPr>
        <p:txBody>
          <a:bodyPr>
            <a:normAutofit fontScale="92500"/>
          </a:bodyPr>
          <a:lstStyle/>
          <a:p>
            <a:r>
              <a:rPr lang="en-US" dirty="0"/>
              <a:t>Warm Up						10 min</a:t>
            </a:r>
          </a:p>
          <a:p>
            <a:r>
              <a:rPr lang="en-US" dirty="0" smtClean="0"/>
              <a:t>Checkup </a:t>
            </a:r>
            <a:r>
              <a:rPr lang="en-US" dirty="0"/>
              <a:t>time					10 min</a:t>
            </a:r>
          </a:p>
          <a:p>
            <a:pPr lvl="1"/>
            <a:r>
              <a:rPr lang="en-US" i="1" dirty="0"/>
              <a:t>Check</a:t>
            </a:r>
            <a:r>
              <a:rPr lang="en-US" dirty="0"/>
              <a:t>, </a:t>
            </a:r>
            <a:r>
              <a:rPr lang="en-US" i="1" dirty="0"/>
              <a:t>copies</a:t>
            </a:r>
          </a:p>
          <a:p>
            <a:r>
              <a:rPr lang="en-US" dirty="0" smtClean="0"/>
              <a:t>Random </a:t>
            </a:r>
            <a:r>
              <a:rPr lang="en-US" dirty="0"/>
              <a:t>vs. blocking				15 min</a:t>
            </a:r>
          </a:p>
          <a:p>
            <a:r>
              <a:rPr lang="en-US" dirty="0"/>
              <a:t>Window/Door					10 min</a:t>
            </a:r>
          </a:p>
          <a:p>
            <a:r>
              <a:rPr lang="en-US" dirty="0"/>
              <a:t>FRQ 2004 #2					</a:t>
            </a:r>
            <a:r>
              <a:rPr lang="en-US" dirty="0" smtClean="0"/>
              <a:t>15 </a:t>
            </a:r>
            <a:r>
              <a:rPr lang="en-US" dirty="0"/>
              <a:t>min</a:t>
            </a:r>
          </a:p>
          <a:p>
            <a:pPr lvl="1"/>
            <a:r>
              <a:rPr lang="en-US" i="1" dirty="0"/>
              <a:t>Copies of question </a:t>
            </a:r>
            <a:r>
              <a:rPr lang="en-US" i="1" u="sng" dirty="0"/>
              <a:t>and</a:t>
            </a:r>
            <a:r>
              <a:rPr lang="en-US" i="1" dirty="0"/>
              <a:t> scoring rubrics</a:t>
            </a:r>
          </a:p>
          <a:p>
            <a:pPr lvl="1"/>
            <a:r>
              <a:rPr lang="en-US" i="1" dirty="0"/>
              <a:t>Skip?</a:t>
            </a:r>
          </a:p>
          <a:p>
            <a:r>
              <a:rPr lang="en-US" dirty="0" smtClean="0"/>
              <a:t>Exit </a:t>
            </a:r>
            <a:r>
              <a:rPr lang="en-US" dirty="0"/>
              <a:t>Pass						5 min</a:t>
            </a:r>
          </a:p>
        </p:txBody>
      </p:sp>
      <p:sp>
        <p:nvSpPr>
          <p:cNvPr id="5" name="TextBox 4"/>
          <p:cNvSpPr txBox="1"/>
          <p:nvPr/>
        </p:nvSpPr>
        <p:spPr>
          <a:xfrm>
            <a:off x="6019800" y="171390"/>
            <a:ext cx="2932213" cy="800219"/>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300" b="1" dirty="0"/>
              <a:t>Homework </a:t>
            </a:r>
            <a:r>
              <a:rPr lang="en-US" sz="2300" b="1" dirty="0" smtClean="0"/>
              <a:t>(</a:t>
            </a:r>
            <a:r>
              <a:rPr lang="en-US" sz="2300" b="1" dirty="0" err="1" smtClean="0"/>
              <a:t>reg</a:t>
            </a:r>
            <a:r>
              <a:rPr lang="en-US" sz="2300" b="1" dirty="0" smtClean="0"/>
              <a:t>)</a:t>
            </a:r>
            <a:endParaRPr lang="en-US" sz="2300" b="1" dirty="0"/>
          </a:p>
          <a:p>
            <a:r>
              <a:rPr lang="en-US" sz="2300" dirty="0" smtClean="0"/>
              <a:t>Pg.380-381 #5.61, 5.65</a:t>
            </a:r>
            <a:endParaRPr lang="en-US" sz="23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a:t>Warm Up</a:t>
            </a:r>
          </a:p>
        </p:txBody>
      </p:sp>
      <p:sp>
        <p:nvSpPr>
          <p:cNvPr id="3" name="Content Placeholder 2"/>
          <p:cNvSpPr>
            <a:spLocks noGrp="1"/>
          </p:cNvSpPr>
          <p:nvPr>
            <p:ph idx="1"/>
          </p:nvPr>
        </p:nvSpPr>
        <p:spPr>
          <a:xfrm>
            <a:off x="457200" y="838200"/>
            <a:ext cx="8686800" cy="5638800"/>
          </a:xfrm>
        </p:spPr>
        <p:txBody>
          <a:bodyPr>
            <a:normAutofit fontScale="77500" lnSpcReduction="20000"/>
          </a:bodyPr>
          <a:lstStyle/>
          <a:p>
            <a:pPr marL="0">
              <a:spcBef>
                <a:spcPts val="0"/>
              </a:spcBef>
              <a:buNone/>
            </a:pPr>
            <a:r>
              <a:rPr lang="en-US" dirty="0"/>
              <a:t>Mr. Colligan wants to figure out which type of paper makes the best paper airplanes. He makes them with graph paper and printer paper. He measures how far they fly. </a:t>
            </a:r>
          </a:p>
          <a:p>
            <a:pPr marL="514350" indent="-514350">
              <a:buFont typeface="+mj-lt"/>
              <a:buAutoNum type="arabicPeriod"/>
            </a:pPr>
            <a:r>
              <a:rPr lang="en-US" dirty="0">
                <a:solidFill>
                  <a:srgbClr val="0070C0"/>
                </a:solidFill>
              </a:rPr>
              <a:t> What is the response variable? </a:t>
            </a:r>
          </a:p>
          <a:p>
            <a:pPr marL="514350" indent="-514350">
              <a:buNone/>
            </a:pPr>
            <a:r>
              <a:rPr lang="en-US" i="1" dirty="0">
                <a:solidFill>
                  <a:srgbClr val="007033"/>
                </a:solidFill>
              </a:rPr>
              <a:t>Let’s assume Colligan does an experiment.</a:t>
            </a:r>
          </a:p>
          <a:p>
            <a:pPr marL="514350" indent="-514350">
              <a:buNone/>
            </a:pPr>
            <a:r>
              <a:rPr lang="en-US" dirty="0">
                <a:solidFill>
                  <a:srgbClr val="007033"/>
                </a:solidFill>
              </a:rPr>
              <a:t>2.	What is the factor? </a:t>
            </a:r>
          </a:p>
          <a:p>
            <a:pPr marL="514350" indent="-514350">
              <a:buNone/>
            </a:pPr>
            <a:r>
              <a:rPr lang="en-US" dirty="0">
                <a:solidFill>
                  <a:srgbClr val="007033"/>
                </a:solidFill>
              </a:rPr>
              <a:t>3.	What are its levels?  </a:t>
            </a:r>
          </a:p>
          <a:p>
            <a:pPr marL="514350" indent="-514350">
              <a:buNone/>
            </a:pPr>
            <a:r>
              <a:rPr lang="en-US" dirty="0">
                <a:solidFill>
                  <a:srgbClr val="007033"/>
                </a:solidFill>
              </a:rPr>
              <a:t>4.	What are the treatments?</a:t>
            </a:r>
          </a:p>
          <a:p>
            <a:pPr marL="514350" indent="-514350">
              <a:buAutoNum type="arabicPeriod" startAt="5"/>
            </a:pPr>
            <a:endParaRPr lang="en-US" dirty="0">
              <a:solidFill>
                <a:srgbClr val="007033"/>
              </a:solidFill>
            </a:endParaRPr>
          </a:p>
          <a:p>
            <a:pPr marL="0">
              <a:spcBef>
                <a:spcPts val="0"/>
              </a:spcBef>
              <a:buNone/>
            </a:pPr>
            <a:r>
              <a:rPr lang="en-US" dirty="0"/>
              <a:t>The </a:t>
            </a:r>
            <a:r>
              <a:rPr lang="en-US" dirty="0" err="1"/>
              <a:t>Heschong</a:t>
            </a:r>
            <a:r>
              <a:rPr lang="en-US" dirty="0"/>
              <a:t> </a:t>
            </a:r>
            <a:r>
              <a:rPr lang="en-US" dirty="0" err="1"/>
              <a:t>Mahone</a:t>
            </a:r>
            <a:r>
              <a:rPr lang="en-US" dirty="0"/>
              <a:t> group, based in Fair Oaks, found that students whose classrooms had more natural light scored as much as 25% higher on standardized tests than other students.</a:t>
            </a:r>
          </a:p>
          <a:p>
            <a:pPr marL="514350" indent="-514350">
              <a:buNone/>
            </a:pPr>
            <a:r>
              <a:rPr lang="en-US" dirty="0">
                <a:solidFill>
                  <a:srgbClr val="7030A0"/>
                </a:solidFill>
              </a:rPr>
              <a:t>5.	Briefly describe the design of a controlled experiment to address this issue.</a:t>
            </a:r>
          </a:p>
          <a:p>
            <a:pPr marL="514350" indent="-514350">
              <a:buNone/>
            </a:pPr>
            <a:r>
              <a:rPr lang="en-US" dirty="0">
                <a:solidFill>
                  <a:srgbClr val="7030A0"/>
                </a:solidFill>
              </a:rPr>
              <a:t>6.	Identify at least two confounding variables.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a:t>
            </a:r>
            <a:r>
              <a:rPr lang="en-US" dirty="0" smtClean="0">
                <a:sym typeface="Wingdings" panose="05000000000000000000" pitchFamily="2" charset="2"/>
              </a:rPr>
              <a:t> AP exams</a:t>
            </a:r>
            <a:endParaRPr lang="en-US" dirty="0"/>
          </a:p>
        </p:txBody>
      </p:sp>
      <p:sp>
        <p:nvSpPr>
          <p:cNvPr id="3" name="Content Placeholder 2"/>
          <p:cNvSpPr>
            <a:spLocks noGrp="1"/>
          </p:cNvSpPr>
          <p:nvPr>
            <p:ph idx="1"/>
          </p:nvPr>
        </p:nvSpPr>
        <p:spPr/>
        <p:txBody>
          <a:bodyPr/>
          <a:lstStyle/>
          <a:p>
            <a:r>
              <a:rPr lang="en-US" dirty="0" smtClean="0"/>
              <a:t>If you do NOT want to take the AP Statistics exam, you need to tell me by next Friday 2/28</a:t>
            </a:r>
            <a:endParaRPr lang="en-US" dirty="0"/>
          </a:p>
        </p:txBody>
      </p:sp>
    </p:spTree>
    <p:extLst>
      <p:ext uri="{BB962C8B-B14F-4D97-AF65-F5344CB8AC3E}">
        <p14:creationId xmlns:p14="http://schemas.microsoft.com/office/powerpoint/2010/main" val="19250472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Checkup time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968875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a:t>Blocking</a:t>
            </a:r>
            <a:br>
              <a:rPr lang="en-US" dirty="0"/>
            </a:br>
            <a:r>
              <a:rPr lang="en-US" sz="2800" dirty="0"/>
              <a:t>Confounding variables you </a:t>
            </a:r>
            <a:r>
              <a:rPr lang="en-US" dirty="0">
                <a:solidFill>
                  <a:srgbClr val="FF0000"/>
                </a:solidFill>
              </a:rPr>
              <a:t>DO</a:t>
            </a:r>
            <a:r>
              <a:rPr lang="en-US" sz="2800" dirty="0"/>
              <a:t> know</a:t>
            </a:r>
            <a:endParaRPr lang="en-US" sz="2800" dirty="0">
              <a:solidFill>
                <a:srgbClr val="FF0000"/>
              </a:solidFill>
            </a:endParaRPr>
          </a:p>
        </p:txBody>
      </p:sp>
      <p:sp>
        <p:nvSpPr>
          <p:cNvPr id="3" name="Content Placeholder 2"/>
          <p:cNvSpPr>
            <a:spLocks noGrp="1"/>
          </p:cNvSpPr>
          <p:nvPr>
            <p:ph idx="1"/>
          </p:nvPr>
        </p:nvSpPr>
        <p:spPr>
          <a:xfrm>
            <a:off x="152400" y="1295400"/>
            <a:ext cx="8839200" cy="5105400"/>
          </a:xfrm>
        </p:spPr>
        <p:txBody>
          <a:bodyPr>
            <a:normAutofit fontScale="92500" lnSpcReduction="20000"/>
          </a:bodyPr>
          <a:lstStyle/>
          <a:p>
            <a:pPr marL="514350" indent="-514350">
              <a:spcBef>
                <a:spcPts val="0"/>
              </a:spcBef>
              <a:buFont typeface="+mj-lt"/>
              <a:buAutoNum type="arabicPeriod"/>
            </a:pPr>
            <a:r>
              <a:rPr lang="en-US" dirty="0">
                <a:solidFill>
                  <a:srgbClr val="0070C0"/>
                </a:solidFill>
              </a:rPr>
              <a:t>You </a:t>
            </a:r>
            <a:r>
              <a:rPr lang="en-US" u="sng" dirty="0">
                <a:solidFill>
                  <a:srgbClr val="0070C0"/>
                </a:solidFill>
              </a:rPr>
              <a:t>reasonably</a:t>
            </a:r>
            <a:r>
              <a:rPr lang="en-US" dirty="0">
                <a:solidFill>
                  <a:srgbClr val="0070C0"/>
                </a:solidFill>
              </a:rPr>
              <a:t> suspect a confounding variable</a:t>
            </a:r>
          </a:p>
          <a:p>
            <a:pPr marL="514350" indent="-514350">
              <a:spcBef>
                <a:spcPts val="0"/>
              </a:spcBef>
              <a:buFont typeface="+mj-lt"/>
              <a:buAutoNum type="arabicPeriod"/>
            </a:pPr>
            <a:r>
              <a:rPr lang="en-US" dirty="0">
                <a:solidFill>
                  <a:srgbClr val="0070C0"/>
                </a:solidFill>
              </a:rPr>
              <a:t>You didn’t use stratified sampling</a:t>
            </a:r>
          </a:p>
          <a:p>
            <a:pPr marL="0" indent="0">
              <a:spcBef>
                <a:spcPts val="0"/>
              </a:spcBef>
              <a:buNone/>
            </a:pPr>
            <a:endParaRPr lang="en-US" dirty="0">
              <a:solidFill>
                <a:srgbClr val="0070C0"/>
              </a:solidFill>
            </a:endParaRPr>
          </a:p>
          <a:p>
            <a:pPr marL="0" indent="0">
              <a:spcBef>
                <a:spcPts val="0"/>
              </a:spcBef>
              <a:buNone/>
            </a:pPr>
            <a:r>
              <a:rPr lang="en-US" dirty="0">
                <a:solidFill>
                  <a:srgbClr val="0070C0"/>
                </a:solidFill>
              </a:rPr>
              <a:t>Blocking </a:t>
            </a:r>
            <a:r>
              <a:rPr lang="en-US" dirty="0">
                <a:solidFill>
                  <a:srgbClr val="0070C0"/>
                </a:solidFill>
                <a:sym typeface="Wingdings" panose="05000000000000000000" pitchFamily="2" charset="2"/>
              </a:rPr>
              <a:t> </a:t>
            </a:r>
            <a:r>
              <a:rPr lang="en-US" dirty="0">
                <a:solidFill>
                  <a:srgbClr val="0070C0"/>
                </a:solidFill>
              </a:rPr>
              <a:t>Everything has that characteristic equally, then randomize within your “block(s)”</a:t>
            </a:r>
          </a:p>
          <a:p>
            <a:pPr marL="0" indent="0">
              <a:spcBef>
                <a:spcPts val="0"/>
              </a:spcBef>
              <a:buNone/>
            </a:pPr>
            <a:endParaRPr lang="en-US" dirty="0">
              <a:solidFill>
                <a:srgbClr val="0070C0"/>
              </a:solidFill>
            </a:endParaRPr>
          </a:p>
          <a:p>
            <a:pPr>
              <a:spcBef>
                <a:spcPts val="0"/>
              </a:spcBef>
            </a:pPr>
            <a:r>
              <a:rPr lang="en-US" dirty="0">
                <a:solidFill>
                  <a:srgbClr val="7030A0"/>
                </a:solidFill>
              </a:rPr>
              <a:t>Example:</a:t>
            </a:r>
          </a:p>
          <a:p>
            <a:pPr lvl="1">
              <a:spcBef>
                <a:spcPts val="0"/>
              </a:spcBef>
            </a:pPr>
            <a:r>
              <a:rPr lang="en-US" dirty="0">
                <a:solidFill>
                  <a:srgbClr val="7030A0"/>
                </a:solidFill>
              </a:rPr>
              <a:t>Does sunscreen prevent sunburn? </a:t>
            </a:r>
            <a:r>
              <a:rPr lang="en-US" sz="2300" dirty="0">
                <a:solidFill>
                  <a:srgbClr val="7030A0"/>
                </a:solidFill>
              </a:rPr>
              <a:t>(diagram, next slide)</a:t>
            </a:r>
          </a:p>
          <a:p>
            <a:pPr lvl="2">
              <a:spcBef>
                <a:spcPts val="0"/>
              </a:spcBef>
            </a:pPr>
            <a:r>
              <a:rPr lang="en-US" dirty="0">
                <a:solidFill>
                  <a:schemeClr val="bg1"/>
                </a:solidFill>
              </a:rPr>
              <a:t>Block of “</a:t>
            </a:r>
            <a:r>
              <a:rPr lang="en-US" i="1" dirty="0">
                <a:solidFill>
                  <a:schemeClr val="bg1"/>
                </a:solidFill>
              </a:rPr>
              <a:t>high-melanin</a:t>
            </a:r>
            <a:r>
              <a:rPr lang="en-US" dirty="0">
                <a:solidFill>
                  <a:schemeClr val="bg1"/>
                </a:solidFill>
              </a:rPr>
              <a:t>” subjects, block of “</a:t>
            </a:r>
            <a:r>
              <a:rPr lang="en-US" i="1" dirty="0">
                <a:solidFill>
                  <a:schemeClr val="bg1"/>
                </a:solidFill>
              </a:rPr>
              <a:t>low-melanin</a:t>
            </a:r>
            <a:r>
              <a:rPr lang="en-US" dirty="0">
                <a:solidFill>
                  <a:schemeClr val="bg1"/>
                </a:solidFill>
              </a:rPr>
              <a:t>” subjects.</a:t>
            </a:r>
          </a:p>
          <a:p>
            <a:pPr lvl="3">
              <a:spcBef>
                <a:spcPts val="0"/>
              </a:spcBef>
            </a:pPr>
            <a:r>
              <a:rPr lang="en-US" dirty="0">
                <a:solidFill>
                  <a:schemeClr val="bg1"/>
                </a:solidFill>
              </a:rPr>
              <a:t>Among </a:t>
            </a:r>
            <a:r>
              <a:rPr lang="en-US" i="1" dirty="0">
                <a:solidFill>
                  <a:schemeClr val="bg1"/>
                </a:solidFill>
              </a:rPr>
              <a:t>high-melanin</a:t>
            </a:r>
            <a:r>
              <a:rPr lang="en-US" dirty="0">
                <a:solidFill>
                  <a:schemeClr val="bg1"/>
                </a:solidFill>
              </a:rPr>
              <a:t>, randomly assign sunscreen/no-sunscreen.</a:t>
            </a:r>
          </a:p>
          <a:p>
            <a:pPr lvl="3">
              <a:spcBef>
                <a:spcPts val="0"/>
              </a:spcBef>
            </a:pPr>
            <a:r>
              <a:rPr lang="en-US" dirty="0">
                <a:solidFill>
                  <a:schemeClr val="bg1"/>
                </a:solidFill>
              </a:rPr>
              <a:t>Among </a:t>
            </a:r>
            <a:r>
              <a:rPr lang="en-US" i="1" dirty="0">
                <a:solidFill>
                  <a:schemeClr val="bg1"/>
                </a:solidFill>
              </a:rPr>
              <a:t>low-melanin</a:t>
            </a:r>
            <a:r>
              <a:rPr lang="en-US" dirty="0">
                <a:solidFill>
                  <a:schemeClr val="bg1"/>
                </a:solidFill>
              </a:rPr>
              <a:t>, randomly assign sunscreen/no-sunscreen.</a:t>
            </a:r>
          </a:p>
          <a:p>
            <a:pPr lvl="1">
              <a:spcBef>
                <a:spcPts val="0"/>
              </a:spcBef>
            </a:pPr>
            <a:r>
              <a:rPr lang="en-US" dirty="0">
                <a:solidFill>
                  <a:schemeClr val="bg1"/>
                </a:solidFill>
              </a:rPr>
              <a:t>Do Cheerios lower cholesterol?</a:t>
            </a:r>
          </a:p>
          <a:p>
            <a:pPr>
              <a:spcBef>
                <a:spcPts val="0"/>
              </a:spcBef>
            </a:pPr>
            <a:r>
              <a:rPr lang="en-US" sz="3500" b="1" dirty="0">
                <a:solidFill>
                  <a:schemeClr val="bg1"/>
                </a:solidFill>
              </a:rPr>
              <a:t>“Matched-pair” design </a:t>
            </a:r>
            <a:r>
              <a:rPr lang="en-US" dirty="0">
                <a:solidFill>
                  <a:schemeClr val="bg1"/>
                </a:solidFill>
              </a:rPr>
              <a:t>is most common blocking</a:t>
            </a:r>
          </a:p>
          <a:p>
            <a:pPr lvl="1">
              <a:spcBef>
                <a:spcPts val="0"/>
              </a:spcBef>
            </a:pPr>
            <a:r>
              <a:rPr lang="en-US" dirty="0">
                <a:solidFill>
                  <a:schemeClr val="bg1"/>
                </a:solidFill>
              </a:rPr>
              <a:t>Each pair can be blocked for same age, sex, income, etc.</a:t>
            </a:r>
          </a:p>
        </p:txBody>
      </p:sp>
      <p:sp>
        <p:nvSpPr>
          <p:cNvPr id="4" name="TextBox 3"/>
          <p:cNvSpPr txBox="1"/>
          <p:nvPr/>
        </p:nvSpPr>
        <p:spPr>
          <a:xfrm>
            <a:off x="76200" y="76200"/>
            <a:ext cx="890052" cy="44627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300" dirty="0"/>
              <a:t>Notes</a:t>
            </a:r>
          </a:p>
        </p:txBody>
      </p:sp>
      <p:sp>
        <p:nvSpPr>
          <p:cNvPr id="5" name="TextBox 4"/>
          <p:cNvSpPr txBox="1"/>
          <p:nvPr/>
        </p:nvSpPr>
        <p:spPr>
          <a:xfrm>
            <a:off x="152400" y="545068"/>
            <a:ext cx="716863" cy="369332"/>
          </a:xfrm>
          <a:prstGeom prst="rect">
            <a:avLst/>
          </a:prstGeom>
          <a:noFill/>
        </p:spPr>
        <p:txBody>
          <a:bodyPr wrap="none" rtlCol="0">
            <a:spAutoFit/>
          </a:bodyPr>
          <a:lstStyle/>
          <a:p>
            <a:r>
              <a:rPr lang="en-US" dirty="0"/>
              <a:t>1 of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 calcmode="lin" valueType="num">
                                      <p:cBhvr additive="base">
                                        <p:cTn id="5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5481" y="1014158"/>
            <a:ext cx="3446841" cy="507831"/>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700" dirty="0"/>
              <a:t>18 </a:t>
            </a:r>
            <a:r>
              <a:rPr lang="en-US" sz="2700" dirty="0" smtClean="0"/>
              <a:t>people – darker skin</a:t>
            </a:r>
            <a:endParaRPr lang="en-US" sz="2700" dirty="0"/>
          </a:p>
        </p:txBody>
      </p:sp>
      <p:sp>
        <p:nvSpPr>
          <p:cNvPr id="5" name="TextBox 4"/>
          <p:cNvSpPr txBox="1"/>
          <p:nvPr/>
        </p:nvSpPr>
        <p:spPr>
          <a:xfrm>
            <a:off x="4879767" y="1033186"/>
            <a:ext cx="3447867" cy="507831"/>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sz="2700" dirty="0"/>
              <a:t>10 </a:t>
            </a:r>
            <a:r>
              <a:rPr lang="en-US" sz="2700" dirty="0" smtClean="0"/>
              <a:t>people – lighter skin</a:t>
            </a:r>
            <a:endParaRPr lang="en-US" sz="2700" dirty="0"/>
          </a:p>
        </p:txBody>
      </p:sp>
      <p:cxnSp>
        <p:nvCxnSpPr>
          <p:cNvPr id="7" name="Straight Arrow Connector 6"/>
          <p:cNvCxnSpPr/>
          <p:nvPr/>
        </p:nvCxnSpPr>
        <p:spPr>
          <a:xfrm flipH="1">
            <a:off x="1600200" y="1676400"/>
            <a:ext cx="737197" cy="175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337397" y="1676400"/>
            <a:ext cx="710603" cy="175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511203" y="1676400"/>
            <a:ext cx="737197" cy="175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248400" y="1676400"/>
            <a:ext cx="710603" cy="175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49805" y="2782669"/>
            <a:ext cx="1398195" cy="646331"/>
          </a:xfrm>
          <a:prstGeom prst="rect">
            <a:avLst/>
          </a:prstGeom>
          <a:noFill/>
        </p:spPr>
        <p:txBody>
          <a:bodyPr wrap="square" rtlCol="0">
            <a:spAutoFit/>
          </a:bodyPr>
          <a:lstStyle/>
          <a:p>
            <a:pPr algn="ctr"/>
            <a:r>
              <a:rPr lang="en-US" dirty="0"/>
              <a:t>Randomly assign</a:t>
            </a:r>
          </a:p>
        </p:txBody>
      </p:sp>
      <p:sp>
        <p:nvSpPr>
          <p:cNvPr id="14" name="TextBox 13"/>
          <p:cNvSpPr txBox="1"/>
          <p:nvPr/>
        </p:nvSpPr>
        <p:spPr>
          <a:xfrm>
            <a:off x="5543048" y="2792905"/>
            <a:ext cx="1398195" cy="646331"/>
          </a:xfrm>
          <a:prstGeom prst="rect">
            <a:avLst/>
          </a:prstGeom>
          <a:noFill/>
        </p:spPr>
        <p:txBody>
          <a:bodyPr wrap="square" rtlCol="0">
            <a:spAutoFit/>
          </a:bodyPr>
          <a:lstStyle/>
          <a:p>
            <a:pPr algn="ctr"/>
            <a:r>
              <a:rPr lang="en-US" dirty="0"/>
              <a:t>Randomly assign</a:t>
            </a:r>
          </a:p>
        </p:txBody>
      </p:sp>
      <p:sp>
        <p:nvSpPr>
          <p:cNvPr id="15" name="TextBox 14"/>
          <p:cNvSpPr txBox="1"/>
          <p:nvPr/>
        </p:nvSpPr>
        <p:spPr>
          <a:xfrm>
            <a:off x="457200" y="3657600"/>
            <a:ext cx="1601977" cy="507831"/>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2700" dirty="0"/>
              <a:t>sunscreen</a:t>
            </a:r>
          </a:p>
        </p:txBody>
      </p:sp>
      <p:sp>
        <p:nvSpPr>
          <p:cNvPr id="16" name="TextBox 15"/>
          <p:cNvSpPr txBox="1"/>
          <p:nvPr/>
        </p:nvSpPr>
        <p:spPr>
          <a:xfrm>
            <a:off x="2209800" y="3657600"/>
            <a:ext cx="2044406" cy="507831"/>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700" dirty="0"/>
              <a:t>no sunscreen</a:t>
            </a:r>
          </a:p>
        </p:txBody>
      </p:sp>
      <p:sp>
        <p:nvSpPr>
          <p:cNvPr id="17" name="TextBox 16"/>
          <p:cNvSpPr txBox="1"/>
          <p:nvPr/>
        </p:nvSpPr>
        <p:spPr>
          <a:xfrm>
            <a:off x="4705196" y="3657600"/>
            <a:ext cx="1601977" cy="507831"/>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2700" dirty="0"/>
              <a:t>sunscreen</a:t>
            </a:r>
          </a:p>
        </p:txBody>
      </p:sp>
      <p:sp>
        <p:nvSpPr>
          <p:cNvPr id="18" name="TextBox 17"/>
          <p:cNvSpPr txBox="1"/>
          <p:nvPr/>
        </p:nvSpPr>
        <p:spPr>
          <a:xfrm>
            <a:off x="6457796" y="3657600"/>
            <a:ext cx="2044406" cy="507831"/>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700" dirty="0"/>
              <a:t>no sunscreen</a:t>
            </a:r>
          </a:p>
        </p:txBody>
      </p:sp>
      <p:sp>
        <p:nvSpPr>
          <p:cNvPr id="19" name="TextBox 18"/>
          <p:cNvSpPr txBox="1"/>
          <p:nvPr/>
        </p:nvSpPr>
        <p:spPr>
          <a:xfrm>
            <a:off x="457200" y="4512185"/>
            <a:ext cx="3587331" cy="12464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500" dirty="0"/>
              <a:t>If you put sunscreen on people with darker skin, do they burn less?</a:t>
            </a:r>
          </a:p>
        </p:txBody>
      </p:sp>
      <p:sp>
        <p:nvSpPr>
          <p:cNvPr id="20" name="TextBox 19"/>
          <p:cNvSpPr txBox="1"/>
          <p:nvPr/>
        </p:nvSpPr>
        <p:spPr>
          <a:xfrm>
            <a:off x="1240806" y="3185320"/>
            <a:ext cx="359394" cy="507831"/>
          </a:xfrm>
          <a:prstGeom prst="rect">
            <a:avLst/>
          </a:prstGeom>
          <a:noFill/>
        </p:spPr>
        <p:txBody>
          <a:bodyPr wrap="none" rtlCol="0">
            <a:spAutoFit/>
          </a:bodyPr>
          <a:lstStyle/>
          <a:p>
            <a:r>
              <a:rPr lang="en-US" sz="2700" dirty="0"/>
              <a:t>9</a:t>
            </a:r>
          </a:p>
        </p:txBody>
      </p:sp>
      <p:sp>
        <p:nvSpPr>
          <p:cNvPr id="21" name="TextBox 20"/>
          <p:cNvSpPr txBox="1"/>
          <p:nvPr/>
        </p:nvSpPr>
        <p:spPr>
          <a:xfrm>
            <a:off x="3042749" y="3175084"/>
            <a:ext cx="359394" cy="507831"/>
          </a:xfrm>
          <a:prstGeom prst="rect">
            <a:avLst/>
          </a:prstGeom>
          <a:noFill/>
        </p:spPr>
        <p:txBody>
          <a:bodyPr wrap="none" rtlCol="0">
            <a:spAutoFit/>
          </a:bodyPr>
          <a:lstStyle/>
          <a:p>
            <a:r>
              <a:rPr lang="en-US" sz="2700" dirty="0"/>
              <a:t>9</a:t>
            </a:r>
          </a:p>
        </p:txBody>
      </p:sp>
      <p:sp>
        <p:nvSpPr>
          <p:cNvPr id="22" name="TextBox 21"/>
          <p:cNvSpPr txBox="1"/>
          <p:nvPr/>
        </p:nvSpPr>
        <p:spPr>
          <a:xfrm>
            <a:off x="5050806" y="3161711"/>
            <a:ext cx="359394" cy="507831"/>
          </a:xfrm>
          <a:prstGeom prst="rect">
            <a:avLst/>
          </a:prstGeom>
          <a:noFill/>
        </p:spPr>
        <p:txBody>
          <a:bodyPr wrap="none" rtlCol="0">
            <a:spAutoFit/>
          </a:bodyPr>
          <a:lstStyle/>
          <a:p>
            <a:r>
              <a:rPr lang="en-US" sz="2700" dirty="0"/>
              <a:t>5</a:t>
            </a:r>
          </a:p>
        </p:txBody>
      </p:sp>
      <p:sp>
        <p:nvSpPr>
          <p:cNvPr id="23" name="TextBox 22"/>
          <p:cNvSpPr txBox="1"/>
          <p:nvPr/>
        </p:nvSpPr>
        <p:spPr>
          <a:xfrm>
            <a:off x="6978301" y="3163417"/>
            <a:ext cx="359394" cy="507831"/>
          </a:xfrm>
          <a:prstGeom prst="rect">
            <a:avLst/>
          </a:prstGeom>
          <a:noFill/>
        </p:spPr>
        <p:txBody>
          <a:bodyPr wrap="none" rtlCol="0">
            <a:spAutoFit/>
          </a:bodyPr>
          <a:lstStyle/>
          <a:p>
            <a:r>
              <a:rPr lang="en-US" sz="2700" dirty="0"/>
              <a:t>5</a:t>
            </a:r>
          </a:p>
        </p:txBody>
      </p:sp>
      <p:sp>
        <p:nvSpPr>
          <p:cNvPr id="24" name="TextBox 23"/>
          <p:cNvSpPr txBox="1"/>
          <p:nvPr/>
        </p:nvSpPr>
        <p:spPr>
          <a:xfrm>
            <a:off x="4848135" y="4525918"/>
            <a:ext cx="3511132" cy="12464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500" dirty="0"/>
              <a:t>If you put sunscreen on people with lighter skin, do they burn less?</a:t>
            </a:r>
          </a:p>
        </p:txBody>
      </p:sp>
      <p:sp>
        <p:nvSpPr>
          <p:cNvPr id="25" name="TextBox 24"/>
          <p:cNvSpPr txBox="1"/>
          <p:nvPr/>
        </p:nvSpPr>
        <p:spPr>
          <a:xfrm>
            <a:off x="2250865" y="235930"/>
            <a:ext cx="4259308" cy="507831"/>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700" dirty="0"/>
              <a:t>Let’s say you have 28 people.</a:t>
            </a:r>
          </a:p>
        </p:txBody>
      </p:sp>
      <p:sp>
        <p:nvSpPr>
          <p:cNvPr id="26" name="TextBox 25"/>
          <p:cNvSpPr txBox="1"/>
          <p:nvPr/>
        </p:nvSpPr>
        <p:spPr>
          <a:xfrm>
            <a:off x="7630702" y="5097"/>
            <a:ext cx="1457130" cy="738664"/>
          </a:xfrm>
          <a:prstGeom prst="rect">
            <a:avLst/>
          </a:prstGeom>
          <a:noFill/>
        </p:spPr>
        <p:txBody>
          <a:bodyPr wrap="none" rtlCol="0">
            <a:spAutoFit/>
          </a:bodyPr>
          <a:lstStyle/>
          <a:p>
            <a:pPr algn="ctr"/>
            <a:r>
              <a:rPr lang="en-US" sz="2100" dirty="0"/>
              <a:t>EXAMPLE</a:t>
            </a:r>
          </a:p>
          <a:p>
            <a:pPr algn="ctr"/>
            <a:r>
              <a:rPr lang="en-US" sz="2100" dirty="0"/>
              <a:t>(sunscreen)</a:t>
            </a:r>
          </a:p>
        </p:txBody>
      </p:sp>
    </p:spTree>
    <p:extLst>
      <p:ext uri="{BB962C8B-B14F-4D97-AF65-F5344CB8AC3E}">
        <p14:creationId xmlns:p14="http://schemas.microsoft.com/office/powerpoint/2010/main" val="41135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ppt_x"/>
                                          </p:val>
                                        </p:tav>
                                        <p:tav tm="100000">
                                          <p:val>
                                            <p:strVal val="#ppt_x"/>
                                          </p:val>
                                        </p:tav>
                                      </p:tavLst>
                                    </p:anim>
                                    <p:anim calcmode="lin" valueType="num">
                                      <p:cBhvr additive="base">
                                        <p:cTn id="8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3" grpId="0"/>
      <p:bldP spid="14" grpId="0"/>
      <p:bldP spid="15" grpId="0" animBg="1"/>
      <p:bldP spid="16" grpId="0" animBg="1"/>
      <p:bldP spid="17" grpId="0" animBg="1"/>
      <p:bldP spid="18" grpId="0" animBg="1"/>
      <p:bldP spid="19" grpId="0" animBg="1"/>
      <p:bldP spid="20" grpId="0"/>
      <p:bldP spid="21" grpId="0"/>
      <p:bldP spid="22" grpId="0"/>
      <p:bldP spid="23" grpId="0"/>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a:t>Blocking</a:t>
            </a:r>
            <a:br>
              <a:rPr lang="en-US" dirty="0"/>
            </a:br>
            <a:r>
              <a:rPr lang="en-US" sz="2800" dirty="0"/>
              <a:t>Confounding variables you </a:t>
            </a:r>
            <a:r>
              <a:rPr lang="en-US" dirty="0">
                <a:solidFill>
                  <a:srgbClr val="FF0000"/>
                </a:solidFill>
              </a:rPr>
              <a:t>DO</a:t>
            </a:r>
            <a:r>
              <a:rPr lang="en-US" sz="2800" dirty="0"/>
              <a:t> know</a:t>
            </a:r>
            <a:endParaRPr lang="en-US" sz="2800" dirty="0">
              <a:solidFill>
                <a:srgbClr val="FF0000"/>
              </a:solidFill>
            </a:endParaRPr>
          </a:p>
        </p:txBody>
      </p:sp>
      <p:sp>
        <p:nvSpPr>
          <p:cNvPr id="3" name="Content Placeholder 2"/>
          <p:cNvSpPr>
            <a:spLocks noGrp="1"/>
          </p:cNvSpPr>
          <p:nvPr>
            <p:ph idx="1"/>
          </p:nvPr>
        </p:nvSpPr>
        <p:spPr>
          <a:xfrm>
            <a:off x="152400" y="1295400"/>
            <a:ext cx="8839200" cy="5105400"/>
          </a:xfrm>
        </p:spPr>
        <p:txBody>
          <a:bodyPr>
            <a:normAutofit fontScale="92500" lnSpcReduction="20000"/>
          </a:bodyPr>
          <a:lstStyle/>
          <a:p>
            <a:pPr marL="514350" indent="-514350">
              <a:spcBef>
                <a:spcPts val="0"/>
              </a:spcBef>
              <a:buFont typeface="+mj-lt"/>
              <a:buAutoNum type="arabicPeriod"/>
            </a:pPr>
            <a:r>
              <a:rPr lang="en-US" dirty="0">
                <a:solidFill>
                  <a:srgbClr val="0070C0"/>
                </a:solidFill>
              </a:rPr>
              <a:t>You </a:t>
            </a:r>
            <a:r>
              <a:rPr lang="en-US" u="sng" dirty="0">
                <a:solidFill>
                  <a:srgbClr val="0070C0"/>
                </a:solidFill>
              </a:rPr>
              <a:t>reasonably</a:t>
            </a:r>
            <a:r>
              <a:rPr lang="en-US" dirty="0">
                <a:solidFill>
                  <a:srgbClr val="0070C0"/>
                </a:solidFill>
              </a:rPr>
              <a:t> suspect a confounding variable</a:t>
            </a:r>
          </a:p>
          <a:p>
            <a:pPr marL="514350" indent="-514350">
              <a:spcBef>
                <a:spcPts val="0"/>
              </a:spcBef>
              <a:buFont typeface="+mj-lt"/>
              <a:buAutoNum type="arabicPeriod"/>
            </a:pPr>
            <a:r>
              <a:rPr lang="en-US" dirty="0">
                <a:solidFill>
                  <a:srgbClr val="0070C0"/>
                </a:solidFill>
              </a:rPr>
              <a:t>You didn’t use stratified sampling</a:t>
            </a:r>
          </a:p>
          <a:p>
            <a:pPr marL="0" indent="0">
              <a:spcBef>
                <a:spcPts val="0"/>
              </a:spcBef>
              <a:buNone/>
            </a:pPr>
            <a:endParaRPr lang="en-US" dirty="0">
              <a:solidFill>
                <a:srgbClr val="0070C0"/>
              </a:solidFill>
            </a:endParaRPr>
          </a:p>
          <a:p>
            <a:pPr marL="0" indent="0">
              <a:spcBef>
                <a:spcPts val="0"/>
              </a:spcBef>
              <a:buNone/>
            </a:pPr>
            <a:r>
              <a:rPr lang="en-US" dirty="0">
                <a:solidFill>
                  <a:srgbClr val="0070C0"/>
                </a:solidFill>
              </a:rPr>
              <a:t>Blocking </a:t>
            </a:r>
            <a:r>
              <a:rPr lang="en-US" dirty="0">
                <a:solidFill>
                  <a:srgbClr val="0070C0"/>
                </a:solidFill>
                <a:sym typeface="Wingdings" panose="05000000000000000000" pitchFamily="2" charset="2"/>
              </a:rPr>
              <a:t> </a:t>
            </a:r>
            <a:r>
              <a:rPr lang="en-US" dirty="0">
                <a:solidFill>
                  <a:srgbClr val="0070C0"/>
                </a:solidFill>
              </a:rPr>
              <a:t>Everything has that characteristic equally, then randomize within your “block(s)”</a:t>
            </a:r>
          </a:p>
          <a:p>
            <a:pPr marL="0" indent="0">
              <a:spcBef>
                <a:spcPts val="0"/>
              </a:spcBef>
              <a:buNone/>
            </a:pPr>
            <a:endParaRPr lang="en-US" dirty="0">
              <a:solidFill>
                <a:srgbClr val="0070C0"/>
              </a:solidFill>
            </a:endParaRPr>
          </a:p>
          <a:p>
            <a:pPr>
              <a:spcBef>
                <a:spcPts val="0"/>
              </a:spcBef>
            </a:pPr>
            <a:r>
              <a:rPr lang="en-US" dirty="0">
                <a:solidFill>
                  <a:srgbClr val="7030A0"/>
                </a:solidFill>
              </a:rPr>
              <a:t>Example:</a:t>
            </a:r>
          </a:p>
          <a:p>
            <a:pPr lvl="1">
              <a:spcBef>
                <a:spcPts val="0"/>
              </a:spcBef>
            </a:pPr>
            <a:r>
              <a:rPr lang="en-US" dirty="0">
                <a:solidFill>
                  <a:srgbClr val="7030A0"/>
                </a:solidFill>
              </a:rPr>
              <a:t>Does sunscreen prevent sunburn? (diagram, next slide)</a:t>
            </a:r>
          </a:p>
          <a:p>
            <a:pPr lvl="2">
              <a:spcBef>
                <a:spcPts val="0"/>
              </a:spcBef>
            </a:pPr>
            <a:r>
              <a:rPr lang="en-US" dirty="0">
                <a:solidFill>
                  <a:srgbClr val="7030A0"/>
                </a:solidFill>
              </a:rPr>
              <a:t>Block of “</a:t>
            </a:r>
            <a:r>
              <a:rPr lang="en-US" i="1" dirty="0">
                <a:solidFill>
                  <a:srgbClr val="7030A0"/>
                </a:solidFill>
              </a:rPr>
              <a:t>high-melanin</a:t>
            </a:r>
            <a:r>
              <a:rPr lang="en-US" dirty="0">
                <a:solidFill>
                  <a:srgbClr val="7030A0"/>
                </a:solidFill>
              </a:rPr>
              <a:t>” subjects, block of “</a:t>
            </a:r>
            <a:r>
              <a:rPr lang="en-US" i="1" dirty="0">
                <a:solidFill>
                  <a:srgbClr val="7030A0"/>
                </a:solidFill>
              </a:rPr>
              <a:t>low-melanin</a:t>
            </a:r>
            <a:r>
              <a:rPr lang="en-US" dirty="0">
                <a:solidFill>
                  <a:srgbClr val="7030A0"/>
                </a:solidFill>
              </a:rPr>
              <a:t>” subjects.</a:t>
            </a:r>
          </a:p>
          <a:p>
            <a:pPr lvl="3">
              <a:spcBef>
                <a:spcPts val="0"/>
              </a:spcBef>
            </a:pPr>
            <a:r>
              <a:rPr lang="en-US" dirty="0">
                <a:solidFill>
                  <a:srgbClr val="7030A0"/>
                </a:solidFill>
              </a:rPr>
              <a:t>Among </a:t>
            </a:r>
            <a:r>
              <a:rPr lang="en-US" i="1" dirty="0">
                <a:solidFill>
                  <a:srgbClr val="7030A0"/>
                </a:solidFill>
              </a:rPr>
              <a:t>high-melanin</a:t>
            </a:r>
            <a:r>
              <a:rPr lang="en-US" dirty="0">
                <a:solidFill>
                  <a:srgbClr val="7030A0"/>
                </a:solidFill>
              </a:rPr>
              <a:t>, randomly assign sunscreen/no-sunscreen.</a:t>
            </a:r>
          </a:p>
          <a:p>
            <a:pPr lvl="3">
              <a:spcBef>
                <a:spcPts val="0"/>
              </a:spcBef>
            </a:pPr>
            <a:r>
              <a:rPr lang="en-US" dirty="0">
                <a:solidFill>
                  <a:srgbClr val="7030A0"/>
                </a:solidFill>
              </a:rPr>
              <a:t>Among </a:t>
            </a:r>
            <a:r>
              <a:rPr lang="en-US" i="1" dirty="0">
                <a:solidFill>
                  <a:srgbClr val="7030A0"/>
                </a:solidFill>
              </a:rPr>
              <a:t>low-melanin</a:t>
            </a:r>
            <a:r>
              <a:rPr lang="en-US" dirty="0">
                <a:solidFill>
                  <a:srgbClr val="7030A0"/>
                </a:solidFill>
              </a:rPr>
              <a:t>, randomly assign sunscreen/no-sunscreen.</a:t>
            </a:r>
          </a:p>
          <a:p>
            <a:pPr lvl="1">
              <a:spcBef>
                <a:spcPts val="0"/>
              </a:spcBef>
            </a:pPr>
            <a:r>
              <a:rPr lang="en-US" dirty="0">
                <a:solidFill>
                  <a:srgbClr val="7030A0"/>
                </a:solidFill>
              </a:rPr>
              <a:t>Do Cheerios lower cholesterol?</a:t>
            </a:r>
          </a:p>
          <a:p>
            <a:pPr>
              <a:spcBef>
                <a:spcPts val="0"/>
              </a:spcBef>
            </a:pPr>
            <a:r>
              <a:rPr lang="en-US" sz="3500" b="1" dirty="0">
                <a:solidFill>
                  <a:schemeClr val="bg1"/>
                </a:solidFill>
              </a:rPr>
              <a:t>“Matched-pair” design </a:t>
            </a:r>
            <a:r>
              <a:rPr lang="en-US" dirty="0">
                <a:solidFill>
                  <a:schemeClr val="bg1"/>
                </a:solidFill>
              </a:rPr>
              <a:t>is most common blocking</a:t>
            </a:r>
          </a:p>
          <a:p>
            <a:pPr lvl="1">
              <a:spcBef>
                <a:spcPts val="0"/>
              </a:spcBef>
            </a:pPr>
            <a:r>
              <a:rPr lang="en-US" dirty="0">
                <a:solidFill>
                  <a:schemeClr val="bg1"/>
                </a:solidFill>
              </a:rPr>
              <a:t>Each pair can be blocked for same age, sex, income, etc.</a:t>
            </a:r>
          </a:p>
        </p:txBody>
      </p:sp>
      <p:sp>
        <p:nvSpPr>
          <p:cNvPr id="4" name="TextBox 3"/>
          <p:cNvSpPr txBox="1"/>
          <p:nvPr/>
        </p:nvSpPr>
        <p:spPr>
          <a:xfrm>
            <a:off x="76200" y="76200"/>
            <a:ext cx="890052" cy="44627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300" dirty="0"/>
              <a:t>Notes</a:t>
            </a:r>
          </a:p>
        </p:txBody>
      </p:sp>
      <p:sp>
        <p:nvSpPr>
          <p:cNvPr id="5" name="TextBox 4"/>
          <p:cNvSpPr txBox="1"/>
          <p:nvPr/>
        </p:nvSpPr>
        <p:spPr>
          <a:xfrm>
            <a:off x="152400" y="468868"/>
            <a:ext cx="716863" cy="369332"/>
          </a:xfrm>
          <a:prstGeom prst="rect">
            <a:avLst/>
          </a:prstGeom>
          <a:noFill/>
        </p:spPr>
        <p:txBody>
          <a:bodyPr wrap="none" rtlCol="0">
            <a:spAutoFit/>
          </a:bodyPr>
          <a:lstStyle/>
          <a:p>
            <a:r>
              <a:rPr lang="en-US" dirty="0"/>
              <a:t>1 of 1</a:t>
            </a:r>
          </a:p>
        </p:txBody>
      </p:sp>
    </p:spTree>
    <p:extLst>
      <p:ext uri="{BB962C8B-B14F-4D97-AF65-F5344CB8AC3E}">
        <p14:creationId xmlns:p14="http://schemas.microsoft.com/office/powerpoint/2010/main" val="256725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 calcmode="lin" valueType="num">
                                      <p:cBhvr additive="base">
                                        <p:cTn id="1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 calcmode="lin" valueType="num">
                                      <p:cBhvr additive="base">
                                        <p:cTn id="2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 calcmode="lin" valueType="num">
                                      <p:cBhvr additive="base">
                                        <p:cTn id="2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anim calcmode="lin" valueType="num">
                                      <p:cBhvr additive="base">
                                        <p:cTn id="2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dirty="0"/>
              <a:t>Example: Matched Pairs</a:t>
            </a:r>
          </a:p>
        </p:txBody>
      </p:sp>
      <p:sp>
        <p:nvSpPr>
          <p:cNvPr id="3" name="Content Placeholder 2"/>
          <p:cNvSpPr>
            <a:spLocks noGrp="1"/>
          </p:cNvSpPr>
          <p:nvPr>
            <p:ph idx="1"/>
          </p:nvPr>
        </p:nvSpPr>
        <p:spPr>
          <a:xfrm>
            <a:off x="457200" y="1066800"/>
            <a:ext cx="7239000" cy="5638800"/>
          </a:xfrm>
        </p:spPr>
        <p:txBody>
          <a:bodyPr>
            <a:normAutofit/>
          </a:bodyPr>
          <a:lstStyle/>
          <a:p>
            <a:r>
              <a:rPr lang="en-US" sz="2700" dirty="0"/>
              <a:t>Let’s say you have 28 people. You want to see if Cheerios lowers cholesterol, and you want to control for pre-existing cholesterol.</a:t>
            </a:r>
          </a:p>
          <a:p>
            <a:r>
              <a:rPr lang="en-US" sz="2700" dirty="0"/>
              <a:t>You measure all participants’ cholesterol (mg/</a:t>
            </a:r>
            <a:r>
              <a:rPr lang="en-US" sz="2700" dirty="0" err="1"/>
              <a:t>dL</a:t>
            </a:r>
            <a:r>
              <a:rPr lang="en-US" sz="2700" dirty="0"/>
              <a:t>), then pair them up as close as possible.</a:t>
            </a:r>
          </a:p>
          <a:p>
            <a:endParaRPr lang="en-US" sz="2700" dirty="0"/>
          </a:p>
          <a:p>
            <a:endParaRPr lang="en-US" sz="2700" dirty="0"/>
          </a:p>
          <a:p>
            <a:endParaRPr lang="en-US" sz="2700" dirty="0"/>
          </a:p>
          <a:p>
            <a:endParaRPr lang="en-US" sz="2700" dirty="0"/>
          </a:p>
          <a:p>
            <a:r>
              <a:rPr lang="en-US" sz="2700" dirty="0"/>
              <a:t>Randomly assign one person in each pair to eat Cheerios. See if their cholesterol goes down more than their “partner”.</a:t>
            </a:r>
          </a:p>
        </p:txBody>
      </p:sp>
      <p:graphicFrame>
        <p:nvGraphicFramePr>
          <p:cNvPr id="7" name="Table 6"/>
          <p:cNvGraphicFramePr>
            <a:graphicFrameLocks noGrp="1"/>
          </p:cNvGraphicFramePr>
          <p:nvPr>
            <p:extLst>
              <p:ext uri="{D42A27DB-BD31-4B8C-83A1-F6EECF244321}">
                <p14:modId xmlns:p14="http://schemas.microsoft.com/office/powerpoint/2010/main" val="2757631950"/>
              </p:ext>
            </p:extLst>
          </p:nvPr>
        </p:nvGraphicFramePr>
        <p:xfrm>
          <a:off x="7712122" y="228600"/>
          <a:ext cx="517253" cy="3953628"/>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140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155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161642">
                <a:tc>
                  <a:txBody>
                    <a:bodyPr/>
                    <a:lstStyle/>
                    <a:p>
                      <a:pPr algn="ctr" fontAlgn="b"/>
                      <a:r>
                        <a:rPr lang="en-US" sz="1800" u="none" strike="noStrike" dirty="0">
                          <a:effectLst/>
                        </a:rPr>
                        <a:t>156</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161642">
                <a:tc>
                  <a:txBody>
                    <a:bodyPr/>
                    <a:lstStyle/>
                    <a:p>
                      <a:pPr algn="ctr" fontAlgn="b"/>
                      <a:r>
                        <a:rPr lang="en-US" sz="1800" u="none" strike="noStrike" dirty="0">
                          <a:effectLst/>
                        </a:rPr>
                        <a:t>166</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161642">
                <a:tc>
                  <a:txBody>
                    <a:bodyPr/>
                    <a:lstStyle/>
                    <a:p>
                      <a:pPr algn="ctr" fontAlgn="b"/>
                      <a:r>
                        <a:rPr lang="en-US" sz="1800" u="none" strike="noStrike" dirty="0">
                          <a:effectLst/>
                        </a:rPr>
                        <a:t>173</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161642">
                <a:tc>
                  <a:txBody>
                    <a:bodyPr/>
                    <a:lstStyle/>
                    <a:p>
                      <a:pPr algn="ctr" fontAlgn="b"/>
                      <a:r>
                        <a:rPr lang="en-US" sz="1800" u="none" strike="noStrike" dirty="0">
                          <a:effectLst/>
                        </a:rPr>
                        <a:t>174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161642">
                <a:tc>
                  <a:txBody>
                    <a:bodyPr/>
                    <a:lstStyle/>
                    <a:p>
                      <a:pPr algn="ctr" fontAlgn="b"/>
                      <a:r>
                        <a:rPr lang="en-US" sz="1800" u="none" strike="noStrike" dirty="0">
                          <a:effectLst/>
                        </a:rPr>
                        <a:t>185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161642">
                <a:tc>
                  <a:txBody>
                    <a:bodyPr/>
                    <a:lstStyle/>
                    <a:p>
                      <a:pPr algn="ctr" fontAlgn="b"/>
                      <a:r>
                        <a:rPr lang="en-US" sz="1800" u="none" strike="noStrike" dirty="0">
                          <a:effectLst/>
                        </a:rPr>
                        <a:t>192</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r h="161642">
                <a:tc>
                  <a:txBody>
                    <a:bodyPr/>
                    <a:lstStyle/>
                    <a:p>
                      <a:pPr algn="ctr" fontAlgn="b"/>
                      <a:r>
                        <a:rPr lang="en-US" sz="1800" u="none" strike="noStrike" dirty="0">
                          <a:effectLst/>
                        </a:rPr>
                        <a:t>193</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8"/>
                  </a:ext>
                </a:extLst>
              </a:tr>
              <a:tr h="161642">
                <a:tc>
                  <a:txBody>
                    <a:bodyPr/>
                    <a:lstStyle/>
                    <a:p>
                      <a:pPr algn="ctr" fontAlgn="b"/>
                      <a:r>
                        <a:rPr lang="en-US" sz="1800" u="none" strike="noStrike" dirty="0">
                          <a:effectLst/>
                        </a:rPr>
                        <a:t>194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9"/>
                  </a:ext>
                </a:extLst>
              </a:tr>
              <a:tr h="161642">
                <a:tc>
                  <a:txBody>
                    <a:bodyPr/>
                    <a:lstStyle/>
                    <a:p>
                      <a:pPr algn="ctr" fontAlgn="b"/>
                      <a:r>
                        <a:rPr lang="en-US" sz="1800" u="none" strike="noStrike" dirty="0">
                          <a:effectLst/>
                        </a:rPr>
                        <a:t>195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0"/>
                  </a:ext>
                </a:extLst>
              </a:tr>
              <a:tr h="161642">
                <a:tc>
                  <a:txBody>
                    <a:bodyPr/>
                    <a:lstStyle/>
                    <a:p>
                      <a:pPr algn="ctr" fontAlgn="b"/>
                      <a:r>
                        <a:rPr lang="en-US" sz="1800" u="none" strike="noStrike" dirty="0">
                          <a:effectLst/>
                        </a:rPr>
                        <a:t>199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1"/>
                  </a:ext>
                </a:extLst>
              </a:tr>
              <a:tr h="161642">
                <a:tc>
                  <a:txBody>
                    <a:bodyPr/>
                    <a:lstStyle/>
                    <a:p>
                      <a:pPr algn="ctr" fontAlgn="b"/>
                      <a:r>
                        <a:rPr lang="en-US" sz="1800" u="none" strike="noStrike" dirty="0">
                          <a:effectLst/>
                        </a:rPr>
                        <a:t>208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2"/>
                  </a:ext>
                </a:extLst>
              </a:tr>
              <a:tr h="161642">
                <a:tc>
                  <a:txBody>
                    <a:bodyPr/>
                    <a:lstStyle/>
                    <a:p>
                      <a:pPr algn="ctr" fontAlgn="b"/>
                      <a:r>
                        <a:rPr lang="en-US" sz="1800" u="none" strike="noStrike" dirty="0">
                          <a:effectLst/>
                        </a:rPr>
                        <a:t>219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3"/>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446695002"/>
              </p:ext>
            </p:extLst>
          </p:nvPr>
        </p:nvGraphicFramePr>
        <p:xfrm>
          <a:off x="8305800" y="2286000"/>
          <a:ext cx="517253" cy="3953628"/>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220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220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161642">
                <a:tc>
                  <a:txBody>
                    <a:bodyPr/>
                    <a:lstStyle/>
                    <a:p>
                      <a:pPr algn="ctr" fontAlgn="b"/>
                      <a:r>
                        <a:rPr lang="en-US" sz="1800" u="none" strike="noStrike" dirty="0">
                          <a:effectLst/>
                        </a:rPr>
                        <a:t>221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161642">
                <a:tc>
                  <a:txBody>
                    <a:bodyPr/>
                    <a:lstStyle/>
                    <a:p>
                      <a:pPr algn="ctr" fontAlgn="b"/>
                      <a:r>
                        <a:rPr lang="en-US" sz="1800" u="none" strike="noStrike" dirty="0">
                          <a:effectLst/>
                        </a:rPr>
                        <a:t>228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161642">
                <a:tc>
                  <a:txBody>
                    <a:bodyPr/>
                    <a:lstStyle/>
                    <a:p>
                      <a:pPr algn="ctr" fontAlgn="b"/>
                      <a:r>
                        <a:rPr lang="en-US" sz="1800" u="none" strike="noStrike" dirty="0">
                          <a:effectLst/>
                        </a:rPr>
                        <a:t>244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161642">
                <a:tc>
                  <a:txBody>
                    <a:bodyPr/>
                    <a:lstStyle/>
                    <a:p>
                      <a:pPr algn="ctr" fontAlgn="b"/>
                      <a:r>
                        <a:rPr lang="en-US" sz="1800" u="none" strike="noStrike" dirty="0">
                          <a:effectLst/>
                        </a:rPr>
                        <a:t>248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161642">
                <a:tc>
                  <a:txBody>
                    <a:bodyPr/>
                    <a:lstStyle/>
                    <a:p>
                      <a:pPr algn="ctr" fontAlgn="b"/>
                      <a:r>
                        <a:rPr lang="en-US" sz="1800" u="none" strike="noStrike" dirty="0">
                          <a:effectLst/>
                        </a:rPr>
                        <a:t>249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161642">
                <a:tc>
                  <a:txBody>
                    <a:bodyPr/>
                    <a:lstStyle/>
                    <a:p>
                      <a:pPr algn="ctr" fontAlgn="b"/>
                      <a:r>
                        <a:rPr lang="en-US" sz="1800" u="none" strike="noStrike" dirty="0">
                          <a:effectLst/>
                        </a:rPr>
                        <a:t>249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r h="161642">
                <a:tc>
                  <a:txBody>
                    <a:bodyPr/>
                    <a:lstStyle/>
                    <a:p>
                      <a:pPr algn="ctr" fontAlgn="b"/>
                      <a:r>
                        <a:rPr lang="en-US" sz="1800" u="none" strike="noStrike" dirty="0">
                          <a:effectLst/>
                        </a:rPr>
                        <a:t>251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8"/>
                  </a:ext>
                </a:extLst>
              </a:tr>
              <a:tr h="161642">
                <a:tc>
                  <a:txBody>
                    <a:bodyPr/>
                    <a:lstStyle/>
                    <a:p>
                      <a:pPr algn="ctr" fontAlgn="b"/>
                      <a:r>
                        <a:rPr lang="en-US" sz="1800" u="none" strike="noStrike" dirty="0">
                          <a:effectLst/>
                        </a:rPr>
                        <a:t>259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9"/>
                  </a:ext>
                </a:extLst>
              </a:tr>
              <a:tr h="161642">
                <a:tc>
                  <a:txBody>
                    <a:bodyPr/>
                    <a:lstStyle/>
                    <a:p>
                      <a:pPr algn="ctr" fontAlgn="b"/>
                      <a:r>
                        <a:rPr lang="en-US" sz="1800" u="none" strike="noStrike" dirty="0">
                          <a:effectLst/>
                        </a:rPr>
                        <a:t>261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0"/>
                  </a:ext>
                </a:extLst>
              </a:tr>
              <a:tr h="161642">
                <a:tc>
                  <a:txBody>
                    <a:bodyPr/>
                    <a:lstStyle/>
                    <a:p>
                      <a:pPr algn="ctr" fontAlgn="b"/>
                      <a:r>
                        <a:rPr lang="en-US" sz="1800" u="none" strike="noStrike" dirty="0">
                          <a:effectLst/>
                        </a:rPr>
                        <a:t>268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1"/>
                  </a:ext>
                </a:extLst>
              </a:tr>
              <a:tr h="161642">
                <a:tc>
                  <a:txBody>
                    <a:bodyPr/>
                    <a:lstStyle/>
                    <a:p>
                      <a:pPr algn="ctr" fontAlgn="b"/>
                      <a:r>
                        <a:rPr lang="en-US" sz="1800" u="none" strike="noStrike" dirty="0">
                          <a:effectLst/>
                        </a:rPr>
                        <a:t>269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2"/>
                  </a:ext>
                </a:extLst>
              </a:tr>
              <a:tr h="161642">
                <a:tc>
                  <a:txBody>
                    <a:bodyPr/>
                    <a:lstStyle/>
                    <a:p>
                      <a:pPr algn="ctr" fontAlgn="b"/>
                      <a:r>
                        <a:rPr lang="en-US" sz="1800" u="none" strike="noStrike" dirty="0">
                          <a:effectLst/>
                        </a:rPr>
                        <a:t>278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3"/>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815031443"/>
              </p:ext>
            </p:extLst>
          </p:nvPr>
        </p:nvGraphicFramePr>
        <p:xfrm>
          <a:off x="10067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140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155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246609649"/>
              </p:ext>
            </p:extLst>
          </p:nvPr>
        </p:nvGraphicFramePr>
        <p:xfrm>
          <a:off x="18449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156</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166</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159721108"/>
              </p:ext>
            </p:extLst>
          </p:nvPr>
        </p:nvGraphicFramePr>
        <p:xfrm>
          <a:off x="26831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173</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174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377674229"/>
              </p:ext>
            </p:extLst>
          </p:nvPr>
        </p:nvGraphicFramePr>
        <p:xfrm>
          <a:off x="35213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185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192</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213449097"/>
              </p:ext>
            </p:extLst>
          </p:nvPr>
        </p:nvGraphicFramePr>
        <p:xfrm>
          <a:off x="45119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193</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194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634983248"/>
              </p:ext>
            </p:extLst>
          </p:nvPr>
        </p:nvGraphicFramePr>
        <p:xfrm>
          <a:off x="53501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195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199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580037586"/>
              </p:ext>
            </p:extLst>
          </p:nvPr>
        </p:nvGraphicFramePr>
        <p:xfrm>
          <a:off x="6340747" y="35499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208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219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656299420"/>
              </p:ext>
            </p:extLst>
          </p:nvPr>
        </p:nvGraphicFramePr>
        <p:xfrm>
          <a:off x="1463947" y="43881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53802">
                <a:tc>
                  <a:txBody>
                    <a:bodyPr/>
                    <a:lstStyle/>
                    <a:p>
                      <a:pPr algn="ctr" fontAlgn="b"/>
                      <a:r>
                        <a:rPr lang="en-US" sz="1800" u="none" strike="noStrike" dirty="0">
                          <a:effectLst/>
                        </a:rPr>
                        <a:t>220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220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111490498"/>
              </p:ext>
            </p:extLst>
          </p:nvPr>
        </p:nvGraphicFramePr>
        <p:xfrm>
          <a:off x="2302147" y="43881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53802">
                <a:tc>
                  <a:txBody>
                    <a:bodyPr/>
                    <a:lstStyle/>
                    <a:p>
                      <a:pPr algn="ctr" fontAlgn="b"/>
                      <a:r>
                        <a:rPr lang="en-US" sz="1800" u="none" strike="noStrike" dirty="0">
                          <a:effectLst/>
                        </a:rPr>
                        <a:t>221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228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702392286"/>
              </p:ext>
            </p:extLst>
          </p:nvPr>
        </p:nvGraphicFramePr>
        <p:xfrm>
          <a:off x="3140347" y="43881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244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248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452692584"/>
              </p:ext>
            </p:extLst>
          </p:nvPr>
        </p:nvGraphicFramePr>
        <p:xfrm>
          <a:off x="4054747" y="44643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249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249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445462453"/>
              </p:ext>
            </p:extLst>
          </p:nvPr>
        </p:nvGraphicFramePr>
        <p:xfrm>
          <a:off x="4969147" y="44643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251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259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1118208705"/>
              </p:ext>
            </p:extLst>
          </p:nvPr>
        </p:nvGraphicFramePr>
        <p:xfrm>
          <a:off x="5807347" y="44643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261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268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1633788517"/>
              </p:ext>
            </p:extLst>
          </p:nvPr>
        </p:nvGraphicFramePr>
        <p:xfrm>
          <a:off x="6874147" y="44643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a16="http://schemas.microsoft.com/office/drawing/2014/main" xmlns="" val="20000"/>
                    </a:ext>
                  </a:extLst>
                </a:gridCol>
              </a:tblGrid>
              <a:tr h="161642">
                <a:tc>
                  <a:txBody>
                    <a:bodyPr/>
                    <a:lstStyle/>
                    <a:p>
                      <a:pPr algn="ctr" fontAlgn="b"/>
                      <a:r>
                        <a:rPr lang="en-US" sz="1800" u="none" strike="noStrike" dirty="0">
                          <a:effectLst/>
                        </a:rPr>
                        <a:t>269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61642">
                <a:tc>
                  <a:txBody>
                    <a:bodyPr/>
                    <a:lstStyle/>
                    <a:p>
                      <a:pPr algn="ctr" fontAlgn="b"/>
                      <a:r>
                        <a:rPr lang="en-US" sz="1800" u="none" strike="noStrike" dirty="0">
                          <a:effectLst/>
                        </a:rPr>
                        <a:t>278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71391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style.rotation</p:attrName>
                                        </p:attrNameLst>
                                      </p:cBhvr>
                                      <p:tavLst>
                                        <p:tav tm="0">
                                          <p:val>
                                            <p:fltVal val="90"/>
                                          </p:val>
                                        </p:tav>
                                        <p:tav tm="100000">
                                          <p:val>
                                            <p:fltVal val="0"/>
                                          </p:val>
                                        </p:tav>
                                      </p:tavLst>
                                    </p:anim>
                                    <p:animEffect transition="in" filter="fade">
                                      <p:cBhvr>
                                        <p:cTn id="23" dur="1000"/>
                                        <p:tgtEl>
                                          <p:spTgt spid="11"/>
                                        </p:tgtEl>
                                      </p:cBhvr>
                                    </p:animEffect>
                                  </p:childTnLst>
                                </p:cTn>
                              </p:par>
                              <p:par>
                                <p:cTn id="24" presetID="3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1000" fill="hold"/>
                                        <p:tgtEl>
                                          <p:spTgt spid="12"/>
                                        </p:tgtEl>
                                        <p:attrNameLst>
                                          <p:attrName>ppt_w</p:attrName>
                                        </p:attrNameLst>
                                      </p:cBhvr>
                                      <p:tavLst>
                                        <p:tav tm="0">
                                          <p:val>
                                            <p:fltVal val="0"/>
                                          </p:val>
                                        </p:tav>
                                        <p:tav tm="100000">
                                          <p:val>
                                            <p:strVal val="#ppt_w"/>
                                          </p:val>
                                        </p:tav>
                                      </p:tavLst>
                                    </p:anim>
                                    <p:anim calcmode="lin" valueType="num">
                                      <p:cBhvr>
                                        <p:cTn id="27" dur="1000" fill="hold"/>
                                        <p:tgtEl>
                                          <p:spTgt spid="12"/>
                                        </p:tgtEl>
                                        <p:attrNameLst>
                                          <p:attrName>ppt_h</p:attrName>
                                        </p:attrNameLst>
                                      </p:cBhvr>
                                      <p:tavLst>
                                        <p:tav tm="0">
                                          <p:val>
                                            <p:fltVal val="0"/>
                                          </p:val>
                                        </p:tav>
                                        <p:tav tm="100000">
                                          <p:val>
                                            <p:strVal val="#ppt_h"/>
                                          </p:val>
                                        </p:tav>
                                      </p:tavLst>
                                    </p:anim>
                                    <p:anim calcmode="lin" valueType="num">
                                      <p:cBhvr>
                                        <p:cTn id="28" dur="1000" fill="hold"/>
                                        <p:tgtEl>
                                          <p:spTgt spid="12"/>
                                        </p:tgtEl>
                                        <p:attrNameLst>
                                          <p:attrName>style.rotation</p:attrName>
                                        </p:attrNameLst>
                                      </p:cBhvr>
                                      <p:tavLst>
                                        <p:tav tm="0">
                                          <p:val>
                                            <p:fltVal val="90"/>
                                          </p:val>
                                        </p:tav>
                                        <p:tav tm="100000">
                                          <p:val>
                                            <p:fltVal val="0"/>
                                          </p:val>
                                        </p:tav>
                                      </p:tavLst>
                                    </p:anim>
                                    <p:animEffect transition="in" filter="fade">
                                      <p:cBhvr>
                                        <p:cTn id="29" dur="1000"/>
                                        <p:tgtEl>
                                          <p:spTgt spid="12"/>
                                        </p:tgtEl>
                                      </p:cBhvr>
                                    </p:animEffect>
                                  </p:childTnLst>
                                </p:cTn>
                              </p:par>
                              <p:par>
                                <p:cTn id="30" presetID="31"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fltVal val="0"/>
                                          </p:val>
                                        </p:tav>
                                        <p:tav tm="100000">
                                          <p:val>
                                            <p:strVal val="#ppt_w"/>
                                          </p:val>
                                        </p:tav>
                                      </p:tavLst>
                                    </p:anim>
                                    <p:anim calcmode="lin" valueType="num">
                                      <p:cBhvr>
                                        <p:cTn id="33" dur="1000" fill="hold"/>
                                        <p:tgtEl>
                                          <p:spTgt spid="13"/>
                                        </p:tgtEl>
                                        <p:attrNameLst>
                                          <p:attrName>ppt_h</p:attrName>
                                        </p:attrNameLst>
                                      </p:cBhvr>
                                      <p:tavLst>
                                        <p:tav tm="0">
                                          <p:val>
                                            <p:fltVal val="0"/>
                                          </p:val>
                                        </p:tav>
                                        <p:tav tm="100000">
                                          <p:val>
                                            <p:strVal val="#ppt_h"/>
                                          </p:val>
                                        </p:tav>
                                      </p:tavLst>
                                    </p:anim>
                                    <p:anim calcmode="lin" valueType="num">
                                      <p:cBhvr>
                                        <p:cTn id="34" dur="1000" fill="hold"/>
                                        <p:tgtEl>
                                          <p:spTgt spid="13"/>
                                        </p:tgtEl>
                                        <p:attrNameLst>
                                          <p:attrName>style.rotation</p:attrName>
                                        </p:attrNameLst>
                                      </p:cBhvr>
                                      <p:tavLst>
                                        <p:tav tm="0">
                                          <p:val>
                                            <p:fltVal val="90"/>
                                          </p:val>
                                        </p:tav>
                                        <p:tav tm="100000">
                                          <p:val>
                                            <p:fltVal val="0"/>
                                          </p:val>
                                        </p:tav>
                                      </p:tavLst>
                                    </p:anim>
                                    <p:animEffect transition="in" filter="fade">
                                      <p:cBhvr>
                                        <p:cTn id="35" dur="1000"/>
                                        <p:tgtEl>
                                          <p:spTgt spid="13"/>
                                        </p:tgtEl>
                                      </p:cBhvr>
                                    </p:animEffect>
                                  </p:childTnLst>
                                </p:cTn>
                              </p:par>
                              <p:par>
                                <p:cTn id="36" presetID="31"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1000" fill="hold"/>
                                        <p:tgtEl>
                                          <p:spTgt spid="14"/>
                                        </p:tgtEl>
                                        <p:attrNameLst>
                                          <p:attrName>ppt_w</p:attrName>
                                        </p:attrNameLst>
                                      </p:cBhvr>
                                      <p:tavLst>
                                        <p:tav tm="0">
                                          <p:val>
                                            <p:fltVal val="0"/>
                                          </p:val>
                                        </p:tav>
                                        <p:tav tm="100000">
                                          <p:val>
                                            <p:strVal val="#ppt_w"/>
                                          </p:val>
                                        </p:tav>
                                      </p:tavLst>
                                    </p:anim>
                                    <p:anim calcmode="lin" valueType="num">
                                      <p:cBhvr>
                                        <p:cTn id="39" dur="1000" fill="hold"/>
                                        <p:tgtEl>
                                          <p:spTgt spid="14"/>
                                        </p:tgtEl>
                                        <p:attrNameLst>
                                          <p:attrName>ppt_h</p:attrName>
                                        </p:attrNameLst>
                                      </p:cBhvr>
                                      <p:tavLst>
                                        <p:tav tm="0">
                                          <p:val>
                                            <p:fltVal val="0"/>
                                          </p:val>
                                        </p:tav>
                                        <p:tav tm="100000">
                                          <p:val>
                                            <p:strVal val="#ppt_h"/>
                                          </p:val>
                                        </p:tav>
                                      </p:tavLst>
                                    </p:anim>
                                    <p:anim calcmode="lin" valueType="num">
                                      <p:cBhvr>
                                        <p:cTn id="40" dur="1000" fill="hold"/>
                                        <p:tgtEl>
                                          <p:spTgt spid="14"/>
                                        </p:tgtEl>
                                        <p:attrNameLst>
                                          <p:attrName>style.rotation</p:attrName>
                                        </p:attrNameLst>
                                      </p:cBhvr>
                                      <p:tavLst>
                                        <p:tav tm="0">
                                          <p:val>
                                            <p:fltVal val="90"/>
                                          </p:val>
                                        </p:tav>
                                        <p:tav tm="100000">
                                          <p:val>
                                            <p:fltVal val="0"/>
                                          </p:val>
                                        </p:tav>
                                      </p:tavLst>
                                    </p:anim>
                                    <p:animEffect transition="in" filter="fade">
                                      <p:cBhvr>
                                        <p:cTn id="41" dur="1000"/>
                                        <p:tgtEl>
                                          <p:spTgt spid="14"/>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par>
                                <p:cTn id="48" presetID="31"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1000" fill="hold"/>
                                        <p:tgtEl>
                                          <p:spTgt spid="16"/>
                                        </p:tgtEl>
                                        <p:attrNameLst>
                                          <p:attrName>ppt_w</p:attrName>
                                        </p:attrNameLst>
                                      </p:cBhvr>
                                      <p:tavLst>
                                        <p:tav tm="0">
                                          <p:val>
                                            <p:fltVal val="0"/>
                                          </p:val>
                                        </p:tav>
                                        <p:tav tm="100000">
                                          <p:val>
                                            <p:strVal val="#ppt_w"/>
                                          </p:val>
                                        </p:tav>
                                      </p:tavLst>
                                    </p:anim>
                                    <p:anim calcmode="lin" valueType="num">
                                      <p:cBhvr>
                                        <p:cTn id="51" dur="1000" fill="hold"/>
                                        <p:tgtEl>
                                          <p:spTgt spid="16"/>
                                        </p:tgtEl>
                                        <p:attrNameLst>
                                          <p:attrName>ppt_h</p:attrName>
                                        </p:attrNameLst>
                                      </p:cBhvr>
                                      <p:tavLst>
                                        <p:tav tm="0">
                                          <p:val>
                                            <p:fltVal val="0"/>
                                          </p:val>
                                        </p:tav>
                                        <p:tav tm="100000">
                                          <p:val>
                                            <p:strVal val="#ppt_h"/>
                                          </p:val>
                                        </p:tav>
                                      </p:tavLst>
                                    </p:anim>
                                    <p:anim calcmode="lin" valueType="num">
                                      <p:cBhvr>
                                        <p:cTn id="52" dur="1000" fill="hold"/>
                                        <p:tgtEl>
                                          <p:spTgt spid="16"/>
                                        </p:tgtEl>
                                        <p:attrNameLst>
                                          <p:attrName>style.rotation</p:attrName>
                                        </p:attrNameLst>
                                      </p:cBhvr>
                                      <p:tavLst>
                                        <p:tav tm="0">
                                          <p:val>
                                            <p:fltVal val="90"/>
                                          </p:val>
                                        </p:tav>
                                        <p:tav tm="100000">
                                          <p:val>
                                            <p:fltVal val="0"/>
                                          </p:val>
                                        </p:tav>
                                      </p:tavLst>
                                    </p:anim>
                                    <p:animEffect transition="in" filter="fade">
                                      <p:cBhvr>
                                        <p:cTn id="53" dur="1000"/>
                                        <p:tgtEl>
                                          <p:spTgt spid="16"/>
                                        </p:tgtEl>
                                      </p:cBhvr>
                                    </p:animEffect>
                                  </p:childTnLst>
                                </p:cTn>
                              </p:par>
                              <p:par>
                                <p:cTn id="54" presetID="31" presetClass="entr" presetSubtype="0"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1000" fill="hold"/>
                                        <p:tgtEl>
                                          <p:spTgt spid="18"/>
                                        </p:tgtEl>
                                        <p:attrNameLst>
                                          <p:attrName>ppt_w</p:attrName>
                                        </p:attrNameLst>
                                      </p:cBhvr>
                                      <p:tavLst>
                                        <p:tav tm="0">
                                          <p:val>
                                            <p:fltVal val="0"/>
                                          </p:val>
                                        </p:tav>
                                        <p:tav tm="100000">
                                          <p:val>
                                            <p:strVal val="#ppt_w"/>
                                          </p:val>
                                        </p:tav>
                                      </p:tavLst>
                                    </p:anim>
                                    <p:anim calcmode="lin" valueType="num">
                                      <p:cBhvr>
                                        <p:cTn id="57" dur="1000" fill="hold"/>
                                        <p:tgtEl>
                                          <p:spTgt spid="18"/>
                                        </p:tgtEl>
                                        <p:attrNameLst>
                                          <p:attrName>ppt_h</p:attrName>
                                        </p:attrNameLst>
                                      </p:cBhvr>
                                      <p:tavLst>
                                        <p:tav tm="0">
                                          <p:val>
                                            <p:fltVal val="0"/>
                                          </p:val>
                                        </p:tav>
                                        <p:tav tm="100000">
                                          <p:val>
                                            <p:strVal val="#ppt_h"/>
                                          </p:val>
                                        </p:tav>
                                      </p:tavLst>
                                    </p:anim>
                                    <p:anim calcmode="lin" valueType="num">
                                      <p:cBhvr>
                                        <p:cTn id="58" dur="1000" fill="hold"/>
                                        <p:tgtEl>
                                          <p:spTgt spid="18"/>
                                        </p:tgtEl>
                                        <p:attrNameLst>
                                          <p:attrName>style.rotation</p:attrName>
                                        </p:attrNameLst>
                                      </p:cBhvr>
                                      <p:tavLst>
                                        <p:tav tm="0">
                                          <p:val>
                                            <p:fltVal val="90"/>
                                          </p:val>
                                        </p:tav>
                                        <p:tav tm="100000">
                                          <p:val>
                                            <p:fltVal val="0"/>
                                          </p:val>
                                        </p:tav>
                                      </p:tavLst>
                                    </p:anim>
                                    <p:animEffect transition="in" filter="fade">
                                      <p:cBhvr>
                                        <p:cTn id="59" dur="1000"/>
                                        <p:tgtEl>
                                          <p:spTgt spid="18"/>
                                        </p:tgtEl>
                                      </p:cBhvr>
                                    </p:animEffect>
                                  </p:childTnLst>
                                </p:cTn>
                              </p:par>
                              <p:par>
                                <p:cTn id="60" presetID="31" presetClass="entr" presetSubtype="0"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1000" fill="hold"/>
                                        <p:tgtEl>
                                          <p:spTgt spid="19"/>
                                        </p:tgtEl>
                                        <p:attrNameLst>
                                          <p:attrName>ppt_w</p:attrName>
                                        </p:attrNameLst>
                                      </p:cBhvr>
                                      <p:tavLst>
                                        <p:tav tm="0">
                                          <p:val>
                                            <p:fltVal val="0"/>
                                          </p:val>
                                        </p:tav>
                                        <p:tav tm="100000">
                                          <p:val>
                                            <p:strVal val="#ppt_w"/>
                                          </p:val>
                                        </p:tav>
                                      </p:tavLst>
                                    </p:anim>
                                    <p:anim calcmode="lin" valueType="num">
                                      <p:cBhvr>
                                        <p:cTn id="63" dur="1000" fill="hold"/>
                                        <p:tgtEl>
                                          <p:spTgt spid="19"/>
                                        </p:tgtEl>
                                        <p:attrNameLst>
                                          <p:attrName>ppt_h</p:attrName>
                                        </p:attrNameLst>
                                      </p:cBhvr>
                                      <p:tavLst>
                                        <p:tav tm="0">
                                          <p:val>
                                            <p:fltVal val="0"/>
                                          </p:val>
                                        </p:tav>
                                        <p:tav tm="100000">
                                          <p:val>
                                            <p:strVal val="#ppt_h"/>
                                          </p:val>
                                        </p:tav>
                                      </p:tavLst>
                                    </p:anim>
                                    <p:anim calcmode="lin" valueType="num">
                                      <p:cBhvr>
                                        <p:cTn id="64" dur="1000" fill="hold"/>
                                        <p:tgtEl>
                                          <p:spTgt spid="19"/>
                                        </p:tgtEl>
                                        <p:attrNameLst>
                                          <p:attrName>style.rotation</p:attrName>
                                        </p:attrNameLst>
                                      </p:cBhvr>
                                      <p:tavLst>
                                        <p:tav tm="0">
                                          <p:val>
                                            <p:fltVal val="90"/>
                                          </p:val>
                                        </p:tav>
                                        <p:tav tm="100000">
                                          <p:val>
                                            <p:fltVal val="0"/>
                                          </p:val>
                                        </p:tav>
                                      </p:tavLst>
                                    </p:anim>
                                    <p:animEffect transition="in" filter="fade">
                                      <p:cBhvr>
                                        <p:cTn id="65" dur="1000"/>
                                        <p:tgtEl>
                                          <p:spTgt spid="19"/>
                                        </p:tgtEl>
                                      </p:cBhvr>
                                    </p:animEffect>
                                  </p:childTnLst>
                                </p:cTn>
                              </p:par>
                              <p:par>
                                <p:cTn id="66" presetID="31" presetClass="entr" presetSubtype="0" fill="hold"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1000" fill="hold"/>
                                        <p:tgtEl>
                                          <p:spTgt spid="20"/>
                                        </p:tgtEl>
                                        <p:attrNameLst>
                                          <p:attrName>ppt_w</p:attrName>
                                        </p:attrNameLst>
                                      </p:cBhvr>
                                      <p:tavLst>
                                        <p:tav tm="0">
                                          <p:val>
                                            <p:fltVal val="0"/>
                                          </p:val>
                                        </p:tav>
                                        <p:tav tm="100000">
                                          <p:val>
                                            <p:strVal val="#ppt_w"/>
                                          </p:val>
                                        </p:tav>
                                      </p:tavLst>
                                    </p:anim>
                                    <p:anim calcmode="lin" valueType="num">
                                      <p:cBhvr>
                                        <p:cTn id="69" dur="1000" fill="hold"/>
                                        <p:tgtEl>
                                          <p:spTgt spid="20"/>
                                        </p:tgtEl>
                                        <p:attrNameLst>
                                          <p:attrName>ppt_h</p:attrName>
                                        </p:attrNameLst>
                                      </p:cBhvr>
                                      <p:tavLst>
                                        <p:tav tm="0">
                                          <p:val>
                                            <p:fltVal val="0"/>
                                          </p:val>
                                        </p:tav>
                                        <p:tav tm="100000">
                                          <p:val>
                                            <p:strVal val="#ppt_h"/>
                                          </p:val>
                                        </p:tav>
                                      </p:tavLst>
                                    </p:anim>
                                    <p:anim calcmode="lin" valueType="num">
                                      <p:cBhvr>
                                        <p:cTn id="70" dur="1000" fill="hold"/>
                                        <p:tgtEl>
                                          <p:spTgt spid="20"/>
                                        </p:tgtEl>
                                        <p:attrNameLst>
                                          <p:attrName>style.rotation</p:attrName>
                                        </p:attrNameLst>
                                      </p:cBhvr>
                                      <p:tavLst>
                                        <p:tav tm="0">
                                          <p:val>
                                            <p:fltVal val="90"/>
                                          </p:val>
                                        </p:tav>
                                        <p:tav tm="100000">
                                          <p:val>
                                            <p:fltVal val="0"/>
                                          </p:val>
                                        </p:tav>
                                      </p:tavLst>
                                    </p:anim>
                                    <p:animEffect transition="in" filter="fade">
                                      <p:cBhvr>
                                        <p:cTn id="71" dur="1000"/>
                                        <p:tgtEl>
                                          <p:spTgt spid="20"/>
                                        </p:tgtEl>
                                      </p:cBhvr>
                                    </p:animEffect>
                                  </p:childTnLst>
                                </p:cTn>
                              </p:par>
                              <p:par>
                                <p:cTn id="72" presetID="31" presetClass="entr" presetSubtype="0" fill="hold"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p:cTn id="74" dur="1000" fill="hold"/>
                                        <p:tgtEl>
                                          <p:spTgt spid="21"/>
                                        </p:tgtEl>
                                        <p:attrNameLst>
                                          <p:attrName>ppt_w</p:attrName>
                                        </p:attrNameLst>
                                      </p:cBhvr>
                                      <p:tavLst>
                                        <p:tav tm="0">
                                          <p:val>
                                            <p:fltVal val="0"/>
                                          </p:val>
                                        </p:tav>
                                        <p:tav tm="100000">
                                          <p:val>
                                            <p:strVal val="#ppt_w"/>
                                          </p:val>
                                        </p:tav>
                                      </p:tavLst>
                                    </p:anim>
                                    <p:anim calcmode="lin" valueType="num">
                                      <p:cBhvr>
                                        <p:cTn id="75" dur="1000" fill="hold"/>
                                        <p:tgtEl>
                                          <p:spTgt spid="21"/>
                                        </p:tgtEl>
                                        <p:attrNameLst>
                                          <p:attrName>ppt_h</p:attrName>
                                        </p:attrNameLst>
                                      </p:cBhvr>
                                      <p:tavLst>
                                        <p:tav tm="0">
                                          <p:val>
                                            <p:fltVal val="0"/>
                                          </p:val>
                                        </p:tav>
                                        <p:tav tm="100000">
                                          <p:val>
                                            <p:strVal val="#ppt_h"/>
                                          </p:val>
                                        </p:tav>
                                      </p:tavLst>
                                    </p:anim>
                                    <p:anim calcmode="lin" valueType="num">
                                      <p:cBhvr>
                                        <p:cTn id="76" dur="1000" fill="hold"/>
                                        <p:tgtEl>
                                          <p:spTgt spid="21"/>
                                        </p:tgtEl>
                                        <p:attrNameLst>
                                          <p:attrName>style.rotation</p:attrName>
                                        </p:attrNameLst>
                                      </p:cBhvr>
                                      <p:tavLst>
                                        <p:tav tm="0">
                                          <p:val>
                                            <p:fltVal val="90"/>
                                          </p:val>
                                        </p:tav>
                                        <p:tav tm="100000">
                                          <p:val>
                                            <p:fltVal val="0"/>
                                          </p:val>
                                        </p:tav>
                                      </p:tavLst>
                                    </p:anim>
                                    <p:animEffect transition="in" filter="fade">
                                      <p:cBhvr>
                                        <p:cTn id="77" dur="1000"/>
                                        <p:tgtEl>
                                          <p:spTgt spid="21"/>
                                        </p:tgtEl>
                                      </p:cBhvr>
                                    </p:animEffect>
                                  </p:childTnLst>
                                </p:cTn>
                              </p:par>
                              <p:par>
                                <p:cTn id="78" presetID="31" presetClass="entr" presetSubtype="0" fill="hold" nodeType="with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p:cTn id="80" dur="1000" fill="hold"/>
                                        <p:tgtEl>
                                          <p:spTgt spid="22"/>
                                        </p:tgtEl>
                                        <p:attrNameLst>
                                          <p:attrName>ppt_w</p:attrName>
                                        </p:attrNameLst>
                                      </p:cBhvr>
                                      <p:tavLst>
                                        <p:tav tm="0">
                                          <p:val>
                                            <p:fltVal val="0"/>
                                          </p:val>
                                        </p:tav>
                                        <p:tav tm="100000">
                                          <p:val>
                                            <p:strVal val="#ppt_w"/>
                                          </p:val>
                                        </p:tav>
                                      </p:tavLst>
                                    </p:anim>
                                    <p:anim calcmode="lin" valueType="num">
                                      <p:cBhvr>
                                        <p:cTn id="81" dur="1000" fill="hold"/>
                                        <p:tgtEl>
                                          <p:spTgt spid="22"/>
                                        </p:tgtEl>
                                        <p:attrNameLst>
                                          <p:attrName>ppt_h</p:attrName>
                                        </p:attrNameLst>
                                      </p:cBhvr>
                                      <p:tavLst>
                                        <p:tav tm="0">
                                          <p:val>
                                            <p:fltVal val="0"/>
                                          </p:val>
                                        </p:tav>
                                        <p:tav tm="100000">
                                          <p:val>
                                            <p:strVal val="#ppt_h"/>
                                          </p:val>
                                        </p:tav>
                                      </p:tavLst>
                                    </p:anim>
                                    <p:anim calcmode="lin" valueType="num">
                                      <p:cBhvr>
                                        <p:cTn id="82" dur="1000" fill="hold"/>
                                        <p:tgtEl>
                                          <p:spTgt spid="22"/>
                                        </p:tgtEl>
                                        <p:attrNameLst>
                                          <p:attrName>style.rotation</p:attrName>
                                        </p:attrNameLst>
                                      </p:cBhvr>
                                      <p:tavLst>
                                        <p:tav tm="0">
                                          <p:val>
                                            <p:fltVal val="90"/>
                                          </p:val>
                                        </p:tav>
                                        <p:tav tm="100000">
                                          <p:val>
                                            <p:fltVal val="0"/>
                                          </p:val>
                                        </p:tav>
                                      </p:tavLst>
                                    </p:anim>
                                    <p:animEffect transition="in" filter="fade">
                                      <p:cBhvr>
                                        <p:cTn id="83" dur="1000"/>
                                        <p:tgtEl>
                                          <p:spTgt spid="22"/>
                                        </p:tgtEl>
                                      </p:cBhvr>
                                    </p:animEffect>
                                  </p:childTnLst>
                                </p:cTn>
                              </p:par>
                              <p:par>
                                <p:cTn id="84" presetID="31" presetClass="entr" presetSubtype="0" fill="hold" nodeType="with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1000" fill="hold"/>
                                        <p:tgtEl>
                                          <p:spTgt spid="23"/>
                                        </p:tgtEl>
                                        <p:attrNameLst>
                                          <p:attrName>ppt_w</p:attrName>
                                        </p:attrNameLst>
                                      </p:cBhvr>
                                      <p:tavLst>
                                        <p:tav tm="0">
                                          <p:val>
                                            <p:fltVal val="0"/>
                                          </p:val>
                                        </p:tav>
                                        <p:tav tm="100000">
                                          <p:val>
                                            <p:strVal val="#ppt_w"/>
                                          </p:val>
                                        </p:tav>
                                      </p:tavLst>
                                    </p:anim>
                                    <p:anim calcmode="lin" valueType="num">
                                      <p:cBhvr>
                                        <p:cTn id="87" dur="1000" fill="hold"/>
                                        <p:tgtEl>
                                          <p:spTgt spid="23"/>
                                        </p:tgtEl>
                                        <p:attrNameLst>
                                          <p:attrName>ppt_h</p:attrName>
                                        </p:attrNameLst>
                                      </p:cBhvr>
                                      <p:tavLst>
                                        <p:tav tm="0">
                                          <p:val>
                                            <p:fltVal val="0"/>
                                          </p:val>
                                        </p:tav>
                                        <p:tav tm="100000">
                                          <p:val>
                                            <p:strVal val="#ppt_h"/>
                                          </p:val>
                                        </p:tav>
                                      </p:tavLst>
                                    </p:anim>
                                    <p:anim calcmode="lin" valueType="num">
                                      <p:cBhvr>
                                        <p:cTn id="88" dur="1000" fill="hold"/>
                                        <p:tgtEl>
                                          <p:spTgt spid="23"/>
                                        </p:tgtEl>
                                        <p:attrNameLst>
                                          <p:attrName>style.rotation</p:attrName>
                                        </p:attrNameLst>
                                      </p:cBhvr>
                                      <p:tavLst>
                                        <p:tav tm="0">
                                          <p:val>
                                            <p:fltVal val="90"/>
                                          </p:val>
                                        </p:tav>
                                        <p:tav tm="100000">
                                          <p:val>
                                            <p:fltVal val="0"/>
                                          </p:val>
                                        </p:tav>
                                      </p:tavLst>
                                    </p:anim>
                                    <p:animEffect transition="in" filter="fade">
                                      <p:cBhvr>
                                        <p:cTn id="89" dur="1000"/>
                                        <p:tgtEl>
                                          <p:spTgt spid="23"/>
                                        </p:tgtEl>
                                      </p:cBhvr>
                                    </p:animEffect>
                                  </p:childTnLst>
                                </p:cTn>
                              </p:par>
                              <p:par>
                                <p:cTn id="90" presetID="31" presetClass="entr" presetSubtype="0" fill="hold" nodeType="with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1000" fill="hold"/>
                                        <p:tgtEl>
                                          <p:spTgt spid="17"/>
                                        </p:tgtEl>
                                        <p:attrNameLst>
                                          <p:attrName>ppt_w</p:attrName>
                                        </p:attrNameLst>
                                      </p:cBhvr>
                                      <p:tavLst>
                                        <p:tav tm="0">
                                          <p:val>
                                            <p:fltVal val="0"/>
                                          </p:val>
                                        </p:tav>
                                        <p:tav tm="100000">
                                          <p:val>
                                            <p:strVal val="#ppt_w"/>
                                          </p:val>
                                        </p:tav>
                                      </p:tavLst>
                                    </p:anim>
                                    <p:anim calcmode="lin" valueType="num">
                                      <p:cBhvr>
                                        <p:cTn id="93" dur="1000" fill="hold"/>
                                        <p:tgtEl>
                                          <p:spTgt spid="17"/>
                                        </p:tgtEl>
                                        <p:attrNameLst>
                                          <p:attrName>ppt_h</p:attrName>
                                        </p:attrNameLst>
                                      </p:cBhvr>
                                      <p:tavLst>
                                        <p:tav tm="0">
                                          <p:val>
                                            <p:fltVal val="0"/>
                                          </p:val>
                                        </p:tav>
                                        <p:tav tm="100000">
                                          <p:val>
                                            <p:strVal val="#ppt_h"/>
                                          </p:val>
                                        </p:tav>
                                      </p:tavLst>
                                    </p:anim>
                                    <p:anim calcmode="lin" valueType="num">
                                      <p:cBhvr>
                                        <p:cTn id="94" dur="1000" fill="hold"/>
                                        <p:tgtEl>
                                          <p:spTgt spid="17"/>
                                        </p:tgtEl>
                                        <p:attrNameLst>
                                          <p:attrName>style.rotation</p:attrName>
                                        </p:attrNameLst>
                                      </p:cBhvr>
                                      <p:tavLst>
                                        <p:tav tm="0">
                                          <p:val>
                                            <p:fltVal val="90"/>
                                          </p:val>
                                        </p:tav>
                                        <p:tav tm="100000">
                                          <p:val>
                                            <p:fltVal val="0"/>
                                          </p:val>
                                        </p:tav>
                                      </p:tavLst>
                                    </p:anim>
                                    <p:animEffect transition="in" filter="fade">
                                      <p:cBhvr>
                                        <p:cTn id="95" dur="1000"/>
                                        <p:tgtEl>
                                          <p:spTgt spid="1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3">
                                            <p:txEl>
                                              <p:pRg st="6" end="6"/>
                                            </p:txEl>
                                          </p:spTgt>
                                        </p:tgtEl>
                                        <p:attrNameLst>
                                          <p:attrName>style.visibility</p:attrName>
                                        </p:attrNameLst>
                                      </p:cBhvr>
                                      <p:to>
                                        <p:strVal val="visible"/>
                                      </p:to>
                                    </p:set>
                                    <p:anim calcmode="lin" valueType="num">
                                      <p:cBhvr additive="base">
                                        <p:cTn id="10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a:t>Blocking</a:t>
            </a:r>
            <a:br>
              <a:rPr lang="en-US" dirty="0"/>
            </a:br>
            <a:r>
              <a:rPr lang="en-US" sz="2800" dirty="0"/>
              <a:t>Confounding variables you </a:t>
            </a:r>
            <a:r>
              <a:rPr lang="en-US" dirty="0">
                <a:solidFill>
                  <a:srgbClr val="FF0000"/>
                </a:solidFill>
              </a:rPr>
              <a:t>DO</a:t>
            </a:r>
            <a:r>
              <a:rPr lang="en-US" sz="2800" dirty="0"/>
              <a:t> know</a:t>
            </a:r>
            <a:endParaRPr lang="en-US" sz="2800" dirty="0">
              <a:solidFill>
                <a:srgbClr val="FF0000"/>
              </a:solidFill>
            </a:endParaRPr>
          </a:p>
        </p:txBody>
      </p:sp>
      <p:sp>
        <p:nvSpPr>
          <p:cNvPr id="3" name="Content Placeholder 2"/>
          <p:cNvSpPr>
            <a:spLocks noGrp="1"/>
          </p:cNvSpPr>
          <p:nvPr>
            <p:ph idx="1"/>
          </p:nvPr>
        </p:nvSpPr>
        <p:spPr>
          <a:xfrm>
            <a:off x="152400" y="1295400"/>
            <a:ext cx="8839200" cy="5105400"/>
          </a:xfrm>
        </p:spPr>
        <p:txBody>
          <a:bodyPr>
            <a:normAutofit fontScale="92500" lnSpcReduction="20000"/>
          </a:bodyPr>
          <a:lstStyle/>
          <a:p>
            <a:pPr marL="514350" indent="-514350">
              <a:spcBef>
                <a:spcPts val="0"/>
              </a:spcBef>
              <a:buFont typeface="+mj-lt"/>
              <a:buAutoNum type="arabicPeriod"/>
            </a:pPr>
            <a:r>
              <a:rPr lang="en-US" dirty="0">
                <a:solidFill>
                  <a:srgbClr val="0070C0"/>
                </a:solidFill>
              </a:rPr>
              <a:t>You </a:t>
            </a:r>
            <a:r>
              <a:rPr lang="en-US" u="sng" dirty="0">
                <a:solidFill>
                  <a:srgbClr val="0070C0"/>
                </a:solidFill>
              </a:rPr>
              <a:t>reasonably</a:t>
            </a:r>
            <a:r>
              <a:rPr lang="en-US" dirty="0">
                <a:solidFill>
                  <a:srgbClr val="0070C0"/>
                </a:solidFill>
              </a:rPr>
              <a:t> suspect a confounding variable</a:t>
            </a:r>
          </a:p>
          <a:p>
            <a:pPr marL="514350" indent="-514350">
              <a:spcBef>
                <a:spcPts val="0"/>
              </a:spcBef>
              <a:buFont typeface="+mj-lt"/>
              <a:buAutoNum type="arabicPeriod"/>
            </a:pPr>
            <a:r>
              <a:rPr lang="en-US" dirty="0">
                <a:solidFill>
                  <a:srgbClr val="0070C0"/>
                </a:solidFill>
              </a:rPr>
              <a:t>You didn’t use stratified sampling</a:t>
            </a:r>
          </a:p>
          <a:p>
            <a:pPr marL="0" indent="0">
              <a:spcBef>
                <a:spcPts val="0"/>
              </a:spcBef>
              <a:buNone/>
            </a:pPr>
            <a:endParaRPr lang="en-US" dirty="0">
              <a:solidFill>
                <a:srgbClr val="0070C0"/>
              </a:solidFill>
            </a:endParaRPr>
          </a:p>
          <a:p>
            <a:pPr marL="0" indent="0">
              <a:spcBef>
                <a:spcPts val="0"/>
              </a:spcBef>
              <a:buNone/>
            </a:pPr>
            <a:r>
              <a:rPr lang="en-US" dirty="0">
                <a:solidFill>
                  <a:srgbClr val="0070C0"/>
                </a:solidFill>
              </a:rPr>
              <a:t>Blocking </a:t>
            </a:r>
            <a:r>
              <a:rPr lang="en-US" dirty="0">
                <a:solidFill>
                  <a:srgbClr val="0070C0"/>
                </a:solidFill>
                <a:sym typeface="Wingdings" panose="05000000000000000000" pitchFamily="2" charset="2"/>
              </a:rPr>
              <a:t> </a:t>
            </a:r>
            <a:r>
              <a:rPr lang="en-US" dirty="0">
                <a:solidFill>
                  <a:srgbClr val="0070C0"/>
                </a:solidFill>
              </a:rPr>
              <a:t>Everything has that characteristic equally, then randomize within your “block(s)”</a:t>
            </a:r>
          </a:p>
          <a:p>
            <a:pPr marL="0" indent="0">
              <a:spcBef>
                <a:spcPts val="0"/>
              </a:spcBef>
              <a:buNone/>
            </a:pPr>
            <a:endParaRPr lang="en-US" dirty="0">
              <a:solidFill>
                <a:srgbClr val="0070C0"/>
              </a:solidFill>
            </a:endParaRPr>
          </a:p>
          <a:p>
            <a:pPr>
              <a:spcBef>
                <a:spcPts val="0"/>
              </a:spcBef>
            </a:pPr>
            <a:r>
              <a:rPr lang="en-US" dirty="0">
                <a:solidFill>
                  <a:srgbClr val="7030A0"/>
                </a:solidFill>
              </a:rPr>
              <a:t>Example:</a:t>
            </a:r>
          </a:p>
          <a:p>
            <a:pPr lvl="1">
              <a:spcBef>
                <a:spcPts val="0"/>
              </a:spcBef>
            </a:pPr>
            <a:r>
              <a:rPr lang="en-US" dirty="0">
                <a:solidFill>
                  <a:srgbClr val="7030A0"/>
                </a:solidFill>
              </a:rPr>
              <a:t>Does sunscreen prevent sunburn? (diagram, next slide)</a:t>
            </a:r>
          </a:p>
          <a:p>
            <a:pPr lvl="2">
              <a:spcBef>
                <a:spcPts val="0"/>
              </a:spcBef>
            </a:pPr>
            <a:r>
              <a:rPr lang="en-US" dirty="0">
                <a:solidFill>
                  <a:srgbClr val="7030A0"/>
                </a:solidFill>
              </a:rPr>
              <a:t>Block of “</a:t>
            </a:r>
            <a:r>
              <a:rPr lang="en-US" i="1" dirty="0">
                <a:solidFill>
                  <a:srgbClr val="7030A0"/>
                </a:solidFill>
              </a:rPr>
              <a:t>high-melanin</a:t>
            </a:r>
            <a:r>
              <a:rPr lang="en-US" dirty="0">
                <a:solidFill>
                  <a:srgbClr val="7030A0"/>
                </a:solidFill>
              </a:rPr>
              <a:t>” subjects, block of “</a:t>
            </a:r>
            <a:r>
              <a:rPr lang="en-US" i="1" dirty="0">
                <a:solidFill>
                  <a:srgbClr val="7030A0"/>
                </a:solidFill>
              </a:rPr>
              <a:t>low-melanin</a:t>
            </a:r>
            <a:r>
              <a:rPr lang="en-US" dirty="0">
                <a:solidFill>
                  <a:srgbClr val="7030A0"/>
                </a:solidFill>
              </a:rPr>
              <a:t>” subjects.</a:t>
            </a:r>
          </a:p>
          <a:p>
            <a:pPr lvl="3">
              <a:spcBef>
                <a:spcPts val="0"/>
              </a:spcBef>
            </a:pPr>
            <a:r>
              <a:rPr lang="en-US" dirty="0">
                <a:solidFill>
                  <a:srgbClr val="7030A0"/>
                </a:solidFill>
              </a:rPr>
              <a:t>Among </a:t>
            </a:r>
            <a:r>
              <a:rPr lang="en-US" i="1" dirty="0">
                <a:solidFill>
                  <a:srgbClr val="7030A0"/>
                </a:solidFill>
              </a:rPr>
              <a:t>high-melanin</a:t>
            </a:r>
            <a:r>
              <a:rPr lang="en-US" dirty="0">
                <a:solidFill>
                  <a:srgbClr val="7030A0"/>
                </a:solidFill>
              </a:rPr>
              <a:t>, randomly assign sunscreen/no-sunscreen.</a:t>
            </a:r>
          </a:p>
          <a:p>
            <a:pPr lvl="3">
              <a:spcBef>
                <a:spcPts val="0"/>
              </a:spcBef>
            </a:pPr>
            <a:r>
              <a:rPr lang="en-US" dirty="0">
                <a:solidFill>
                  <a:srgbClr val="7030A0"/>
                </a:solidFill>
              </a:rPr>
              <a:t>Among </a:t>
            </a:r>
            <a:r>
              <a:rPr lang="en-US" i="1" dirty="0">
                <a:solidFill>
                  <a:srgbClr val="7030A0"/>
                </a:solidFill>
              </a:rPr>
              <a:t>low-melanin</a:t>
            </a:r>
            <a:r>
              <a:rPr lang="en-US" dirty="0">
                <a:solidFill>
                  <a:srgbClr val="7030A0"/>
                </a:solidFill>
              </a:rPr>
              <a:t>, randomly assign sunscreen/no-sunscreen.</a:t>
            </a:r>
          </a:p>
          <a:p>
            <a:pPr lvl="1">
              <a:spcBef>
                <a:spcPts val="0"/>
              </a:spcBef>
            </a:pPr>
            <a:r>
              <a:rPr lang="en-US" dirty="0">
                <a:solidFill>
                  <a:srgbClr val="7030A0"/>
                </a:solidFill>
              </a:rPr>
              <a:t>Do Cheerios lower cholesterol</a:t>
            </a:r>
            <a:r>
              <a:rPr lang="en-US" dirty="0" smtClean="0">
                <a:solidFill>
                  <a:srgbClr val="7030A0"/>
                </a:solidFill>
              </a:rPr>
              <a:t>?</a:t>
            </a:r>
          </a:p>
          <a:p>
            <a:pPr lvl="1">
              <a:spcBef>
                <a:spcPts val="0"/>
              </a:spcBef>
            </a:pPr>
            <a:endParaRPr lang="en-US" dirty="0">
              <a:solidFill>
                <a:srgbClr val="7030A0"/>
              </a:solidFill>
            </a:endParaRPr>
          </a:p>
          <a:p>
            <a:pPr>
              <a:spcBef>
                <a:spcPts val="0"/>
              </a:spcBef>
            </a:pPr>
            <a:r>
              <a:rPr lang="en-US" sz="3500" b="1" dirty="0">
                <a:solidFill>
                  <a:srgbClr val="FF0000"/>
                </a:solidFill>
              </a:rPr>
              <a:t>“Matched-pair” design </a:t>
            </a:r>
            <a:r>
              <a:rPr lang="en-US" dirty="0">
                <a:solidFill>
                  <a:srgbClr val="007033"/>
                </a:solidFill>
              </a:rPr>
              <a:t>is most common blocking</a:t>
            </a:r>
          </a:p>
          <a:p>
            <a:pPr lvl="1">
              <a:spcBef>
                <a:spcPts val="0"/>
              </a:spcBef>
            </a:pPr>
            <a:r>
              <a:rPr lang="en-US" dirty="0">
                <a:solidFill>
                  <a:srgbClr val="007033"/>
                </a:solidFill>
              </a:rPr>
              <a:t>Each pair can be blocked for same age, sex, income, etc.</a:t>
            </a:r>
            <a:endParaRPr lang="en-US" dirty="0">
              <a:solidFill>
                <a:srgbClr val="7030A0"/>
              </a:solidFill>
            </a:endParaRPr>
          </a:p>
        </p:txBody>
      </p:sp>
      <p:sp>
        <p:nvSpPr>
          <p:cNvPr id="4" name="TextBox 3"/>
          <p:cNvSpPr txBox="1"/>
          <p:nvPr/>
        </p:nvSpPr>
        <p:spPr>
          <a:xfrm>
            <a:off x="76200" y="76200"/>
            <a:ext cx="890052" cy="44627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300" dirty="0"/>
              <a:t>Notes</a:t>
            </a:r>
          </a:p>
        </p:txBody>
      </p:sp>
      <p:sp>
        <p:nvSpPr>
          <p:cNvPr id="5" name="TextBox 4"/>
          <p:cNvSpPr txBox="1"/>
          <p:nvPr/>
        </p:nvSpPr>
        <p:spPr>
          <a:xfrm>
            <a:off x="152400" y="468868"/>
            <a:ext cx="716863" cy="369332"/>
          </a:xfrm>
          <a:prstGeom prst="rect">
            <a:avLst/>
          </a:prstGeom>
          <a:noFill/>
        </p:spPr>
        <p:txBody>
          <a:bodyPr wrap="none" rtlCol="0">
            <a:spAutoFit/>
          </a:bodyPr>
          <a:lstStyle/>
          <a:p>
            <a:r>
              <a:rPr lang="en-US" dirty="0"/>
              <a:t>1 of 1</a:t>
            </a:r>
          </a:p>
        </p:txBody>
      </p:sp>
    </p:spTree>
    <p:extLst>
      <p:ext uri="{BB962C8B-B14F-4D97-AF65-F5344CB8AC3E}">
        <p14:creationId xmlns:p14="http://schemas.microsoft.com/office/powerpoint/2010/main" val="241103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 calcmode="lin" valueType="num">
                                      <p:cBhvr additive="base">
                                        <p:cTn id="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3" end="13"/>
                                            </p:txEl>
                                          </p:spTgt>
                                        </p:tgtEl>
                                        <p:attrNameLst>
                                          <p:attrName>style.visibility</p:attrName>
                                        </p:attrNameLst>
                                      </p:cBhvr>
                                      <p:to>
                                        <p:strVal val="visible"/>
                                      </p:to>
                                    </p:set>
                                    <p:anim calcmode="lin" valueType="num">
                                      <p:cBhvr additive="base">
                                        <p:cTn id="1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Door/Window</a:t>
            </a:r>
          </a:p>
        </p:txBody>
      </p:sp>
      <p:sp>
        <p:nvSpPr>
          <p:cNvPr id="3" name="Content Placeholder 2"/>
          <p:cNvSpPr>
            <a:spLocks noGrp="1"/>
          </p:cNvSpPr>
          <p:nvPr>
            <p:ph idx="1"/>
          </p:nvPr>
        </p:nvSpPr>
        <p:spPr>
          <a:xfrm>
            <a:off x="228600" y="1143000"/>
            <a:ext cx="8763000" cy="5181600"/>
          </a:xfrm>
        </p:spPr>
        <p:txBody>
          <a:bodyPr>
            <a:normAutofit lnSpcReduction="10000"/>
          </a:bodyPr>
          <a:lstStyle/>
          <a:p>
            <a:pPr marL="0" indent="0">
              <a:buNone/>
            </a:pPr>
            <a:r>
              <a:rPr lang="en-US" sz="2700" dirty="0" smtClean="0"/>
              <a:t>Imagine you’ve selected a simple random sample of 100 adult residents in West Sacramento.</a:t>
            </a:r>
          </a:p>
          <a:p>
            <a:pPr marL="0" indent="0">
              <a:buNone/>
            </a:pPr>
            <a:endParaRPr lang="en-US" sz="2700" dirty="0" smtClean="0"/>
          </a:p>
          <a:p>
            <a:pPr marL="0" indent="0">
              <a:buNone/>
            </a:pPr>
            <a:r>
              <a:rPr lang="en-US" sz="2700" i="1" dirty="0" smtClean="0"/>
              <a:t>For the research question below,</a:t>
            </a:r>
          </a:p>
          <a:p>
            <a:pPr marL="514350" indent="-514350">
              <a:buFont typeface="+mj-lt"/>
              <a:buAutoNum type="arabicPeriod"/>
            </a:pPr>
            <a:r>
              <a:rPr lang="en-US" sz="2700" i="1" dirty="0"/>
              <a:t>W</a:t>
            </a:r>
            <a:r>
              <a:rPr lang="en-US" sz="2700" i="1" dirty="0" smtClean="0"/>
              <a:t>hat’s a reasonable confounding variable to </a:t>
            </a:r>
            <a:r>
              <a:rPr lang="en-US" sz="2700" i="1" u="sng" dirty="0" smtClean="0"/>
              <a:t>block</a:t>
            </a:r>
            <a:r>
              <a:rPr lang="en-US" sz="2700" i="1" dirty="0" smtClean="0"/>
              <a:t> for?</a:t>
            </a:r>
          </a:p>
          <a:p>
            <a:pPr marL="514350" indent="-514350">
              <a:buFont typeface="+mj-lt"/>
              <a:buAutoNum type="arabicPeriod"/>
            </a:pPr>
            <a:r>
              <a:rPr lang="en-US" sz="2700" i="1" dirty="0" smtClean="0"/>
              <a:t>How would you do it?</a:t>
            </a:r>
            <a:endParaRPr lang="en-US" sz="2700" i="1" dirty="0"/>
          </a:p>
          <a:p>
            <a:endParaRPr lang="en-US" dirty="0"/>
          </a:p>
          <a:p>
            <a:pPr marL="0" indent="0">
              <a:buNone/>
            </a:pPr>
            <a:r>
              <a:rPr lang="en-US" dirty="0" smtClean="0">
                <a:solidFill>
                  <a:srgbClr val="0070C0"/>
                </a:solidFill>
              </a:rPr>
              <a:t>DOORS </a:t>
            </a:r>
            <a:r>
              <a:rPr lang="en-US" sz="2700" dirty="0" smtClean="0">
                <a:solidFill>
                  <a:srgbClr val="0070C0"/>
                </a:solidFill>
                <a:sym typeface="Wingdings" panose="05000000000000000000" pitchFamily="2" charset="2"/>
              </a:rPr>
              <a:t> </a:t>
            </a:r>
            <a:r>
              <a:rPr lang="en-US" sz="2700" dirty="0" smtClean="0">
                <a:solidFill>
                  <a:srgbClr val="0070C0"/>
                </a:solidFill>
              </a:rPr>
              <a:t>Does </a:t>
            </a:r>
            <a:r>
              <a:rPr lang="en-US" sz="2700" dirty="0">
                <a:solidFill>
                  <a:srgbClr val="0070C0"/>
                </a:solidFill>
              </a:rPr>
              <a:t>red wine reduce the risk of heart disease?</a:t>
            </a:r>
          </a:p>
          <a:p>
            <a:pPr marL="514350" indent="-514350">
              <a:buFont typeface="+mj-lt"/>
              <a:buAutoNum type="arabicPeriod"/>
            </a:pPr>
            <a:endParaRPr lang="en-US" dirty="0">
              <a:solidFill>
                <a:srgbClr val="006600"/>
              </a:solidFill>
            </a:endParaRPr>
          </a:p>
          <a:p>
            <a:pPr marL="0" indent="0">
              <a:buNone/>
            </a:pPr>
            <a:r>
              <a:rPr lang="en-US" dirty="0" smtClean="0">
                <a:solidFill>
                  <a:srgbClr val="006600"/>
                </a:solidFill>
              </a:rPr>
              <a:t>WINDOWS </a:t>
            </a:r>
            <a:r>
              <a:rPr lang="en-US" sz="2700" dirty="0" smtClean="0">
                <a:solidFill>
                  <a:srgbClr val="006600"/>
                </a:solidFill>
                <a:sym typeface="Wingdings" panose="05000000000000000000" pitchFamily="2" charset="2"/>
              </a:rPr>
              <a:t> </a:t>
            </a:r>
            <a:r>
              <a:rPr lang="en-US" sz="2700" dirty="0" smtClean="0">
                <a:solidFill>
                  <a:srgbClr val="006600"/>
                </a:solidFill>
              </a:rPr>
              <a:t>Does Vitamin C </a:t>
            </a:r>
            <a:r>
              <a:rPr lang="en-US" sz="2700" dirty="0">
                <a:solidFill>
                  <a:srgbClr val="006600"/>
                </a:solidFill>
              </a:rPr>
              <a:t>prevent the common cold?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pPr algn="ctr"/>
            <a:r>
              <a:rPr lang="en-US" dirty="0">
                <a:solidFill>
                  <a:srgbClr val="FF0000"/>
                </a:solidFill>
              </a:rPr>
              <a:t>FRQ practice</a:t>
            </a:r>
          </a:p>
        </p:txBody>
      </p:sp>
      <p:sp>
        <p:nvSpPr>
          <p:cNvPr id="3" name="Content Placeholder 2"/>
          <p:cNvSpPr>
            <a:spLocks noGrp="1"/>
          </p:cNvSpPr>
          <p:nvPr>
            <p:ph idx="1"/>
          </p:nvPr>
        </p:nvSpPr>
        <p:spPr>
          <a:xfrm>
            <a:off x="381000" y="1600200"/>
            <a:ext cx="8229600" cy="4525963"/>
          </a:xfrm>
        </p:spPr>
        <p:txBody>
          <a:bodyPr>
            <a:normAutofit/>
          </a:bodyPr>
          <a:lstStyle/>
          <a:p>
            <a:pPr>
              <a:spcBef>
                <a:spcPts val="0"/>
              </a:spcBef>
            </a:pPr>
            <a:r>
              <a:rPr lang="en-US" dirty="0" smtClean="0">
                <a:solidFill>
                  <a:srgbClr val="0070C0"/>
                </a:solidFill>
                <a:sym typeface="Wingdings" pitchFamily="2" charset="2"/>
              </a:rPr>
              <a:t>Use </a:t>
            </a:r>
            <a:r>
              <a:rPr lang="en-US" dirty="0">
                <a:solidFill>
                  <a:srgbClr val="0070C0"/>
                </a:solidFill>
                <a:sym typeface="Wingdings" pitchFamily="2" charset="2"/>
              </a:rPr>
              <a:t>whiteboard or notebook.</a:t>
            </a:r>
          </a:p>
          <a:p>
            <a:pPr>
              <a:spcBef>
                <a:spcPts val="0"/>
              </a:spcBef>
            </a:pPr>
            <a:endParaRPr lang="en-US" dirty="0">
              <a:solidFill>
                <a:srgbClr val="0070C0"/>
              </a:solidFill>
              <a:sym typeface="Wingdings" pitchFamily="2" charset="2"/>
            </a:endParaRPr>
          </a:p>
        </p:txBody>
      </p:sp>
    </p:spTree>
    <p:extLst>
      <p:ext uri="{BB962C8B-B14F-4D97-AF65-F5344CB8AC3E}">
        <p14:creationId xmlns:p14="http://schemas.microsoft.com/office/powerpoint/2010/main" val="192848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(a)</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r>
              <a:rPr lang="en-US" sz="2300" dirty="0" smtClean="0"/>
              <a:t>Since these researchers believe that the condition of hair changes with age but not gender, the volunteers are sorted from youngest to oldest. The volunteers are paired to form six blocks of size two.</a:t>
            </a:r>
            <a:endParaRPr lang="en-US" sz="2300" dirty="0"/>
          </a:p>
        </p:txBody>
      </p:sp>
      <p:graphicFrame>
        <p:nvGraphicFramePr>
          <p:cNvPr id="4" name="Table 3"/>
          <p:cNvGraphicFramePr>
            <a:graphicFrameLocks noGrp="1"/>
          </p:cNvGraphicFramePr>
          <p:nvPr>
            <p:extLst>
              <p:ext uri="{D42A27DB-BD31-4B8C-83A1-F6EECF244321}">
                <p14:modId xmlns:p14="http://schemas.microsoft.com/office/powerpoint/2010/main" val="1301923444"/>
              </p:ext>
            </p:extLst>
          </p:nvPr>
        </p:nvGraphicFramePr>
        <p:xfrm>
          <a:off x="2819400" y="2895600"/>
          <a:ext cx="3657600" cy="3093720"/>
        </p:xfrm>
        <a:graphic>
          <a:graphicData uri="http://schemas.openxmlformats.org/drawingml/2006/table">
            <a:tbl>
              <a:tblPr firstRow="1" bandRow="1">
                <a:tableStyleId>{5C22544A-7EE6-4342-B048-85BDC9FD1C3A}</a:tableStyleId>
              </a:tblPr>
              <a:tblGrid>
                <a:gridCol w="914400"/>
                <a:gridCol w="1676400"/>
                <a:gridCol w="1066800"/>
              </a:tblGrid>
              <a:tr h="370840">
                <a:tc>
                  <a:txBody>
                    <a:bodyPr/>
                    <a:lstStyle/>
                    <a:p>
                      <a:pPr algn="ctr"/>
                      <a:r>
                        <a:rPr lang="en-US" sz="2300" dirty="0" smtClean="0"/>
                        <a:t>Block</a:t>
                      </a:r>
                      <a:endParaRPr lang="en-US" sz="2300" dirty="0"/>
                    </a:p>
                  </a:txBody>
                  <a:tcPr/>
                </a:tc>
                <a:tc>
                  <a:txBody>
                    <a:bodyPr/>
                    <a:lstStyle/>
                    <a:p>
                      <a:pPr algn="ctr"/>
                      <a:r>
                        <a:rPr lang="en-US" sz="2300" dirty="0" smtClean="0"/>
                        <a:t>Volunteers</a:t>
                      </a:r>
                      <a:endParaRPr lang="en-US" sz="2300" dirty="0"/>
                    </a:p>
                  </a:txBody>
                  <a:tcPr/>
                </a:tc>
                <a:tc>
                  <a:txBody>
                    <a:bodyPr/>
                    <a:lstStyle/>
                    <a:p>
                      <a:pPr algn="ctr"/>
                      <a:r>
                        <a:rPr lang="en-US" sz="2300" dirty="0" smtClean="0"/>
                        <a:t>Ages</a:t>
                      </a:r>
                      <a:endParaRPr lang="en-US" sz="2300" dirty="0"/>
                    </a:p>
                  </a:txBody>
                  <a:tcPr/>
                </a:tc>
              </a:tr>
              <a:tr h="370840">
                <a:tc>
                  <a:txBody>
                    <a:bodyPr/>
                    <a:lstStyle/>
                    <a:p>
                      <a:pPr algn="ctr"/>
                      <a:r>
                        <a:rPr lang="en-US" sz="2300" dirty="0" smtClean="0"/>
                        <a:t>One</a:t>
                      </a:r>
                      <a:endParaRPr lang="en-US" sz="2300" dirty="0"/>
                    </a:p>
                  </a:txBody>
                  <a:tcPr/>
                </a:tc>
                <a:tc>
                  <a:txBody>
                    <a:bodyPr/>
                    <a:lstStyle/>
                    <a:p>
                      <a:pPr algn="ctr"/>
                      <a:r>
                        <a:rPr lang="en-US" sz="2300" dirty="0" smtClean="0"/>
                        <a:t>1, 2</a:t>
                      </a:r>
                      <a:endParaRPr lang="en-US" sz="2300" dirty="0"/>
                    </a:p>
                  </a:txBody>
                  <a:tcPr/>
                </a:tc>
                <a:tc>
                  <a:txBody>
                    <a:bodyPr/>
                    <a:lstStyle/>
                    <a:p>
                      <a:pPr algn="ctr"/>
                      <a:r>
                        <a:rPr lang="en-US" sz="2300" dirty="0" smtClean="0"/>
                        <a:t>20, 21</a:t>
                      </a:r>
                      <a:endParaRPr lang="en-US" sz="2300" dirty="0"/>
                    </a:p>
                  </a:txBody>
                  <a:tcPr/>
                </a:tc>
              </a:tr>
              <a:tr h="370840">
                <a:tc>
                  <a:txBody>
                    <a:bodyPr/>
                    <a:lstStyle/>
                    <a:p>
                      <a:pPr algn="ctr"/>
                      <a:r>
                        <a:rPr lang="en-US" sz="2300" dirty="0" smtClean="0"/>
                        <a:t>Two</a:t>
                      </a:r>
                      <a:endParaRPr lang="en-US" sz="2300" dirty="0"/>
                    </a:p>
                  </a:txBody>
                  <a:tcPr/>
                </a:tc>
                <a:tc>
                  <a:txBody>
                    <a:bodyPr/>
                    <a:lstStyle/>
                    <a:p>
                      <a:pPr algn="ctr"/>
                      <a:r>
                        <a:rPr lang="en-US" sz="2300" dirty="0" smtClean="0"/>
                        <a:t>10, 11</a:t>
                      </a:r>
                      <a:endParaRPr lang="en-US" sz="2300" dirty="0"/>
                    </a:p>
                  </a:txBody>
                  <a:tcPr/>
                </a:tc>
                <a:tc>
                  <a:txBody>
                    <a:bodyPr/>
                    <a:lstStyle/>
                    <a:p>
                      <a:pPr algn="ctr"/>
                      <a:r>
                        <a:rPr lang="en-US" sz="2300" dirty="0" smtClean="0"/>
                        <a:t>23, 24</a:t>
                      </a:r>
                      <a:endParaRPr lang="en-US" sz="2300" dirty="0"/>
                    </a:p>
                  </a:txBody>
                  <a:tcPr/>
                </a:tc>
              </a:tr>
              <a:tr h="370840">
                <a:tc>
                  <a:txBody>
                    <a:bodyPr/>
                    <a:lstStyle/>
                    <a:p>
                      <a:pPr algn="ctr"/>
                      <a:r>
                        <a:rPr lang="en-US" sz="2300" dirty="0" smtClean="0"/>
                        <a:t>Three</a:t>
                      </a:r>
                      <a:endParaRPr lang="en-US" sz="2300" dirty="0"/>
                    </a:p>
                  </a:txBody>
                  <a:tcPr/>
                </a:tc>
                <a:tc>
                  <a:txBody>
                    <a:bodyPr/>
                    <a:lstStyle/>
                    <a:p>
                      <a:pPr algn="ctr"/>
                      <a:r>
                        <a:rPr lang="en-US" sz="2300" dirty="0" smtClean="0"/>
                        <a:t>8, 9</a:t>
                      </a:r>
                      <a:endParaRPr lang="en-US" sz="2300" dirty="0"/>
                    </a:p>
                  </a:txBody>
                  <a:tcPr/>
                </a:tc>
                <a:tc>
                  <a:txBody>
                    <a:bodyPr/>
                    <a:lstStyle/>
                    <a:p>
                      <a:pPr algn="ctr"/>
                      <a:r>
                        <a:rPr lang="en-US" sz="2300" dirty="0" smtClean="0"/>
                        <a:t>44, 44</a:t>
                      </a:r>
                      <a:endParaRPr lang="en-US" sz="2300" dirty="0"/>
                    </a:p>
                  </a:txBody>
                  <a:tcPr/>
                </a:tc>
              </a:tr>
              <a:tr h="370840">
                <a:tc>
                  <a:txBody>
                    <a:bodyPr/>
                    <a:lstStyle/>
                    <a:p>
                      <a:pPr algn="ctr"/>
                      <a:r>
                        <a:rPr lang="en-US" sz="2300" dirty="0" smtClean="0"/>
                        <a:t>Four</a:t>
                      </a:r>
                      <a:endParaRPr lang="en-US" sz="2300" dirty="0"/>
                    </a:p>
                  </a:txBody>
                  <a:tcPr/>
                </a:tc>
                <a:tc>
                  <a:txBody>
                    <a:bodyPr/>
                    <a:lstStyle/>
                    <a:p>
                      <a:pPr algn="ctr"/>
                      <a:r>
                        <a:rPr lang="en-US" sz="2300" dirty="0" smtClean="0"/>
                        <a:t>3, 12</a:t>
                      </a:r>
                      <a:endParaRPr lang="en-US" sz="2300" dirty="0"/>
                    </a:p>
                  </a:txBody>
                  <a:tcPr/>
                </a:tc>
                <a:tc>
                  <a:txBody>
                    <a:bodyPr/>
                    <a:lstStyle/>
                    <a:p>
                      <a:pPr algn="ctr"/>
                      <a:r>
                        <a:rPr lang="en-US" sz="2300" dirty="0" smtClean="0"/>
                        <a:t>46, 47</a:t>
                      </a:r>
                      <a:endParaRPr lang="en-US" sz="2300" dirty="0"/>
                    </a:p>
                  </a:txBody>
                  <a:tcPr/>
                </a:tc>
              </a:tr>
              <a:tr h="370840">
                <a:tc>
                  <a:txBody>
                    <a:bodyPr/>
                    <a:lstStyle/>
                    <a:p>
                      <a:pPr algn="ctr"/>
                      <a:r>
                        <a:rPr lang="en-US" sz="2300" dirty="0" smtClean="0"/>
                        <a:t>Five</a:t>
                      </a:r>
                      <a:endParaRPr lang="en-US" sz="2300" dirty="0"/>
                    </a:p>
                  </a:txBody>
                  <a:tcPr/>
                </a:tc>
                <a:tc>
                  <a:txBody>
                    <a:bodyPr/>
                    <a:lstStyle/>
                    <a:p>
                      <a:pPr algn="ctr"/>
                      <a:r>
                        <a:rPr lang="en-US" sz="2300" dirty="0" smtClean="0"/>
                        <a:t>4, 7</a:t>
                      </a:r>
                      <a:endParaRPr lang="en-US" sz="2300" dirty="0"/>
                    </a:p>
                  </a:txBody>
                  <a:tcPr/>
                </a:tc>
                <a:tc>
                  <a:txBody>
                    <a:bodyPr/>
                    <a:lstStyle/>
                    <a:p>
                      <a:pPr algn="ctr"/>
                      <a:r>
                        <a:rPr lang="en-US" sz="2300" dirty="0" smtClean="0"/>
                        <a:t>58, 60</a:t>
                      </a:r>
                      <a:endParaRPr lang="en-US" sz="2300" dirty="0"/>
                    </a:p>
                  </a:txBody>
                  <a:tcPr/>
                </a:tc>
              </a:tr>
              <a:tr h="370840">
                <a:tc>
                  <a:txBody>
                    <a:bodyPr/>
                    <a:lstStyle/>
                    <a:p>
                      <a:pPr algn="ctr"/>
                      <a:r>
                        <a:rPr lang="en-US" sz="2300" dirty="0" smtClean="0"/>
                        <a:t>Six</a:t>
                      </a:r>
                      <a:endParaRPr lang="en-US" sz="2300" dirty="0"/>
                    </a:p>
                  </a:txBody>
                  <a:tcPr/>
                </a:tc>
                <a:tc>
                  <a:txBody>
                    <a:bodyPr/>
                    <a:lstStyle/>
                    <a:p>
                      <a:pPr algn="ctr"/>
                      <a:r>
                        <a:rPr lang="en-US" sz="2300" dirty="0" smtClean="0"/>
                        <a:t>5, 6</a:t>
                      </a:r>
                      <a:endParaRPr lang="en-US" sz="2300" dirty="0"/>
                    </a:p>
                  </a:txBody>
                  <a:tcPr/>
                </a:tc>
                <a:tc>
                  <a:txBody>
                    <a:bodyPr/>
                    <a:lstStyle/>
                    <a:p>
                      <a:pPr algn="ctr"/>
                      <a:r>
                        <a:rPr lang="en-US" sz="2300" dirty="0" smtClean="0"/>
                        <a:t>61, 62</a:t>
                      </a:r>
                      <a:endParaRPr lang="en-US" sz="2300" dirty="0"/>
                    </a:p>
                  </a:txBody>
                  <a:tcPr/>
                </a:tc>
              </a:tr>
            </a:tbl>
          </a:graphicData>
        </a:graphic>
      </p:graphicFrame>
    </p:spTree>
    <p:extLst>
      <p:ext uri="{BB962C8B-B14F-4D97-AF65-F5344CB8AC3E}">
        <p14:creationId xmlns:p14="http://schemas.microsoft.com/office/powerpoint/2010/main" val="2009990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part (b)</a:t>
            </a:r>
            <a:endParaRPr lang="en-US" dirty="0"/>
          </a:p>
        </p:txBody>
      </p:sp>
      <p:sp>
        <p:nvSpPr>
          <p:cNvPr id="3" name="Content Placeholder 2"/>
          <p:cNvSpPr>
            <a:spLocks noGrp="1"/>
          </p:cNvSpPr>
          <p:nvPr>
            <p:ph idx="1"/>
          </p:nvPr>
        </p:nvSpPr>
        <p:spPr>
          <a:xfrm>
            <a:off x="457200" y="1219200"/>
            <a:ext cx="8229600" cy="4525963"/>
          </a:xfrm>
        </p:spPr>
        <p:txBody>
          <a:bodyPr>
            <a:normAutofit/>
          </a:bodyPr>
          <a:lstStyle/>
          <a:p>
            <a:pPr marL="0" indent="0">
              <a:buNone/>
            </a:pPr>
            <a:r>
              <a:rPr lang="en-US" sz="2300" dirty="0" smtClean="0"/>
              <a:t>Since these researchers believe that the condition of hair changes with both age and gender, the women are sorted from youngest to oldest and then the men are sorted from youngest to oldest. The women in the sorted list are paired to form blocks of size two, then the men are paired to form blocks of size two.</a:t>
            </a:r>
            <a:endParaRPr lang="en-US" sz="2300" dirty="0"/>
          </a:p>
        </p:txBody>
      </p:sp>
      <p:graphicFrame>
        <p:nvGraphicFramePr>
          <p:cNvPr id="4" name="Table 3"/>
          <p:cNvGraphicFramePr>
            <a:graphicFrameLocks noGrp="1"/>
          </p:cNvGraphicFramePr>
          <p:nvPr>
            <p:extLst>
              <p:ext uri="{D42A27DB-BD31-4B8C-83A1-F6EECF244321}">
                <p14:modId xmlns:p14="http://schemas.microsoft.com/office/powerpoint/2010/main" val="523653505"/>
              </p:ext>
            </p:extLst>
          </p:nvPr>
        </p:nvGraphicFramePr>
        <p:xfrm>
          <a:off x="2362200" y="3200400"/>
          <a:ext cx="4419600" cy="3093720"/>
        </p:xfrm>
        <a:graphic>
          <a:graphicData uri="http://schemas.openxmlformats.org/drawingml/2006/table">
            <a:tbl>
              <a:tblPr firstRow="1" bandRow="1">
                <a:tableStyleId>{5C22544A-7EE6-4342-B048-85BDC9FD1C3A}</a:tableStyleId>
              </a:tblPr>
              <a:tblGrid>
                <a:gridCol w="1524000"/>
                <a:gridCol w="1606550"/>
                <a:gridCol w="1289050"/>
              </a:tblGrid>
              <a:tr h="370840">
                <a:tc>
                  <a:txBody>
                    <a:bodyPr/>
                    <a:lstStyle/>
                    <a:p>
                      <a:pPr algn="ctr"/>
                      <a:r>
                        <a:rPr lang="en-US" sz="2300" dirty="0" smtClean="0"/>
                        <a:t>Block</a:t>
                      </a:r>
                      <a:endParaRPr lang="en-US" sz="2300" dirty="0"/>
                    </a:p>
                  </a:txBody>
                  <a:tcPr/>
                </a:tc>
                <a:tc>
                  <a:txBody>
                    <a:bodyPr/>
                    <a:lstStyle/>
                    <a:p>
                      <a:pPr algn="ctr"/>
                      <a:r>
                        <a:rPr lang="en-US" sz="2300" dirty="0" smtClean="0"/>
                        <a:t>Volunteers</a:t>
                      </a:r>
                      <a:endParaRPr lang="en-US" sz="2300" dirty="0"/>
                    </a:p>
                  </a:txBody>
                  <a:tcPr/>
                </a:tc>
                <a:tc>
                  <a:txBody>
                    <a:bodyPr/>
                    <a:lstStyle/>
                    <a:p>
                      <a:pPr algn="ctr"/>
                      <a:r>
                        <a:rPr lang="en-US" sz="2300" dirty="0" smtClean="0"/>
                        <a:t>Ages</a:t>
                      </a:r>
                      <a:endParaRPr lang="en-US" sz="2300" dirty="0"/>
                    </a:p>
                  </a:txBody>
                  <a:tcPr/>
                </a:tc>
              </a:tr>
              <a:tr h="370840">
                <a:tc>
                  <a:txBody>
                    <a:bodyPr/>
                    <a:lstStyle/>
                    <a:p>
                      <a:pPr algn="ctr"/>
                      <a:r>
                        <a:rPr lang="en-US" sz="2300" dirty="0" smtClean="0"/>
                        <a:t>Female 1</a:t>
                      </a:r>
                      <a:endParaRPr lang="en-US" sz="2300" dirty="0"/>
                    </a:p>
                  </a:txBody>
                  <a:tcPr/>
                </a:tc>
                <a:tc>
                  <a:txBody>
                    <a:bodyPr/>
                    <a:lstStyle/>
                    <a:p>
                      <a:pPr algn="ctr"/>
                      <a:r>
                        <a:rPr lang="en-US" sz="2300" dirty="0" smtClean="0"/>
                        <a:t>2, 10</a:t>
                      </a:r>
                      <a:endParaRPr lang="en-US" sz="2300" dirty="0"/>
                    </a:p>
                  </a:txBody>
                  <a:tcPr/>
                </a:tc>
                <a:tc>
                  <a:txBody>
                    <a:bodyPr/>
                    <a:lstStyle/>
                    <a:p>
                      <a:pPr algn="ctr"/>
                      <a:r>
                        <a:rPr lang="en-US" sz="2300" dirty="0" smtClean="0"/>
                        <a:t>20, 24</a:t>
                      </a:r>
                      <a:endParaRPr lang="en-US" sz="2300" dirty="0"/>
                    </a:p>
                  </a:txBody>
                  <a:tcPr/>
                </a:tc>
              </a:tr>
              <a:tr h="370840">
                <a:tc>
                  <a:txBody>
                    <a:bodyPr/>
                    <a:lstStyle/>
                    <a:p>
                      <a:pPr algn="ctr"/>
                      <a:r>
                        <a:rPr lang="en-US" sz="2300" dirty="0" smtClean="0"/>
                        <a:t>Female 2</a:t>
                      </a:r>
                      <a:endParaRPr lang="en-US" sz="2300" dirty="0"/>
                    </a:p>
                  </a:txBody>
                  <a:tcPr/>
                </a:tc>
                <a:tc>
                  <a:txBody>
                    <a:bodyPr/>
                    <a:lstStyle/>
                    <a:p>
                      <a:pPr algn="ctr"/>
                      <a:r>
                        <a:rPr lang="en-US" sz="2300" dirty="0" smtClean="0"/>
                        <a:t>8, 12</a:t>
                      </a:r>
                      <a:endParaRPr lang="en-US" sz="2300" dirty="0"/>
                    </a:p>
                  </a:txBody>
                  <a:tcPr/>
                </a:tc>
                <a:tc>
                  <a:txBody>
                    <a:bodyPr/>
                    <a:lstStyle/>
                    <a:p>
                      <a:pPr algn="ctr"/>
                      <a:r>
                        <a:rPr lang="en-US" sz="2300" dirty="0" smtClean="0"/>
                        <a:t>44, 46</a:t>
                      </a:r>
                      <a:endParaRPr lang="en-US" sz="2300" dirty="0"/>
                    </a:p>
                  </a:txBody>
                  <a:tcPr/>
                </a:tc>
              </a:tr>
              <a:tr h="370840">
                <a:tc>
                  <a:txBody>
                    <a:bodyPr/>
                    <a:lstStyle/>
                    <a:p>
                      <a:pPr algn="ctr"/>
                      <a:r>
                        <a:rPr lang="en-US" sz="2300" dirty="0" smtClean="0"/>
                        <a:t>Female 3</a:t>
                      </a:r>
                      <a:endParaRPr lang="en-US" sz="2300" dirty="0"/>
                    </a:p>
                  </a:txBody>
                  <a:tcPr/>
                </a:tc>
                <a:tc>
                  <a:txBody>
                    <a:bodyPr/>
                    <a:lstStyle/>
                    <a:p>
                      <a:pPr algn="ctr"/>
                      <a:r>
                        <a:rPr lang="en-US" sz="2300" dirty="0" smtClean="0"/>
                        <a:t>4, 5</a:t>
                      </a:r>
                      <a:endParaRPr lang="en-US" sz="2300" dirty="0"/>
                    </a:p>
                  </a:txBody>
                  <a:tcPr/>
                </a:tc>
                <a:tc>
                  <a:txBody>
                    <a:bodyPr/>
                    <a:lstStyle/>
                    <a:p>
                      <a:pPr algn="ctr"/>
                      <a:r>
                        <a:rPr lang="en-US" sz="2300" dirty="0" smtClean="0"/>
                        <a:t>60, 62</a:t>
                      </a:r>
                      <a:endParaRPr lang="en-US" sz="2300" dirty="0"/>
                    </a:p>
                  </a:txBody>
                  <a:tcPr/>
                </a:tc>
              </a:tr>
              <a:tr h="370840">
                <a:tc>
                  <a:txBody>
                    <a:bodyPr/>
                    <a:lstStyle/>
                    <a:p>
                      <a:pPr algn="ctr"/>
                      <a:r>
                        <a:rPr lang="en-US" sz="2300" dirty="0" smtClean="0"/>
                        <a:t>Male 1</a:t>
                      </a:r>
                      <a:endParaRPr lang="en-US" sz="2300" dirty="0"/>
                    </a:p>
                  </a:txBody>
                  <a:tcPr/>
                </a:tc>
                <a:tc>
                  <a:txBody>
                    <a:bodyPr/>
                    <a:lstStyle/>
                    <a:p>
                      <a:pPr algn="ctr"/>
                      <a:r>
                        <a:rPr lang="en-US" sz="2300" dirty="0" smtClean="0"/>
                        <a:t>1, 11</a:t>
                      </a:r>
                      <a:endParaRPr lang="en-US" sz="2300" dirty="0"/>
                    </a:p>
                  </a:txBody>
                  <a:tcPr/>
                </a:tc>
                <a:tc>
                  <a:txBody>
                    <a:bodyPr/>
                    <a:lstStyle/>
                    <a:p>
                      <a:pPr algn="ctr"/>
                      <a:r>
                        <a:rPr lang="en-US" sz="2300" dirty="0" smtClean="0"/>
                        <a:t>21, 23</a:t>
                      </a:r>
                      <a:endParaRPr lang="en-US" sz="2300" dirty="0"/>
                    </a:p>
                  </a:txBody>
                  <a:tcPr/>
                </a:tc>
              </a:tr>
              <a:tr h="370840">
                <a:tc>
                  <a:txBody>
                    <a:bodyPr/>
                    <a:lstStyle/>
                    <a:p>
                      <a:pPr algn="ctr"/>
                      <a:r>
                        <a:rPr lang="en-US" sz="2300" dirty="0" smtClean="0"/>
                        <a:t>Male 2</a:t>
                      </a:r>
                      <a:endParaRPr lang="en-US" sz="2300" dirty="0"/>
                    </a:p>
                  </a:txBody>
                  <a:tcPr/>
                </a:tc>
                <a:tc>
                  <a:txBody>
                    <a:bodyPr/>
                    <a:lstStyle/>
                    <a:p>
                      <a:pPr algn="ctr"/>
                      <a:r>
                        <a:rPr lang="en-US" sz="2300" dirty="0" smtClean="0"/>
                        <a:t>3, 9</a:t>
                      </a:r>
                      <a:endParaRPr lang="en-US" sz="2300" dirty="0"/>
                    </a:p>
                  </a:txBody>
                  <a:tcPr/>
                </a:tc>
                <a:tc>
                  <a:txBody>
                    <a:bodyPr/>
                    <a:lstStyle/>
                    <a:p>
                      <a:pPr algn="ctr"/>
                      <a:r>
                        <a:rPr lang="en-US" sz="2300" dirty="0" smtClean="0"/>
                        <a:t>47, 44</a:t>
                      </a:r>
                      <a:endParaRPr lang="en-US" sz="2300" dirty="0"/>
                    </a:p>
                  </a:txBody>
                  <a:tcPr/>
                </a:tc>
              </a:tr>
              <a:tr h="370840">
                <a:tc>
                  <a:txBody>
                    <a:bodyPr/>
                    <a:lstStyle/>
                    <a:p>
                      <a:pPr algn="ctr"/>
                      <a:r>
                        <a:rPr lang="en-US" sz="2300" dirty="0" smtClean="0"/>
                        <a:t>Male 3</a:t>
                      </a:r>
                      <a:endParaRPr lang="en-US" sz="2300" dirty="0"/>
                    </a:p>
                  </a:txBody>
                  <a:tcPr/>
                </a:tc>
                <a:tc>
                  <a:txBody>
                    <a:bodyPr/>
                    <a:lstStyle/>
                    <a:p>
                      <a:pPr algn="ctr"/>
                      <a:r>
                        <a:rPr lang="en-US" sz="2300" dirty="0" smtClean="0"/>
                        <a:t>6, 7</a:t>
                      </a:r>
                      <a:endParaRPr lang="en-US" sz="2300" dirty="0"/>
                    </a:p>
                  </a:txBody>
                  <a:tcPr/>
                </a:tc>
                <a:tc>
                  <a:txBody>
                    <a:bodyPr/>
                    <a:lstStyle/>
                    <a:p>
                      <a:pPr algn="ctr"/>
                      <a:r>
                        <a:rPr lang="en-US" sz="2300" dirty="0" smtClean="0"/>
                        <a:t>61, 58</a:t>
                      </a:r>
                      <a:endParaRPr lang="en-US" sz="2300" dirty="0"/>
                    </a:p>
                  </a:txBody>
                  <a:tcPr/>
                </a:tc>
              </a:tr>
            </a:tbl>
          </a:graphicData>
        </a:graphic>
      </p:graphicFrame>
    </p:spTree>
    <p:extLst>
      <p:ext uri="{BB962C8B-B14F-4D97-AF65-F5344CB8AC3E}">
        <p14:creationId xmlns:p14="http://schemas.microsoft.com/office/powerpoint/2010/main" val="1769712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(c)</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r>
              <a:rPr lang="en-US" sz="2300" dirty="0" smtClean="0"/>
              <a:t>No, the researchers should not randomly select three blocks to receive the new formula and then give the current formula to the other three blocks. They blocked on both age and gender to form these groups, because they believe that hair condition differs with both age and gender. Giving the youngest or oldest women (or men) the same formula defeats the purpose of blocking, because in a block design, </a:t>
            </a:r>
            <a:r>
              <a:rPr lang="en-US" sz="2300" i="1" dirty="0" smtClean="0"/>
              <a:t>randomization should be carried out separately within each block</a:t>
            </a:r>
            <a:r>
              <a:rPr lang="en-US" sz="2300" dirty="0" smtClean="0"/>
              <a:t>. </a:t>
            </a:r>
            <a:r>
              <a:rPr lang="en-US" sz="2300" dirty="0"/>
              <a:t>F</a:t>
            </a:r>
            <a:r>
              <a:rPr lang="en-US" sz="2400" dirty="0" smtClean="0"/>
              <a:t>or </a:t>
            </a:r>
            <a:r>
              <a:rPr lang="en-US" sz="2400" dirty="0"/>
              <a:t>each block, </a:t>
            </a:r>
            <a:r>
              <a:rPr lang="en-US" sz="2400" dirty="0" smtClean="0"/>
              <a:t>put the volunteers’ numbers in a hat and pick one out. That number gets the new shampoo, and the other number gets the current shampoo.</a:t>
            </a:r>
            <a:endParaRPr lang="en-US" sz="2300" dirty="0"/>
          </a:p>
        </p:txBody>
      </p:sp>
    </p:spTree>
    <p:extLst>
      <p:ext uri="{BB962C8B-B14F-4D97-AF65-F5344CB8AC3E}">
        <p14:creationId xmlns:p14="http://schemas.microsoft.com/office/powerpoint/2010/main" val="31342740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test?</a:t>
            </a:r>
            <a:endParaRPr lang="en-US" dirty="0"/>
          </a:p>
        </p:txBody>
      </p:sp>
      <p:sp>
        <p:nvSpPr>
          <p:cNvPr id="3" name="Content Placeholder 2"/>
          <p:cNvSpPr>
            <a:spLocks noGrp="1"/>
          </p:cNvSpPr>
          <p:nvPr>
            <p:ph idx="1"/>
          </p:nvPr>
        </p:nvSpPr>
        <p:spPr/>
        <p:txBody>
          <a:bodyPr/>
          <a:lstStyle/>
          <a:p>
            <a:r>
              <a:rPr lang="en-US" dirty="0" smtClean="0"/>
              <a:t>Optional </a:t>
            </a:r>
            <a:r>
              <a:rPr lang="en-US" dirty="0" smtClean="0">
                <a:sym typeface="Wingdings" panose="05000000000000000000" pitchFamily="2" charset="2"/>
              </a:rPr>
              <a:t> </a:t>
            </a:r>
            <a:r>
              <a:rPr lang="en-US" dirty="0" smtClean="0"/>
              <a:t>1 side of a 3.5x5” index card</a:t>
            </a:r>
            <a:endParaRPr lang="en-US" dirty="0"/>
          </a:p>
        </p:txBody>
      </p:sp>
    </p:spTree>
    <p:extLst>
      <p:ext uri="{BB962C8B-B14F-4D97-AF65-F5344CB8AC3E}">
        <p14:creationId xmlns:p14="http://schemas.microsoft.com/office/powerpoint/2010/main" val="4195534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Exit Pass</a:t>
            </a:r>
          </a:p>
        </p:txBody>
      </p:sp>
      <p:sp>
        <p:nvSpPr>
          <p:cNvPr id="3" name="Content Placeholder 2"/>
          <p:cNvSpPr>
            <a:spLocks noGrp="1"/>
          </p:cNvSpPr>
          <p:nvPr>
            <p:ph idx="1"/>
          </p:nvPr>
        </p:nvSpPr>
        <p:spPr>
          <a:xfrm>
            <a:off x="457200" y="1428800"/>
            <a:ext cx="8229600" cy="5200600"/>
          </a:xfrm>
        </p:spPr>
        <p:txBody>
          <a:bodyPr>
            <a:normAutofit fontScale="92500" lnSpcReduction="20000"/>
          </a:bodyPr>
          <a:lstStyle/>
          <a:p>
            <a:pPr marL="0" indent="0">
              <a:buNone/>
            </a:pPr>
            <a:r>
              <a:rPr lang="en-US" dirty="0"/>
              <a:t>Douglas and </a:t>
            </a:r>
            <a:r>
              <a:rPr lang="en-US" dirty="0" err="1"/>
              <a:t>Rowlinson</a:t>
            </a:r>
            <a:r>
              <a:rPr lang="en-US" dirty="0"/>
              <a:t> (2009) interviewed 516 dairy farmers in the UK on whether they referred to their cows by name. They also measured the milk production of their cows. They found that cows whose owners called them by name produced an average of about 500 pints per year more milk than cows whose farmers did not call them by name.</a:t>
            </a:r>
          </a:p>
          <a:p>
            <a:pPr marL="0" indent="0">
              <a:buNone/>
            </a:pPr>
            <a:endParaRPr lang="en-US" dirty="0"/>
          </a:p>
          <a:p>
            <a:pPr marL="514350" indent="-514350">
              <a:buFont typeface="+mj-lt"/>
              <a:buAutoNum type="arabicPeriod"/>
            </a:pPr>
            <a:r>
              <a:rPr lang="en-US" dirty="0">
                <a:solidFill>
                  <a:srgbClr val="0070C0"/>
                </a:solidFill>
              </a:rPr>
              <a:t>Identify one confounding variable.</a:t>
            </a:r>
          </a:p>
          <a:p>
            <a:pPr marL="514350" indent="-514350">
              <a:buFont typeface="+mj-lt"/>
              <a:buAutoNum type="arabicPeriod"/>
            </a:pPr>
            <a:endParaRPr lang="en-US" dirty="0">
              <a:solidFill>
                <a:srgbClr val="0070C0"/>
              </a:solidFill>
            </a:endParaRPr>
          </a:p>
          <a:p>
            <a:pPr marL="514350" indent="-514350">
              <a:buFont typeface="+mj-lt"/>
              <a:buAutoNum type="arabicPeriod"/>
            </a:pPr>
            <a:r>
              <a:rPr lang="en-US" dirty="0">
                <a:solidFill>
                  <a:srgbClr val="007E39"/>
                </a:solidFill>
              </a:rPr>
              <a:t>Briefly describe an experimental design to investigate this issue.</a:t>
            </a:r>
          </a:p>
        </p:txBody>
      </p:sp>
      <p:sp>
        <p:nvSpPr>
          <p:cNvPr id="5" name="TextBox 4"/>
          <p:cNvSpPr txBox="1"/>
          <p:nvPr/>
        </p:nvSpPr>
        <p:spPr>
          <a:xfrm>
            <a:off x="6019800" y="171390"/>
            <a:ext cx="2932213" cy="800219"/>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300" b="1" dirty="0"/>
              <a:t>Homework </a:t>
            </a:r>
            <a:r>
              <a:rPr lang="en-US" sz="2300" b="1" dirty="0" smtClean="0"/>
              <a:t>(</a:t>
            </a:r>
            <a:r>
              <a:rPr lang="en-US" sz="2300" b="1" dirty="0" err="1" smtClean="0"/>
              <a:t>reg</a:t>
            </a:r>
            <a:r>
              <a:rPr lang="en-US" sz="2300" b="1" dirty="0" smtClean="0"/>
              <a:t>)</a:t>
            </a:r>
            <a:endParaRPr lang="en-US" sz="2300" b="1" dirty="0"/>
          </a:p>
          <a:p>
            <a:r>
              <a:rPr lang="en-US" sz="2300" dirty="0" smtClean="0"/>
              <a:t>Pg.380-381 #5.61, 5.65</a:t>
            </a:r>
            <a:endParaRPr lang="en-US" sz="23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10438</TotalTime>
  <Words>1078</Words>
  <Application>Microsoft Office PowerPoint</Application>
  <PresentationFormat>On-screen Show (4:3)</PresentationFormat>
  <Paragraphs>231</Paragraphs>
  <Slides>16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Agenda</vt:lpstr>
      <vt:lpstr>Warm Up</vt:lpstr>
      <vt:lpstr>Reminder  AP exams</vt:lpstr>
      <vt:lpstr>Checkup time</vt:lpstr>
      <vt:lpstr>Blocking Confounding variables you DO know</vt:lpstr>
      <vt:lpstr>PowerPoint Presentation</vt:lpstr>
      <vt:lpstr>Blocking Confounding variables you DO know</vt:lpstr>
      <vt:lpstr>Example: Matched Pairs</vt:lpstr>
      <vt:lpstr>Blocking Confounding variables you DO know</vt:lpstr>
      <vt:lpstr>Door/Window</vt:lpstr>
      <vt:lpstr>FRQ practice</vt:lpstr>
      <vt:lpstr>part (a)</vt:lpstr>
      <vt:lpstr>part (b)</vt:lpstr>
      <vt:lpstr>part (c)</vt:lpstr>
      <vt:lpstr>Practice test?</vt:lpstr>
      <vt:lpstr>Exit Pass</vt:lpstr>
    </vt:vector>
  </TitlesOfParts>
  <Company>Washington Unified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James Colligan</cp:lastModifiedBy>
  <cp:revision>233</cp:revision>
  <cp:lastPrinted>2015-02-25T19:37:40Z</cp:lastPrinted>
  <dcterms:created xsi:type="dcterms:W3CDTF">2013-09-29T23:47:40Z</dcterms:created>
  <dcterms:modified xsi:type="dcterms:W3CDTF">2020-02-20T00:34:16Z</dcterms:modified>
</cp:coreProperties>
</file>