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sldIdLst>
    <p:sldId id="272" r:id="rId5"/>
    <p:sldId id="284" r:id="rId6"/>
    <p:sldId id="308" r:id="rId7"/>
    <p:sldId id="271" r:id="rId8"/>
    <p:sldId id="283" r:id="rId9"/>
    <p:sldId id="301" r:id="rId10"/>
    <p:sldId id="282" r:id="rId11"/>
    <p:sldId id="309" r:id="rId12"/>
    <p:sldId id="310" r:id="rId13"/>
    <p:sldId id="273" r:id="rId14"/>
    <p:sldId id="274" r:id="rId15"/>
    <p:sldId id="330" r:id="rId16"/>
    <p:sldId id="332" r:id="rId17"/>
    <p:sldId id="341" r:id="rId18"/>
    <p:sldId id="342" r:id="rId19"/>
    <p:sldId id="344" r:id="rId20"/>
    <p:sldId id="343" r:id="rId21"/>
    <p:sldId id="345" r:id="rId22"/>
    <p:sldId id="337" r:id="rId23"/>
    <p:sldId id="346" r:id="rId24"/>
    <p:sldId id="333" r:id="rId25"/>
    <p:sldId id="335" r:id="rId26"/>
    <p:sldId id="347" r:id="rId27"/>
    <p:sldId id="348" r:id="rId28"/>
    <p:sldId id="339" r:id="rId29"/>
    <p:sldId id="338" r:id="rId30"/>
    <p:sldId id="350" r:id="rId31"/>
    <p:sldId id="294" r:id="rId32"/>
    <p:sldId id="299" r:id="rId33"/>
    <p:sldId id="349" r:id="rId34"/>
    <p:sldId id="305" r:id="rId35"/>
    <p:sldId id="306" r:id="rId3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phanie Liden" initials="SL" lastIdx="5" clrIdx="0">
    <p:extLst>
      <p:ext uri="{19B8F6BF-5375-455C-9EA6-DF929625EA0E}">
        <p15:presenceInfo xmlns:p15="http://schemas.microsoft.com/office/powerpoint/2012/main" userId="S-1-5-21-1606980848-1425521274-839522115-211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44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34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baseline="0">
                <a:solidFill>
                  <a:schemeClr val="tx2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First learned about sexual topics</a:t>
            </a:r>
            <a:r>
              <a:rPr lang="en-US" b="1" baseline="0" dirty="0">
                <a:latin typeface="Segoe UI Light" panose="020B0502040204020203" pitchFamily="34" charset="0"/>
                <a:cs typeface="Segoe UI Light" panose="020B0502040204020203" pitchFamily="34" charset="0"/>
              </a:rPr>
              <a:t> by</a:t>
            </a:r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looking at pornography or online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baseline="0">
              <a:solidFill>
                <a:schemeClr val="tx2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Pornography</c:v>
                </c:pt>
              </c:strCache>
            </c:strRef>
          </c:tx>
          <c:spPr>
            <a:solidFill>
              <a:srgbClr val="DFEFF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W. Washington</c:v>
                </c:pt>
                <c:pt idx="1">
                  <c:v>C. Washington</c:v>
                </c:pt>
                <c:pt idx="2">
                  <c:v>E. Washington</c:v>
                </c:pt>
                <c:pt idx="3">
                  <c:v>Statewide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</c:v>
                </c:pt>
                <c:pt idx="1">
                  <c:v>42</c:v>
                </c:pt>
                <c:pt idx="2">
                  <c:v>0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30-4AE0-89DD-24AEFFA534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Online</c:v>
                </c:pt>
              </c:strCache>
            </c:strRef>
          </c:tx>
          <c:spPr>
            <a:solidFill>
              <a:srgbClr val="87C8E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W. Washington</c:v>
                </c:pt>
                <c:pt idx="1">
                  <c:v>C. Washington</c:v>
                </c:pt>
                <c:pt idx="2">
                  <c:v>E. Washington</c:v>
                </c:pt>
                <c:pt idx="3">
                  <c:v>Statewide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55</c:v>
                </c:pt>
                <c:pt idx="1">
                  <c:v>33</c:v>
                </c:pt>
                <c:pt idx="2">
                  <c:v>64</c:v>
                </c:pt>
                <c:pt idx="3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F4-4D99-976E-CC58929D357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64223136"/>
        <c:axId val="364229040"/>
      </c:barChart>
      <c:catAx>
        <c:axId val="36422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en-US"/>
          </a:p>
        </c:txPr>
        <c:crossAx val="364229040"/>
        <c:crosses val="autoZero"/>
        <c:auto val="1"/>
        <c:lblAlgn val="ctr"/>
        <c:lblOffset val="100"/>
        <c:noMultiLvlLbl val="0"/>
      </c:catAx>
      <c:valAx>
        <c:axId val="36422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2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Sexual</a:t>
            </a:r>
            <a:r>
              <a:rPr lang="en-US" baseline="0" dirty="0">
                <a:latin typeface="Segoe UI Light" panose="020B0502040204020203" pitchFamily="34" charset="0"/>
                <a:cs typeface="Segoe UI Light" panose="020B0502040204020203" pitchFamily="34" charset="0"/>
              </a:rPr>
              <a:t> Activity 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DFEFF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8th Grade</c:v>
                </c:pt>
                <c:pt idx="1">
                  <c:v>10th Grade</c:v>
                </c:pt>
                <c:pt idx="2">
                  <c:v>12th Grade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9.1</c:v>
                </c:pt>
                <c:pt idx="1">
                  <c:v>26.6</c:v>
                </c:pt>
                <c:pt idx="2">
                  <c:v>51.6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391-95B7-D022D3A8C2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A5D6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8th Grade</c:v>
                </c:pt>
                <c:pt idx="1">
                  <c:v>10th Grade</c:v>
                </c:pt>
                <c:pt idx="2">
                  <c:v>12th Grade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7.9</c:v>
                </c:pt>
                <c:pt idx="1">
                  <c:v>25</c:v>
                </c:pt>
                <c:pt idx="2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28-4391-95B7-D022D3A8C2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87C8E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8th Grade</c:v>
                </c:pt>
                <c:pt idx="1">
                  <c:v>10th Grade</c:v>
                </c:pt>
                <c:pt idx="2">
                  <c:v>12th Grade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9.3000000000000007</c:v>
                </c:pt>
                <c:pt idx="1">
                  <c:v>25.8</c:v>
                </c:pt>
                <c:pt idx="2">
                  <c:v>47.3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28-4391-95B7-D022D3A8C2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6636624"/>
        <c:axId val="536639904"/>
      </c:barChart>
      <c:catAx>
        <c:axId val="53663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en-US"/>
          </a:p>
        </c:txPr>
        <c:crossAx val="536639904"/>
        <c:crosses val="autoZero"/>
        <c:auto val="1"/>
        <c:lblAlgn val="ctr"/>
        <c:lblOffset val="100"/>
        <c:noMultiLvlLbl val="0"/>
      </c:catAx>
      <c:valAx>
        <c:axId val="53663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en-US"/>
          </a:p>
        </c:txPr>
        <c:crossAx val="53663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Have you ever been in a situation where someone made you engage in kissing, sexual touch, or intercourse when you did no want to?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DFEFFA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8th Grade</c:v>
                </c:pt>
                <c:pt idx="1">
                  <c:v>10th Grade</c:v>
                </c:pt>
                <c:pt idx="2">
                  <c:v>12th Grade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8.5</c:v>
                </c:pt>
                <c:pt idx="1">
                  <c:v>15.1</c:v>
                </c:pt>
                <c:pt idx="2">
                  <c:v>17.100000000000001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E9-4C45-86E8-39F3BA3ED1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A5D6F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8th Grade</c:v>
                </c:pt>
                <c:pt idx="1">
                  <c:v>10th Grade</c:v>
                </c:pt>
                <c:pt idx="2">
                  <c:v>12th Grade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12.8</c:v>
                </c:pt>
                <c:pt idx="1">
                  <c:v>17.5</c:v>
                </c:pt>
                <c:pt idx="2">
                  <c:v>21.6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E9-4C45-86E8-39F3BA3ED1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7EC5EB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dk1">
                    <a:tint val="75000"/>
                  </a:schemeClr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cat>
            <c:strRef>
              <c:f>Sheet1!$A$2:$A$4</c:f>
              <c:strCache>
                <c:ptCount val="3"/>
                <c:pt idx="0">
                  <c:v>8th Grade</c:v>
                </c:pt>
                <c:pt idx="1">
                  <c:v>10th Grade</c:v>
                </c:pt>
                <c:pt idx="2">
                  <c:v>12th Grade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12.3</c:v>
                </c:pt>
                <c:pt idx="1">
                  <c:v>18.899999999999999</c:v>
                </c:pt>
                <c:pt idx="2">
                  <c:v>25.2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E9-4C45-86E8-39F3BA3ED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768392"/>
        <c:axId val="365766424"/>
      </c:barChart>
      <c:catAx>
        <c:axId val="36576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en-US"/>
          </a:p>
        </c:txPr>
        <c:crossAx val="365766424"/>
        <c:crosses val="autoZero"/>
        <c:auto val="1"/>
        <c:lblAlgn val="ctr"/>
        <c:lblOffset val="100"/>
        <c:noMultiLvlLbl val="0"/>
      </c:catAx>
      <c:valAx>
        <c:axId val="36576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r>
                  <a:rPr lang="en-US" dirty="0">
                    <a:solidFill>
                      <a:schemeClr val="tx2">
                        <a:lumMod val="7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% of students experiencing</a:t>
                </a:r>
                <a:r>
                  <a:rPr lang="en-US" baseline="0" dirty="0">
                    <a:solidFill>
                      <a:schemeClr val="tx2">
                        <a:lumMod val="7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sexual violence</a:t>
                </a:r>
                <a:endParaRPr lang="en-US" dirty="0">
                  <a:solidFill>
                    <a:schemeClr val="tx2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2">
                      <a:lumMod val="75000"/>
                    </a:schemeClr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pPr>
              <a:endParaRPr lang="en-US"/>
            </a:p>
          </c:txPr>
        </c:title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6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6">
        <a:alpha val="50000"/>
      </a:schemeClr>
    </a:solidFill>
    <a:ln>
      <a:noFill/>
    </a:ln>
    <a:effectLst/>
  </c:spPr>
  <c:txPr>
    <a:bodyPr/>
    <a:lstStyle/>
    <a:p>
      <a:pPr>
        <a:defRPr>
          <a:solidFill>
            <a:schemeClr val="lt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47D995-F225-426E-99A6-463B7A13D341}" type="doc">
      <dgm:prSet loTypeId="urn:microsoft.com/office/officeart/2008/layout/LinedLis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B93F40F-0471-43B5-B0BB-E1592CE484F5}">
      <dgm:prSet custT="1"/>
      <dgm:spPr/>
      <dgm:t>
        <a:bodyPr/>
        <a:lstStyle/>
        <a:p>
          <a:pPr rtl="0"/>
          <a:r>
            <a:rPr lang="en-US" sz="2000" dirty="0"/>
            <a:t>1. Comprehend concepts related to health promotion and disease prevention to enhance health.</a:t>
          </a:r>
        </a:p>
      </dgm:t>
    </dgm:pt>
    <dgm:pt modelId="{C5571D97-F283-44F1-A7F0-CDE03EFDB29A}" type="parTrans" cxnId="{3B7D8F40-5943-41B9-AEC1-9DE25E665B36}">
      <dgm:prSet/>
      <dgm:spPr/>
      <dgm:t>
        <a:bodyPr/>
        <a:lstStyle/>
        <a:p>
          <a:endParaRPr lang="en-US" sz="2000"/>
        </a:p>
      </dgm:t>
    </dgm:pt>
    <dgm:pt modelId="{7B7F191F-880B-4E8D-AC7D-4520C8362CA3}" type="sibTrans" cxnId="{3B7D8F40-5943-41B9-AEC1-9DE25E665B36}">
      <dgm:prSet/>
      <dgm:spPr/>
      <dgm:t>
        <a:bodyPr/>
        <a:lstStyle/>
        <a:p>
          <a:endParaRPr lang="en-US" sz="2000"/>
        </a:p>
      </dgm:t>
    </dgm:pt>
    <dgm:pt modelId="{9664CE70-E8CA-4174-A126-2E52183B88EC}">
      <dgm:prSet custT="1"/>
      <dgm:spPr/>
      <dgm:t>
        <a:bodyPr/>
        <a:lstStyle/>
        <a:p>
          <a:pPr rtl="0"/>
          <a:r>
            <a:rPr lang="en-US" sz="2000" dirty="0"/>
            <a:t>2. Analyze the influence of family, peers, culture, media, technology, and other factors on health behaviors.</a:t>
          </a:r>
        </a:p>
      </dgm:t>
    </dgm:pt>
    <dgm:pt modelId="{00465A65-E221-42F0-A97B-696A4E126A47}" type="parTrans" cxnId="{C61066CB-A8C1-4278-A2E3-9614450954E9}">
      <dgm:prSet/>
      <dgm:spPr/>
      <dgm:t>
        <a:bodyPr/>
        <a:lstStyle/>
        <a:p>
          <a:endParaRPr lang="en-US" sz="2000"/>
        </a:p>
      </dgm:t>
    </dgm:pt>
    <dgm:pt modelId="{BB4DFD32-B01E-4932-892F-30C7E320E502}" type="sibTrans" cxnId="{C61066CB-A8C1-4278-A2E3-9614450954E9}">
      <dgm:prSet/>
      <dgm:spPr/>
      <dgm:t>
        <a:bodyPr/>
        <a:lstStyle/>
        <a:p>
          <a:endParaRPr lang="en-US" sz="2000"/>
        </a:p>
      </dgm:t>
    </dgm:pt>
    <dgm:pt modelId="{17B47508-4C1E-4635-8ACA-D4EAF1197C34}">
      <dgm:prSet custT="1"/>
      <dgm:spPr/>
      <dgm:t>
        <a:bodyPr/>
        <a:lstStyle/>
        <a:p>
          <a:pPr rtl="0"/>
          <a:r>
            <a:rPr lang="en-US" sz="2000" dirty="0"/>
            <a:t>3. Demonstrate the ability to access valid information and products and services to enhance health.</a:t>
          </a:r>
        </a:p>
      </dgm:t>
    </dgm:pt>
    <dgm:pt modelId="{27795262-4DC5-455D-83E1-129CB1C9A6F8}" type="parTrans" cxnId="{596A1A91-D119-4F27-829E-37AB5C41E4CB}">
      <dgm:prSet/>
      <dgm:spPr/>
      <dgm:t>
        <a:bodyPr/>
        <a:lstStyle/>
        <a:p>
          <a:endParaRPr lang="en-US" sz="2000"/>
        </a:p>
      </dgm:t>
    </dgm:pt>
    <dgm:pt modelId="{6D91AF0A-C253-4303-9FFC-2CCE1F7C4540}" type="sibTrans" cxnId="{596A1A91-D119-4F27-829E-37AB5C41E4CB}">
      <dgm:prSet/>
      <dgm:spPr/>
      <dgm:t>
        <a:bodyPr/>
        <a:lstStyle/>
        <a:p>
          <a:endParaRPr lang="en-US" sz="2000"/>
        </a:p>
      </dgm:t>
    </dgm:pt>
    <dgm:pt modelId="{1193F603-6A50-4F20-B38D-B9F5E2CC8FF7}">
      <dgm:prSet custT="1"/>
      <dgm:spPr/>
      <dgm:t>
        <a:bodyPr/>
        <a:lstStyle/>
        <a:p>
          <a:pPr rtl="0"/>
          <a:r>
            <a:rPr lang="en-US" sz="2000" dirty="0"/>
            <a:t>4. Demonstrate the ability to use interpersonal communication skills to enhance health and avoid or reduce health risks.</a:t>
          </a:r>
        </a:p>
        <a:p>
          <a:pPr rtl="0"/>
          <a:endParaRPr lang="en-US" sz="2000" dirty="0"/>
        </a:p>
      </dgm:t>
    </dgm:pt>
    <dgm:pt modelId="{09F5E1C8-0602-49EB-9E70-FBCD053C4A1A}" type="parTrans" cxnId="{23AB4AA1-F117-4A63-B58A-3E71B2238B35}">
      <dgm:prSet/>
      <dgm:spPr/>
      <dgm:t>
        <a:bodyPr/>
        <a:lstStyle/>
        <a:p>
          <a:endParaRPr lang="en-US" sz="2000"/>
        </a:p>
      </dgm:t>
    </dgm:pt>
    <dgm:pt modelId="{BFABB146-A31B-4CF7-B8D4-F09B9B726E33}" type="sibTrans" cxnId="{23AB4AA1-F117-4A63-B58A-3E71B2238B35}">
      <dgm:prSet/>
      <dgm:spPr/>
      <dgm:t>
        <a:bodyPr/>
        <a:lstStyle/>
        <a:p>
          <a:endParaRPr lang="en-US" sz="2000"/>
        </a:p>
      </dgm:t>
    </dgm:pt>
    <dgm:pt modelId="{C1455C60-0A9A-43C5-8F7F-6579B543B0C3}">
      <dgm:prSet custT="1"/>
      <dgm:spPr/>
      <dgm:t>
        <a:bodyPr/>
        <a:lstStyle/>
        <a:p>
          <a:pPr rtl="0"/>
          <a:r>
            <a:rPr lang="en-US" sz="2000" dirty="0"/>
            <a:t>5. Demonstrate the ability to use decision-making skills to enhance health.</a:t>
          </a:r>
        </a:p>
      </dgm:t>
    </dgm:pt>
    <dgm:pt modelId="{F276792E-4D73-4AB2-9500-537FA4190969}" type="parTrans" cxnId="{5F8B372F-1302-4204-B76B-268EF6ABA65F}">
      <dgm:prSet/>
      <dgm:spPr/>
      <dgm:t>
        <a:bodyPr/>
        <a:lstStyle/>
        <a:p>
          <a:endParaRPr lang="en-US" sz="2000"/>
        </a:p>
      </dgm:t>
    </dgm:pt>
    <dgm:pt modelId="{52777135-D2BE-4C33-A95F-5B835FF98F12}" type="sibTrans" cxnId="{5F8B372F-1302-4204-B76B-268EF6ABA65F}">
      <dgm:prSet/>
      <dgm:spPr/>
      <dgm:t>
        <a:bodyPr/>
        <a:lstStyle/>
        <a:p>
          <a:endParaRPr lang="en-US" sz="2000"/>
        </a:p>
      </dgm:t>
    </dgm:pt>
    <dgm:pt modelId="{70B51367-3E12-43B5-99E5-627DA87FA062}">
      <dgm:prSet custT="1"/>
      <dgm:spPr/>
      <dgm:t>
        <a:bodyPr/>
        <a:lstStyle/>
        <a:p>
          <a:pPr rtl="0"/>
          <a:r>
            <a:rPr lang="en-US" sz="2000" dirty="0"/>
            <a:t>6. Demonstrate the ability to use goal-setting skills to enhance health.</a:t>
          </a:r>
        </a:p>
      </dgm:t>
    </dgm:pt>
    <dgm:pt modelId="{83A4FA86-86DC-4A20-884B-9CE53EFB2FA6}" type="parTrans" cxnId="{DE56BF23-0D1C-40D3-865F-CFB1A01980C8}">
      <dgm:prSet/>
      <dgm:spPr/>
      <dgm:t>
        <a:bodyPr/>
        <a:lstStyle/>
        <a:p>
          <a:endParaRPr lang="en-US" sz="2000"/>
        </a:p>
      </dgm:t>
    </dgm:pt>
    <dgm:pt modelId="{7BCF4C8F-E227-43F9-9F01-89CB8C155F01}" type="sibTrans" cxnId="{DE56BF23-0D1C-40D3-865F-CFB1A01980C8}">
      <dgm:prSet/>
      <dgm:spPr/>
      <dgm:t>
        <a:bodyPr/>
        <a:lstStyle/>
        <a:p>
          <a:endParaRPr lang="en-US" sz="2000"/>
        </a:p>
      </dgm:t>
    </dgm:pt>
    <dgm:pt modelId="{37399D92-0295-45F6-A52B-7A11ED6C7395}">
      <dgm:prSet custT="1"/>
      <dgm:spPr/>
      <dgm:t>
        <a:bodyPr/>
        <a:lstStyle/>
        <a:p>
          <a:pPr rtl="0"/>
          <a:r>
            <a:rPr lang="en-US" sz="2000" dirty="0"/>
            <a:t>7. Demonstrate the ability to practice health-enhancing behaviors and avoid or reduce health risks.</a:t>
          </a:r>
        </a:p>
      </dgm:t>
    </dgm:pt>
    <dgm:pt modelId="{35FA381D-AB27-44C9-A13F-7CA6A3E0542D}" type="parTrans" cxnId="{DC529751-1E5E-447A-9606-4DE9E39D694B}">
      <dgm:prSet/>
      <dgm:spPr/>
      <dgm:t>
        <a:bodyPr/>
        <a:lstStyle/>
        <a:p>
          <a:endParaRPr lang="en-US" sz="2000"/>
        </a:p>
      </dgm:t>
    </dgm:pt>
    <dgm:pt modelId="{FD346A35-A1A1-431A-AF9B-648809C1691D}" type="sibTrans" cxnId="{DC529751-1E5E-447A-9606-4DE9E39D694B}">
      <dgm:prSet/>
      <dgm:spPr/>
      <dgm:t>
        <a:bodyPr/>
        <a:lstStyle/>
        <a:p>
          <a:endParaRPr lang="en-US" sz="2000"/>
        </a:p>
      </dgm:t>
    </dgm:pt>
    <dgm:pt modelId="{D8A30473-4376-433F-AEFD-D67B2CD513A1}">
      <dgm:prSet custT="1"/>
      <dgm:spPr/>
      <dgm:t>
        <a:bodyPr/>
        <a:lstStyle/>
        <a:p>
          <a:pPr rtl="0"/>
          <a:r>
            <a:rPr lang="en-US" sz="2000" dirty="0"/>
            <a:t>8. Demonstrate the ability to advocate for personal, family, and community health.</a:t>
          </a:r>
        </a:p>
      </dgm:t>
    </dgm:pt>
    <dgm:pt modelId="{3188EAFE-9D19-436C-A2E9-44062FF64B84}" type="parTrans" cxnId="{6FB467C2-EBE8-440E-8065-1097289F57DC}">
      <dgm:prSet/>
      <dgm:spPr/>
      <dgm:t>
        <a:bodyPr/>
        <a:lstStyle/>
        <a:p>
          <a:endParaRPr lang="en-US" sz="2000"/>
        </a:p>
      </dgm:t>
    </dgm:pt>
    <dgm:pt modelId="{15582B69-70DC-41A8-A60F-B72113C44445}" type="sibTrans" cxnId="{6FB467C2-EBE8-440E-8065-1097289F57DC}">
      <dgm:prSet/>
      <dgm:spPr/>
      <dgm:t>
        <a:bodyPr/>
        <a:lstStyle/>
        <a:p>
          <a:endParaRPr lang="en-US" sz="2000"/>
        </a:p>
      </dgm:t>
    </dgm:pt>
    <dgm:pt modelId="{51CEF507-7A44-4F50-8028-B34FF43F6EF7}" type="pres">
      <dgm:prSet presAssocID="{8D47D995-F225-426E-99A6-463B7A13D341}" presName="vert0" presStyleCnt="0">
        <dgm:presLayoutVars>
          <dgm:dir/>
          <dgm:animOne val="branch"/>
          <dgm:animLvl val="lvl"/>
        </dgm:presLayoutVars>
      </dgm:prSet>
      <dgm:spPr/>
    </dgm:pt>
    <dgm:pt modelId="{78759E17-6CF7-4C0D-A76A-4827EC1E945C}" type="pres">
      <dgm:prSet presAssocID="{8B93F40F-0471-43B5-B0BB-E1592CE484F5}" presName="thickLine" presStyleLbl="alignNode1" presStyleIdx="0" presStyleCnt="8"/>
      <dgm:spPr/>
    </dgm:pt>
    <dgm:pt modelId="{B74133F6-992A-4B6A-9546-FB0850E06BF8}" type="pres">
      <dgm:prSet presAssocID="{8B93F40F-0471-43B5-B0BB-E1592CE484F5}" presName="horz1" presStyleCnt="0"/>
      <dgm:spPr/>
    </dgm:pt>
    <dgm:pt modelId="{A65D65F9-3467-40BE-95C5-8EA6D5813123}" type="pres">
      <dgm:prSet presAssocID="{8B93F40F-0471-43B5-B0BB-E1592CE484F5}" presName="tx1" presStyleLbl="revTx" presStyleIdx="0" presStyleCnt="8"/>
      <dgm:spPr/>
    </dgm:pt>
    <dgm:pt modelId="{E3943AC0-5BE6-4293-B96A-A7D63CC2C823}" type="pres">
      <dgm:prSet presAssocID="{8B93F40F-0471-43B5-B0BB-E1592CE484F5}" presName="vert1" presStyleCnt="0"/>
      <dgm:spPr/>
    </dgm:pt>
    <dgm:pt modelId="{5AECF5B2-5488-400E-A457-531F9B793C53}" type="pres">
      <dgm:prSet presAssocID="{9664CE70-E8CA-4174-A126-2E52183B88EC}" presName="thickLine" presStyleLbl="alignNode1" presStyleIdx="1" presStyleCnt="8"/>
      <dgm:spPr/>
    </dgm:pt>
    <dgm:pt modelId="{0240579C-922C-4052-B40D-DCB3313B2A4C}" type="pres">
      <dgm:prSet presAssocID="{9664CE70-E8CA-4174-A126-2E52183B88EC}" presName="horz1" presStyleCnt="0"/>
      <dgm:spPr/>
    </dgm:pt>
    <dgm:pt modelId="{2D1DA437-5C33-4030-96EF-1DE3D503FF93}" type="pres">
      <dgm:prSet presAssocID="{9664CE70-E8CA-4174-A126-2E52183B88EC}" presName="tx1" presStyleLbl="revTx" presStyleIdx="1" presStyleCnt="8"/>
      <dgm:spPr/>
    </dgm:pt>
    <dgm:pt modelId="{B2FDBEE8-E9CE-4DD4-AE2F-9433B169E1B4}" type="pres">
      <dgm:prSet presAssocID="{9664CE70-E8CA-4174-A126-2E52183B88EC}" presName="vert1" presStyleCnt="0"/>
      <dgm:spPr/>
    </dgm:pt>
    <dgm:pt modelId="{3C4A3027-E976-4BE7-8530-3A6C4053075D}" type="pres">
      <dgm:prSet presAssocID="{17B47508-4C1E-4635-8ACA-D4EAF1197C34}" presName="thickLine" presStyleLbl="alignNode1" presStyleIdx="2" presStyleCnt="8"/>
      <dgm:spPr/>
    </dgm:pt>
    <dgm:pt modelId="{5ECEE5F6-D035-48C4-AF9D-7F2F71AD9E84}" type="pres">
      <dgm:prSet presAssocID="{17B47508-4C1E-4635-8ACA-D4EAF1197C34}" presName="horz1" presStyleCnt="0"/>
      <dgm:spPr/>
    </dgm:pt>
    <dgm:pt modelId="{E3AAA0D5-7222-4EB4-A59A-5C491EAC374D}" type="pres">
      <dgm:prSet presAssocID="{17B47508-4C1E-4635-8ACA-D4EAF1197C34}" presName="tx1" presStyleLbl="revTx" presStyleIdx="2" presStyleCnt="8"/>
      <dgm:spPr/>
    </dgm:pt>
    <dgm:pt modelId="{4597EFE1-C647-4565-A182-FBE83F20B316}" type="pres">
      <dgm:prSet presAssocID="{17B47508-4C1E-4635-8ACA-D4EAF1197C34}" presName="vert1" presStyleCnt="0"/>
      <dgm:spPr/>
    </dgm:pt>
    <dgm:pt modelId="{16F0E0F2-0432-4919-ACF2-FDE354FE8BE2}" type="pres">
      <dgm:prSet presAssocID="{1193F603-6A50-4F20-B38D-B9F5E2CC8FF7}" presName="thickLine" presStyleLbl="alignNode1" presStyleIdx="3" presStyleCnt="8"/>
      <dgm:spPr/>
    </dgm:pt>
    <dgm:pt modelId="{5591341E-FB89-4C78-AE52-2E806E6A6FBA}" type="pres">
      <dgm:prSet presAssocID="{1193F603-6A50-4F20-B38D-B9F5E2CC8FF7}" presName="horz1" presStyleCnt="0"/>
      <dgm:spPr/>
    </dgm:pt>
    <dgm:pt modelId="{1ACD2390-072A-4E39-9605-EB56B874FFAA}" type="pres">
      <dgm:prSet presAssocID="{1193F603-6A50-4F20-B38D-B9F5E2CC8FF7}" presName="tx1" presStyleLbl="revTx" presStyleIdx="3" presStyleCnt="8" custScaleY="135609"/>
      <dgm:spPr/>
    </dgm:pt>
    <dgm:pt modelId="{7276C008-2228-4EB8-A903-51C8FA4FE833}" type="pres">
      <dgm:prSet presAssocID="{1193F603-6A50-4F20-B38D-B9F5E2CC8FF7}" presName="vert1" presStyleCnt="0"/>
      <dgm:spPr/>
    </dgm:pt>
    <dgm:pt modelId="{66D98678-3D2D-4B70-9F2D-F32847AFB908}" type="pres">
      <dgm:prSet presAssocID="{C1455C60-0A9A-43C5-8F7F-6579B543B0C3}" presName="thickLine" presStyleLbl="alignNode1" presStyleIdx="4" presStyleCnt="8"/>
      <dgm:spPr/>
    </dgm:pt>
    <dgm:pt modelId="{D662FA6F-DF75-46B8-A1BB-ED126E8BF412}" type="pres">
      <dgm:prSet presAssocID="{C1455C60-0A9A-43C5-8F7F-6579B543B0C3}" presName="horz1" presStyleCnt="0"/>
      <dgm:spPr/>
    </dgm:pt>
    <dgm:pt modelId="{B7A11A99-530B-40E4-BB2D-B84123D85FAC}" type="pres">
      <dgm:prSet presAssocID="{C1455C60-0A9A-43C5-8F7F-6579B543B0C3}" presName="tx1" presStyleLbl="revTx" presStyleIdx="4" presStyleCnt="8"/>
      <dgm:spPr/>
    </dgm:pt>
    <dgm:pt modelId="{3404AD99-093C-4FBB-AE72-D63932A20D48}" type="pres">
      <dgm:prSet presAssocID="{C1455C60-0A9A-43C5-8F7F-6579B543B0C3}" presName="vert1" presStyleCnt="0"/>
      <dgm:spPr/>
    </dgm:pt>
    <dgm:pt modelId="{C4AEC7D7-6EA3-47C9-A956-6A4DA5D8E840}" type="pres">
      <dgm:prSet presAssocID="{70B51367-3E12-43B5-99E5-627DA87FA062}" presName="thickLine" presStyleLbl="alignNode1" presStyleIdx="5" presStyleCnt="8"/>
      <dgm:spPr/>
    </dgm:pt>
    <dgm:pt modelId="{4DE32ED2-E73A-48CB-BCFF-394FB2C83D49}" type="pres">
      <dgm:prSet presAssocID="{70B51367-3E12-43B5-99E5-627DA87FA062}" presName="horz1" presStyleCnt="0"/>
      <dgm:spPr/>
    </dgm:pt>
    <dgm:pt modelId="{4686901A-5558-414F-A9B8-35626063C0BC}" type="pres">
      <dgm:prSet presAssocID="{70B51367-3E12-43B5-99E5-627DA87FA062}" presName="tx1" presStyleLbl="revTx" presStyleIdx="5" presStyleCnt="8"/>
      <dgm:spPr/>
    </dgm:pt>
    <dgm:pt modelId="{F1D197C3-D7B8-43D8-894E-7D5BCD6B40AE}" type="pres">
      <dgm:prSet presAssocID="{70B51367-3E12-43B5-99E5-627DA87FA062}" presName="vert1" presStyleCnt="0"/>
      <dgm:spPr/>
    </dgm:pt>
    <dgm:pt modelId="{930E04BD-1714-4CCC-BFF3-84ADB1B7130E}" type="pres">
      <dgm:prSet presAssocID="{37399D92-0295-45F6-A52B-7A11ED6C7395}" presName="thickLine" presStyleLbl="alignNode1" presStyleIdx="6" presStyleCnt="8"/>
      <dgm:spPr/>
    </dgm:pt>
    <dgm:pt modelId="{E4F9058D-DD75-4D4E-A156-E24F080A300B}" type="pres">
      <dgm:prSet presAssocID="{37399D92-0295-45F6-A52B-7A11ED6C7395}" presName="horz1" presStyleCnt="0"/>
      <dgm:spPr/>
    </dgm:pt>
    <dgm:pt modelId="{42E26B4D-9C42-40E3-88E2-187C4AE62144}" type="pres">
      <dgm:prSet presAssocID="{37399D92-0295-45F6-A52B-7A11ED6C7395}" presName="tx1" presStyleLbl="revTx" presStyleIdx="6" presStyleCnt="8"/>
      <dgm:spPr/>
    </dgm:pt>
    <dgm:pt modelId="{1D03DEDE-A88C-4499-BB6E-50ECF4D5EB88}" type="pres">
      <dgm:prSet presAssocID="{37399D92-0295-45F6-A52B-7A11ED6C7395}" presName="vert1" presStyleCnt="0"/>
      <dgm:spPr/>
    </dgm:pt>
    <dgm:pt modelId="{E8612FF7-FDEA-404D-BB87-B762551B421A}" type="pres">
      <dgm:prSet presAssocID="{D8A30473-4376-433F-AEFD-D67B2CD513A1}" presName="thickLine" presStyleLbl="alignNode1" presStyleIdx="7" presStyleCnt="8"/>
      <dgm:spPr/>
    </dgm:pt>
    <dgm:pt modelId="{3F9DEF6F-D5CA-4F0D-ADEF-71B75C5E400C}" type="pres">
      <dgm:prSet presAssocID="{D8A30473-4376-433F-AEFD-D67B2CD513A1}" presName="horz1" presStyleCnt="0"/>
      <dgm:spPr/>
    </dgm:pt>
    <dgm:pt modelId="{AF13276B-45C2-4FA3-833F-D79BD7CFBAE2}" type="pres">
      <dgm:prSet presAssocID="{D8A30473-4376-433F-AEFD-D67B2CD513A1}" presName="tx1" presStyleLbl="revTx" presStyleIdx="7" presStyleCnt="8"/>
      <dgm:spPr/>
    </dgm:pt>
    <dgm:pt modelId="{3DF44F81-B395-4CC6-8D41-C1C34F3B1FEF}" type="pres">
      <dgm:prSet presAssocID="{D8A30473-4376-433F-AEFD-D67B2CD513A1}" presName="vert1" presStyleCnt="0"/>
      <dgm:spPr/>
    </dgm:pt>
  </dgm:ptLst>
  <dgm:cxnLst>
    <dgm:cxn modelId="{8F965509-280D-4E3F-BFE5-B60A463BB027}" type="presOf" srcId="{8B93F40F-0471-43B5-B0BB-E1592CE484F5}" destId="{A65D65F9-3467-40BE-95C5-8EA6D5813123}" srcOrd="0" destOrd="0" presId="urn:microsoft.com/office/officeart/2008/layout/LinedList"/>
    <dgm:cxn modelId="{DE56BF23-0D1C-40D3-865F-CFB1A01980C8}" srcId="{8D47D995-F225-426E-99A6-463B7A13D341}" destId="{70B51367-3E12-43B5-99E5-627DA87FA062}" srcOrd="5" destOrd="0" parTransId="{83A4FA86-86DC-4A20-884B-9CE53EFB2FA6}" sibTransId="{7BCF4C8F-E227-43F9-9F01-89CB8C155F01}"/>
    <dgm:cxn modelId="{5F8B372F-1302-4204-B76B-268EF6ABA65F}" srcId="{8D47D995-F225-426E-99A6-463B7A13D341}" destId="{C1455C60-0A9A-43C5-8F7F-6579B543B0C3}" srcOrd="4" destOrd="0" parTransId="{F276792E-4D73-4AB2-9500-537FA4190969}" sibTransId="{52777135-D2BE-4C33-A95F-5B835FF98F12}"/>
    <dgm:cxn modelId="{3B7D8F40-5943-41B9-AEC1-9DE25E665B36}" srcId="{8D47D995-F225-426E-99A6-463B7A13D341}" destId="{8B93F40F-0471-43B5-B0BB-E1592CE484F5}" srcOrd="0" destOrd="0" parTransId="{C5571D97-F283-44F1-A7F0-CDE03EFDB29A}" sibTransId="{7B7F191F-880B-4E8D-AC7D-4520C8362CA3}"/>
    <dgm:cxn modelId="{1DA87F4E-6BED-4B09-9952-628969FA374B}" type="presOf" srcId="{9664CE70-E8CA-4174-A126-2E52183B88EC}" destId="{2D1DA437-5C33-4030-96EF-1DE3D503FF93}" srcOrd="0" destOrd="0" presId="urn:microsoft.com/office/officeart/2008/layout/LinedList"/>
    <dgm:cxn modelId="{DC529751-1E5E-447A-9606-4DE9E39D694B}" srcId="{8D47D995-F225-426E-99A6-463B7A13D341}" destId="{37399D92-0295-45F6-A52B-7A11ED6C7395}" srcOrd="6" destOrd="0" parTransId="{35FA381D-AB27-44C9-A13F-7CA6A3E0542D}" sibTransId="{FD346A35-A1A1-431A-AF9B-648809C1691D}"/>
    <dgm:cxn modelId="{AAF27053-A635-4465-82F2-3B3690BD6FAB}" type="presOf" srcId="{1193F603-6A50-4F20-B38D-B9F5E2CC8FF7}" destId="{1ACD2390-072A-4E39-9605-EB56B874FFAA}" srcOrd="0" destOrd="0" presId="urn:microsoft.com/office/officeart/2008/layout/LinedList"/>
    <dgm:cxn modelId="{62FE758B-4C06-48B7-A06E-77CA28D2CA1C}" type="presOf" srcId="{37399D92-0295-45F6-A52B-7A11ED6C7395}" destId="{42E26B4D-9C42-40E3-88E2-187C4AE62144}" srcOrd="0" destOrd="0" presId="urn:microsoft.com/office/officeart/2008/layout/LinedList"/>
    <dgm:cxn modelId="{455DB58D-889E-4CBD-8DEF-9BCE94041F7C}" type="presOf" srcId="{D8A30473-4376-433F-AEFD-D67B2CD513A1}" destId="{AF13276B-45C2-4FA3-833F-D79BD7CFBAE2}" srcOrd="0" destOrd="0" presId="urn:microsoft.com/office/officeart/2008/layout/LinedList"/>
    <dgm:cxn modelId="{596A1A91-D119-4F27-829E-37AB5C41E4CB}" srcId="{8D47D995-F225-426E-99A6-463B7A13D341}" destId="{17B47508-4C1E-4635-8ACA-D4EAF1197C34}" srcOrd="2" destOrd="0" parTransId="{27795262-4DC5-455D-83E1-129CB1C9A6F8}" sibTransId="{6D91AF0A-C253-4303-9FFC-2CCE1F7C4540}"/>
    <dgm:cxn modelId="{23AB4AA1-F117-4A63-B58A-3E71B2238B35}" srcId="{8D47D995-F225-426E-99A6-463B7A13D341}" destId="{1193F603-6A50-4F20-B38D-B9F5E2CC8FF7}" srcOrd="3" destOrd="0" parTransId="{09F5E1C8-0602-49EB-9E70-FBCD053C4A1A}" sibTransId="{BFABB146-A31B-4CF7-B8D4-F09B9B726E33}"/>
    <dgm:cxn modelId="{6C6F01A3-4FDE-4A70-BB38-356C69703CA1}" type="presOf" srcId="{C1455C60-0A9A-43C5-8F7F-6579B543B0C3}" destId="{B7A11A99-530B-40E4-BB2D-B84123D85FAC}" srcOrd="0" destOrd="0" presId="urn:microsoft.com/office/officeart/2008/layout/LinedList"/>
    <dgm:cxn modelId="{6FB467C2-EBE8-440E-8065-1097289F57DC}" srcId="{8D47D995-F225-426E-99A6-463B7A13D341}" destId="{D8A30473-4376-433F-AEFD-D67B2CD513A1}" srcOrd="7" destOrd="0" parTransId="{3188EAFE-9D19-436C-A2E9-44062FF64B84}" sibTransId="{15582B69-70DC-41A8-A60F-B72113C44445}"/>
    <dgm:cxn modelId="{C61066CB-A8C1-4278-A2E3-9614450954E9}" srcId="{8D47D995-F225-426E-99A6-463B7A13D341}" destId="{9664CE70-E8CA-4174-A126-2E52183B88EC}" srcOrd="1" destOrd="0" parTransId="{00465A65-E221-42F0-A97B-696A4E126A47}" sibTransId="{BB4DFD32-B01E-4932-892F-30C7E320E502}"/>
    <dgm:cxn modelId="{AD5236D8-B4B5-4723-A8E9-004FFB69BBB1}" type="presOf" srcId="{17B47508-4C1E-4635-8ACA-D4EAF1197C34}" destId="{E3AAA0D5-7222-4EB4-A59A-5C491EAC374D}" srcOrd="0" destOrd="0" presId="urn:microsoft.com/office/officeart/2008/layout/LinedList"/>
    <dgm:cxn modelId="{70DA58E3-4A9F-47DF-AF88-8FE0EBAE10F4}" type="presOf" srcId="{8D47D995-F225-426E-99A6-463B7A13D341}" destId="{51CEF507-7A44-4F50-8028-B34FF43F6EF7}" srcOrd="0" destOrd="0" presId="urn:microsoft.com/office/officeart/2008/layout/LinedList"/>
    <dgm:cxn modelId="{13F599F4-5969-4B1E-8B0B-09DAFF701F3A}" type="presOf" srcId="{70B51367-3E12-43B5-99E5-627DA87FA062}" destId="{4686901A-5558-414F-A9B8-35626063C0BC}" srcOrd="0" destOrd="0" presId="urn:microsoft.com/office/officeart/2008/layout/LinedList"/>
    <dgm:cxn modelId="{CA9E31B3-EE9A-473C-A77F-0EF003CC44B3}" type="presParOf" srcId="{51CEF507-7A44-4F50-8028-B34FF43F6EF7}" destId="{78759E17-6CF7-4C0D-A76A-4827EC1E945C}" srcOrd="0" destOrd="0" presId="urn:microsoft.com/office/officeart/2008/layout/LinedList"/>
    <dgm:cxn modelId="{28AEA1D9-834D-4A72-9576-BCAF51A839BC}" type="presParOf" srcId="{51CEF507-7A44-4F50-8028-B34FF43F6EF7}" destId="{B74133F6-992A-4B6A-9546-FB0850E06BF8}" srcOrd="1" destOrd="0" presId="urn:microsoft.com/office/officeart/2008/layout/LinedList"/>
    <dgm:cxn modelId="{15429470-ECBD-4BC3-851D-CF2755E09831}" type="presParOf" srcId="{B74133F6-992A-4B6A-9546-FB0850E06BF8}" destId="{A65D65F9-3467-40BE-95C5-8EA6D5813123}" srcOrd="0" destOrd="0" presId="urn:microsoft.com/office/officeart/2008/layout/LinedList"/>
    <dgm:cxn modelId="{04C9E0AE-EB4D-487F-954B-A45A9F66BC48}" type="presParOf" srcId="{B74133F6-992A-4B6A-9546-FB0850E06BF8}" destId="{E3943AC0-5BE6-4293-B96A-A7D63CC2C823}" srcOrd="1" destOrd="0" presId="urn:microsoft.com/office/officeart/2008/layout/LinedList"/>
    <dgm:cxn modelId="{498CE1CA-A219-4CF0-B4AC-D4AA4ABFD547}" type="presParOf" srcId="{51CEF507-7A44-4F50-8028-B34FF43F6EF7}" destId="{5AECF5B2-5488-400E-A457-531F9B793C53}" srcOrd="2" destOrd="0" presId="urn:microsoft.com/office/officeart/2008/layout/LinedList"/>
    <dgm:cxn modelId="{DEA35E83-2F93-4ED2-88E0-B224C65F497F}" type="presParOf" srcId="{51CEF507-7A44-4F50-8028-B34FF43F6EF7}" destId="{0240579C-922C-4052-B40D-DCB3313B2A4C}" srcOrd="3" destOrd="0" presId="urn:microsoft.com/office/officeart/2008/layout/LinedList"/>
    <dgm:cxn modelId="{3DBAD52B-515C-48DB-9B87-C600F649A7FE}" type="presParOf" srcId="{0240579C-922C-4052-B40D-DCB3313B2A4C}" destId="{2D1DA437-5C33-4030-96EF-1DE3D503FF93}" srcOrd="0" destOrd="0" presId="urn:microsoft.com/office/officeart/2008/layout/LinedList"/>
    <dgm:cxn modelId="{AD2602BD-EA09-4919-A7E8-F72486310B56}" type="presParOf" srcId="{0240579C-922C-4052-B40D-DCB3313B2A4C}" destId="{B2FDBEE8-E9CE-4DD4-AE2F-9433B169E1B4}" srcOrd="1" destOrd="0" presId="urn:microsoft.com/office/officeart/2008/layout/LinedList"/>
    <dgm:cxn modelId="{D9C0B078-5A26-44E3-A7F8-5386274122C7}" type="presParOf" srcId="{51CEF507-7A44-4F50-8028-B34FF43F6EF7}" destId="{3C4A3027-E976-4BE7-8530-3A6C4053075D}" srcOrd="4" destOrd="0" presId="urn:microsoft.com/office/officeart/2008/layout/LinedList"/>
    <dgm:cxn modelId="{B6870F7A-AF0D-4C50-9E7B-2A8A90B8970D}" type="presParOf" srcId="{51CEF507-7A44-4F50-8028-B34FF43F6EF7}" destId="{5ECEE5F6-D035-48C4-AF9D-7F2F71AD9E84}" srcOrd="5" destOrd="0" presId="urn:microsoft.com/office/officeart/2008/layout/LinedList"/>
    <dgm:cxn modelId="{41736131-60FB-48A0-87B2-F32EAC4DD168}" type="presParOf" srcId="{5ECEE5F6-D035-48C4-AF9D-7F2F71AD9E84}" destId="{E3AAA0D5-7222-4EB4-A59A-5C491EAC374D}" srcOrd="0" destOrd="0" presId="urn:microsoft.com/office/officeart/2008/layout/LinedList"/>
    <dgm:cxn modelId="{CF5E5372-60CA-4DA9-872F-B4F62F4AAF9B}" type="presParOf" srcId="{5ECEE5F6-D035-48C4-AF9D-7F2F71AD9E84}" destId="{4597EFE1-C647-4565-A182-FBE83F20B316}" srcOrd="1" destOrd="0" presId="urn:microsoft.com/office/officeart/2008/layout/LinedList"/>
    <dgm:cxn modelId="{198C754D-0ECB-4F95-BB94-F01675753FF7}" type="presParOf" srcId="{51CEF507-7A44-4F50-8028-B34FF43F6EF7}" destId="{16F0E0F2-0432-4919-ACF2-FDE354FE8BE2}" srcOrd="6" destOrd="0" presId="urn:microsoft.com/office/officeart/2008/layout/LinedList"/>
    <dgm:cxn modelId="{BD85EF67-18C4-47DD-ACC5-E48D6BF97B82}" type="presParOf" srcId="{51CEF507-7A44-4F50-8028-B34FF43F6EF7}" destId="{5591341E-FB89-4C78-AE52-2E806E6A6FBA}" srcOrd="7" destOrd="0" presId="urn:microsoft.com/office/officeart/2008/layout/LinedList"/>
    <dgm:cxn modelId="{D7395FB9-DFE3-432E-9B73-DBBA017FC3AD}" type="presParOf" srcId="{5591341E-FB89-4C78-AE52-2E806E6A6FBA}" destId="{1ACD2390-072A-4E39-9605-EB56B874FFAA}" srcOrd="0" destOrd="0" presId="urn:microsoft.com/office/officeart/2008/layout/LinedList"/>
    <dgm:cxn modelId="{28681FF3-7BD3-4354-8CD0-8B01904C9CE3}" type="presParOf" srcId="{5591341E-FB89-4C78-AE52-2E806E6A6FBA}" destId="{7276C008-2228-4EB8-A903-51C8FA4FE833}" srcOrd="1" destOrd="0" presId="urn:microsoft.com/office/officeart/2008/layout/LinedList"/>
    <dgm:cxn modelId="{B328F5A5-03B3-44D7-830E-7E69BD302262}" type="presParOf" srcId="{51CEF507-7A44-4F50-8028-B34FF43F6EF7}" destId="{66D98678-3D2D-4B70-9F2D-F32847AFB908}" srcOrd="8" destOrd="0" presId="urn:microsoft.com/office/officeart/2008/layout/LinedList"/>
    <dgm:cxn modelId="{09FA190D-7C7C-4111-9448-4A74918B2E34}" type="presParOf" srcId="{51CEF507-7A44-4F50-8028-B34FF43F6EF7}" destId="{D662FA6F-DF75-46B8-A1BB-ED126E8BF412}" srcOrd="9" destOrd="0" presId="urn:microsoft.com/office/officeart/2008/layout/LinedList"/>
    <dgm:cxn modelId="{6805C48F-A06E-475B-86B2-BD91A7185E0D}" type="presParOf" srcId="{D662FA6F-DF75-46B8-A1BB-ED126E8BF412}" destId="{B7A11A99-530B-40E4-BB2D-B84123D85FAC}" srcOrd="0" destOrd="0" presId="urn:microsoft.com/office/officeart/2008/layout/LinedList"/>
    <dgm:cxn modelId="{7B2D8840-CF57-4D07-B866-F98FF7DAC9F5}" type="presParOf" srcId="{D662FA6F-DF75-46B8-A1BB-ED126E8BF412}" destId="{3404AD99-093C-4FBB-AE72-D63932A20D48}" srcOrd="1" destOrd="0" presId="urn:microsoft.com/office/officeart/2008/layout/LinedList"/>
    <dgm:cxn modelId="{54376786-80D3-4B5B-BCCB-F23A4F84842D}" type="presParOf" srcId="{51CEF507-7A44-4F50-8028-B34FF43F6EF7}" destId="{C4AEC7D7-6EA3-47C9-A956-6A4DA5D8E840}" srcOrd="10" destOrd="0" presId="urn:microsoft.com/office/officeart/2008/layout/LinedList"/>
    <dgm:cxn modelId="{40063C6A-C819-463B-8349-3D762C7DE541}" type="presParOf" srcId="{51CEF507-7A44-4F50-8028-B34FF43F6EF7}" destId="{4DE32ED2-E73A-48CB-BCFF-394FB2C83D49}" srcOrd="11" destOrd="0" presId="urn:microsoft.com/office/officeart/2008/layout/LinedList"/>
    <dgm:cxn modelId="{5BBE9BEB-AB98-4D57-A1BD-CCDCE59A9C46}" type="presParOf" srcId="{4DE32ED2-E73A-48CB-BCFF-394FB2C83D49}" destId="{4686901A-5558-414F-A9B8-35626063C0BC}" srcOrd="0" destOrd="0" presId="urn:microsoft.com/office/officeart/2008/layout/LinedList"/>
    <dgm:cxn modelId="{1F5F2F57-3CF1-4E12-951D-67A78C8C16DA}" type="presParOf" srcId="{4DE32ED2-E73A-48CB-BCFF-394FB2C83D49}" destId="{F1D197C3-D7B8-43D8-894E-7D5BCD6B40AE}" srcOrd="1" destOrd="0" presId="urn:microsoft.com/office/officeart/2008/layout/LinedList"/>
    <dgm:cxn modelId="{F174A9E9-B862-4323-8D92-2808930ABC0C}" type="presParOf" srcId="{51CEF507-7A44-4F50-8028-B34FF43F6EF7}" destId="{930E04BD-1714-4CCC-BFF3-84ADB1B7130E}" srcOrd="12" destOrd="0" presId="urn:microsoft.com/office/officeart/2008/layout/LinedList"/>
    <dgm:cxn modelId="{70F62F3A-F367-4DAC-A55D-A6441BAFC49F}" type="presParOf" srcId="{51CEF507-7A44-4F50-8028-B34FF43F6EF7}" destId="{E4F9058D-DD75-4D4E-A156-E24F080A300B}" srcOrd="13" destOrd="0" presId="urn:microsoft.com/office/officeart/2008/layout/LinedList"/>
    <dgm:cxn modelId="{93C523C4-E708-4EC5-988D-29D759A07B39}" type="presParOf" srcId="{E4F9058D-DD75-4D4E-A156-E24F080A300B}" destId="{42E26B4D-9C42-40E3-88E2-187C4AE62144}" srcOrd="0" destOrd="0" presId="urn:microsoft.com/office/officeart/2008/layout/LinedList"/>
    <dgm:cxn modelId="{B508C855-8B55-4658-97D7-20BF6ECF7275}" type="presParOf" srcId="{E4F9058D-DD75-4D4E-A156-E24F080A300B}" destId="{1D03DEDE-A88C-4499-BB6E-50ECF4D5EB88}" srcOrd="1" destOrd="0" presId="urn:microsoft.com/office/officeart/2008/layout/LinedList"/>
    <dgm:cxn modelId="{ADA5968D-5A0B-4F6D-8909-29207A1B4B8D}" type="presParOf" srcId="{51CEF507-7A44-4F50-8028-B34FF43F6EF7}" destId="{E8612FF7-FDEA-404D-BB87-B762551B421A}" srcOrd="14" destOrd="0" presId="urn:microsoft.com/office/officeart/2008/layout/LinedList"/>
    <dgm:cxn modelId="{89A6D740-D80C-4FB5-B239-DB66B0407528}" type="presParOf" srcId="{51CEF507-7A44-4F50-8028-B34FF43F6EF7}" destId="{3F9DEF6F-D5CA-4F0D-ADEF-71B75C5E400C}" srcOrd="15" destOrd="0" presId="urn:microsoft.com/office/officeart/2008/layout/LinedList"/>
    <dgm:cxn modelId="{E969B1ED-AD31-40F6-8F2C-4138E64ED728}" type="presParOf" srcId="{3F9DEF6F-D5CA-4F0D-ADEF-71B75C5E400C}" destId="{AF13276B-45C2-4FA3-833F-D79BD7CFBAE2}" srcOrd="0" destOrd="0" presId="urn:microsoft.com/office/officeart/2008/layout/LinedList"/>
    <dgm:cxn modelId="{8F311DF7-4191-4D22-BD6B-D4CD5A6A4D50}" type="presParOf" srcId="{3F9DEF6F-D5CA-4F0D-ADEF-71B75C5E400C}" destId="{3DF44F81-B395-4CC6-8D41-C1C34F3B1FE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759E17-6CF7-4C0D-A76A-4827EC1E945C}">
      <dsp:nvSpPr>
        <dsp:cNvPr id="0" name=""/>
        <dsp:cNvSpPr/>
      </dsp:nvSpPr>
      <dsp:spPr>
        <a:xfrm>
          <a:off x="0" y="856"/>
          <a:ext cx="11869737" cy="0"/>
        </a:xfrm>
        <a:prstGeom prst="lin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5D65F9-3467-40BE-95C5-8EA6D5813123}">
      <dsp:nvSpPr>
        <dsp:cNvPr id="0" name=""/>
        <dsp:cNvSpPr/>
      </dsp:nvSpPr>
      <dsp:spPr>
        <a:xfrm>
          <a:off x="0" y="856"/>
          <a:ext cx="11869737" cy="5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1. Comprehend concepts related to health promotion and disease prevention to enhance health.</a:t>
          </a:r>
        </a:p>
      </dsp:txBody>
      <dsp:txXfrm>
        <a:off x="0" y="856"/>
        <a:ext cx="11869737" cy="553400"/>
      </dsp:txXfrm>
    </dsp:sp>
    <dsp:sp modelId="{5AECF5B2-5488-400E-A457-531F9B793C53}">
      <dsp:nvSpPr>
        <dsp:cNvPr id="0" name=""/>
        <dsp:cNvSpPr/>
      </dsp:nvSpPr>
      <dsp:spPr>
        <a:xfrm>
          <a:off x="0" y="554256"/>
          <a:ext cx="11869737" cy="0"/>
        </a:xfrm>
        <a:prstGeom prst="line">
          <a:avLst/>
        </a:prstGeom>
        <a:solidFill>
          <a:schemeClr val="accent1">
            <a:shade val="50000"/>
            <a:hueOff val="-3793"/>
            <a:satOff val="-53"/>
            <a:lumOff val="10289"/>
            <a:alphaOff val="0"/>
          </a:schemeClr>
        </a:solidFill>
        <a:ln w="12700" cap="flat" cmpd="sng" algn="ctr">
          <a:solidFill>
            <a:schemeClr val="accent1">
              <a:shade val="50000"/>
              <a:hueOff val="-3793"/>
              <a:satOff val="-53"/>
              <a:lumOff val="10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1DA437-5C33-4030-96EF-1DE3D503FF93}">
      <dsp:nvSpPr>
        <dsp:cNvPr id="0" name=""/>
        <dsp:cNvSpPr/>
      </dsp:nvSpPr>
      <dsp:spPr>
        <a:xfrm>
          <a:off x="0" y="554256"/>
          <a:ext cx="11869737" cy="5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2. Analyze the influence of family, peers, culture, media, technology, and other factors on health behaviors.</a:t>
          </a:r>
        </a:p>
      </dsp:txBody>
      <dsp:txXfrm>
        <a:off x="0" y="554256"/>
        <a:ext cx="11869737" cy="553400"/>
      </dsp:txXfrm>
    </dsp:sp>
    <dsp:sp modelId="{3C4A3027-E976-4BE7-8530-3A6C4053075D}">
      <dsp:nvSpPr>
        <dsp:cNvPr id="0" name=""/>
        <dsp:cNvSpPr/>
      </dsp:nvSpPr>
      <dsp:spPr>
        <a:xfrm>
          <a:off x="0" y="1107656"/>
          <a:ext cx="11869737" cy="0"/>
        </a:xfrm>
        <a:prstGeom prst="line">
          <a:avLst/>
        </a:prstGeom>
        <a:solidFill>
          <a:schemeClr val="accent1">
            <a:shade val="50000"/>
            <a:hueOff val="-7586"/>
            <a:satOff val="-106"/>
            <a:lumOff val="20579"/>
            <a:alphaOff val="0"/>
          </a:schemeClr>
        </a:solidFill>
        <a:ln w="12700" cap="flat" cmpd="sng" algn="ctr">
          <a:solidFill>
            <a:schemeClr val="accent1">
              <a:shade val="50000"/>
              <a:hueOff val="-7586"/>
              <a:satOff val="-106"/>
              <a:lumOff val="205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AA0D5-7222-4EB4-A59A-5C491EAC374D}">
      <dsp:nvSpPr>
        <dsp:cNvPr id="0" name=""/>
        <dsp:cNvSpPr/>
      </dsp:nvSpPr>
      <dsp:spPr>
        <a:xfrm>
          <a:off x="0" y="1107656"/>
          <a:ext cx="11869737" cy="5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3. Demonstrate the ability to access valid information and products and services to enhance health.</a:t>
          </a:r>
        </a:p>
      </dsp:txBody>
      <dsp:txXfrm>
        <a:off x="0" y="1107656"/>
        <a:ext cx="11869737" cy="553400"/>
      </dsp:txXfrm>
    </dsp:sp>
    <dsp:sp modelId="{16F0E0F2-0432-4919-ACF2-FDE354FE8BE2}">
      <dsp:nvSpPr>
        <dsp:cNvPr id="0" name=""/>
        <dsp:cNvSpPr/>
      </dsp:nvSpPr>
      <dsp:spPr>
        <a:xfrm>
          <a:off x="0" y="1661057"/>
          <a:ext cx="11869737" cy="0"/>
        </a:xfrm>
        <a:prstGeom prst="line">
          <a:avLst/>
        </a:prstGeom>
        <a:solidFill>
          <a:schemeClr val="accent1">
            <a:shade val="50000"/>
            <a:hueOff val="-11379"/>
            <a:satOff val="-160"/>
            <a:lumOff val="30869"/>
            <a:alphaOff val="0"/>
          </a:schemeClr>
        </a:solidFill>
        <a:ln w="12700" cap="flat" cmpd="sng" algn="ctr">
          <a:solidFill>
            <a:schemeClr val="accent1">
              <a:shade val="50000"/>
              <a:hueOff val="-11379"/>
              <a:satOff val="-160"/>
              <a:lumOff val="308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CD2390-072A-4E39-9605-EB56B874FFAA}">
      <dsp:nvSpPr>
        <dsp:cNvPr id="0" name=""/>
        <dsp:cNvSpPr/>
      </dsp:nvSpPr>
      <dsp:spPr>
        <a:xfrm>
          <a:off x="0" y="1661057"/>
          <a:ext cx="11858145" cy="750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4. Demonstrate the ability to use interpersonal communication skills to enhance health and avoid or reduce health risks.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0" y="1661057"/>
        <a:ext cx="11858145" cy="750460"/>
      </dsp:txXfrm>
    </dsp:sp>
    <dsp:sp modelId="{66D98678-3D2D-4B70-9F2D-F32847AFB908}">
      <dsp:nvSpPr>
        <dsp:cNvPr id="0" name=""/>
        <dsp:cNvSpPr/>
      </dsp:nvSpPr>
      <dsp:spPr>
        <a:xfrm>
          <a:off x="0" y="2411517"/>
          <a:ext cx="11869737" cy="0"/>
        </a:xfrm>
        <a:prstGeom prst="line">
          <a:avLst/>
        </a:prstGeom>
        <a:solidFill>
          <a:schemeClr val="accent1">
            <a:shade val="50000"/>
            <a:hueOff val="-15172"/>
            <a:satOff val="-213"/>
            <a:lumOff val="41158"/>
            <a:alphaOff val="0"/>
          </a:schemeClr>
        </a:solidFill>
        <a:ln w="12700" cap="flat" cmpd="sng" algn="ctr">
          <a:solidFill>
            <a:schemeClr val="accent1">
              <a:shade val="50000"/>
              <a:hueOff val="-15172"/>
              <a:satOff val="-213"/>
              <a:lumOff val="411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11A99-530B-40E4-BB2D-B84123D85FAC}">
      <dsp:nvSpPr>
        <dsp:cNvPr id="0" name=""/>
        <dsp:cNvSpPr/>
      </dsp:nvSpPr>
      <dsp:spPr>
        <a:xfrm>
          <a:off x="0" y="2411517"/>
          <a:ext cx="11869737" cy="5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5. Demonstrate the ability to use decision-making skills to enhance health.</a:t>
          </a:r>
        </a:p>
      </dsp:txBody>
      <dsp:txXfrm>
        <a:off x="0" y="2411517"/>
        <a:ext cx="11869737" cy="553400"/>
      </dsp:txXfrm>
    </dsp:sp>
    <dsp:sp modelId="{C4AEC7D7-6EA3-47C9-A956-6A4DA5D8E840}">
      <dsp:nvSpPr>
        <dsp:cNvPr id="0" name=""/>
        <dsp:cNvSpPr/>
      </dsp:nvSpPr>
      <dsp:spPr>
        <a:xfrm>
          <a:off x="0" y="2964917"/>
          <a:ext cx="11869737" cy="0"/>
        </a:xfrm>
        <a:prstGeom prst="line">
          <a:avLst/>
        </a:prstGeom>
        <a:solidFill>
          <a:schemeClr val="accent1">
            <a:shade val="50000"/>
            <a:hueOff val="-11379"/>
            <a:satOff val="-160"/>
            <a:lumOff val="30869"/>
            <a:alphaOff val="0"/>
          </a:schemeClr>
        </a:solidFill>
        <a:ln w="12700" cap="flat" cmpd="sng" algn="ctr">
          <a:solidFill>
            <a:schemeClr val="accent1">
              <a:shade val="50000"/>
              <a:hueOff val="-11379"/>
              <a:satOff val="-160"/>
              <a:lumOff val="308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6901A-5558-414F-A9B8-35626063C0BC}">
      <dsp:nvSpPr>
        <dsp:cNvPr id="0" name=""/>
        <dsp:cNvSpPr/>
      </dsp:nvSpPr>
      <dsp:spPr>
        <a:xfrm>
          <a:off x="0" y="2964917"/>
          <a:ext cx="11869737" cy="5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6. Demonstrate the ability to use goal-setting skills to enhance health.</a:t>
          </a:r>
        </a:p>
      </dsp:txBody>
      <dsp:txXfrm>
        <a:off x="0" y="2964917"/>
        <a:ext cx="11869737" cy="553400"/>
      </dsp:txXfrm>
    </dsp:sp>
    <dsp:sp modelId="{930E04BD-1714-4CCC-BFF3-84ADB1B7130E}">
      <dsp:nvSpPr>
        <dsp:cNvPr id="0" name=""/>
        <dsp:cNvSpPr/>
      </dsp:nvSpPr>
      <dsp:spPr>
        <a:xfrm>
          <a:off x="0" y="3518318"/>
          <a:ext cx="11869737" cy="0"/>
        </a:xfrm>
        <a:prstGeom prst="line">
          <a:avLst/>
        </a:prstGeom>
        <a:solidFill>
          <a:schemeClr val="accent1">
            <a:shade val="50000"/>
            <a:hueOff val="-7586"/>
            <a:satOff val="-106"/>
            <a:lumOff val="20579"/>
            <a:alphaOff val="0"/>
          </a:schemeClr>
        </a:solidFill>
        <a:ln w="12700" cap="flat" cmpd="sng" algn="ctr">
          <a:solidFill>
            <a:schemeClr val="accent1">
              <a:shade val="50000"/>
              <a:hueOff val="-7586"/>
              <a:satOff val="-106"/>
              <a:lumOff val="205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26B4D-9C42-40E3-88E2-187C4AE62144}">
      <dsp:nvSpPr>
        <dsp:cNvPr id="0" name=""/>
        <dsp:cNvSpPr/>
      </dsp:nvSpPr>
      <dsp:spPr>
        <a:xfrm>
          <a:off x="0" y="3518318"/>
          <a:ext cx="11869737" cy="5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7. Demonstrate the ability to practice health-enhancing behaviors and avoid or reduce health risks.</a:t>
          </a:r>
        </a:p>
      </dsp:txBody>
      <dsp:txXfrm>
        <a:off x="0" y="3518318"/>
        <a:ext cx="11869737" cy="553400"/>
      </dsp:txXfrm>
    </dsp:sp>
    <dsp:sp modelId="{E8612FF7-FDEA-404D-BB87-B762551B421A}">
      <dsp:nvSpPr>
        <dsp:cNvPr id="0" name=""/>
        <dsp:cNvSpPr/>
      </dsp:nvSpPr>
      <dsp:spPr>
        <a:xfrm>
          <a:off x="0" y="4071718"/>
          <a:ext cx="11869737" cy="0"/>
        </a:xfrm>
        <a:prstGeom prst="line">
          <a:avLst/>
        </a:prstGeom>
        <a:solidFill>
          <a:schemeClr val="accent1">
            <a:shade val="50000"/>
            <a:hueOff val="-3793"/>
            <a:satOff val="-53"/>
            <a:lumOff val="10289"/>
            <a:alphaOff val="0"/>
          </a:schemeClr>
        </a:solidFill>
        <a:ln w="12700" cap="flat" cmpd="sng" algn="ctr">
          <a:solidFill>
            <a:schemeClr val="accent1">
              <a:shade val="50000"/>
              <a:hueOff val="-3793"/>
              <a:satOff val="-53"/>
              <a:lumOff val="10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13276B-45C2-4FA3-833F-D79BD7CFBAE2}">
      <dsp:nvSpPr>
        <dsp:cNvPr id="0" name=""/>
        <dsp:cNvSpPr/>
      </dsp:nvSpPr>
      <dsp:spPr>
        <a:xfrm>
          <a:off x="0" y="4071718"/>
          <a:ext cx="11869737" cy="5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8. Demonstrate the ability to advocate for personal, family, and community health.</a:t>
          </a:r>
        </a:p>
      </dsp:txBody>
      <dsp:txXfrm>
        <a:off x="0" y="4071718"/>
        <a:ext cx="11869737" cy="553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12B79E4-ABEE-48B5-934C-A05F18B350D0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881032E-8435-4810-B872-D429860A91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27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>
                <a:solidFill>
                  <a:prstClr val="black"/>
                </a:solidFill>
              </a:rPr>
              <a:t>Marissa</a:t>
            </a:r>
          </a:p>
          <a:p>
            <a:pPr defTabSz="931774">
              <a:defRPr/>
            </a:pPr>
            <a:r>
              <a:rPr lang="en-US" dirty="0">
                <a:solidFill>
                  <a:prstClr val="black"/>
                </a:solidFill>
              </a:rPr>
              <a:t>1 – knowledge 2-8 – Skill-building</a:t>
            </a:r>
          </a:p>
          <a:p>
            <a:pPr defTabSz="931774">
              <a:defRPr/>
            </a:pPr>
            <a:r>
              <a:rPr lang="en-US" dirty="0">
                <a:solidFill>
                  <a:prstClr val="black"/>
                </a:solidFill>
              </a:rPr>
              <a:t>Not topic specific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E4940-4881-4DEB-9AED-B92B36D200A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555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Lisa</a:t>
            </a:r>
          </a:p>
          <a:p>
            <a:r>
              <a:rPr lang="en-US" dirty="0"/>
              <a:t>Anatomy of a topic strand and outcome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E4940-4881-4DEB-9AED-B92B36D200A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327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Prevention – STDs, contraceptives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DA9B0-BC3E-4D97-90DC-CB3041E9D0B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624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reiterate key points related</a:t>
            </a:r>
            <a:r>
              <a:rPr lang="en-US" baseline="0" dirty="0"/>
              <a:t> to the Grade Level outcomes for sexual health</a:t>
            </a:r>
            <a:r>
              <a:rPr lang="en-US" dirty="0"/>
              <a:t>:</a:t>
            </a:r>
          </a:p>
          <a:p>
            <a:pPr marL="178027" indent="-178027">
              <a:buFont typeface="Arial" panose="020B0604020202020204" pitchFamily="34" charset="0"/>
              <a:buChar char="•"/>
            </a:pPr>
            <a:r>
              <a:rPr lang="en-US" dirty="0"/>
              <a:t>Because sexual health education is optional in WA, the grade-level outcomes are also optional</a:t>
            </a:r>
          </a:p>
          <a:p>
            <a:pPr marL="178027" indent="-178027">
              <a:buFont typeface="Arial" panose="020B0604020202020204" pitchFamily="34" charset="0"/>
              <a:buChar char="•"/>
            </a:pPr>
            <a:r>
              <a:rPr lang="en-US" dirty="0"/>
              <a:t>They are also flexible – they can and should be modified to reflect district policies,</a:t>
            </a:r>
            <a:r>
              <a:rPr lang="en-US" baseline="0" dirty="0"/>
              <a:t> as well as </a:t>
            </a:r>
            <a:r>
              <a:rPr lang="en-US" dirty="0"/>
              <a:t>community and classroom needs</a:t>
            </a:r>
          </a:p>
          <a:p>
            <a:pPr marL="178027" indent="-178027">
              <a:buFont typeface="Arial" panose="020B0604020202020204" pitchFamily="34" charset="0"/>
              <a:buChar char="•"/>
            </a:pPr>
            <a:r>
              <a:rPr lang="en-US" dirty="0"/>
              <a:t>They reflect best practice, as defined in peer-reviewed, professional research, Centers for Disease Control guidelines,</a:t>
            </a:r>
            <a:r>
              <a:rPr lang="en-US" baseline="0" dirty="0"/>
              <a:t> recommendations from organizations such as the American Academy of Pediatrics, and the national sexuality education standards.</a:t>
            </a:r>
          </a:p>
          <a:p>
            <a:pPr marL="178027" indent="-178027">
              <a:buFont typeface="Arial" panose="020B0604020202020204" pitchFamily="34" charset="0"/>
              <a:buChar char="•"/>
            </a:pPr>
            <a:r>
              <a:rPr lang="en-US" baseline="0" dirty="0"/>
              <a:t>They are based closely on state laws – not only the Healthy Youth Act, but also state and federal equity and civil rights laws.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DA9B0-BC3E-4D97-90DC-CB3041E9D0B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879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OSPI has developed a number of resources, including </a:t>
            </a:r>
            <a:r>
              <a:rPr lang="en-US" baseline="0" dirty="0"/>
              <a:t>professional learning opportunities,</a:t>
            </a:r>
            <a:r>
              <a:rPr lang="en-US" dirty="0"/>
              <a:t> to assist districts in understanding and implementing</a:t>
            </a:r>
            <a:r>
              <a:rPr lang="en-US" baseline="0" dirty="0"/>
              <a:t> new standards – many are found on our Health and Physical Education Standards webpage, as shown earlier.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DA9B0-BC3E-4D97-90DC-CB3041E9D0B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119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support</a:t>
            </a:r>
            <a:r>
              <a:rPr lang="en-US" baseline="0" dirty="0"/>
              <a:t> the provision of sexual health education, we have resources on our website, including an extensive list of non-fiction texts and picture books, organized according to the topic strands in the sexual health outcomes. We also provide a frequently asked questions document that covers legislative requirements. And we’re in the process of developing a Sexual Health Education Guidance Document to provide further information for teachers on what exemplary sexual health education might look like in the classroom and how to provide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DA9B0-BC3E-4D97-90DC-CB3041E9D0B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079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833E1F-3E66-524D-A1B0-BF899242A8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5" t="11124" r="4517" b="6048"/>
          <a:stretch/>
        </p:blipFill>
        <p:spPr>
          <a:xfrm>
            <a:off x="0" y="0"/>
            <a:ext cx="12192000" cy="68689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0435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8402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for subtitle here</a:t>
            </a:r>
          </a:p>
        </p:txBody>
      </p:sp>
      <p:pic>
        <p:nvPicPr>
          <p:cNvPr id="6" name="Picture 5" descr="OSPI Logo">
            <a:extLst>
              <a:ext uri="{FF2B5EF4-FFF2-40B4-BE49-F238E27FC236}">
                <a16:creationId xmlns:a16="http://schemas.microsoft.com/office/drawing/2014/main" id="{AAC01360-7CB3-A644-AE82-50D615F347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262" y="74431"/>
            <a:ext cx="1428307" cy="142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9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H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" y="-2047"/>
            <a:ext cx="12182052" cy="6846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22275"/>
            <a:ext cx="10515600" cy="1325563"/>
          </a:xfrm>
        </p:spPr>
        <p:txBody>
          <a:bodyPr/>
          <a:lstStyle>
            <a:lvl1pPr>
              <a:defRPr baseline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Click to edit Master title style but no more than two lines max </a:t>
            </a:r>
            <a:r>
              <a:rPr lang="en-US" dirty="0" err="1"/>
              <a:t>hgh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82775"/>
            <a:ext cx="10515600" cy="3927475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10377377" y="6321973"/>
            <a:ext cx="1686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08/15/2019  |   </a:t>
            </a:r>
            <a:fld id="{3C001E99-0A0D-EE42-8F0D-DFB068775785}" type="slidenum">
              <a:rPr lang="en-US" sz="1200" smtClean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‹#›</a:t>
            </a:fld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5584411" y="6304555"/>
            <a:ext cx="4343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|  </a:t>
            </a:r>
            <a:r>
              <a:rPr lang="en-US" sz="1200" baseline="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 Learning and Teaching</a:t>
            </a:r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85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" y="226422"/>
            <a:ext cx="12182052" cy="66209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22275"/>
            <a:ext cx="10515600" cy="1325563"/>
          </a:xfrm>
        </p:spPr>
        <p:txBody>
          <a:bodyPr/>
          <a:lstStyle>
            <a:lvl1pPr>
              <a:defRPr baseline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Click to edit Master title style but no more than two lines max </a:t>
            </a:r>
            <a:r>
              <a:rPr lang="en-US" dirty="0" err="1"/>
              <a:t>hgh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82775"/>
            <a:ext cx="10515600" cy="3927475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10377377" y="6321973"/>
            <a:ext cx="1686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12/12/2019  |   </a:t>
            </a:r>
            <a:fld id="{3C001E99-0A0D-EE42-8F0D-DFB068775785}" type="slidenum">
              <a:rPr lang="en-US" sz="1200" smtClean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‹#›</a:t>
            </a:fld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5584411" y="6304555"/>
            <a:ext cx="4343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|  </a:t>
            </a:r>
            <a:r>
              <a:rPr lang="en-US" sz="1200" baseline="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 SECTION</a:t>
            </a:r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22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22275"/>
            <a:ext cx="10515600" cy="1325563"/>
          </a:xfrm>
        </p:spPr>
        <p:txBody>
          <a:bodyPr/>
          <a:lstStyle>
            <a:lvl1pPr>
              <a:defRPr baseline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Click to edit Master title style but no more than two lines max </a:t>
            </a:r>
            <a:r>
              <a:rPr lang="en-US" dirty="0" err="1"/>
              <a:t>hgh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82775"/>
            <a:ext cx="10515600" cy="3927475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10377377" y="6339391"/>
            <a:ext cx="1686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12/12/2019  |   </a:t>
            </a:r>
            <a:fld id="{3C001E99-0A0D-EE42-8F0D-DFB068775785}" type="slidenum">
              <a:rPr lang="en-US" sz="1200" smtClean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‹#›</a:t>
            </a:fld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583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F5A732-E668-BA40-A6A8-7647447DF2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96" b="40177"/>
          <a:stretch/>
        </p:blipFill>
        <p:spPr>
          <a:xfrm>
            <a:off x="9505506" y="0"/>
            <a:ext cx="2686493" cy="40722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6351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" y="-2047"/>
            <a:ext cx="12182052" cy="68463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10377377" y="6321973"/>
            <a:ext cx="1686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12/12/2019  |   </a:t>
            </a:r>
            <a:fld id="{3C001E99-0A0D-EE42-8F0D-DFB068775785}" type="slidenum">
              <a:rPr lang="en-US" sz="1200" smtClean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‹#›</a:t>
            </a:fld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52661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52661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5584411" y="6304555"/>
            <a:ext cx="4343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|  </a:t>
            </a:r>
            <a:r>
              <a:rPr lang="en-US" sz="1200" baseline="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 SECTION</a:t>
            </a:r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48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" y="-2047"/>
            <a:ext cx="12182052" cy="68463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10377377" y="6321973"/>
            <a:ext cx="1686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12/12/2019  |   </a:t>
            </a:r>
            <a:fld id="{3C001E99-0A0D-EE42-8F0D-DFB068775785}" type="slidenum">
              <a:rPr lang="en-US" sz="1200" smtClean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‹#›</a:t>
            </a:fld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6450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6450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5584411" y="6304555"/>
            <a:ext cx="4343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|  </a:t>
            </a:r>
            <a:r>
              <a:rPr lang="en-US" sz="1200" baseline="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 SECTION</a:t>
            </a:r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062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" y="-2047"/>
            <a:ext cx="12182052" cy="68463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10377377" y="6321973"/>
            <a:ext cx="1686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12/12/2019  |   </a:t>
            </a:r>
            <a:fld id="{3C001E99-0A0D-EE42-8F0D-DFB068775785}" type="slidenum">
              <a:rPr lang="en-US" sz="1200" smtClean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‹#›</a:t>
            </a:fld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5584411" y="6304555"/>
            <a:ext cx="4343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|  </a:t>
            </a:r>
            <a:r>
              <a:rPr lang="en-US" sz="1200" baseline="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 SECTION</a:t>
            </a:r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160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" y="-2047"/>
            <a:ext cx="12182052" cy="68463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10377377" y="6321973"/>
            <a:ext cx="1686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12/12/2019  |   </a:t>
            </a:r>
            <a:fld id="{3C001E99-0A0D-EE42-8F0D-DFB068775785}" type="slidenum">
              <a:rPr lang="en-US" sz="1200" smtClean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‹#›</a:t>
            </a:fld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7FD54-69B1-F147-9B2B-1E9F4A800D2E}"/>
              </a:ext>
            </a:extLst>
          </p:cNvPr>
          <p:cNvSpPr txBox="1"/>
          <p:nvPr userDrawn="1"/>
        </p:nvSpPr>
        <p:spPr>
          <a:xfrm>
            <a:off x="5584411" y="6304555"/>
            <a:ext cx="4343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|  </a:t>
            </a:r>
            <a:r>
              <a:rPr lang="en-US" sz="1200" baseline="0" dirty="0">
                <a:solidFill>
                  <a:schemeClr val="bg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 SECTION</a:t>
            </a:r>
            <a:endParaRPr lang="en-US" sz="1200" dirty="0">
              <a:solidFill>
                <a:schemeClr val="bg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656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6B551-0FB2-4B7E-9CF5-DC943058ED2C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3C2-D88F-442C-A9E8-D0B6CECF22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58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6B551-0FB2-4B7E-9CF5-DC943058ED2C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3C2-D88F-442C-A9E8-D0B6CECF22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416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76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6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 Light" panose="020B0502040204020203" pitchFamily="34" charset="0"/>
          <a:ea typeface="+mj-ea"/>
          <a:cs typeface="Segoe UI Light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12.wa.us/equity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12.wa.us/HealthFitness/Standards/DefinitionsRequirements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12.wa.us/HealthFitness/Training.aspx" TargetMode="External"/><Relationship Id="rId5" Type="http://schemas.openxmlformats.org/officeDocument/2006/relationships/hyperlink" Target="http://www.k12.wa.us/HIVSexualhealth/pubdocs/TalkingPoints-HPEStandards.pdf" TargetMode="External"/><Relationship Id="rId4" Type="http://schemas.openxmlformats.org/officeDocument/2006/relationships/hyperlink" Target="http://www.k12.wa.us/HealthFitness/Standards/FAQHealthEducation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12.wa.us/HealthFitness/Standards/DefinitionsRequirements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k12.wa.us/HIVSexualhealth/FAQ.aspx" TargetMode="External"/><Relationship Id="rId4" Type="http://schemas.openxmlformats.org/officeDocument/2006/relationships/hyperlink" Target="http://www.k12.wa.us/HIVSexualhealth/Resources.aspx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2CC3E-C3A0-D741-A1E4-9C41C6248D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Sexual Health Education Workgroup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70EFD7-1A35-414B-9579-82D9296B81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Meeting #2</a:t>
            </a:r>
          </a:p>
          <a:p>
            <a:r>
              <a:rPr lang="en-US" dirty="0"/>
              <a:t>August 27, 2019</a:t>
            </a:r>
          </a:p>
          <a:p>
            <a:r>
              <a:rPr lang="en-US" dirty="0"/>
              <a:t>9 am – 12 pm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EEC2653B-09B9-2F4B-BFD1-78702681655A}"/>
              </a:ext>
            </a:extLst>
          </p:cNvPr>
          <p:cNvSpPr txBox="1">
            <a:spLocks/>
          </p:cNvSpPr>
          <p:nvPr/>
        </p:nvSpPr>
        <p:spPr>
          <a:xfrm>
            <a:off x="0" y="5822335"/>
            <a:ext cx="12192000" cy="564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>
                <a:solidFill>
                  <a:schemeClr val="tx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en-US" sz="3200" b="1" dirty="0"/>
              <a:t>Office of Superintendent of Public Instruction</a:t>
            </a: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564D0AD3-C11C-FE46-A133-7DBA0BD9443F}"/>
              </a:ext>
            </a:extLst>
          </p:cNvPr>
          <p:cNvSpPr txBox="1">
            <a:spLocks/>
          </p:cNvSpPr>
          <p:nvPr/>
        </p:nvSpPr>
        <p:spPr>
          <a:xfrm>
            <a:off x="1524000" y="6426195"/>
            <a:ext cx="9144000" cy="423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Chris Reykdal, State Superintendent</a:t>
            </a:r>
          </a:p>
        </p:txBody>
      </p:sp>
    </p:spTree>
    <p:extLst>
      <p:ext uri="{BB962C8B-B14F-4D97-AF65-F5344CB8AC3E}">
        <p14:creationId xmlns:p14="http://schemas.microsoft.com/office/powerpoint/2010/main" val="2841805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Welcome/Introductions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838200" y="1658209"/>
            <a:ext cx="10515600" cy="4331531"/>
          </a:xfrm>
        </p:spPr>
        <p:txBody>
          <a:bodyPr>
            <a:normAutofit fontScale="850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200" i="1" dirty="0"/>
              <a:t>Who’s in the Virtual Room? Name, Organization, 1-3 words to describe your thoughts since our first meeting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3 School District Representatives (WSSDA)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3 School Principals (AWSP)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3 Public School Health Educators (WEA)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3 Public Health Officials, 1 State &amp; 2 Local (DOH)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3 Parents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Superintendent of Public Instruction/Designee</a:t>
            </a:r>
          </a:p>
        </p:txBody>
      </p:sp>
    </p:spTree>
    <p:extLst>
      <p:ext uri="{BB962C8B-B14F-4D97-AF65-F5344CB8AC3E}">
        <p14:creationId xmlns:p14="http://schemas.microsoft.com/office/powerpoint/2010/main" val="619265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EFFF6-D501-4F49-9DA1-966086632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Group Agreements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E8680-DF3D-422F-975A-933535B86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97807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Respectful Listening</a:t>
            </a:r>
          </a:p>
          <a:p>
            <a:r>
              <a:rPr lang="en-US" sz="3600" dirty="0"/>
              <a:t>Assume Positive Intent</a:t>
            </a:r>
          </a:p>
          <a:p>
            <a:r>
              <a:rPr lang="en-US" sz="3600" dirty="0"/>
              <a:t>Step Up, Step Back</a:t>
            </a:r>
          </a:p>
          <a:p>
            <a:r>
              <a:rPr lang="en-US" sz="3600" dirty="0"/>
              <a:t>Speak Your Truth</a:t>
            </a:r>
          </a:p>
          <a:p>
            <a:r>
              <a:rPr lang="en-US" sz="3600" dirty="0"/>
              <a:t>Seek to Understand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D2675B4-F9E4-4715-87E8-5114A91A95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1266"/>
          <a:stretch/>
        </p:blipFill>
        <p:spPr>
          <a:xfrm>
            <a:off x="6430156" y="2063692"/>
            <a:ext cx="4923644" cy="337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39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Welcome/Overview of Tasks - ESHB 1109, Sec. 501 (3)(h)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200" dirty="0">
                <a:highlight>
                  <a:srgbClr val="FFFF00"/>
                </a:highlight>
              </a:rPr>
              <a:t>Review provisions related to sexual health education in the 2016 Health Education K-12 Learning Standards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Review existing sexual health education curricula in use in the state for the purpose of identifying gaps or potential inconsistencies with the learning standards</a:t>
            </a:r>
          </a:p>
          <a:p>
            <a:pPr>
              <a:spcAft>
                <a:spcPts val="1200"/>
              </a:spcAft>
            </a:pPr>
            <a:r>
              <a:rPr lang="en-US" sz="3200" dirty="0">
                <a:highlight>
                  <a:srgbClr val="FFFF00"/>
                </a:highlight>
              </a:rPr>
              <a:t>Review data</a:t>
            </a:r>
          </a:p>
        </p:txBody>
      </p:sp>
    </p:spTree>
    <p:extLst>
      <p:ext uri="{BB962C8B-B14F-4D97-AF65-F5344CB8AC3E}">
        <p14:creationId xmlns:p14="http://schemas.microsoft.com/office/powerpoint/2010/main" val="3078552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Welcome/Overview of Tasks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200" dirty="0"/>
              <a:t>Consider revisions to sexual health provisions in statute</a:t>
            </a:r>
          </a:p>
          <a:p>
            <a:pPr>
              <a:spcAft>
                <a:spcPts val="1200"/>
              </a:spcAft>
            </a:pPr>
            <a:r>
              <a:rPr lang="en-US" sz="3200" dirty="0">
                <a:highlight>
                  <a:srgbClr val="FFFF00"/>
                </a:highlight>
              </a:rPr>
              <a:t>Consider the merits and challenges associated with requiring all schools to offer comprehensive sexual health education to students in all grades by September 1, 2022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Submit report to the Legislature, State Board of Education and DOH by Dec. 1, 2019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504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89275-90A9-49A4-93B4-1ECACA5A3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261D0-CC30-40AC-8190-DAB0D2808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Meeting #1 – Statutes, Data, Research Reviews</a:t>
            </a:r>
          </a:p>
          <a:p>
            <a:pPr marL="0" indent="0">
              <a:buNone/>
            </a:pPr>
            <a:r>
              <a:rPr lang="en-US" dirty="0"/>
              <a:t>Meeting #2 – Standards, Youth Voice</a:t>
            </a:r>
          </a:p>
          <a:p>
            <a:pPr marL="0" indent="0">
              <a:buNone/>
            </a:pPr>
            <a:r>
              <a:rPr lang="en-US" dirty="0"/>
              <a:t>Meeting #3 – Curricula, District Successes &amp; Challenges</a:t>
            </a:r>
          </a:p>
          <a:p>
            <a:pPr marL="0" indent="0">
              <a:buNone/>
            </a:pPr>
            <a:r>
              <a:rPr lang="en-US" dirty="0"/>
              <a:t>Meeting #4 – Gaps and Equity Issues, Merits and Challenges 				Summary, Findings/Recommendations</a:t>
            </a:r>
          </a:p>
          <a:p>
            <a:pPr marL="0" indent="0">
              <a:buNone/>
            </a:pPr>
            <a:r>
              <a:rPr lang="en-US" dirty="0"/>
              <a:t>Oct. 15 – Draft report to OSPI Cabinet</a:t>
            </a:r>
          </a:p>
          <a:p>
            <a:pPr marL="0" indent="0">
              <a:buNone/>
            </a:pPr>
            <a:r>
              <a:rPr lang="en-US" dirty="0"/>
              <a:t>Dec. 1 – Report to Legislature, DOH, State Board of Health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304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Highlights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/>
              <a:t>Agenda:</a:t>
            </a:r>
          </a:p>
          <a:p>
            <a:r>
              <a:rPr lang="en-US" sz="3600" dirty="0"/>
              <a:t>Health Education Standards/Grade-level Outcomes</a:t>
            </a:r>
          </a:p>
          <a:p>
            <a:r>
              <a:rPr lang="en-US" sz="3600" dirty="0"/>
              <a:t>Youth Voice:</a:t>
            </a:r>
          </a:p>
          <a:p>
            <a:pPr lvl="1"/>
            <a:r>
              <a:rPr lang="en-US" sz="3200" dirty="0" err="1"/>
              <a:t>HYS</a:t>
            </a:r>
            <a:r>
              <a:rPr lang="en-US" sz="3200" dirty="0"/>
              <a:t> and WYSH Survey Results</a:t>
            </a:r>
          </a:p>
          <a:p>
            <a:pPr lvl="1"/>
            <a:r>
              <a:rPr lang="en-US" sz="3200" dirty="0" err="1"/>
              <a:t>LYAC</a:t>
            </a:r>
            <a:r>
              <a:rPr lang="en-US" sz="3200" dirty="0"/>
              <a:t> Presentation</a:t>
            </a:r>
          </a:p>
          <a:p>
            <a:pPr lvl="1"/>
            <a:r>
              <a:rPr lang="en-US" sz="3200" dirty="0"/>
              <a:t>Youth Online Public Comments </a:t>
            </a:r>
          </a:p>
          <a:p>
            <a:r>
              <a:rPr lang="en-US" sz="3600" dirty="0"/>
              <a:t>Public Comments Report</a:t>
            </a:r>
          </a:p>
        </p:txBody>
      </p:sp>
    </p:spTree>
    <p:extLst>
      <p:ext uri="{BB962C8B-B14F-4D97-AF65-F5344CB8AC3E}">
        <p14:creationId xmlns:p14="http://schemas.microsoft.com/office/powerpoint/2010/main" val="2553821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322263" y="1049338"/>
          <a:ext cx="11869737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2263" y="168734"/>
            <a:ext cx="10565296" cy="728663"/>
          </a:xfrm>
        </p:spPr>
        <p:txBody>
          <a:bodyPr>
            <a:noAutofit/>
          </a:bodyPr>
          <a:lstStyle/>
          <a:p>
            <a:r>
              <a:rPr lang="en-US" sz="4300" dirty="0"/>
              <a:t>Health Education K-12 Learning Standards</a:t>
            </a:r>
          </a:p>
        </p:txBody>
      </p:sp>
    </p:spTree>
    <p:extLst>
      <p:ext uri="{BB962C8B-B14F-4D97-AF65-F5344CB8AC3E}">
        <p14:creationId xmlns:p14="http://schemas.microsoft.com/office/powerpoint/2010/main" val="4053798235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and Outcomes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 Box 17"/>
          <p:cNvSpPr txBox="1"/>
          <p:nvPr/>
        </p:nvSpPr>
        <p:spPr>
          <a:xfrm>
            <a:off x="5467350" y="11777663"/>
            <a:ext cx="868363" cy="274637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7625" marR="3746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H1.W1.K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16"/>
          <p:cNvSpPr txBox="1"/>
          <p:nvPr/>
        </p:nvSpPr>
        <p:spPr>
          <a:xfrm>
            <a:off x="4351338" y="11055350"/>
            <a:ext cx="1066800" cy="487363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60325" marR="4572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i="1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Dimensions of Health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 Box 19"/>
          <p:cNvSpPr txBox="1"/>
          <p:nvPr/>
        </p:nvSpPr>
        <p:spPr>
          <a:xfrm>
            <a:off x="7343775" y="11055350"/>
            <a:ext cx="982663" cy="769938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7625" marR="2222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Describe what it means to be healthy.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342313" y="11809413"/>
            <a:ext cx="539750" cy="3508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38675" y="11574463"/>
            <a:ext cx="258763" cy="60166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17"/>
          <p:cNvSpPr txBox="1"/>
          <p:nvPr/>
        </p:nvSpPr>
        <p:spPr>
          <a:xfrm>
            <a:off x="5446085" y="11267300"/>
            <a:ext cx="868363" cy="274637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7625" marR="3746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H1.W1.K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 Box 16"/>
          <p:cNvSpPr txBox="1"/>
          <p:nvPr/>
        </p:nvSpPr>
        <p:spPr>
          <a:xfrm>
            <a:off x="4330073" y="10544987"/>
            <a:ext cx="1066800" cy="487363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60325" marR="4572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i="1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Dimensions of Health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 Box 19"/>
          <p:cNvSpPr txBox="1"/>
          <p:nvPr/>
        </p:nvSpPr>
        <p:spPr>
          <a:xfrm>
            <a:off x="7322510" y="10544987"/>
            <a:ext cx="982663" cy="769938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7625" marR="2222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Describe what it means to be healthy.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321048" y="11299050"/>
            <a:ext cx="539750" cy="3508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331910" y="11548287"/>
            <a:ext cx="395288" cy="1222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617410" y="11064100"/>
            <a:ext cx="258763" cy="60166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820735" y="10100487"/>
            <a:ext cx="28257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3847473" y="22280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782" y="1896886"/>
            <a:ext cx="9412132" cy="339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4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Education Core Ideas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1. Wellness (W)</a:t>
            </a:r>
          </a:p>
          <a:p>
            <a:r>
              <a:rPr lang="en-US" sz="2800" dirty="0"/>
              <a:t>2. Safety (Sa)</a:t>
            </a:r>
          </a:p>
          <a:p>
            <a:r>
              <a:rPr lang="en-US" sz="2800" dirty="0"/>
              <a:t>3. Nutrition (N)</a:t>
            </a:r>
          </a:p>
          <a:p>
            <a:r>
              <a:rPr lang="en-US" sz="2800" dirty="0">
                <a:solidFill>
                  <a:srgbClr val="FF0000"/>
                </a:solidFill>
              </a:rPr>
              <a:t>4. Sexual Health (Se)</a:t>
            </a:r>
          </a:p>
          <a:p>
            <a:r>
              <a:rPr lang="en-US" sz="2800" dirty="0"/>
              <a:t>5. Social Emotional Health (So)</a:t>
            </a:r>
          </a:p>
          <a:p>
            <a:r>
              <a:rPr lang="en-US" sz="2800" dirty="0"/>
              <a:t>6. Substance Use and Abuse (Su)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50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F6B551-0FB2-4B7E-9CF5-DC943058ED2C}" type="datetimeFigureOut">
              <a:rPr lang="en-US" smtClean="0"/>
              <a:pPr/>
              <a:t>8/26/2019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50" kern="1200" cap="all" baseline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0300" b="0" kern="120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4B13C2-D88F-442C-A9E8-D0B6CECF22E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55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Education Standards:</a:t>
            </a:r>
            <a:br>
              <a:rPr lang="en-US" dirty="0"/>
            </a:br>
            <a:r>
              <a:rPr lang="en-US" dirty="0"/>
              <a:t>Sexual Health Education Topic Strands	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Anatomy, Reproduction and Pregnancy</a:t>
            </a:r>
          </a:p>
          <a:p>
            <a:r>
              <a:rPr lang="en-US" sz="2400" dirty="0"/>
              <a:t>Puberty and Development</a:t>
            </a:r>
          </a:p>
          <a:p>
            <a:r>
              <a:rPr lang="en-US" sz="2400" dirty="0"/>
              <a:t>Self-Identity</a:t>
            </a:r>
          </a:p>
          <a:p>
            <a:r>
              <a:rPr lang="en-US" sz="2400" dirty="0"/>
              <a:t>HIV Prevention (K-5)</a:t>
            </a:r>
          </a:p>
          <a:p>
            <a:r>
              <a:rPr lang="en-US" sz="2400" dirty="0"/>
              <a:t>Prevention (6-12)</a:t>
            </a:r>
          </a:p>
          <a:p>
            <a:r>
              <a:rPr lang="en-US" sz="2400" dirty="0"/>
              <a:t>Healthy Relationships</a:t>
            </a:r>
          </a:p>
          <a:p>
            <a:r>
              <a:rPr lang="en-US" sz="2400" dirty="0"/>
              <a:t>WA State Laws (6-12)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0300" b="0" kern="120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4B13C2-D88F-442C-A9E8-D0B6CECF22E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28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Sexual Health Education Grade Level Outcomes – Key Points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838200" y="2232439"/>
            <a:ext cx="10515600" cy="338240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b="1" dirty="0"/>
              <a:t>Optional and Flexible!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Best Practice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Healthy Youth Act &amp; 2005 Guidelines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hlinkClick r:id="rId3"/>
              </a:rPr>
              <a:t>State &amp; federal equity &amp; civil rights laws</a:t>
            </a:r>
            <a:endParaRPr lang="en-US" sz="3600" dirty="0"/>
          </a:p>
          <a:p>
            <a:pPr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5979195"/>
            <a:ext cx="1312025" cy="361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13E31D-E2AB-40D1-8B51-AFA5AFEF393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011680" y="5614840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OFFICE OF SUPERINTENDENT OF PUBLIC INSTRUCTION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766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Health Education Standards &amp; Grade Level Outcomes – Resources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sz="1400" dirty="0">
              <a:hlinkClick r:id="rId3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hlinkClick r:id="rId3"/>
              </a:rPr>
              <a:t>Definitions &amp; Requirements</a:t>
            </a:r>
            <a:endParaRPr lang="en-US" sz="3600" dirty="0"/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hlinkClick r:id="rId4"/>
              </a:rPr>
              <a:t>FAQ Document </a:t>
            </a:r>
            <a:r>
              <a:rPr lang="en-US" sz="3600" dirty="0"/>
              <a:t>– geared to administrators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hlinkClick r:id="rId5"/>
              </a:rPr>
              <a:t>Talking Points </a:t>
            </a:r>
            <a:r>
              <a:rPr lang="en-US" sz="3600" dirty="0"/>
              <a:t>– geared to parents &amp; community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4"/>
                </a:solidFill>
                <a:hlinkClick r:id="rId6"/>
              </a:rPr>
              <a:t>Professional Learning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5979195"/>
            <a:ext cx="1312025" cy="361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13E31D-E2AB-40D1-8B51-AFA5AFEF393A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011680" y="5614840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OFFICE OF SUPERINTENDENT OF PUBLIC INSTRUCTION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65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Sexual Health Education Grade Level Outcomes – Resources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sz="1400" dirty="0">
              <a:hlinkClick r:id="rId3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1"/>
                </a:solidFill>
                <a:hlinkClick r:id="rId4"/>
              </a:rPr>
              <a:t>HIV/Sexual Health Website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hlinkClick r:id="rId4"/>
              </a:rPr>
              <a:t>Non-fiction Texts</a:t>
            </a:r>
            <a:endParaRPr lang="en-US" sz="4000" dirty="0"/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hlinkClick r:id="rId5"/>
              </a:rPr>
              <a:t>FAQ – HYA/AOA</a:t>
            </a:r>
            <a:endParaRPr lang="en-US" sz="4000" dirty="0"/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Guidance Document – for teachers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5979195"/>
            <a:ext cx="1312025" cy="361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13E31D-E2AB-40D1-8B51-AFA5AFEF393A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011680" y="5614840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OFFICE OF SUPERINTENDENT OF PUBLIC INSTRUCTION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D3D4-5CAC-47E7-8D82-EEDB7A6A5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HIV Youth Data (DOH)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711C27-5F06-448F-A6AF-ACE935C9CF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181819"/>
              </p:ext>
            </p:extLst>
          </p:nvPr>
        </p:nvGraphicFramePr>
        <p:xfrm>
          <a:off x="3405931" y="1751208"/>
          <a:ext cx="4781725" cy="168072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529905">
                  <a:extLst>
                    <a:ext uri="{9D8B030D-6E8A-4147-A177-3AD203B41FA5}">
                      <a16:colId xmlns:a16="http://schemas.microsoft.com/office/drawing/2014/main" val="3702130510"/>
                    </a:ext>
                  </a:extLst>
                </a:gridCol>
                <a:gridCol w="1167468">
                  <a:extLst>
                    <a:ext uri="{9D8B030D-6E8A-4147-A177-3AD203B41FA5}">
                      <a16:colId xmlns:a16="http://schemas.microsoft.com/office/drawing/2014/main" val="3024006067"/>
                    </a:ext>
                  </a:extLst>
                </a:gridCol>
                <a:gridCol w="2597791">
                  <a:extLst>
                    <a:ext uri="{9D8B030D-6E8A-4147-A177-3AD203B41FA5}">
                      <a16:colId xmlns:a16="http://schemas.microsoft.com/office/drawing/2014/main" val="1436595994"/>
                    </a:ext>
                  </a:extLst>
                </a:gridCol>
                <a:gridCol w="486561">
                  <a:extLst>
                    <a:ext uri="{9D8B030D-6E8A-4147-A177-3AD203B41FA5}">
                      <a16:colId xmlns:a16="http://schemas.microsoft.com/office/drawing/2014/main" val="3939185156"/>
                    </a:ext>
                  </a:extLst>
                </a:gridCol>
              </a:tblGrid>
              <a:tr h="210090"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New HIV Diagnoses among Youth aged 13-19, WA State, 2018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700759"/>
                  </a:ext>
                </a:extLst>
              </a:tr>
              <a:tr h="2100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Year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Case Count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Percentage of total Cases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57274145"/>
                  </a:ext>
                </a:extLst>
              </a:tr>
              <a:tr h="2100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09841280"/>
                  </a:ext>
                </a:extLst>
              </a:tr>
              <a:tr h="2100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35361246"/>
                  </a:ext>
                </a:extLst>
              </a:tr>
              <a:tr h="2100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28979251"/>
                  </a:ext>
                </a:extLst>
              </a:tr>
              <a:tr h="2100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09455675"/>
                  </a:ext>
                </a:extLst>
              </a:tr>
              <a:tr h="2100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7164110"/>
                  </a:ext>
                </a:extLst>
              </a:tr>
              <a:tr h="210090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n/a Count, and percentage derived from count, is suppressed due to small number 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2769287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81BF51-2692-464F-A43E-2A973E19F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399837"/>
              </p:ext>
            </p:extLst>
          </p:nvPr>
        </p:nvGraphicFramePr>
        <p:xfrm>
          <a:off x="3405931" y="3707934"/>
          <a:ext cx="4781724" cy="1870745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543942">
                  <a:extLst>
                    <a:ext uri="{9D8B030D-6E8A-4147-A177-3AD203B41FA5}">
                      <a16:colId xmlns:a16="http://schemas.microsoft.com/office/drawing/2014/main" val="2610567145"/>
                    </a:ext>
                  </a:extLst>
                </a:gridCol>
                <a:gridCol w="1198053">
                  <a:extLst>
                    <a:ext uri="{9D8B030D-6E8A-4147-A177-3AD203B41FA5}">
                      <a16:colId xmlns:a16="http://schemas.microsoft.com/office/drawing/2014/main" val="2359223199"/>
                    </a:ext>
                  </a:extLst>
                </a:gridCol>
                <a:gridCol w="2666011">
                  <a:extLst>
                    <a:ext uri="{9D8B030D-6E8A-4147-A177-3AD203B41FA5}">
                      <a16:colId xmlns:a16="http://schemas.microsoft.com/office/drawing/2014/main" val="2056768494"/>
                    </a:ext>
                  </a:extLst>
                </a:gridCol>
                <a:gridCol w="186859">
                  <a:extLst>
                    <a:ext uri="{9D8B030D-6E8A-4147-A177-3AD203B41FA5}">
                      <a16:colId xmlns:a16="http://schemas.microsoft.com/office/drawing/2014/main" val="1066669952"/>
                    </a:ext>
                  </a:extLst>
                </a:gridCol>
                <a:gridCol w="186859">
                  <a:extLst>
                    <a:ext uri="{9D8B030D-6E8A-4147-A177-3AD203B41FA5}">
                      <a16:colId xmlns:a16="http://schemas.microsoft.com/office/drawing/2014/main" val="1149855563"/>
                    </a:ext>
                  </a:extLst>
                </a:gridCol>
              </a:tblGrid>
              <a:tr h="481577">
                <a:tc gridSpan="5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New HIV Diagnoses among Youth aged 13-21, WA State, 2018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480749"/>
                  </a:ext>
                </a:extLst>
              </a:tr>
              <a:tr h="2315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Year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Case Count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Percentage of total Cases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14784659"/>
                  </a:ext>
                </a:extLst>
              </a:tr>
              <a:tr h="2315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75544695"/>
                  </a:ext>
                </a:extLst>
              </a:tr>
              <a:tr h="2315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65151020"/>
                  </a:ext>
                </a:extLst>
              </a:tr>
              <a:tr h="2315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84814473"/>
                  </a:ext>
                </a:extLst>
              </a:tr>
              <a:tr h="2315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46736765"/>
                  </a:ext>
                </a:extLst>
              </a:tr>
              <a:tr h="2315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02194830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7E388C78-B5A5-44DD-BE8A-F5EB71E41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62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D52F-1943-4F92-8924-C3162FB1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Voice Survey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D803A-5C9D-4509-AC93-C0A978AA1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Sexual Health Education</a:t>
            </a:r>
          </a:p>
          <a:p>
            <a:r>
              <a:rPr lang="en-US" sz="3600" dirty="0"/>
              <a:t>Bullying/Harassment based on Sexual Orientation</a:t>
            </a:r>
          </a:p>
          <a:p>
            <a:r>
              <a:rPr lang="en-US" sz="3600" dirty="0"/>
              <a:t>Sexual Behavior</a:t>
            </a:r>
          </a:p>
          <a:p>
            <a:r>
              <a:rPr lang="en-US" sz="3600" dirty="0"/>
              <a:t>Sexual Violence</a:t>
            </a:r>
          </a:p>
        </p:txBody>
      </p:sp>
    </p:spTree>
    <p:extLst>
      <p:ext uri="{BB962C8B-B14F-4D97-AF65-F5344CB8AC3E}">
        <p14:creationId xmlns:p14="http://schemas.microsoft.com/office/powerpoint/2010/main" val="949473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D52F-1943-4F92-8924-C3162FB1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Voice Survey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D803A-5C9D-4509-AC93-C0A978AA1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your 3 takeaways from looking at this data?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opportunities are there to address the needs of youth?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thoughts about sexual health education were confirmed during this presentation?</a:t>
            </a:r>
          </a:p>
          <a:p>
            <a:endParaRPr lang="en-US" dirty="0"/>
          </a:p>
          <a:p>
            <a:r>
              <a:rPr lang="en-US" dirty="0"/>
              <a:t>Other thoughts?</a:t>
            </a:r>
          </a:p>
        </p:txBody>
      </p:sp>
    </p:spTree>
    <p:extLst>
      <p:ext uri="{BB962C8B-B14F-4D97-AF65-F5344CB8AC3E}">
        <p14:creationId xmlns:p14="http://schemas.microsoft.com/office/powerpoint/2010/main" val="2059290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30013" y="1307690"/>
            <a:ext cx="6331974" cy="4729316"/>
          </a:xfrm>
          <a:prstGeom prst="rect">
            <a:avLst/>
          </a:prstGeom>
          <a:blipFill dpi="0" rotWithShape="1">
            <a:blip r:embed="rId2">
              <a:alphaModFix am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AD52F-1943-4F92-8924-C3162FB1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Health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D803A-5C9D-4509-AC93-C0A978AA1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0634"/>
            <a:ext cx="10515600" cy="3927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43.5% </a:t>
            </a:r>
            <a:r>
              <a:rPr lang="en-US" sz="4400" dirty="0"/>
              <a:t>of 12</a:t>
            </a:r>
            <a:r>
              <a:rPr lang="en-US" sz="4400" baseline="30000" dirty="0"/>
              <a:t>th</a:t>
            </a:r>
            <a:r>
              <a:rPr lang="en-US" sz="4400" dirty="0"/>
              <a:t> graders say they have received sexual health education that discusses abstinence, STD, and pregnancy prevention.</a:t>
            </a:r>
          </a:p>
        </p:txBody>
      </p:sp>
    </p:spTree>
    <p:extLst>
      <p:ext uri="{BB962C8B-B14F-4D97-AF65-F5344CB8AC3E}">
        <p14:creationId xmlns:p14="http://schemas.microsoft.com/office/powerpoint/2010/main" val="735479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371" t="6476" r="14111" b="1894"/>
          <a:stretch/>
        </p:blipFill>
        <p:spPr>
          <a:xfrm>
            <a:off x="319911" y="1747838"/>
            <a:ext cx="4127181" cy="35948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5AD52F-1943-4F92-8924-C3162FB1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WYSH – Statewide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8750" y="2206871"/>
            <a:ext cx="7420708" cy="331469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Of those who took the WYSH survey, </a:t>
            </a:r>
            <a:r>
              <a:rPr lang="en-US" sz="2400" b="1" dirty="0"/>
              <a:t>only 22%</a:t>
            </a:r>
            <a:r>
              <a:rPr lang="en-US" sz="2400" dirty="0"/>
              <a:t> of youth said they received the sexual health education that they needed or wanted</a:t>
            </a:r>
          </a:p>
          <a:p>
            <a:pPr marL="114300" indent="0">
              <a:buNone/>
            </a:pPr>
            <a:endParaRPr lang="en-US" sz="2400" dirty="0"/>
          </a:p>
          <a:p>
            <a:pPr marL="519113"/>
            <a:r>
              <a:rPr lang="en-US" sz="2400" b="1" dirty="0"/>
              <a:t>21%</a:t>
            </a:r>
            <a:r>
              <a:rPr lang="en-US" sz="2400" dirty="0"/>
              <a:t> of youth said they first learned about sexual topics from pornography</a:t>
            </a:r>
          </a:p>
          <a:p>
            <a:pPr marL="290513" indent="0">
              <a:buNone/>
            </a:pPr>
            <a:endParaRPr lang="en-US" sz="2400" dirty="0"/>
          </a:p>
          <a:p>
            <a:pPr marL="0" indent="0"/>
            <a:r>
              <a:rPr lang="en-US" sz="2400" b="1" dirty="0"/>
              <a:t>20% </a:t>
            </a:r>
            <a:r>
              <a:rPr lang="en-US" sz="2400" dirty="0"/>
              <a:t>of youth said they could not talk to a trusted adult about their sexual health, another </a:t>
            </a:r>
            <a:r>
              <a:rPr lang="en-US" sz="2400" b="1" dirty="0"/>
              <a:t>21%</a:t>
            </a:r>
            <a:r>
              <a:rPr lang="en-US" sz="2400" dirty="0"/>
              <a:t> said they are not sure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24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D52F-1943-4F92-8924-C3162FB1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WYSH Survey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82775"/>
          <a:ext cx="10515600" cy="392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4953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D52F-1943-4F92-8924-C3162FB1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Harassment | Perceived Sexual Orientation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 2014, 2016, and 2018 rates of students being harassed for their perceived sexual orientation have remained consistent:</a:t>
            </a:r>
          </a:p>
          <a:p>
            <a:pPr marL="0" indent="0">
              <a:buNone/>
            </a:pPr>
            <a:endParaRPr lang="en-US" sz="2000" dirty="0"/>
          </a:p>
          <a:p>
            <a:pPr lvl="2"/>
            <a:r>
              <a:rPr lang="en-US" sz="2800" dirty="0"/>
              <a:t>12% for 8</a:t>
            </a:r>
            <a:r>
              <a:rPr lang="en-US" sz="2800" baseline="30000" dirty="0"/>
              <a:t>th</a:t>
            </a:r>
            <a:r>
              <a:rPr lang="en-US" sz="2800" dirty="0"/>
              <a:t> graders</a:t>
            </a:r>
          </a:p>
          <a:p>
            <a:pPr lvl="2"/>
            <a:r>
              <a:rPr lang="en-US" sz="2800" dirty="0"/>
              <a:t>9% for 10</a:t>
            </a:r>
            <a:r>
              <a:rPr lang="en-US" sz="2800" baseline="30000" dirty="0"/>
              <a:t>th</a:t>
            </a:r>
            <a:r>
              <a:rPr lang="en-US" sz="2800" dirty="0"/>
              <a:t> graders</a:t>
            </a:r>
          </a:p>
          <a:p>
            <a:pPr lvl="2"/>
            <a:r>
              <a:rPr lang="en-US" sz="2800" dirty="0"/>
              <a:t>7% for 12</a:t>
            </a:r>
            <a:r>
              <a:rPr lang="en-US" sz="2800" baseline="30000" dirty="0"/>
              <a:t>th</a:t>
            </a:r>
            <a:r>
              <a:rPr lang="en-US" sz="2800" dirty="0"/>
              <a:t> graders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84405"/>
            <a:ext cx="4697361" cy="234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33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D52F-1943-4F92-8924-C3162FB1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Behavior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747838"/>
          <a:ext cx="10515600" cy="392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1122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D52F-1943-4F92-8924-C3162FB1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89252"/>
            <a:ext cx="10515600" cy="3927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Over 3% </a:t>
            </a:r>
            <a:r>
              <a:rPr lang="en-US" sz="4400" dirty="0"/>
              <a:t>of 12</a:t>
            </a:r>
            <a:r>
              <a:rPr lang="en-US" sz="4400" baseline="30000" dirty="0"/>
              <a:t>th</a:t>
            </a:r>
            <a:r>
              <a:rPr lang="en-US" sz="4400" dirty="0"/>
              <a:t> graders, </a:t>
            </a:r>
            <a:r>
              <a:rPr lang="en-US" sz="4400" b="1" dirty="0"/>
              <a:t>4.5%</a:t>
            </a:r>
            <a:r>
              <a:rPr lang="en-US" sz="4400" dirty="0"/>
              <a:t> of 10</a:t>
            </a:r>
            <a:r>
              <a:rPr lang="en-US" sz="4400" baseline="30000" dirty="0"/>
              <a:t>th</a:t>
            </a:r>
            <a:r>
              <a:rPr lang="en-US" sz="4400" dirty="0"/>
              <a:t> graders, and </a:t>
            </a:r>
            <a:r>
              <a:rPr lang="en-US" sz="4400" b="1" dirty="0"/>
              <a:t>4%</a:t>
            </a:r>
            <a:r>
              <a:rPr lang="en-US" sz="4400" dirty="0"/>
              <a:t> of 8</a:t>
            </a:r>
            <a:r>
              <a:rPr lang="en-US" sz="4400" baseline="30000" dirty="0"/>
              <a:t>th</a:t>
            </a:r>
            <a:r>
              <a:rPr lang="en-US" sz="4400" dirty="0"/>
              <a:t> graders indicated that their first age of sex was 12 and younger.</a:t>
            </a:r>
          </a:p>
        </p:txBody>
      </p:sp>
    </p:spTree>
    <p:extLst>
      <p:ext uri="{BB962C8B-B14F-4D97-AF65-F5344CB8AC3E}">
        <p14:creationId xmlns:p14="http://schemas.microsoft.com/office/powerpoint/2010/main" val="2349324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D52F-1943-4F92-8924-C3162FB1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Assault Prevalence | 2014-2108 Trend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587286" y="1853278"/>
          <a:ext cx="11017428" cy="4114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8910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Assault Prevalence, cont’d.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 the 2018 administration of the Healthy Youth Survey:</a:t>
            </a:r>
          </a:p>
          <a:p>
            <a:pPr lvl="2"/>
            <a:r>
              <a:rPr lang="en-US" sz="2800" dirty="0"/>
              <a:t>24.6% of 8</a:t>
            </a:r>
            <a:r>
              <a:rPr lang="en-US" sz="2800" baseline="30000" dirty="0"/>
              <a:t>th</a:t>
            </a:r>
            <a:r>
              <a:rPr lang="en-US" sz="2800" dirty="0"/>
              <a:t> graders</a:t>
            </a:r>
          </a:p>
          <a:p>
            <a:pPr lvl="2"/>
            <a:r>
              <a:rPr lang="en-US" sz="2800" dirty="0"/>
              <a:t>31.1% of 10</a:t>
            </a:r>
            <a:r>
              <a:rPr lang="en-US" sz="2800" baseline="30000" dirty="0"/>
              <a:t>th</a:t>
            </a:r>
            <a:r>
              <a:rPr lang="en-US" sz="2800" dirty="0"/>
              <a:t> graders</a:t>
            </a:r>
          </a:p>
          <a:p>
            <a:pPr lvl="2"/>
            <a:r>
              <a:rPr lang="en-US" sz="2800" dirty="0"/>
              <a:t>and 31.4% of 12</a:t>
            </a:r>
            <a:r>
              <a:rPr lang="en-US" sz="2800" baseline="30000" dirty="0"/>
              <a:t>th</a:t>
            </a:r>
            <a:r>
              <a:rPr lang="en-US" sz="2800" dirty="0"/>
              <a:t> graders </a:t>
            </a:r>
          </a:p>
          <a:p>
            <a:pPr marL="166688" lvl="2" indent="0">
              <a:buNone/>
            </a:pPr>
            <a:r>
              <a:rPr lang="en-US" sz="3200" dirty="0"/>
              <a:t>witnessed a peer force themselves sexually on another person.</a:t>
            </a:r>
          </a:p>
        </p:txBody>
      </p:sp>
    </p:spTree>
    <p:extLst>
      <p:ext uri="{BB962C8B-B14F-4D97-AF65-F5344CB8AC3E}">
        <p14:creationId xmlns:p14="http://schemas.microsoft.com/office/powerpoint/2010/main" val="1322790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D52F-1943-4F92-8924-C3162FB1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Voice Survey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D803A-5C9D-4509-AC93-C0A978AA1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your 3 takeaways from looking at this data?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opportunities are there to address the needs of youth?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thoughts about sexual health education were confirmed during this presentation?</a:t>
            </a:r>
          </a:p>
          <a:p>
            <a:endParaRPr lang="en-US" dirty="0"/>
          </a:p>
          <a:p>
            <a:r>
              <a:rPr lang="en-US" dirty="0"/>
              <a:t>Other thoughts?</a:t>
            </a:r>
          </a:p>
        </p:txBody>
      </p:sp>
    </p:spTree>
    <p:extLst>
      <p:ext uri="{BB962C8B-B14F-4D97-AF65-F5344CB8AC3E}">
        <p14:creationId xmlns:p14="http://schemas.microsoft.com/office/powerpoint/2010/main" val="2412887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6C838-BCDB-4445-8FA4-482E9DD3D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Legislative Youth Advisory Council (</a:t>
            </a:r>
            <a:r>
              <a:rPr lang="en-US" dirty="0" err="1"/>
              <a:t>LYAC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2CB82-E3F0-4957-A2F4-057836E10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Established in 2005</a:t>
            </a:r>
          </a:p>
          <a:p>
            <a:r>
              <a:rPr lang="en-US" dirty="0"/>
              <a:t>22 members ages 14-18</a:t>
            </a:r>
          </a:p>
          <a:p>
            <a:pPr lvl="1"/>
            <a:r>
              <a:rPr lang="en-US" dirty="0"/>
              <a:t>Get involved with Washington state government</a:t>
            </a:r>
          </a:p>
          <a:p>
            <a:pPr lvl="1"/>
            <a:r>
              <a:rPr lang="en-US" dirty="0"/>
              <a:t>Learn and experience the legislative process</a:t>
            </a:r>
          </a:p>
          <a:p>
            <a:pPr lvl="1"/>
            <a:r>
              <a:rPr lang="en-US" dirty="0"/>
              <a:t>Voice opinions regarding issues of importance to youth</a:t>
            </a:r>
          </a:p>
          <a:p>
            <a:pPr lvl="1"/>
            <a:r>
              <a:rPr lang="en-US" dirty="0"/>
              <a:t>Become more politically aware</a:t>
            </a:r>
          </a:p>
          <a:p>
            <a:pPr lvl="1"/>
            <a:r>
              <a:rPr lang="en-US" dirty="0"/>
              <a:t>Become engaged in the civic process</a:t>
            </a:r>
          </a:p>
          <a:p>
            <a:pPr lvl="1"/>
            <a:r>
              <a:rPr lang="en-US" b="1" dirty="0"/>
              <a:t>Make a difference!</a:t>
            </a:r>
          </a:p>
          <a:p>
            <a:r>
              <a:rPr lang="en-US" dirty="0"/>
              <a:t>Office of the Lieutenant Governor/OSPI</a:t>
            </a:r>
          </a:p>
        </p:txBody>
      </p:sp>
    </p:spTree>
    <p:extLst>
      <p:ext uri="{BB962C8B-B14F-4D97-AF65-F5344CB8AC3E}">
        <p14:creationId xmlns:p14="http://schemas.microsoft.com/office/powerpoint/2010/main" val="4106305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4111C-3340-4989-8975-F13391503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Voice - </a:t>
            </a:r>
            <a:r>
              <a:rPr lang="en-US" dirty="0" err="1"/>
              <a:t>LYAC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C835F-5790-4E9B-86C2-5D8389B45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How well are we meeting student needs?</a:t>
            </a:r>
          </a:p>
          <a:p>
            <a:r>
              <a:rPr lang="en-US" sz="3600" dirty="0"/>
              <a:t>What, if anything, needs to change re: SHE?</a:t>
            </a:r>
          </a:p>
          <a:p>
            <a:r>
              <a:rPr lang="en-US" sz="3600" dirty="0"/>
              <a:t>What opportunities exist re: SHE?</a:t>
            </a:r>
          </a:p>
          <a:p>
            <a:r>
              <a:rPr lang="en-US" sz="3600" dirty="0"/>
              <a:t>What challenges exist re: SHE?</a:t>
            </a:r>
          </a:p>
        </p:txBody>
      </p:sp>
    </p:spTree>
    <p:extLst>
      <p:ext uri="{BB962C8B-B14F-4D97-AF65-F5344CB8AC3E}">
        <p14:creationId xmlns:p14="http://schemas.microsoft.com/office/powerpoint/2010/main" val="1945163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30C08-8A85-4EE7-9E12-59808A583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8ECBC-BECA-48CF-8893-E10E66052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questions do you have after reading comments from the public comment survey?</a:t>
            </a:r>
          </a:p>
          <a:p>
            <a:r>
              <a:rPr lang="en-US" sz="3200" dirty="0"/>
              <a:t>What thoughts do you have? (Tentative conclusions, discussion points for future meetings, etc.)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37880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30C08-8A85-4EE7-9E12-59808A583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8ECBC-BECA-48CF-8893-E10E66052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How would survey data be most useful?</a:t>
            </a:r>
          </a:p>
          <a:p>
            <a:pPr lvl="1"/>
            <a:r>
              <a:rPr lang="en-US" sz="3200" dirty="0"/>
              <a:t>Continue to provide weekly reports of comments</a:t>
            </a:r>
          </a:p>
          <a:p>
            <a:pPr lvl="1"/>
            <a:r>
              <a:rPr lang="en-US" sz="3200" dirty="0"/>
              <a:t>Provide demographic reports also</a:t>
            </a:r>
          </a:p>
          <a:p>
            <a:pPr lvl="1"/>
            <a:r>
              <a:rPr lang="en-US" sz="3200" dirty="0"/>
              <a:t>Provide summaries of main themes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08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4A4E9-8685-4E57-B41C-4F7C5DA6E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9D857-BC07-4337-93DD-DDA182B55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Meeting #3 – Sept. 12 – Virtual (Zoom)</a:t>
            </a:r>
          </a:p>
          <a:p>
            <a:r>
              <a:rPr lang="en-US" sz="3600" dirty="0"/>
              <a:t>Curricula – what are districts using currently?</a:t>
            </a:r>
          </a:p>
          <a:p>
            <a:r>
              <a:rPr lang="en-US" sz="3600" dirty="0"/>
              <a:t>Profiles Data – what SHE topics are schools teaching?</a:t>
            </a:r>
          </a:p>
          <a:p>
            <a:r>
              <a:rPr lang="en-US" sz="3600" dirty="0"/>
              <a:t>Successes and Challenges – Case Examples</a:t>
            </a:r>
          </a:p>
          <a:p>
            <a:r>
              <a:rPr lang="en-US" sz="3600" dirty="0"/>
              <a:t>Public Comments – review of survey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5155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6C148-CE81-49F4-BE95-B8FDB1076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4FF0A-FFDE-475D-9C98-E7522BC7A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2775"/>
            <a:ext cx="3276600" cy="3927475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Any final comments or questions?</a:t>
            </a:r>
          </a:p>
          <a:p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499BF1-5AFD-4665-BC6B-1E99FAF16C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" r="13283" b="-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80318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244A5F"/>
      </a:dk1>
      <a:lt1>
        <a:srgbClr val="06997E"/>
      </a:lt1>
      <a:dk2>
        <a:srgbClr val="3C85C6"/>
      </a:dk2>
      <a:lt2>
        <a:srgbClr val="FFFFFF"/>
      </a:lt2>
      <a:accent1>
        <a:srgbClr val="848382"/>
      </a:accent1>
      <a:accent2>
        <a:srgbClr val="49473B"/>
      </a:accent2>
      <a:accent3>
        <a:srgbClr val="F2C660"/>
      </a:accent3>
      <a:accent4>
        <a:srgbClr val="EF4759"/>
      </a:accent4>
      <a:accent5>
        <a:srgbClr val="FFFFFF"/>
      </a:accent5>
      <a:accent6>
        <a:srgbClr val="FFFFFF"/>
      </a:accent6>
      <a:hlink>
        <a:srgbClr val="3C85C6"/>
      </a:hlink>
      <a:folHlink>
        <a:srgbClr val="F2C66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DE9A79CABB504F9298A94928D08125" ma:contentTypeVersion="1" ma:contentTypeDescription="Create a new document." ma:contentTypeScope="" ma:versionID="7c06e61c39eafb3624237f99f353457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AB4D3AE-6630-4311-824A-E112BCE65A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8C3029-1FA2-4406-860F-06D2059660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F67784-D90B-4416-9BE5-C88ECF5059A2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1083</TotalTime>
  <Words>1542</Words>
  <Application>Microsoft Office PowerPoint</Application>
  <PresentationFormat>Widescreen</PresentationFormat>
  <Paragraphs>242</Paragraphs>
  <Slides>32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Palatino Linotype</vt:lpstr>
      <vt:lpstr>Segoe UI</vt:lpstr>
      <vt:lpstr>Segoe UI Historic</vt:lpstr>
      <vt:lpstr>Segoe UI Light</vt:lpstr>
      <vt:lpstr>Times New Roman</vt:lpstr>
      <vt:lpstr>Office Theme</vt:lpstr>
      <vt:lpstr>Sexual Health Education Workgroup</vt:lpstr>
      <vt:lpstr>Welcome/Introductions</vt:lpstr>
      <vt:lpstr>Group Agreements</vt:lpstr>
      <vt:lpstr>Welcome/Overview of Tasks - ESHB 1109, Sec. 501 (3)(h)</vt:lpstr>
      <vt:lpstr>Welcome/Overview of Tasks</vt:lpstr>
      <vt:lpstr>Timeline</vt:lpstr>
      <vt:lpstr>Agenda Highlights</vt:lpstr>
      <vt:lpstr>Health Education K-12 Learning Standards</vt:lpstr>
      <vt:lpstr>Format and Outcomes</vt:lpstr>
      <vt:lpstr>Health Education Core Ideas</vt:lpstr>
      <vt:lpstr>Health Education Standards: Sexual Health Education Topic Strands </vt:lpstr>
      <vt:lpstr>Sexual Health Education Grade Level Outcomes – Key Points</vt:lpstr>
      <vt:lpstr>Health Education Standards &amp; Grade Level Outcomes – Resources</vt:lpstr>
      <vt:lpstr>Sexual Health Education Grade Level Outcomes – Resources</vt:lpstr>
      <vt:lpstr>HIV Youth Data (DOH)</vt:lpstr>
      <vt:lpstr>Youth Voice Survey Data</vt:lpstr>
      <vt:lpstr>Youth Voice Survey Data</vt:lpstr>
      <vt:lpstr>Sexual Health Education</vt:lpstr>
      <vt:lpstr>WYSH – Statewide</vt:lpstr>
      <vt:lpstr>WYSH Survey</vt:lpstr>
      <vt:lpstr>Harassment | Perceived Sexual Orientation</vt:lpstr>
      <vt:lpstr>Sexual Behavior</vt:lpstr>
      <vt:lpstr>Sexual Behavior</vt:lpstr>
      <vt:lpstr>Sexual Assault Prevalence | 2014-2108 Trend</vt:lpstr>
      <vt:lpstr>Sexual Assault Prevalence, cont’d.</vt:lpstr>
      <vt:lpstr>Youth Voice Survey Data</vt:lpstr>
      <vt:lpstr>Legislative Youth Advisory Council (LYAC)</vt:lpstr>
      <vt:lpstr>Youth Voice - LYAC</vt:lpstr>
      <vt:lpstr>Public Comments</vt:lpstr>
      <vt:lpstr>Public Comments</vt:lpstr>
      <vt:lpstr>Next Steps</vt:lpstr>
      <vt:lpstr>Closure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 Health Education Workgroup</dc:title>
  <dc:creator>Laurie Dils</dc:creator>
  <cp:lastModifiedBy>Laurie Dils</cp:lastModifiedBy>
  <cp:revision>30</cp:revision>
  <cp:lastPrinted>2019-08-26T23:22:07Z</cp:lastPrinted>
  <dcterms:created xsi:type="dcterms:W3CDTF">2019-08-09T23:46:03Z</dcterms:created>
  <dcterms:modified xsi:type="dcterms:W3CDTF">2019-08-27T00:14:47Z</dcterms:modified>
</cp:coreProperties>
</file>