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291" r:id="rId3"/>
    <p:sldId id="292" r:id="rId4"/>
    <p:sldId id="289" r:id="rId5"/>
    <p:sldId id="258" r:id="rId6"/>
    <p:sldId id="280" r:id="rId7"/>
    <p:sldId id="281" r:id="rId8"/>
    <p:sldId id="294" r:id="rId9"/>
    <p:sldId id="257" r:id="rId10"/>
    <p:sldId id="276" r:id="rId11"/>
    <p:sldId id="261" r:id="rId12"/>
    <p:sldId id="282" r:id="rId13"/>
    <p:sldId id="290" r:id="rId14"/>
    <p:sldId id="302" r:id="rId15"/>
    <p:sldId id="263" r:id="rId16"/>
    <p:sldId id="275" r:id="rId17"/>
    <p:sldId id="287" r:id="rId18"/>
    <p:sldId id="274" r:id="rId19"/>
    <p:sldId id="283" r:id="rId20"/>
    <p:sldId id="284" r:id="rId21"/>
    <p:sldId id="285" r:id="rId22"/>
    <p:sldId id="286" r:id="rId23"/>
    <p:sldId id="296" r:id="rId24"/>
    <p:sldId id="303" r:id="rId25"/>
    <p:sldId id="301" r:id="rId26"/>
    <p:sldId id="297" r:id="rId27"/>
    <p:sldId id="298" r:id="rId28"/>
    <p:sldId id="299" r:id="rId29"/>
    <p:sldId id="300" r:id="rId30"/>
    <p:sldId id="288" r:id="rId3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65" autoAdjust="0"/>
  </p:normalViewPr>
  <p:slideViewPr>
    <p:cSldViewPr>
      <p:cViewPr varScale="1">
        <p:scale>
          <a:sx n="106" d="100"/>
          <a:sy n="106" d="100"/>
        </p:scale>
        <p:origin x="180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20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6.4993559832798684E-2"/>
          <c:y val="0.14857873572396643"/>
          <c:w val="0.7629266306989404"/>
          <c:h val="0.583508773448622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Students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3"/>
                <c:pt idx="0">
                  <c:v>K</c:v>
                </c:pt>
                <c:pt idx="1">
                  <c:v>1st Grade</c:v>
                </c:pt>
                <c:pt idx="2">
                  <c:v>2nd Grade</c:v>
                </c:pt>
                <c:pt idx="3">
                  <c:v>3rd Grade</c:v>
                </c:pt>
                <c:pt idx="4">
                  <c:v>4th Grade</c:v>
                </c:pt>
                <c:pt idx="5">
                  <c:v>5th Grade</c:v>
                </c:pt>
                <c:pt idx="6">
                  <c:v>6th Grade</c:v>
                </c:pt>
                <c:pt idx="7">
                  <c:v>7th Grade</c:v>
                </c:pt>
                <c:pt idx="8">
                  <c:v>8th Grade</c:v>
                </c:pt>
                <c:pt idx="9">
                  <c:v>9th Grade</c:v>
                </c:pt>
                <c:pt idx="10">
                  <c:v>10th Grade</c:v>
                </c:pt>
                <c:pt idx="11">
                  <c:v>11th Grade</c:v>
                </c:pt>
                <c:pt idx="12">
                  <c:v>12th Grade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15</c:v>
                </c:pt>
                <c:pt idx="1">
                  <c:v>26</c:v>
                </c:pt>
                <c:pt idx="2">
                  <c:v>15</c:v>
                </c:pt>
                <c:pt idx="3">
                  <c:v>15</c:v>
                </c:pt>
                <c:pt idx="4">
                  <c:v>20</c:v>
                </c:pt>
                <c:pt idx="5">
                  <c:v>19</c:v>
                </c:pt>
                <c:pt idx="6">
                  <c:v>23</c:v>
                </c:pt>
                <c:pt idx="7">
                  <c:v>12</c:v>
                </c:pt>
                <c:pt idx="8">
                  <c:v>18</c:v>
                </c:pt>
                <c:pt idx="9">
                  <c:v>13</c:v>
                </c:pt>
                <c:pt idx="10">
                  <c:v>14</c:v>
                </c:pt>
                <c:pt idx="11">
                  <c:v>12</c:v>
                </c:pt>
                <c:pt idx="1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98-4BFA-9C94-149DCFE231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3125184"/>
        <c:axId val="383117736"/>
      </c:barChart>
      <c:catAx>
        <c:axId val="383125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83117736"/>
        <c:crosses val="autoZero"/>
        <c:auto val="1"/>
        <c:lblAlgn val="ctr"/>
        <c:lblOffset val="100"/>
        <c:noMultiLvlLbl val="0"/>
      </c:catAx>
      <c:valAx>
        <c:axId val="383117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831251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Student Enrollment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4"/>
                <c:pt idx="0">
                  <c:v>2019-2020</c:v>
                </c:pt>
                <c:pt idx="1">
                  <c:v>2020-2021</c:v>
                </c:pt>
                <c:pt idx="2">
                  <c:v>2022-2023</c:v>
                </c:pt>
                <c:pt idx="3">
                  <c:v>2024-2025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218</c:v>
                </c:pt>
                <c:pt idx="1">
                  <c:v>219</c:v>
                </c:pt>
                <c:pt idx="2">
                  <c:v>217</c:v>
                </c:pt>
                <c:pt idx="3">
                  <c:v>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61-4915-943A-8C6BD8CB5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132632"/>
        <c:axId val="383136944"/>
      </c:barChart>
      <c:catAx>
        <c:axId val="3831326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136944"/>
        <c:crosses val="autoZero"/>
        <c:auto val="1"/>
        <c:lblAlgn val="ctr"/>
        <c:lblOffset val="100"/>
        <c:noMultiLvlLbl val="0"/>
      </c:catAx>
      <c:valAx>
        <c:axId val="38313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13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Grades 9 – 12 projected enrollment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Projected Enrollment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5"/>
                <c:pt idx="1">
                  <c:v>19-20</c:v>
                </c:pt>
                <c:pt idx="2">
                  <c:v>20-21</c:v>
                </c:pt>
                <c:pt idx="3">
                  <c:v>22-23</c:v>
                </c:pt>
                <c:pt idx="4">
                  <c:v>23-24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1">
                  <c:v>55</c:v>
                </c:pt>
                <c:pt idx="2">
                  <c:v>56</c:v>
                </c:pt>
                <c:pt idx="3">
                  <c:v>65</c:v>
                </c:pt>
                <c:pt idx="4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76-4D5B-919A-F6A690DDB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3131064"/>
        <c:axId val="383136552"/>
      </c:barChart>
      <c:catAx>
        <c:axId val="383131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83136552"/>
        <c:crosses val="autoZero"/>
        <c:auto val="1"/>
        <c:lblAlgn val="ctr"/>
        <c:lblOffset val="100"/>
        <c:noMultiLvlLbl val="0"/>
      </c:catAx>
      <c:valAx>
        <c:axId val="383136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831310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State Contributions 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5"/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2020-2021*</c:v>
                </c:pt>
              </c:strCache>
            </c:strRef>
          </c:cat>
          <c:val>
            <c:numRef>
              <c:f>Sheet1!$B$2:$B$7</c:f>
              <c:numCache>
                <c:formatCode>_("$"* #,##0.00_);_("$"* \(#,##0.00\);_("$"* "-"??_);_(@_)</c:formatCode>
                <c:ptCount val="6"/>
                <c:pt idx="1">
                  <c:v>2383217</c:v>
                </c:pt>
                <c:pt idx="2">
                  <c:v>2651396</c:v>
                </c:pt>
                <c:pt idx="3">
                  <c:v>2845471</c:v>
                </c:pt>
                <c:pt idx="4">
                  <c:v>2990828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C0-4EF0-9F41-59A642C70C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3120480"/>
        <c:axId val="383134984"/>
      </c:barChart>
      <c:catAx>
        <c:axId val="383120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83134984"/>
        <c:crosses val="autoZero"/>
        <c:auto val="1"/>
        <c:lblAlgn val="ctr"/>
        <c:lblOffset val="100"/>
        <c:noMultiLvlLbl val="0"/>
      </c:catAx>
      <c:valAx>
        <c:axId val="383134984"/>
        <c:scaling>
          <c:orientation val="minMax"/>
        </c:scaling>
        <c:delete val="0"/>
        <c:axPos val="l"/>
        <c:majorGridlines/>
        <c:numFmt formatCode="_(&quot;$&quot;* #,##0.00_);_(&quot;$&quot;* \(#,##0.00\);_(&quot;$&quot;* &quot;-&quot;??_);_(@_)" sourceLinked="1"/>
        <c:majorTickMark val="out"/>
        <c:minorTickMark val="none"/>
        <c:tickLblPos val="nextTo"/>
        <c:crossAx val="3831204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5675281909205793"/>
          <c:y val="0.14857873572396643"/>
          <c:w val="0.60325106931078065"/>
          <c:h val="0.5565798073875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Property Taxes 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Sheet1!$B$2:$B$7</c:f>
              <c:numCache>
                <c:formatCode>_("$"* #,##0.00_);_("$"* \(#,##0.00\);_("$"* "-"??_);_(@_)</c:formatCode>
                <c:ptCount val="6"/>
                <c:pt idx="0">
                  <c:v>1284132</c:v>
                </c:pt>
                <c:pt idx="1">
                  <c:v>1284275</c:v>
                </c:pt>
                <c:pt idx="2">
                  <c:v>1685259</c:v>
                </c:pt>
                <c:pt idx="3">
                  <c:v>1836434</c:v>
                </c:pt>
                <c:pt idx="4" formatCode="&quot;$&quot;#,##0_);[Red]\(&quot;$&quot;#,##0\)">
                  <c:v>1891637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FE-4D30-9143-05B5157D12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0FFE-4D30-9143-05B5157D12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0FFE-4D30-9143-05B5157D12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3134200"/>
        <c:axId val="383134592"/>
      </c:barChart>
      <c:catAx>
        <c:axId val="383134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83134592"/>
        <c:crosses val="autoZero"/>
        <c:auto val="1"/>
        <c:lblAlgn val="ctr"/>
        <c:lblOffset val="100"/>
        <c:noMultiLvlLbl val="0"/>
      </c:catAx>
      <c:valAx>
        <c:axId val="383134592"/>
        <c:scaling>
          <c:orientation val="minMax"/>
          <c:max val="2000000"/>
          <c:min val="1100000"/>
        </c:scaling>
        <c:delete val="0"/>
        <c:axPos val="l"/>
        <c:majorGridlines/>
        <c:numFmt formatCode="_(&quot;$&quot;* #,##0.00_);_(&quot;$&quot;* \(#,##0.00\);_(&quot;$&quot;* &quot;-&quot;??_);_(@_)" sourceLinked="1"/>
        <c:majorTickMark val="out"/>
        <c:minorTickMark val="none"/>
        <c:tickLblPos val="nextTo"/>
        <c:crossAx val="3831342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Ending Fund Balance 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Sheet1!$B$2:$B$7</c:f>
              <c:numCache>
                <c:formatCode>_("$"* #,##0.00_);_("$"* \(#,##0.00\);_("$"* "-"??_);_(@_)</c:formatCode>
                <c:ptCount val="6"/>
                <c:pt idx="0">
                  <c:v>1664504.26</c:v>
                </c:pt>
                <c:pt idx="1">
                  <c:v>1555173.43</c:v>
                </c:pt>
                <c:pt idx="2">
                  <c:v>1471718.96</c:v>
                </c:pt>
                <c:pt idx="3">
                  <c:v>1383028.8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1D-427C-8590-B7E01E347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3137336"/>
        <c:axId val="383130672"/>
      </c:barChart>
      <c:catAx>
        <c:axId val="383137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83130672"/>
        <c:crosses val="autoZero"/>
        <c:auto val="1"/>
        <c:lblAlgn val="ctr"/>
        <c:lblOffset val="100"/>
        <c:noMultiLvlLbl val="0"/>
      </c:catAx>
      <c:valAx>
        <c:axId val="383130672"/>
        <c:scaling>
          <c:orientation val="minMax"/>
          <c:max val="2000000"/>
          <c:min val="1100000"/>
        </c:scaling>
        <c:delete val="0"/>
        <c:axPos val="l"/>
        <c:majorGridlines/>
        <c:numFmt formatCode="_(&quot;$&quot;* #,##0.00_);_(&quot;$&quot;* \(#,##0.00\);_(&quot;$&quot;* &quot;-&quot;??_);_(@_)" sourceLinked="1"/>
        <c:majorTickMark val="out"/>
        <c:minorTickMark val="none"/>
        <c:tickLblPos val="nextTo"/>
        <c:crossAx val="3831373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 of Ending Fund Balance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0.378</c:v>
                </c:pt>
                <c:pt idx="1">
                  <c:v>0.32500000000000001</c:v>
                </c:pt>
                <c:pt idx="2">
                  <c:v>0.32100000000000001</c:v>
                </c:pt>
                <c:pt idx="3">
                  <c:v>0.317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1E-4938-81AA-6344449E6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3128712"/>
        <c:axId val="383138904"/>
      </c:barChart>
      <c:catAx>
        <c:axId val="383128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83138904"/>
        <c:crosses val="autoZero"/>
        <c:auto val="1"/>
        <c:lblAlgn val="ctr"/>
        <c:lblOffset val="100"/>
        <c:noMultiLvlLbl val="0"/>
      </c:catAx>
      <c:valAx>
        <c:axId val="3831389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3831287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 dirty="0"/>
              <a:t>6/20/2016</a:t>
            </a:r>
          </a:p>
        </p:txBody>
      </p:sp>
    </p:spTree>
    <p:extLst>
      <p:ext uri="{BB962C8B-B14F-4D97-AF65-F5344CB8AC3E}">
        <p14:creationId xmlns:p14="http://schemas.microsoft.com/office/powerpoint/2010/main" val="1384330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1ADB358-1CFE-456E-BBA9-04708CECCE5E}" type="datetimeFigureOut">
              <a:rPr lang="en-US" smtClean="0"/>
              <a:t>6/15/20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51C9455-84ED-4066-8FBD-4BDB67B05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614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C9455-84ED-4066-8FBD-4BDB67B052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8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F6FD-3683-429F-B283-7BD7C602C77B}" type="datetimeFigureOut">
              <a:rPr lang="en-US" smtClean="0"/>
              <a:pPr/>
              <a:t>6/15/20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9B63-B424-4F9E-8CC8-EFBAE9A53E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F6FD-3683-429F-B283-7BD7C602C77B}" type="datetimeFigureOut">
              <a:rPr lang="en-US" smtClean="0"/>
              <a:pPr/>
              <a:t>6/15/20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9B63-B424-4F9E-8CC8-EFBAE9A53E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F6FD-3683-429F-B283-7BD7C602C77B}" type="datetimeFigureOut">
              <a:rPr lang="en-US" smtClean="0"/>
              <a:pPr/>
              <a:t>6/15/20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9B63-B424-4F9E-8CC8-EFBAE9A53E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F6FD-3683-429F-B283-7BD7C602C77B}" type="datetimeFigureOut">
              <a:rPr lang="en-US" smtClean="0"/>
              <a:pPr/>
              <a:t>6/15/20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9B63-B424-4F9E-8CC8-EFBAE9A53E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F6FD-3683-429F-B283-7BD7C602C77B}" type="datetimeFigureOut">
              <a:rPr lang="en-US" smtClean="0"/>
              <a:pPr/>
              <a:t>6/15/20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9B63-B424-4F9E-8CC8-EFBAE9A53E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F6FD-3683-429F-B283-7BD7C602C77B}" type="datetimeFigureOut">
              <a:rPr lang="en-US" smtClean="0"/>
              <a:pPr/>
              <a:t>6/15/20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9B63-B424-4F9E-8CC8-EFBAE9A53E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F6FD-3683-429F-B283-7BD7C602C77B}" type="datetimeFigureOut">
              <a:rPr lang="en-US" smtClean="0"/>
              <a:pPr/>
              <a:t>6/15/20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9B63-B424-4F9E-8CC8-EFBAE9A53E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F6FD-3683-429F-B283-7BD7C602C77B}" type="datetimeFigureOut">
              <a:rPr lang="en-US" smtClean="0"/>
              <a:pPr/>
              <a:t>6/15/20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9B63-B424-4F9E-8CC8-EFBAE9A53E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F6FD-3683-429F-B283-7BD7C602C77B}" type="datetimeFigureOut">
              <a:rPr lang="en-US" smtClean="0"/>
              <a:pPr/>
              <a:t>6/15/20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AE69B63-B424-4F9E-8CC8-EFBAE9A53E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F6FD-3683-429F-B283-7BD7C602C77B}" type="datetimeFigureOut">
              <a:rPr lang="en-US" smtClean="0"/>
              <a:pPr/>
              <a:t>6/15/20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9B63-B424-4F9E-8CC8-EFBAE9A53E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F6FD-3683-429F-B283-7BD7C602C77B}" type="datetimeFigureOut">
              <a:rPr lang="en-US" smtClean="0"/>
              <a:pPr/>
              <a:t>6/15/20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9B63-B424-4F9E-8CC8-EFBAE9A53E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BCF6FD-3683-429F-B283-7BD7C602C77B}" type="datetimeFigureOut">
              <a:rPr lang="en-US" smtClean="0"/>
              <a:pPr/>
              <a:t>6/15/20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AE69B63-B424-4F9E-8CC8-EFBAE9A53E6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gis.nd.gov/cencode/t15-1c21.pdf?20140401145340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d.gov/cte/programs/career-dev/plans-of-study.html" TargetMode="External"/><Relationship Id="rId2" Type="http://schemas.openxmlformats.org/officeDocument/2006/relationships/hyperlink" Target="http://www.legis.nd.gov/cencode/t15-1c21.pdf?20140401145340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gis.nd.gov/information/acdata/pdf/67-19-01.pdf?20140402141124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219200"/>
            <a:ext cx="7924800" cy="22129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/>
              <a:t>Maple Valley Public School District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Maple Valley School Board </a:t>
            </a:r>
            <a:br>
              <a:rPr lang="en-US" dirty="0"/>
            </a:br>
            <a:r>
              <a:rPr lang="en-US" dirty="0"/>
              <a:t>Long Range Planning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62400"/>
            <a:ext cx="7854696" cy="1752600"/>
          </a:xfrm>
        </p:spPr>
        <p:txBody>
          <a:bodyPr/>
          <a:lstStyle/>
          <a:p>
            <a:r>
              <a:rPr lang="en-US" dirty="0"/>
              <a:t>June 15, 2020</a:t>
            </a:r>
          </a:p>
          <a:p>
            <a:r>
              <a:rPr lang="en-US" dirty="0"/>
              <a:t>6:30 PM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and 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Pursuant to NDCC 15.01-07 all school boards between </a:t>
            </a:r>
          </a:p>
          <a:p>
            <a:pPr marL="0" indent="0">
              <a:buNone/>
            </a:pPr>
            <a:r>
              <a:rPr lang="en-US" dirty="0"/>
              <a:t>Jan. 1</a:t>
            </a:r>
            <a:r>
              <a:rPr lang="en-US" baseline="30000" dirty="0"/>
              <a:t>st</a:t>
            </a:r>
            <a:r>
              <a:rPr lang="en-US" dirty="0"/>
              <a:t> and June 30</a:t>
            </a:r>
            <a:r>
              <a:rPr lang="en-US" baseline="30000" dirty="0"/>
              <a:t>th</a:t>
            </a:r>
            <a:r>
              <a:rPr lang="en-US" dirty="0"/>
              <a:t> of each even-numbered year shall invite the public to participate in a planning process addressing the effects that demographics might have on the district in the ensuing 3 and 5 year periods.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160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School District Overview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 time to “listen”</a:t>
            </a:r>
          </a:p>
          <a:p>
            <a:endParaRPr lang="en-US" dirty="0"/>
          </a:p>
          <a:p>
            <a:r>
              <a:rPr lang="en-US" dirty="0"/>
              <a:t>A time to “share”</a:t>
            </a:r>
          </a:p>
        </p:txBody>
      </p:sp>
    </p:spTree>
    <p:extLst>
      <p:ext uri="{BB962C8B-B14F-4D97-AF65-F5344CB8AC3E}">
        <p14:creationId xmlns:p14="http://schemas.microsoft.com/office/powerpoint/2010/main" val="3845910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Mission Statement: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The mission of the Maple Valley School is Engaging students in a world class education preparing them for lifelong success.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081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Enrollment Trends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	</a:t>
            </a:r>
          </a:p>
          <a:p>
            <a:r>
              <a:rPr lang="en-US" dirty="0"/>
              <a:t>2016-2017			204 Students	</a:t>
            </a:r>
          </a:p>
          <a:p>
            <a:r>
              <a:rPr lang="en-US" dirty="0"/>
              <a:t>2018-2019   		209 Students		</a:t>
            </a:r>
          </a:p>
          <a:p>
            <a:r>
              <a:rPr lang="en-US" dirty="0"/>
              <a:t>2019-2020                        218 Students			</a:t>
            </a:r>
          </a:p>
          <a:p>
            <a:r>
              <a:rPr lang="en-US" dirty="0"/>
              <a:t>2020-2021			 219 Students	</a:t>
            </a:r>
          </a:p>
          <a:p>
            <a:r>
              <a:rPr lang="en-US" dirty="0"/>
              <a:t>2023-2024                         223 Students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2019-2020 Maple Valley Enrollment </a:t>
            </a:r>
            <a:br>
              <a:rPr lang="en-US" sz="4000" dirty="0"/>
            </a:br>
            <a:r>
              <a:rPr lang="en-US" sz="4000" dirty="0"/>
              <a:t>*Including Colony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 – 15 Students		        - 9</a:t>
            </a:r>
            <a:r>
              <a:rPr lang="en-US" baseline="30000" dirty="0"/>
              <a:t>th</a:t>
            </a:r>
            <a:r>
              <a:rPr lang="en-US" dirty="0"/>
              <a:t> Grade – 13 Students</a:t>
            </a:r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Grade – 26 Students	        - 10</a:t>
            </a:r>
            <a:r>
              <a:rPr lang="en-US" baseline="30000" dirty="0"/>
              <a:t>th</a:t>
            </a:r>
            <a:r>
              <a:rPr lang="en-US" dirty="0"/>
              <a:t> Grade – 14 Students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Grade – 15 Students	        - 11</a:t>
            </a:r>
            <a:r>
              <a:rPr lang="en-US" baseline="30000" dirty="0"/>
              <a:t>th</a:t>
            </a:r>
            <a:r>
              <a:rPr lang="en-US" dirty="0"/>
              <a:t> Grade – 12 Students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Grade – 15 Students	        - 12</a:t>
            </a:r>
            <a:r>
              <a:rPr lang="en-US" baseline="30000" dirty="0"/>
              <a:t>th</a:t>
            </a:r>
            <a:r>
              <a:rPr lang="en-US" dirty="0"/>
              <a:t> Grade – 16 Students</a:t>
            </a:r>
          </a:p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Grade – 20 Students</a:t>
            </a:r>
          </a:p>
          <a:p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Grade – 19  Students</a:t>
            </a:r>
          </a:p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 – 23  Students</a:t>
            </a:r>
          </a:p>
          <a:p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 Grade – 12 Students</a:t>
            </a:r>
          </a:p>
          <a:p>
            <a:r>
              <a:rPr lang="en-US" dirty="0"/>
              <a:t>8</a:t>
            </a:r>
            <a:r>
              <a:rPr lang="en-US" baseline="30000" dirty="0"/>
              <a:t>th</a:t>
            </a:r>
            <a:r>
              <a:rPr lang="en-US" dirty="0"/>
              <a:t> Grade – 18 Students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2019-2020 Maple Valley Enrollment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7214048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FALL ENROLLMENT TRENDS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                                                   </a:t>
            </a:r>
            <a:r>
              <a:rPr lang="en-US" b="1" dirty="0"/>
              <a:t>2019,                       2020,                                  2022,                                   2024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b="1" dirty="0"/>
              <a:t>Fall Enrollment </a:t>
            </a:r>
            <a:endParaRPr lang="en-US" dirty="0"/>
          </a:p>
          <a:p>
            <a:r>
              <a:rPr lang="en-US" b="1" dirty="0"/>
              <a:t>Category	                         Current        1 Year Projected            3 Year Projected          5 Year Projected</a:t>
            </a:r>
            <a:endParaRPr lang="en-US" dirty="0"/>
          </a:p>
          <a:p>
            <a:r>
              <a:rPr lang="en-US" dirty="0"/>
              <a:t>Kindergarten Enrollment      15	        17	                          14                                     14</a:t>
            </a:r>
          </a:p>
          <a:p>
            <a:r>
              <a:rPr lang="en-US" dirty="0"/>
              <a:t>Grade One Enrollment          26	        15	                          13                                     14</a:t>
            </a:r>
          </a:p>
          <a:p>
            <a:r>
              <a:rPr lang="nl-NL" dirty="0"/>
              <a:t>Grade Two </a:t>
            </a:r>
            <a:r>
              <a:rPr lang="nl-NL" dirty="0" err="1"/>
              <a:t>Enrollment</a:t>
            </a:r>
            <a:r>
              <a:rPr lang="nl-NL" dirty="0"/>
              <a:t>          </a:t>
            </a:r>
            <a:r>
              <a:rPr lang="en-US" dirty="0"/>
              <a:t>15	        26 	                          17                                     14</a:t>
            </a:r>
          </a:p>
          <a:p>
            <a:r>
              <a:rPr lang="en-US" dirty="0"/>
              <a:t>Grade Three Enrollment       15	        15	                          15                                     13</a:t>
            </a:r>
          </a:p>
          <a:p>
            <a:r>
              <a:rPr lang="en-US" dirty="0"/>
              <a:t>Grade Four Enrollment         20 	        15	                          26                                    17</a:t>
            </a:r>
          </a:p>
          <a:p>
            <a:r>
              <a:rPr lang="en-US" dirty="0"/>
              <a:t>Grade Five Enrollment          19	        20	                          15                                     15</a:t>
            </a:r>
          </a:p>
          <a:p>
            <a:r>
              <a:rPr lang="en-US" dirty="0"/>
              <a:t>Grade Six Enrollment            23	       18	                          15                                     26</a:t>
            </a:r>
          </a:p>
          <a:p>
            <a:r>
              <a:rPr lang="en-US" dirty="0"/>
              <a:t>Grade Seven Enrollment       12	       24	                          20                                    15</a:t>
            </a:r>
          </a:p>
          <a:p>
            <a:r>
              <a:rPr lang="en-US" dirty="0"/>
              <a:t>Grade Eight Enrollment        18	       13	                          18                                     15</a:t>
            </a:r>
          </a:p>
          <a:p>
            <a:r>
              <a:rPr lang="en-US" dirty="0"/>
              <a:t>Grade Nine Enrollment         13	       17	                         22                                     20</a:t>
            </a:r>
          </a:p>
          <a:p>
            <a:r>
              <a:rPr lang="en-US" dirty="0"/>
              <a:t>Grade Ten Enrollment           14	       13	                         13                                      18</a:t>
            </a:r>
          </a:p>
          <a:p>
            <a:r>
              <a:rPr lang="en-US" dirty="0"/>
              <a:t>Grade Eleven Enrollment      12	       14	                         17                                      22</a:t>
            </a:r>
          </a:p>
          <a:p>
            <a:r>
              <a:rPr lang="nl-NL" dirty="0"/>
              <a:t>Grade Twelve </a:t>
            </a:r>
            <a:r>
              <a:rPr lang="nl-NL" dirty="0" err="1"/>
              <a:t>Enrollment</a:t>
            </a:r>
            <a:r>
              <a:rPr lang="en-US" dirty="0"/>
              <a:t>      16	       12	                         13                                      13</a:t>
            </a:r>
          </a:p>
          <a:p>
            <a:r>
              <a:rPr lang="es-ES_tradnl" dirty="0"/>
              <a:t>K-6 Total </a:t>
            </a:r>
            <a:r>
              <a:rPr lang="es-ES_tradnl" dirty="0" err="1"/>
              <a:t>Enrollment</a:t>
            </a:r>
            <a:r>
              <a:rPr lang="en-US" dirty="0"/>
              <a:t>            133                  126	                         115	                  113</a:t>
            </a:r>
          </a:p>
          <a:p>
            <a:r>
              <a:rPr lang="es-ES_tradnl" dirty="0"/>
              <a:t>7-9 Total </a:t>
            </a:r>
            <a:r>
              <a:rPr lang="es-ES_tradnl" dirty="0" err="1"/>
              <a:t>Enrollment</a:t>
            </a:r>
            <a:r>
              <a:rPr lang="en-US" dirty="0"/>
              <a:t>             43	       54	                         60                                     50</a:t>
            </a:r>
          </a:p>
          <a:p>
            <a:r>
              <a:rPr lang="es-ES_tradnl" dirty="0"/>
              <a:t>10-12 Total </a:t>
            </a:r>
            <a:r>
              <a:rPr lang="es-ES_tradnl" dirty="0" err="1"/>
              <a:t>Enrollment</a:t>
            </a:r>
            <a:r>
              <a:rPr lang="en-US" dirty="0"/>
              <a:t>          42	       39	                         43                                     60</a:t>
            </a:r>
          </a:p>
          <a:p>
            <a:r>
              <a:rPr lang="es-ES_tradnl" dirty="0"/>
              <a:t>7-12 Total </a:t>
            </a:r>
            <a:r>
              <a:rPr lang="es-ES_tradnl" dirty="0" err="1"/>
              <a:t>Enrollment</a:t>
            </a:r>
            <a:r>
              <a:rPr lang="en-US" dirty="0"/>
              <a:t>            85	      93	                         103	                  110</a:t>
            </a:r>
          </a:p>
          <a:p>
            <a:r>
              <a:rPr lang="es-ES_tradnl" dirty="0"/>
              <a:t>K-12 Total </a:t>
            </a:r>
            <a:r>
              <a:rPr lang="es-ES_tradnl" dirty="0" err="1"/>
              <a:t>Enrollment</a:t>
            </a:r>
            <a:r>
              <a:rPr lang="en-US" dirty="0"/>
              <a:t>          218                 219	                         217	                 223</a:t>
            </a:r>
          </a:p>
        </p:txBody>
      </p:sp>
    </p:spTree>
    <p:extLst>
      <p:ext uri="{BB962C8B-B14F-4D97-AF65-F5344CB8AC3E}">
        <p14:creationId xmlns:p14="http://schemas.microsoft.com/office/powerpoint/2010/main" val="2887794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Enrollment 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5797309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Maple Valley High School Enrollment Projections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3557902"/>
              </p:ext>
            </p:extLst>
          </p:nvPr>
        </p:nvGraphicFramePr>
        <p:xfrm>
          <a:off x="609600" y="20113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Curriculum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Rigby Testing: K-5</a:t>
            </a:r>
          </a:p>
          <a:p>
            <a:r>
              <a:rPr lang="en-US" dirty="0"/>
              <a:t>STAR Early Literacy: PreK-2</a:t>
            </a:r>
          </a:p>
          <a:p>
            <a:r>
              <a:rPr lang="en-US" dirty="0"/>
              <a:t>STAR Reading: 1-12</a:t>
            </a:r>
          </a:p>
          <a:p>
            <a:r>
              <a:rPr lang="en-US" dirty="0"/>
              <a:t>STAR Math: 1-12</a:t>
            </a:r>
          </a:p>
          <a:p>
            <a:r>
              <a:rPr lang="en-US" dirty="0"/>
              <a:t>NDSA ELA: 3, 4, 5, 6, 7, 8, 10</a:t>
            </a:r>
          </a:p>
          <a:p>
            <a:r>
              <a:rPr lang="en-US" dirty="0"/>
              <a:t>NDSA Math: 3, 4, 5, 6, 7, 8, 10</a:t>
            </a:r>
          </a:p>
          <a:p>
            <a:r>
              <a:rPr lang="en-US" dirty="0"/>
              <a:t>NDSA Science: 4, 8, 10</a:t>
            </a:r>
          </a:p>
          <a:p>
            <a:r>
              <a:rPr lang="en-US" dirty="0"/>
              <a:t>ACT: 11</a:t>
            </a:r>
          </a:p>
          <a:p>
            <a:r>
              <a:rPr lang="en-US" dirty="0" err="1"/>
              <a:t>WorkKeys</a:t>
            </a:r>
            <a:r>
              <a:rPr lang="en-US" dirty="0"/>
              <a:t>-</a:t>
            </a:r>
          </a:p>
          <a:p>
            <a:r>
              <a:rPr lang="en-US" dirty="0"/>
              <a:t>ASVAB</a:t>
            </a:r>
          </a:p>
          <a:p>
            <a:r>
              <a:rPr lang="en-US" dirty="0"/>
              <a:t>ESSA</a:t>
            </a:r>
          </a:p>
          <a:p>
            <a:r>
              <a:rPr lang="en-US" dirty="0"/>
              <a:t>Increase I-pad Initiative (Elementary)</a:t>
            </a:r>
          </a:p>
          <a:p>
            <a:r>
              <a:rPr lang="en-US" dirty="0"/>
              <a:t>AP courses offered in house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Extra-Curricular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500" b="1" u="sng" dirty="0"/>
              <a:t>Girl’s Extra-curricular</a:t>
            </a:r>
          </a:p>
          <a:p>
            <a:r>
              <a:rPr lang="en-US" dirty="0"/>
              <a:t>Volleyball, Basketball, Softball, Strength &amp; Conditioning, Track,</a:t>
            </a:r>
          </a:p>
          <a:p>
            <a:r>
              <a:rPr lang="en-US" dirty="0"/>
              <a:t>Cross Country, Golf, Science Olympiad, Speech, SADD, Drama/One Act, Year Book, FCCLA, Music/Band</a:t>
            </a:r>
          </a:p>
          <a:p>
            <a:endParaRPr lang="en-US" dirty="0"/>
          </a:p>
          <a:p>
            <a:r>
              <a:rPr lang="en-US" sz="3500" b="1" u="sng" dirty="0"/>
              <a:t>Boy’s Extra-curricular</a:t>
            </a:r>
          </a:p>
          <a:p>
            <a:r>
              <a:rPr lang="en-US" dirty="0"/>
              <a:t>Football, Basketball, Baseball, Strength &amp; Conditioning, Track, </a:t>
            </a:r>
          </a:p>
          <a:p>
            <a:r>
              <a:rPr lang="en-US" dirty="0"/>
              <a:t>Cross Country, Golf, Science Olympiad, Speech, SADD</a:t>
            </a:r>
          </a:p>
          <a:p>
            <a:r>
              <a:rPr lang="en-US" dirty="0"/>
              <a:t>Drama/One Act, Year Book, FCCLA, Music/Band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Facilities Upgrades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u="sng" dirty="0"/>
              <a:t>Major Renovation Project 2020-2024 </a:t>
            </a:r>
            <a:endParaRPr lang="en-US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All Flooring has been Updated</a:t>
            </a:r>
          </a:p>
          <a:p>
            <a:pPr fontAlgn="base"/>
            <a:r>
              <a:rPr lang="en-US" sz="2800" dirty="0"/>
              <a:t>*Lights replaced with LED in HS wing as well as locker room area</a:t>
            </a:r>
          </a:p>
          <a:p>
            <a:pPr fontAlgn="base"/>
            <a:r>
              <a:rPr lang="en-US" sz="2800" dirty="0"/>
              <a:t> *"Planning" for addition of classrooms to include       	Physical Education Space </a:t>
            </a:r>
            <a:r>
              <a:rPr lang="en-US" sz="2800" dirty="0" err="1"/>
              <a:t>ie</a:t>
            </a:r>
            <a:r>
              <a:rPr lang="en-US" sz="2800" dirty="0"/>
              <a:t> gym</a:t>
            </a:r>
          </a:p>
          <a:p>
            <a:pPr fontAlgn="base"/>
            <a:r>
              <a:rPr lang="en-US" sz="2800" dirty="0"/>
              <a:t> *Outdoor courtyard/dining/learning area</a:t>
            </a:r>
          </a:p>
          <a:p>
            <a:pPr fontAlgn="base"/>
            <a:r>
              <a:rPr lang="en-US" sz="2800" dirty="0"/>
              <a:t> *Bus Barn???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75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Transportation-7 Routes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BUS	                 YEAR	       MAKE                                      MODEL                                   </a:t>
            </a:r>
          </a:p>
          <a:p>
            <a:r>
              <a:rPr lang="en-US" dirty="0">
                <a:solidFill>
                  <a:schemeClr val="accent1"/>
                </a:solidFill>
              </a:rPr>
              <a:t>Bus #1	                    2001	       GMC (Gas)     	             53 Passenger		</a:t>
            </a:r>
          </a:p>
          <a:p>
            <a:r>
              <a:rPr lang="en-US" dirty="0">
                <a:solidFill>
                  <a:schemeClr val="accent1"/>
                </a:solidFill>
              </a:rPr>
              <a:t>Bus #4	                    2011	       IC (Activity Bus)	             72 Passenger</a:t>
            </a:r>
          </a:p>
          <a:p>
            <a:r>
              <a:rPr lang="en-US" dirty="0">
                <a:solidFill>
                  <a:schemeClr val="accent1"/>
                </a:solidFill>
              </a:rPr>
              <a:t>Bus #6	                    2002	       GMC (Gas)	             71 Passenger 				</a:t>
            </a:r>
          </a:p>
          <a:p>
            <a:r>
              <a:rPr lang="en-US" sz="2800" dirty="0">
                <a:solidFill>
                  <a:srgbClr val="00B050"/>
                </a:solidFill>
              </a:rPr>
              <a:t>Bus #5                     2002	        GMC (County Line)         14 passenger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Bus # 14		2014	        IC (VC)	              59 Passenger</a:t>
            </a:r>
          </a:p>
          <a:p>
            <a:r>
              <a:rPr lang="en-US" dirty="0">
                <a:solidFill>
                  <a:schemeClr val="accent5"/>
                </a:solidFill>
              </a:rPr>
              <a:t>Bus #7    	2017	        IC (Oriska)	             59 Passenger		</a:t>
            </a:r>
          </a:p>
          <a:p>
            <a:r>
              <a:rPr lang="en-US" dirty="0">
                <a:solidFill>
                  <a:schemeClr val="accent5"/>
                </a:solidFill>
              </a:rPr>
              <a:t>Bus #8	                    2012	        IC (Buffalo)	             66 Passenger		</a:t>
            </a:r>
          </a:p>
          <a:p>
            <a:r>
              <a:rPr lang="en-US" dirty="0">
                <a:solidFill>
                  <a:schemeClr val="accent5"/>
                </a:solidFill>
              </a:rPr>
              <a:t>Bus #9   	2011	        Bluebird (TC)	             59 Passenger		</a:t>
            </a:r>
          </a:p>
          <a:p>
            <a:r>
              <a:rPr lang="en-US" dirty="0">
                <a:solidFill>
                  <a:schemeClr val="accent5"/>
                </a:solidFill>
              </a:rPr>
              <a:t>Bus #10		2021	        Thomas (Fingal)                  65 Passenger	    	</a:t>
            </a:r>
          </a:p>
          <a:p>
            <a:r>
              <a:rPr lang="en-US" u="sng" dirty="0">
                <a:solidFill>
                  <a:schemeClr val="accent5"/>
                </a:solidFill>
              </a:rPr>
              <a:t>Bus #12		2021	        Thomas (Alice/</a:t>
            </a:r>
            <a:r>
              <a:rPr lang="en-US" u="sng" dirty="0" err="1">
                <a:solidFill>
                  <a:schemeClr val="accent5"/>
                </a:solidFill>
              </a:rPr>
              <a:t>Embdon</a:t>
            </a:r>
            <a:r>
              <a:rPr lang="en-US" u="sng" dirty="0">
                <a:solidFill>
                  <a:schemeClr val="accent5"/>
                </a:solidFill>
              </a:rPr>
              <a:t>).   65 Passenger                            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200" dirty="0"/>
              <a:t>Bus #3	                        1996	          GMC	                                  22 passenger</a:t>
            </a:r>
          </a:p>
          <a:p>
            <a:r>
              <a:rPr lang="en-US" sz="2200" dirty="0"/>
              <a:t>Bus #11	                        2011	          Chevy	                                   14 passenger</a:t>
            </a:r>
          </a:p>
          <a:p>
            <a:r>
              <a:rPr lang="en-US" sz="2200" dirty="0"/>
              <a:t>Bus # 15	                        2016	          Chevy	                                   14 passenger</a:t>
            </a:r>
          </a:p>
          <a:p>
            <a:r>
              <a:rPr lang="en-US" sz="2200" dirty="0"/>
              <a:t>Suburban	                        2009	          Chevy	                                   Suburban</a:t>
            </a:r>
          </a:p>
          <a:p>
            <a:r>
              <a:rPr lang="en-US" dirty="0"/>
              <a:t>Suburban                   2015                     Chevy                               Suburban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                              </a:t>
            </a:r>
            <a:r>
              <a:rPr lang="en-US" dirty="0">
                <a:solidFill>
                  <a:schemeClr val="accent1"/>
                </a:solidFill>
              </a:rPr>
              <a:t>Spare Buses                     </a:t>
            </a:r>
            <a:r>
              <a:rPr lang="en-US" dirty="0">
                <a:solidFill>
                  <a:schemeClr val="accent5"/>
                </a:solidFill>
              </a:rPr>
              <a:t>Route Buses </a:t>
            </a:r>
            <a:r>
              <a:rPr lang="en-US" dirty="0"/>
              <a:t>                      Mini and Suburban</a:t>
            </a:r>
          </a:p>
          <a:p>
            <a:pPr marL="0" indent="0">
              <a:buNone/>
            </a:pPr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417271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Steady Federal Allocations</a:t>
            </a:r>
          </a:p>
          <a:p>
            <a:r>
              <a:rPr lang="en-US" dirty="0"/>
              <a:t>State Contributions-$10,036 per student</a:t>
            </a:r>
          </a:p>
          <a:p>
            <a:r>
              <a:rPr lang="en-US" dirty="0"/>
              <a:t>Local Contributions-Property Taxes </a:t>
            </a:r>
          </a:p>
          <a:p>
            <a:r>
              <a:rPr lang="en-US" dirty="0"/>
              <a:t>Possibility of Transition Dollars going away</a:t>
            </a:r>
          </a:p>
          <a:p>
            <a:r>
              <a:rPr lang="en-US" dirty="0"/>
              <a:t>2019-2020 $915,000. Starting 2021-2022 there could be a 15% deduct until zeroed out-$137,250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Contributions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0075791"/>
              </p:ext>
            </p:extLst>
          </p:nvPr>
        </p:nvGraphicFramePr>
        <p:xfrm>
          <a:off x="442732" y="2286000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Taxable Valuation/Mills Levied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73814"/>
              </p:ext>
            </p:extLst>
          </p:nvPr>
        </p:nvGraphicFramePr>
        <p:xfrm>
          <a:off x="457200" y="1935480"/>
          <a:ext cx="8077200" cy="4678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268">
                <a:tc>
                  <a:txBody>
                    <a:bodyPr/>
                    <a:lstStyle/>
                    <a:p>
                      <a:r>
                        <a:rPr lang="en-US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Mills Levied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$$ Produced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104">
                <a:tc>
                  <a:txBody>
                    <a:bodyPr/>
                    <a:lstStyle/>
                    <a:p>
                      <a:r>
                        <a:rPr lang="en-US" sz="1200" dirty="0"/>
                        <a:t>2014-2015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$19,438,879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Gen-63.06</a:t>
                      </a:r>
                    </a:p>
                    <a:p>
                      <a:r>
                        <a:rPr lang="en-US" sz="1200" dirty="0"/>
                        <a:t>SR- 3.00</a:t>
                      </a:r>
                    </a:p>
                    <a:p>
                      <a:r>
                        <a:rPr lang="en-US" sz="1400" b="1" dirty="0"/>
                        <a:t>Total=66.06</a:t>
                      </a:r>
                    </a:p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$1,284,132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1104">
                <a:tc>
                  <a:txBody>
                    <a:bodyPr/>
                    <a:lstStyle/>
                    <a:p>
                      <a:r>
                        <a:rPr lang="en-US" sz="1200"/>
                        <a:t>2015-2016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$20,388,568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Gen-62.99</a:t>
                      </a:r>
                    </a:p>
                    <a:p>
                      <a:r>
                        <a:rPr lang="en-US" sz="1400" b="1" dirty="0"/>
                        <a:t>Total=62.99</a:t>
                      </a:r>
                    </a:p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$1,284,275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1104">
                <a:tc>
                  <a:txBody>
                    <a:bodyPr/>
                    <a:lstStyle/>
                    <a:p>
                      <a:r>
                        <a:rPr lang="en-US" sz="1200" dirty="0"/>
                        <a:t>2016-2017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$20,577,040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Gen-69.91</a:t>
                      </a:r>
                    </a:p>
                    <a:p>
                      <a:r>
                        <a:rPr lang="en-US" sz="1200" dirty="0"/>
                        <a:t>Miscellaneous- 11.99</a:t>
                      </a:r>
                    </a:p>
                    <a:p>
                      <a:r>
                        <a:rPr lang="en-US" sz="1400" b="1" dirty="0"/>
                        <a:t>Total=81.90</a:t>
                      </a:r>
                    </a:p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1,685,259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1104">
                <a:tc>
                  <a:txBody>
                    <a:bodyPr/>
                    <a:lstStyle/>
                    <a:p>
                      <a:r>
                        <a:rPr lang="en-US" sz="1200" dirty="0"/>
                        <a:t>2017-2018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$21,605,116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Gen-70.00</a:t>
                      </a:r>
                    </a:p>
                    <a:p>
                      <a:r>
                        <a:rPr lang="en-US" sz="1200" dirty="0"/>
                        <a:t>SR-3.00</a:t>
                      </a:r>
                    </a:p>
                    <a:p>
                      <a:r>
                        <a:rPr lang="en-US" sz="1200" dirty="0"/>
                        <a:t>Miscellaneous- 12.00</a:t>
                      </a:r>
                    </a:p>
                    <a:p>
                      <a:r>
                        <a:rPr lang="en-US" sz="1400" b="1" dirty="0"/>
                        <a:t>Total=85.00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$1,836,434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0238">
                <a:tc>
                  <a:txBody>
                    <a:bodyPr/>
                    <a:lstStyle/>
                    <a:p>
                      <a:r>
                        <a:rPr lang="en-US" sz="1200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$22,254,557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Gen-70.00</a:t>
                      </a:r>
                    </a:p>
                    <a:p>
                      <a:r>
                        <a:rPr lang="en-US" sz="1200" dirty="0"/>
                        <a:t>SR-3.00</a:t>
                      </a:r>
                    </a:p>
                    <a:p>
                      <a:r>
                        <a:rPr lang="en-US" sz="1200" dirty="0"/>
                        <a:t>Miscellaneous- 12.00</a:t>
                      </a:r>
                    </a:p>
                    <a:p>
                      <a:r>
                        <a:rPr lang="en-US" sz="1400" b="1" dirty="0"/>
                        <a:t>Total=85.00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$1,891,637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1213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Property Taxes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9172814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898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June 30</a:t>
            </a:r>
            <a:br>
              <a:rPr lang="en-US" dirty="0"/>
            </a:br>
            <a:r>
              <a:rPr lang="en-US" dirty="0"/>
              <a:t>Ending Fund Balances 2016-2020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2015-2016 - $1,664,504.26</a:t>
            </a:r>
          </a:p>
          <a:p>
            <a:r>
              <a:rPr lang="en-US" dirty="0"/>
              <a:t>2016-2017 - $1,555,173.43</a:t>
            </a:r>
          </a:p>
          <a:p>
            <a:r>
              <a:rPr lang="en-US" dirty="0"/>
              <a:t>2017-2018 - $1,471,718.96</a:t>
            </a:r>
          </a:p>
          <a:p>
            <a:r>
              <a:rPr lang="en-US" dirty="0"/>
              <a:t>2018-2019 – $1,383,028,80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36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June 30</a:t>
            </a:r>
            <a:br>
              <a:rPr lang="en-US" dirty="0"/>
            </a:br>
            <a:r>
              <a:rPr lang="en-US" dirty="0"/>
              <a:t>Maple Valley Ending Fund Balances </a:t>
            </a:r>
            <a:br>
              <a:rPr lang="en-US" dirty="0"/>
            </a:br>
            <a:r>
              <a:rPr lang="en-US" dirty="0"/>
              <a:t>2015-2019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7899900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Percentage of Ending Fund Balance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2015-2016 –  37.8%</a:t>
            </a:r>
          </a:p>
          <a:p>
            <a:r>
              <a:rPr lang="en-US" dirty="0"/>
              <a:t>2016-2017 –  32.5%</a:t>
            </a:r>
          </a:p>
          <a:p>
            <a:r>
              <a:rPr lang="en-US" dirty="0"/>
              <a:t>2017-2018 –  32.1%</a:t>
            </a:r>
          </a:p>
          <a:p>
            <a:r>
              <a:rPr lang="en-US" dirty="0"/>
              <a:t>2018-2019 –  31.7%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Percentage of Ending Fund Balance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3909754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DESCRIPTION OF HIGH SCHOOL COURSE OFFERINGS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dirty="0"/>
              <a:t>           HIGH SCHOOL		                                                                                                          # OF UNITS  	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/>
              <a:t>             AVAILABLE						AT  MAPLE VALLEY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/>
              <a:t>            MANDATORY                           				                          OFFERED											</a:t>
            </a:r>
          </a:p>
          <a:p>
            <a:r>
              <a:rPr lang="en-US" sz="2800" dirty="0"/>
              <a:t>								                               	4  English language arts, including literature, composition, and speech		                   4</a:t>
            </a:r>
          </a:p>
          <a:p>
            <a:r>
              <a:rPr lang="en-US" sz="2800" dirty="0"/>
              <a:t>                  4  Mathematics, including one unit of Algebra II and one unit for which Algebra II is a prerequisite.    4	                                 </a:t>
            </a:r>
          </a:p>
          <a:p>
            <a:r>
              <a:rPr lang="en-US" sz="2800" dirty="0"/>
              <a:t>                  4  Science, including one unit of physical science and biology		                  4	                                      </a:t>
            </a:r>
          </a:p>
          <a:p>
            <a:r>
              <a:rPr lang="en-US" sz="2800" dirty="0"/>
              <a:t>                  ½  ND studies must be offered every 2 </a:t>
            </a:r>
            <a:r>
              <a:rPr lang="en-US" sz="2800" dirty="0" err="1"/>
              <a:t>yrs</a:t>
            </a:r>
            <a:r>
              <a:rPr lang="en-US" sz="2800" dirty="0"/>
              <a:t>				                  1/2</a:t>
            </a:r>
          </a:p>
          <a:p>
            <a:r>
              <a:rPr lang="en-US" sz="2800" dirty="0"/>
              <a:t>                   1   Advanced Placement course or dual-credit course			                   2</a:t>
            </a:r>
          </a:p>
          <a:p>
            <a:r>
              <a:rPr lang="en-US" sz="2800" dirty="0"/>
              <a:t>                   4  Social studies including: 					                   4</a:t>
            </a:r>
          </a:p>
          <a:p>
            <a:r>
              <a:rPr lang="en-US" sz="2800" dirty="0"/>
              <a:t>		a). One unit of world history</a:t>
            </a:r>
          </a:p>
          <a:p>
            <a:r>
              <a:rPr lang="en-US" sz="2800" dirty="0"/>
              <a:t>		b). One unit of U.S. history*</a:t>
            </a:r>
          </a:p>
          <a:p>
            <a:r>
              <a:rPr lang="en-US" sz="2800" dirty="0"/>
              <a:t>		c). One unit of problems of democracy or a ½ unit of U.S. government and a ½ unit of economics.  </a:t>
            </a:r>
          </a:p>
          <a:p>
            <a:r>
              <a:rPr lang="en-US" sz="2800" dirty="0"/>
              <a:t>		     Problems of democracy or economics must contain a personal finance component (</a:t>
            </a:r>
            <a:r>
              <a:rPr lang="en-US" sz="2800" u="sng" dirty="0">
                <a:hlinkClick r:id="rId2"/>
              </a:rPr>
              <a:t>NDCC </a:t>
            </a:r>
            <a:r>
              <a:rPr lang="en-US" sz="2800" b="1" u="sng" dirty="0">
                <a:hlinkClick r:id="rId2"/>
              </a:rPr>
              <a:t>15.1-21-21</a:t>
            </a:r>
            <a:r>
              <a:rPr lang="en-US" sz="2800" dirty="0"/>
              <a:t>)*</a:t>
            </a:r>
          </a:p>
          <a:p>
            <a:r>
              <a:rPr lang="en-US" sz="2800" dirty="0"/>
              <a:t>       *Either U.S. history or problems of democracy must include the reading of certain historical documents under </a:t>
            </a:r>
            <a:r>
              <a:rPr lang="en-US" sz="2800" u="sng" dirty="0">
                <a:hlinkClick r:id="rId2"/>
              </a:rPr>
              <a:t>NDCC 15.1-21-22</a:t>
            </a:r>
            <a:r>
              <a:rPr lang="en-US" sz="2800" dirty="0"/>
              <a:t>	</a:t>
            </a:r>
          </a:p>
          <a:p>
            <a:r>
              <a:rPr lang="en-US" sz="2800" dirty="0"/>
              <a:t>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01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8AAE0-5E4A-2347-AAA6-127E2A414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DESCRIPTION OF HIGH SCHOOL COURSE OFFERINGS Cont.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8C597-B78D-CE4C-A16E-6675A1B7B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400" dirty="0"/>
              <a:t>High School Available                                           # of units offered at Maple Valley</a:t>
            </a:r>
          </a:p>
          <a:p>
            <a:endParaRPr lang="en-US" sz="2400" dirty="0"/>
          </a:p>
          <a:p>
            <a:r>
              <a:rPr lang="en-US" sz="2400" dirty="0"/>
              <a:t>½  Physical education every four years the unit must include a </a:t>
            </a:r>
          </a:p>
          <a:p>
            <a:r>
              <a:rPr lang="en-US" sz="2400" dirty="0"/>
              <a:t>concept-based  fitness class including instruction in the assessment,       </a:t>
            </a:r>
          </a:p>
          <a:p>
            <a:r>
              <a:rPr lang="en-US" sz="2400" dirty="0"/>
              <a:t> improvement, and maintenance of physical fitness*                                        3</a:t>
            </a:r>
          </a:p>
          <a:p>
            <a:endParaRPr lang="en-US" sz="2400" dirty="0"/>
          </a:p>
          <a:p>
            <a:r>
              <a:rPr lang="en-US" sz="2400" dirty="0"/>
              <a:t> *</a:t>
            </a:r>
            <a:r>
              <a:rPr lang="en-US" sz="2400" u="sng" dirty="0">
                <a:hlinkClick r:id="rId2"/>
              </a:rPr>
              <a:t>NDCC 15.1-21-24</a:t>
            </a:r>
            <a:r>
              <a:rPr lang="en-US" sz="2400" dirty="0"/>
              <a:t> contains special curricular requirements for health courses.	</a:t>
            </a:r>
          </a:p>
          <a:p>
            <a:r>
              <a:rPr lang="en-US" sz="2400" dirty="0"/>
              <a:t>             2 Fine arts at least one of which must be music		                2		       </a:t>
            </a:r>
          </a:p>
          <a:p>
            <a:r>
              <a:rPr lang="en-US" sz="2400" dirty="0"/>
              <a:t>             2 Foreign or Native American language	                                                  2			                                        </a:t>
            </a:r>
          </a:p>
          <a:p>
            <a:r>
              <a:rPr lang="en-US" sz="2400" dirty="0"/>
              <a:t>             2 Career and Technical Education </a:t>
            </a:r>
            <a:r>
              <a:rPr lang="en-US" sz="2400" strike="sngStrike" dirty="0"/>
              <a:t> </a:t>
            </a:r>
            <a:r>
              <a:rPr lang="en-US" sz="2400" dirty="0"/>
              <a:t>from </a:t>
            </a:r>
            <a:r>
              <a:rPr lang="en-US" sz="2400" u="sng" dirty="0">
                <a:hlinkClick r:id="rId3"/>
              </a:rPr>
              <a:t>a coordinated plan of study</a:t>
            </a:r>
            <a:r>
              <a:rPr lang="en-US" sz="2400" dirty="0"/>
              <a:t> 	  	     recommended by the Department of                                                  5</a:t>
            </a:r>
          </a:p>
          <a:p>
            <a:r>
              <a:rPr lang="en-US" sz="2400" dirty="0"/>
              <a:t>                 Career and Technical Education and approved by the </a:t>
            </a:r>
          </a:p>
          <a:p>
            <a:r>
              <a:rPr lang="en-US" sz="2400" dirty="0"/>
              <a:t>                 Department of Public Instruction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361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 SCHOOL GRADUATION REQUIREMENTS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/>
              <a:t> </a:t>
            </a:r>
            <a:r>
              <a:rPr lang="en-US" sz="3000" b="1" u="sng" dirty="0"/>
              <a:t>Courses required for high school graduation are found in NDCC 15.1-21-02.2 and 02.3.</a:t>
            </a:r>
          </a:p>
          <a:p>
            <a:pPr marL="0" indent="0">
              <a:buNone/>
            </a:pPr>
            <a:endParaRPr lang="en-US" u="sng" dirty="0"/>
          </a:p>
          <a:p>
            <a:r>
              <a:rPr lang="en-US" sz="2800" dirty="0"/>
              <a:t>English language arts				4 units (including literature, composition, and speech)</a:t>
            </a:r>
          </a:p>
          <a:p>
            <a:r>
              <a:rPr lang="en-US" sz="2800" dirty="0"/>
              <a:t>Math					3 units</a:t>
            </a:r>
          </a:p>
          <a:p>
            <a:pPr marL="0" indent="0">
              <a:buNone/>
            </a:pPr>
            <a:r>
              <a:rPr lang="en-US" sz="2800" dirty="0"/>
              <a:t>       Science					3 units (one unit of physical science, one unit of biology,  	                                                                                                                   and one unit or two half units of any other science)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</a:t>
            </a:r>
            <a:r>
              <a:rPr lang="de-DE" sz="2800" dirty="0"/>
              <a:t>Social Studies	</a:t>
            </a:r>
            <a:r>
              <a:rPr lang="en-US" sz="2800" dirty="0"/>
              <a:t>			3 units </a:t>
            </a:r>
            <a:br>
              <a:rPr lang="en-US" sz="2800" dirty="0"/>
            </a:br>
            <a:r>
              <a:rPr lang="en-US" sz="2800" dirty="0"/>
              <a:t>									a. 1 unit of U.S. history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									b. ½ unit of U.S. government and ½ unit of economics or 1 unit of problems of democracy and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									c. 1 unit or 2-half units of any other social studies:  civics, civilization, geography and history, 			     multicultural studies, North Dakota studies psychology, sociology, or world history)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800" dirty="0"/>
          </a:p>
          <a:p>
            <a:r>
              <a:rPr lang="en-US" sz="2800" dirty="0"/>
              <a:t>  Physical Education				1 unit or ½ unit of physical education and ½ unit of health</a:t>
            </a:r>
          </a:p>
          <a:p>
            <a:r>
              <a:rPr lang="en-US" sz="2800" dirty="0"/>
              <a:t>  Foreign/Native American language			0			</a:t>
            </a:r>
          </a:p>
          <a:p>
            <a:r>
              <a:rPr lang="en-US" sz="2800" dirty="0"/>
              <a:t>  Fine arts					0	</a:t>
            </a:r>
          </a:p>
          <a:p>
            <a:r>
              <a:rPr lang="en-US" sz="2800" dirty="0"/>
              <a:t>  CTE					0</a:t>
            </a:r>
          </a:p>
          <a:p>
            <a:r>
              <a:rPr lang="en-US" sz="2800" dirty="0"/>
              <a:t>  Electives					8 units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  Number of units to graduate			</a:t>
            </a:r>
            <a:r>
              <a:rPr lang="en-US" sz="4500" b="1" dirty="0"/>
              <a:t>22 units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157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Elementary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400" b="1" u="sng" dirty="0"/>
              <a:t>Focus on the fundamentals</a:t>
            </a:r>
          </a:p>
          <a:p>
            <a:r>
              <a:rPr lang="en-US" dirty="0"/>
              <a:t>Read 180 (after school programming)</a:t>
            </a:r>
          </a:p>
          <a:p>
            <a:r>
              <a:rPr lang="en-US" dirty="0"/>
              <a:t>Reading Plus - grades 4-12 (intervention) grades 7/8 coursework in addition to ELA</a:t>
            </a:r>
          </a:p>
          <a:p>
            <a:r>
              <a:rPr lang="en-US" dirty="0"/>
              <a:t>Reading</a:t>
            </a:r>
          </a:p>
          <a:p>
            <a:r>
              <a:rPr lang="en-US" dirty="0"/>
              <a:t>Language/Phonics/Spelling/Writing</a:t>
            </a:r>
          </a:p>
          <a:p>
            <a:r>
              <a:rPr lang="en-US" dirty="0"/>
              <a:t>Math</a:t>
            </a:r>
          </a:p>
          <a:p>
            <a:r>
              <a:rPr lang="en-US" dirty="0"/>
              <a:t>Science</a:t>
            </a:r>
          </a:p>
          <a:p>
            <a:r>
              <a:rPr lang="en-US" dirty="0"/>
              <a:t>Social Studies</a:t>
            </a:r>
          </a:p>
          <a:p>
            <a:r>
              <a:rPr lang="en-US" dirty="0"/>
              <a:t>Counseling</a:t>
            </a:r>
          </a:p>
          <a:p>
            <a:r>
              <a:rPr lang="en-US" dirty="0"/>
              <a:t>Library/Media</a:t>
            </a:r>
          </a:p>
          <a:p>
            <a:r>
              <a:rPr lang="en-US" dirty="0"/>
              <a:t>Art</a:t>
            </a:r>
          </a:p>
          <a:p>
            <a:r>
              <a:rPr lang="en-US" dirty="0"/>
              <a:t>Computers/Technology</a:t>
            </a:r>
          </a:p>
          <a:p>
            <a:r>
              <a:rPr lang="en-US" dirty="0"/>
              <a:t>Music Prek-6</a:t>
            </a:r>
          </a:p>
          <a:p>
            <a:r>
              <a:rPr lang="en-US" dirty="0"/>
              <a:t>Band 4-6</a:t>
            </a:r>
          </a:p>
          <a:p>
            <a:r>
              <a:rPr lang="en-US" dirty="0"/>
              <a:t>Physical Education PreK-6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28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INSTRUCTIONAL STAFF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     </a:t>
            </a:r>
            <a:r>
              <a:rPr lang="en-US" dirty="0"/>
              <a:t>Current Staff—                                              </a:t>
            </a:r>
          </a:p>
          <a:p>
            <a:r>
              <a:rPr lang="en-US" dirty="0"/>
              <a:t>     Include instructional </a:t>
            </a:r>
          </a:p>
          <a:p>
            <a:r>
              <a:rPr lang="en-US" dirty="0"/>
              <a:t>     coaches, counselors, </a:t>
            </a:r>
          </a:p>
          <a:p>
            <a:r>
              <a:rPr lang="en-US" dirty="0"/>
              <a:t>     and librarians 		 3 Yr. Projected                    	5 Yr.  Projected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K			                          1			             1</a:t>
            </a:r>
          </a:p>
          <a:p>
            <a:r>
              <a:rPr lang="en-US" dirty="0"/>
              <a:t>    1-6				          8			             8	</a:t>
            </a:r>
          </a:p>
          <a:p>
            <a:r>
              <a:rPr lang="en-US" dirty="0"/>
              <a:t>    7-8				          4			             4</a:t>
            </a:r>
          </a:p>
          <a:p>
            <a:r>
              <a:rPr lang="en-US" dirty="0"/>
              <a:t>    9-12		                                          7			             7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Class size may be governed by your negotiated agreement and is governed by </a:t>
            </a:r>
            <a:r>
              <a:rPr lang="en-US" u="sng" dirty="0">
                <a:hlinkClick r:id="rId2"/>
              </a:rPr>
              <a:t>North Dakota Administrative Code 67-19-01-36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896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Staffing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SUPPORT STAFF</a:t>
            </a:r>
            <a:endParaRPr lang="en-US" dirty="0"/>
          </a:p>
          <a:p>
            <a:r>
              <a:rPr lang="en-US" sz="1400" dirty="0"/>
              <a:t>2019-20</a:t>
            </a:r>
            <a:r>
              <a:rPr lang="en-US" dirty="0"/>
              <a:t>  </a:t>
            </a:r>
            <a:r>
              <a:rPr lang="en-US" sz="1400" dirty="0"/>
              <a:t>Food Services    Maintenance   Paras   Secretarial/ clerical	 Transportation    </a:t>
            </a:r>
          </a:p>
          <a:p>
            <a:r>
              <a:rPr lang="en-US" sz="2000" dirty="0"/>
              <a:t>K-12	        3	         2	            2            2		      7		 </a:t>
            </a:r>
          </a:p>
        </p:txBody>
      </p:sp>
    </p:spTree>
    <p:extLst>
      <p:ext uri="{BB962C8B-B14F-4D97-AF65-F5344CB8AC3E}">
        <p14:creationId xmlns:p14="http://schemas.microsoft.com/office/powerpoint/2010/main" val="975756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Staffing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ADMINISTRATIVE STAFF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         </a:t>
            </a:r>
            <a:r>
              <a:rPr lang="en-US" sz="1900" dirty="0"/>
              <a:t>Current Staff	   3 Yr. Projected    	5 Yr. Projected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/>
              <a:t> K-6	          1.00	          1.00	                       1.00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/>
              <a:t> 7-12	          1.00 	          1.00	                       1.00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/>
              <a:t> K-12           1.00 (Supt.)           1.00		        1.00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/>
              <a:t>TOTALS     3.00	         3.00		        3.00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855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6600" dirty="0"/>
          </a:p>
          <a:p>
            <a:pPr marL="0" indent="0">
              <a:buNone/>
            </a:pPr>
            <a:r>
              <a:rPr lang="en-US" sz="6600" dirty="0"/>
              <a:t>Thanks for coming</a:t>
            </a:r>
          </a:p>
        </p:txBody>
      </p:sp>
    </p:spTree>
    <p:extLst>
      <p:ext uri="{BB962C8B-B14F-4D97-AF65-F5344CB8AC3E}">
        <p14:creationId xmlns:p14="http://schemas.microsoft.com/office/powerpoint/2010/main" val="9909064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3655</TotalTime>
  <Words>2461</Words>
  <Application>Microsoft Macintosh PowerPoint</Application>
  <PresentationFormat>On-screen Show (4:3)</PresentationFormat>
  <Paragraphs>264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Calibri</vt:lpstr>
      <vt:lpstr>Constantia</vt:lpstr>
      <vt:lpstr>Wingdings</vt:lpstr>
      <vt:lpstr>Wingdings 2</vt:lpstr>
      <vt:lpstr>Flow</vt:lpstr>
      <vt:lpstr>Maple Valley Public School District   Maple Valley School Board  Long Range Planning Meeting</vt:lpstr>
      <vt:lpstr>Introduction and Purpose</vt:lpstr>
      <vt:lpstr>Agenda</vt:lpstr>
      <vt:lpstr>Mission Statement:</vt:lpstr>
      <vt:lpstr>Enrollment Trends</vt:lpstr>
      <vt:lpstr>2019-2020 Maple Valley Enrollment  *Including Colony</vt:lpstr>
      <vt:lpstr>2019-2020 Maple Valley Enrollment </vt:lpstr>
      <vt:lpstr>   FALL ENROLLMENT TRENDS </vt:lpstr>
      <vt:lpstr>Enrollment </vt:lpstr>
      <vt:lpstr>Maple Valley High School Enrollment Projections</vt:lpstr>
      <vt:lpstr>Curriculum Changes</vt:lpstr>
      <vt:lpstr>Extra-Curricular</vt:lpstr>
      <vt:lpstr>Facilities Upgrades</vt:lpstr>
      <vt:lpstr>Transportation-7 Routes</vt:lpstr>
      <vt:lpstr>Finances</vt:lpstr>
      <vt:lpstr>State Contributions</vt:lpstr>
      <vt:lpstr>Taxable Valuation/Mills Levied</vt:lpstr>
      <vt:lpstr>Local Property Taxes</vt:lpstr>
      <vt:lpstr>June 30 Ending Fund Balances 2016-2020</vt:lpstr>
      <vt:lpstr>June 30 Maple Valley Ending Fund Balances  2015-2019</vt:lpstr>
      <vt:lpstr>Percentage of Ending Fund Balance</vt:lpstr>
      <vt:lpstr>Percentage of Ending Fund Balance</vt:lpstr>
      <vt:lpstr>  DESCRIPTION OF HIGH SCHOOL COURSE OFFERINGS </vt:lpstr>
      <vt:lpstr>  DESCRIPTION OF HIGH SCHOOL COURSE OFFERINGS Cont. </vt:lpstr>
      <vt:lpstr>HIGH SCHOOL GRADUATION REQUIREMENTS </vt:lpstr>
      <vt:lpstr>Elementary Courses</vt:lpstr>
      <vt:lpstr>Staffing</vt:lpstr>
      <vt:lpstr>Staffing Continued</vt:lpstr>
      <vt:lpstr>Staffing Continued</vt:lpstr>
      <vt:lpstr>Any Questions??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Edgeley Public School District #3 Edgeley School Board Long Range Planning Meeting</dc:title>
  <dc:creator>Rick Diegel</dc:creator>
  <cp:lastModifiedBy>Pat  A Windish</cp:lastModifiedBy>
  <cp:revision>152</cp:revision>
  <cp:lastPrinted>2020-04-27T16:08:48Z</cp:lastPrinted>
  <dcterms:created xsi:type="dcterms:W3CDTF">2010-04-07T20:45:49Z</dcterms:created>
  <dcterms:modified xsi:type="dcterms:W3CDTF">2020-06-15T15:12:19Z</dcterms:modified>
</cp:coreProperties>
</file>