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PT Sans Narrow" charset="0"/>
      <p:regular r:id="rId13"/>
      <p:bold r:id="rId14"/>
    </p:embeddedFont>
    <p:embeddedFont>
      <p:font typeface="Open Sans"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5" d="100"/>
          <a:sy n="105" d="100"/>
        </p:scale>
        <p:origin x="-84" y="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60879222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cxnSp>
        <p:nvCxnSpPr>
          <p:cNvPr id="10" name="Shape 10"/>
          <p:cNvCxnSpPr/>
          <p:nvPr/>
        </p:nvCxnSpPr>
        <p:spPr>
          <a:xfrm>
            <a:off x="7007735" y="3176887"/>
            <a:ext cx="562200" cy="0"/>
          </a:xfrm>
          <a:prstGeom prst="straightConnector1">
            <a:avLst/>
          </a:prstGeom>
          <a:noFill/>
          <a:ln w="76200" cap="flat" cmpd="sng">
            <a:solidFill>
              <a:schemeClr val="lt2"/>
            </a:solidFill>
            <a:prstDash val="solid"/>
            <a:round/>
            <a:headEnd type="none" w="med" len="med"/>
            <a:tailEnd type="none" w="med" len="med"/>
          </a:ln>
        </p:spPr>
      </p:cxnSp>
      <p:cxnSp>
        <p:nvCxnSpPr>
          <p:cNvPr id="11" name="Shape 11"/>
          <p:cNvCxnSpPr/>
          <p:nvPr/>
        </p:nvCxnSpPr>
        <p:spPr>
          <a:xfrm>
            <a:off x="1575034" y="3158251"/>
            <a:ext cx="562200" cy="0"/>
          </a:xfrm>
          <a:prstGeom prst="straightConnector1">
            <a:avLst/>
          </a:prstGeom>
          <a:noFill/>
          <a:ln w="76200" cap="flat" cmpd="sng">
            <a:solidFill>
              <a:schemeClr val="lt2"/>
            </a:solidFill>
            <a:prstDash val="solid"/>
            <a:round/>
            <a:headEnd type="none" w="med" len="med"/>
            <a:tailEnd type="none" w="med" len="med"/>
          </a:ln>
        </p:spPr>
      </p:cxnSp>
      <p:grpSp>
        <p:nvGrpSpPr>
          <p:cNvPr id="12" name="Shape 12"/>
          <p:cNvGrpSpPr/>
          <p:nvPr/>
        </p:nvGrpSpPr>
        <p:grpSpPr>
          <a:xfrm>
            <a:off x="1004144" y="1022025"/>
            <a:ext cx="7136667" cy="152400"/>
            <a:chOff x="1346428" y="1011300"/>
            <a:chExt cx="6452100" cy="152400"/>
          </a:xfrm>
        </p:grpSpPr>
        <p:cxnSp>
          <p:nvCxnSpPr>
            <p:cNvPr id="13" name="Shape 13"/>
            <p:cNvCxnSpPr/>
            <p:nvPr/>
          </p:nvCxnSpPr>
          <p:spPr>
            <a:xfrm rot="10800000">
              <a:off x="1346428" y="1011300"/>
              <a:ext cx="6452100" cy="0"/>
            </a:xfrm>
            <a:prstGeom prst="straightConnector1">
              <a:avLst/>
            </a:prstGeom>
            <a:noFill/>
            <a:ln w="76200" cap="flat" cmpd="sng">
              <a:solidFill>
                <a:schemeClr val="accent3"/>
              </a:solidFill>
              <a:prstDash val="solid"/>
              <a:round/>
              <a:headEnd type="none" w="med" len="med"/>
              <a:tailEnd type="none" w="med" len="med"/>
            </a:ln>
          </p:spPr>
        </p:cxnSp>
        <p:cxnSp>
          <p:nvCxnSpPr>
            <p:cNvPr id="14" name="Shape 14"/>
            <p:cNvCxnSpPr/>
            <p:nvPr/>
          </p:nvCxnSpPr>
          <p:spPr>
            <a:xfrm rot="10800000">
              <a:off x="1346428" y="1163700"/>
              <a:ext cx="6452100" cy="0"/>
            </a:xfrm>
            <a:prstGeom prst="straightConnector1">
              <a:avLst/>
            </a:prstGeom>
            <a:noFill/>
            <a:ln w="9525" cap="flat" cmpd="sng">
              <a:solidFill>
                <a:schemeClr val="accent3"/>
              </a:solidFill>
              <a:prstDash val="solid"/>
              <a:round/>
              <a:headEnd type="none" w="med" len="med"/>
              <a:tailEnd type="none" w="med" len="med"/>
            </a:ln>
          </p:spPr>
        </p:cxnSp>
      </p:grpSp>
      <p:grpSp>
        <p:nvGrpSpPr>
          <p:cNvPr id="15" name="Shape 15"/>
          <p:cNvGrpSpPr/>
          <p:nvPr/>
        </p:nvGrpSpPr>
        <p:grpSpPr>
          <a:xfrm>
            <a:off x="1004151" y="3969100"/>
            <a:ext cx="7136667" cy="152400"/>
            <a:chOff x="1346435" y="3969087"/>
            <a:chExt cx="6452100" cy="152400"/>
          </a:xfrm>
        </p:grpSpPr>
        <p:cxnSp>
          <p:nvCxnSpPr>
            <p:cNvPr id="16" name="Shape 16"/>
            <p:cNvCxnSpPr/>
            <p:nvPr/>
          </p:nvCxnSpPr>
          <p:spPr>
            <a:xfrm>
              <a:off x="1346435" y="4121487"/>
              <a:ext cx="6452100" cy="0"/>
            </a:xfrm>
            <a:prstGeom prst="straightConnector1">
              <a:avLst/>
            </a:prstGeom>
            <a:noFill/>
            <a:ln w="76200" cap="flat" cmpd="sng">
              <a:solidFill>
                <a:schemeClr val="accent3"/>
              </a:solidFill>
              <a:prstDash val="solid"/>
              <a:round/>
              <a:headEnd type="none" w="med" len="med"/>
              <a:tailEnd type="none" w="med" len="med"/>
            </a:ln>
          </p:spPr>
        </p:cxnSp>
        <p:cxnSp>
          <p:nvCxnSpPr>
            <p:cNvPr id="17" name="Shape 17"/>
            <p:cNvCxnSpPr/>
            <p:nvPr/>
          </p:nvCxnSpPr>
          <p:spPr>
            <a:xfrm>
              <a:off x="1346435" y="3969087"/>
              <a:ext cx="6452100" cy="0"/>
            </a:xfrm>
            <a:prstGeom prst="straightConnector1">
              <a:avLst/>
            </a:prstGeom>
            <a:noFill/>
            <a:ln w="9525" cap="flat" cmpd="sng">
              <a:solidFill>
                <a:schemeClr val="accent3"/>
              </a:solidFill>
              <a:prstDash val="solid"/>
              <a:round/>
              <a:headEnd type="none" w="med" len="med"/>
              <a:tailEnd type="none" w="med" len="med"/>
            </a:ln>
          </p:spPr>
        </p:cxnSp>
      </p:grpSp>
      <p:sp>
        <p:nvSpPr>
          <p:cNvPr id="18" name="Shape 18"/>
          <p:cNvSpPr txBox="1">
            <a:spLocks noGrp="1"/>
          </p:cNvSpPr>
          <p:nvPr>
            <p:ph type="ctrTitle"/>
          </p:nvPr>
        </p:nvSpPr>
        <p:spPr>
          <a:xfrm>
            <a:off x="1004150" y="1751764"/>
            <a:ext cx="7136700" cy="10224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19" name="Shape 19"/>
          <p:cNvSpPr txBox="1">
            <a:spLocks noGrp="1"/>
          </p:cNvSpPr>
          <p:nvPr>
            <p:ph type="subTitle" idx="1"/>
          </p:nvPr>
        </p:nvSpPr>
        <p:spPr>
          <a:xfrm>
            <a:off x="2137225" y="2850039"/>
            <a:ext cx="48705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1"/>
        <p:cNvGrpSpPr/>
        <p:nvPr/>
      </p:nvGrpSpPr>
      <p:grpSpPr>
        <a:xfrm>
          <a:off x="0" y="0"/>
          <a:ext cx="0" cy="0"/>
          <a:chOff x="0" y="0"/>
          <a:chExt cx="0" cy="0"/>
        </a:xfrm>
      </p:grpSpPr>
      <p:sp>
        <p:nvSpPr>
          <p:cNvPr id="22" name="Shape 22"/>
          <p:cNvSpPr/>
          <p:nvPr/>
        </p:nvSpPr>
        <p:spPr>
          <a:xfrm>
            <a:off x="-50" y="2571900"/>
            <a:ext cx="9144000" cy="25716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23" name="Shape 23"/>
          <p:cNvSpPr txBox="1">
            <a:spLocks noGrp="1"/>
          </p:cNvSpPr>
          <p:nvPr>
            <p:ph type="title"/>
          </p:nvPr>
        </p:nvSpPr>
        <p:spPr>
          <a:xfrm>
            <a:off x="311700" y="814800"/>
            <a:ext cx="8571300" cy="942000"/>
          </a:xfrm>
          <a:prstGeom prst="rect">
            <a:avLst/>
          </a:prstGeom>
        </p:spPr>
        <p:txBody>
          <a:bodyPr lIns="91425" tIns="91425" rIns="91425" bIns="91425" anchor="ctr"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5"/>
        <p:cNvGrpSpPr/>
        <p:nvPr/>
      </p:nvGrpSpPr>
      <p:grpSpPr>
        <a:xfrm>
          <a:off x="0" y="0"/>
          <a:ext cx="0" cy="0"/>
          <a:chOff x="0" y="0"/>
          <a:chExt cx="0" cy="0"/>
        </a:xfrm>
      </p:grpSpPr>
      <p:sp>
        <p:nvSpPr>
          <p:cNvPr id="26" name="Shape 26"/>
          <p:cNvSpPr/>
          <p:nvPr/>
        </p:nvSpPr>
        <p:spPr>
          <a:xfrm>
            <a:off x="-75" y="5045700"/>
            <a:ext cx="9144000" cy="978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27" name="Shape 27"/>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11700" y="1266325"/>
            <a:ext cx="8520600" cy="330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266175"/>
            <a:ext cx="3999900" cy="33027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3" name="Shape 33"/>
          <p:cNvSpPr txBox="1">
            <a:spLocks noGrp="1"/>
          </p:cNvSpPr>
          <p:nvPr>
            <p:ph type="body" idx="2"/>
          </p:nvPr>
        </p:nvSpPr>
        <p:spPr>
          <a:xfrm>
            <a:off x="4832400" y="1266175"/>
            <a:ext cx="3999900" cy="33027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0" name="Shape 4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1" name="Shape 4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6"/>
        </a:solidFill>
        <a:effectLst/>
      </p:bgPr>
    </p:bg>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526350"/>
            <a:ext cx="5613600" cy="4090800"/>
          </a:xfrm>
          <a:prstGeom prst="rect">
            <a:avLst/>
          </a:prstGeom>
        </p:spPr>
        <p:txBody>
          <a:bodyPr lIns="91425" tIns="91425" rIns="91425" bIns="91425" anchor="ctr" anchorCtr="0"/>
          <a:lstStyle>
            <a:lvl1pPr lvl="0">
              <a:spcBef>
                <a:spcPts val="0"/>
              </a:spcBef>
              <a:buClr>
                <a:schemeClr val="dk2"/>
              </a:buClr>
              <a:buSzPct val="100000"/>
              <a:defRPr sz="5400" b="0">
                <a:solidFill>
                  <a:schemeClr val="dk2"/>
                </a:solidFill>
              </a:defRPr>
            </a:lvl1pPr>
            <a:lvl2pPr lvl="1">
              <a:spcBef>
                <a:spcPts val="0"/>
              </a:spcBef>
              <a:buClr>
                <a:schemeClr val="dk2"/>
              </a:buClr>
              <a:buSzPct val="100000"/>
              <a:defRPr sz="5400" b="0">
                <a:solidFill>
                  <a:schemeClr val="dk2"/>
                </a:solidFill>
              </a:defRPr>
            </a:lvl2pPr>
            <a:lvl3pPr lvl="2">
              <a:spcBef>
                <a:spcPts val="0"/>
              </a:spcBef>
              <a:buClr>
                <a:schemeClr val="dk2"/>
              </a:buClr>
              <a:buSzPct val="100000"/>
              <a:defRPr sz="5400" b="0">
                <a:solidFill>
                  <a:schemeClr val="dk2"/>
                </a:solidFill>
              </a:defRPr>
            </a:lvl3pPr>
            <a:lvl4pPr lvl="3">
              <a:spcBef>
                <a:spcPts val="0"/>
              </a:spcBef>
              <a:buClr>
                <a:schemeClr val="dk2"/>
              </a:buClr>
              <a:buSzPct val="100000"/>
              <a:defRPr sz="5400" b="0">
                <a:solidFill>
                  <a:schemeClr val="dk2"/>
                </a:solidFill>
              </a:defRPr>
            </a:lvl4pPr>
            <a:lvl5pPr lvl="4">
              <a:spcBef>
                <a:spcPts val="0"/>
              </a:spcBef>
              <a:buClr>
                <a:schemeClr val="dk2"/>
              </a:buClr>
              <a:buSzPct val="100000"/>
              <a:defRPr sz="5400" b="0">
                <a:solidFill>
                  <a:schemeClr val="dk2"/>
                </a:solidFill>
              </a:defRPr>
            </a:lvl5pPr>
            <a:lvl6pPr lvl="5">
              <a:spcBef>
                <a:spcPts val="0"/>
              </a:spcBef>
              <a:buClr>
                <a:schemeClr val="dk2"/>
              </a:buClr>
              <a:buSzPct val="100000"/>
              <a:defRPr sz="5400" b="0">
                <a:solidFill>
                  <a:schemeClr val="dk2"/>
                </a:solidFill>
              </a:defRPr>
            </a:lvl6pPr>
            <a:lvl7pPr lvl="6">
              <a:spcBef>
                <a:spcPts val="0"/>
              </a:spcBef>
              <a:buClr>
                <a:schemeClr val="dk2"/>
              </a:buClr>
              <a:buSzPct val="100000"/>
              <a:defRPr sz="5400" b="0">
                <a:solidFill>
                  <a:schemeClr val="dk2"/>
                </a:solidFill>
              </a:defRPr>
            </a:lvl7pPr>
            <a:lvl8pPr lvl="7">
              <a:spcBef>
                <a:spcPts val="0"/>
              </a:spcBef>
              <a:buClr>
                <a:schemeClr val="dk2"/>
              </a:buClr>
              <a:buSzPct val="100000"/>
              <a:defRPr sz="5400" b="0">
                <a:solidFill>
                  <a:schemeClr val="dk2"/>
                </a:solidFill>
              </a:defRPr>
            </a:lvl8pPr>
            <a:lvl9pPr lvl="8">
              <a:spcBef>
                <a:spcPts val="0"/>
              </a:spcBef>
              <a:buClr>
                <a:schemeClr val="dk2"/>
              </a:buClr>
              <a:buSzPct val="100000"/>
              <a:defRPr sz="5400" b="0">
                <a:solidFill>
                  <a:schemeClr val="dk2"/>
                </a:solidFill>
              </a:defRPr>
            </a:lvl9pPr>
          </a:lstStyle>
          <a:p>
            <a:endParaRPr/>
          </a:p>
        </p:txBody>
      </p:sp>
      <p:sp>
        <p:nvSpPr>
          <p:cNvPr id="44" name="Shape 4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5"/>
        <p:cNvGrpSpPr/>
        <p:nvPr/>
      </p:nvGrpSpPr>
      <p:grpSpPr>
        <a:xfrm>
          <a:off x="0" y="0"/>
          <a:ext cx="0" cy="0"/>
          <a:chOff x="0" y="0"/>
          <a:chExt cx="0" cy="0"/>
        </a:xfrm>
      </p:grpSpPr>
      <p:sp>
        <p:nvSpPr>
          <p:cNvPr id="46" name="Shape 46"/>
          <p:cNvSpPr/>
          <p:nvPr/>
        </p:nvSpPr>
        <p:spPr>
          <a:xfrm>
            <a:off x="4572000" y="0"/>
            <a:ext cx="4572000" cy="51435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cxnSp>
        <p:nvCxnSpPr>
          <p:cNvPr id="47" name="Shape 47"/>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8" name="Shape 48"/>
          <p:cNvSpPr txBox="1">
            <a:spLocks noGrp="1"/>
          </p:cNvSpPr>
          <p:nvPr>
            <p:ph type="title"/>
          </p:nvPr>
        </p:nvSpPr>
        <p:spPr>
          <a:xfrm>
            <a:off x="265500" y="1039675"/>
            <a:ext cx="4045200" cy="16758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9" name="Shape 49"/>
          <p:cNvSpPr txBox="1">
            <a:spLocks noGrp="1"/>
          </p:cNvSpPr>
          <p:nvPr>
            <p:ph type="subTitle" idx="1"/>
          </p:nvPr>
        </p:nvSpPr>
        <p:spPr>
          <a:xfrm>
            <a:off x="265500" y="27268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50" name="Shape 50"/>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311700" y="4230725"/>
            <a:ext cx="5998800" cy="598800"/>
          </a:xfrm>
          <a:prstGeom prst="rect">
            <a:avLst/>
          </a:prstGeom>
        </p:spPr>
        <p:txBody>
          <a:bodyPr lIns="91425" tIns="91425" rIns="91425" bIns="91425" anchor="ctr" anchorCtr="0"/>
          <a:lstStyle>
            <a:lvl1pPr lvl="0">
              <a:lnSpc>
                <a:spcPct val="100000"/>
              </a:lnSpc>
              <a:spcBef>
                <a:spcPts val="0"/>
              </a:spcBef>
              <a:spcAft>
                <a:spcPts val="0"/>
              </a:spcAft>
              <a:buSzPct val="100000"/>
              <a:buFont typeface="PT Sans Narrow"/>
              <a:buNone/>
              <a:defRPr sz="2400">
                <a:latin typeface="PT Sans Narrow"/>
                <a:ea typeface="PT Sans Narrow"/>
                <a:cs typeface="PT Sans Narrow"/>
                <a:sym typeface="PT Sans Narrow"/>
              </a:defRPr>
            </a:lvl1pPr>
          </a:lstStyle>
          <a:p>
            <a:endParaRPr/>
          </a:p>
        </p:txBody>
      </p:sp>
      <p:sp>
        <p:nvSpPr>
          <p:cNvPr id="54" name="Shape 5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5"/>
        <p:cNvGrpSpPr/>
        <p:nvPr/>
      </p:nvGrpSpPr>
      <p:grpSpPr>
        <a:xfrm>
          <a:off x="0" y="0"/>
          <a:ext cx="0" cy="0"/>
          <a:chOff x="0" y="0"/>
          <a:chExt cx="0" cy="0"/>
        </a:xfrm>
      </p:grpSpPr>
      <p:sp>
        <p:nvSpPr>
          <p:cNvPr id="56" name="Shape 56"/>
          <p:cNvSpPr/>
          <p:nvPr/>
        </p:nvSpPr>
        <p:spPr>
          <a:xfrm>
            <a:off x="-75"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57" name="Shape 57"/>
          <p:cNvSpPr txBox="1">
            <a:spLocks noGrp="1"/>
          </p:cNvSpPr>
          <p:nvPr>
            <p:ph type="title"/>
          </p:nvPr>
        </p:nvSpPr>
        <p:spPr>
          <a:xfrm>
            <a:off x="311700" y="1304850"/>
            <a:ext cx="8520600" cy="1538400"/>
          </a:xfrm>
          <a:prstGeom prst="rect">
            <a:avLst/>
          </a:prstGeom>
        </p:spPr>
        <p:txBody>
          <a:bodyPr lIns="91425" tIns="91425" rIns="91425" bIns="91425" anchor="ctr" anchorCtr="0"/>
          <a:lstStyle>
            <a:lvl1pPr lvl="0" algn="ctr">
              <a:spcBef>
                <a:spcPts val="0"/>
              </a:spcBef>
              <a:buClr>
                <a:schemeClr val="accent3"/>
              </a:buClr>
              <a:buSzPct val="100000"/>
              <a:defRPr sz="13000">
                <a:solidFill>
                  <a:schemeClr val="accent3"/>
                </a:solidFill>
              </a:defRPr>
            </a:lvl1pPr>
            <a:lvl2pPr lvl="1" algn="ctr">
              <a:spcBef>
                <a:spcPts val="0"/>
              </a:spcBef>
              <a:buClr>
                <a:schemeClr val="accent3"/>
              </a:buClr>
              <a:buSzPct val="100000"/>
              <a:defRPr sz="13000">
                <a:solidFill>
                  <a:schemeClr val="accent3"/>
                </a:solidFill>
              </a:defRPr>
            </a:lvl2pPr>
            <a:lvl3pPr lvl="2" algn="ctr">
              <a:spcBef>
                <a:spcPts val="0"/>
              </a:spcBef>
              <a:buClr>
                <a:schemeClr val="accent3"/>
              </a:buClr>
              <a:buSzPct val="100000"/>
              <a:defRPr sz="13000">
                <a:solidFill>
                  <a:schemeClr val="accent3"/>
                </a:solidFill>
              </a:defRPr>
            </a:lvl3pPr>
            <a:lvl4pPr lvl="3" algn="ctr">
              <a:spcBef>
                <a:spcPts val="0"/>
              </a:spcBef>
              <a:buClr>
                <a:schemeClr val="accent3"/>
              </a:buClr>
              <a:buSzPct val="100000"/>
              <a:defRPr sz="13000">
                <a:solidFill>
                  <a:schemeClr val="accent3"/>
                </a:solidFill>
              </a:defRPr>
            </a:lvl4pPr>
            <a:lvl5pPr lvl="4" algn="ctr">
              <a:spcBef>
                <a:spcPts val="0"/>
              </a:spcBef>
              <a:buClr>
                <a:schemeClr val="accent3"/>
              </a:buClr>
              <a:buSzPct val="100000"/>
              <a:defRPr sz="13000">
                <a:solidFill>
                  <a:schemeClr val="accent3"/>
                </a:solidFill>
              </a:defRPr>
            </a:lvl5pPr>
            <a:lvl6pPr lvl="5" algn="ctr">
              <a:spcBef>
                <a:spcPts val="0"/>
              </a:spcBef>
              <a:buClr>
                <a:schemeClr val="accent3"/>
              </a:buClr>
              <a:buSzPct val="100000"/>
              <a:defRPr sz="13000">
                <a:solidFill>
                  <a:schemeClr val="accent3"/>
                </a:solidFill>
              </a:defRPr>
            </a:lvl6pPr>
            <a:lvl7pPr lvl="6" algn="ctr">
              <a:spcBef>
                <a:spcPts val="0"/>
              </a:spcBef>
              <a:buClr>
                <a:schemeClr val="accent3"/>
              </a:buClr>
              <a:buSzPct val="100000"/>
              <a:defRPr sz="13000">
                <a:solidFill>
                  <a:schemeClr val="accent3"/>
                </a:solidFill>
              </a:defRPr>
            </a:lvl7pPr>
            <a:lvl8pPr lvl="7" algn="ctr">
              <a:spcBef>
                <a:spcPts val="0"/>
              </a:spcBef>
              <a:buClr>
                <a:schemeClr val="accent3"/>
              </a:buClr>
              <a:buSzPct val="100000"/>
              <a:defRPr sz="13000">
                <a:solidFill>
                  <a:schemeClr val="accent3"/>
                </a:solidFill>
              </a:defRPr>
            </a:lvl8pPr>
            <a:lvl9pPr lvl="8" algn="ctr">
              <a:spcBef>
                <a:spcPts val="0"/>
              </a:spcBef>
              <a:buClr>
                <a:schemeClr val="accent3"/>
              </a:buClr>
              <a:buSzPct val="100000"/>
              <a:defRPr sz="13000">
                <a:solidFill>
                  <a:schemeClr val="accent3"/>
                </a:solidFill>
              </a:defRPr>
            </a:lvl9pPr>
          </a:lstStyle>
          <a:p>
            <a:endParaRPr/>
          </a:p>
        </p:txBody>
      </p:sp>
      <p:sp>
        <p:nvSpPr>
          <p:cNvPr id="58" name="Shape 58"/>
          <p:cNvSpPr txBox="1">
            <a:spLocks noGrp="1"/>
          </p:cNvSpPr>
          <p:nvPr>
            <p:ph type="body" idx="1"/>
          </p:nvPr>
        </p:nvSpPr>
        <p:spPr>
          <a:xfrm>
            <a:off x="311700" y="299565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9" name="Shape 5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0"/>
        <p:cNvGrpSpPr/>
        <p:nvPr/>
      </p:nvGrpSpPr>
      <p:grpSpPr>
        <a:xfrm>
          <a:off x="0" y="0"/>
          <a:ext cx="0" cy="0"/>
          <a:chOff x="0" y="0"/>
          <a:chExt cx="0" cy="0"/>
        </a:xfrm>
      </p:grpSpPr>
      <p:sp>
        <p:nvSpPr>
          <p:cNvPr id="61" name="Shape 6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707400"/>
          </a:xfrm>
          <a:prstGeom prst="rect">
            <a:avLst/>
          </a:prstGeom>
          <a:noFill/>
          <a:ln>
            <a:noFill/>
          </a:ln>
        </p:spPr>
        <p:txBody>
          <a:bodyPr lIns="91425" tIns="91425" rIns="91425" bIns="91425" anchor="t" anchorCtr="0"/>
          <a:lstStyle>
            <a:lvl1pPr lvl="0">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1pPr>
            <a:lvl2pPr lvl="1">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2pPr>
            <a:lvl3pPr lvl="2">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3pPr>
            <a:lvl4pPr lvl="3">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4pPr>
            <a:lvl5pPr lvl="4">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5pPr>
            <a:lvl6pPr lvl="5">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6pPr>
            <a:lvl7pPr lvl="6">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7pPr>
            <a:lvl8pPr lvl="7">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8pPr>
            <a:lvl9pPr lvl="8">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Shape 7"/>
          <p:cNvSpPr txBox="1">
            <a:spLocks noGrp="1"/>
          </p:cNvSpPr>
          <p:nvPr>
            <p:ph type="body" idx="1"/>
          </p:nvPr>
        </p:nvSpPr>
        <p:spPr>
          <a:xfrm>
            <a:off x="311700" y="1266325"/>
            <a:ext cx="8520600" cy="33027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Open Sans"/>
              <a:defRPr sz="1800">
                <a:solidFill>
                  <a:schemeClr val="dk2"/>
                </a:solidFill>
                <a:latin typeface="Open Sans"/>
                <a:ea typeface="Open Sans"/>
                <a:cs typeface="Open Sans"/>
                <a:sym typeface="Open Sans"/>
              </a:defRPr>
            </a:lvl1pPr>
            <a:lvl2pPr lvl="1">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2pPr>
            <a:lvl3pPr lvl="2">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3pPr>
            <a:lvl4pPr lvl="3">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4pPr>
            <a:lvl5pPr lvl="4">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5pPr>
            <a:lvl6pPr lvl="5">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6pPr>
            <a:lvl7pPr lvl="6">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7pPr>
            <a:lvl8pPr lvl="7">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8pPr>
            <a:lvl9pPr lvl="8">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Open Sans"/>
                <a:ea typeface="Open Sans"/>
                <a:cs typeface="Open Sans"/>
                <a:sym typeface="Open Sans"/>
              </a:rPr>
              <a:t>‹#›</a:t>
            </a:fld>
            <a:endParaRPr lang="en" sz="1000">
              <a:solidFill>
                <a:schemeClr val="dk2"/>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powerscore.com/sat/help/content_practice_tests.cf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www.doe.mass.edu/mcas/testadmin/practic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7AgswlakjRw"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AtF0T2fPvbI"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ctrTitle"/>
          </p:nvPr>
        </p:nvSpPr>
        <p:spPr>
          <a:xfrm>
            <a:off x="1004150" y="1751764"/>
            <a:ext cx="7136700" cy="1022400"/>
          </a:xfrm>
          <a:prstGeom prst="rect">
            <a:avLst/>
          </a:prstGeom>
        </p:spPr>
        <p:txBody>
          <a:bodyPr lIns="91425" tIns="91425" rIns="91425" bIns="91425" anchor="b" anchorCtr="0">
            <a:noAutofit/>
          </a:bodyPr>
          <a:lstStyle/>
          <a:p>
            <a:pPr lvl="0">
              <a:spcBef>
                <a:spcPts val="0"/>
              </a:spcBef>
              <a:buNone/>
            </a:pPr>
            <a:r>
              <a:rPr lang="en"/>
              <a:t>Standardized Testing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
              <a:t>What are the Standardized Tests?</a:t>
            </a:r>
          </a:p>
        </p:txBody>
      </p:sp>
      <p:sp>
        <p:nvSpPr>
          <p:cNvPr id="72" name="Shape 72"/>
          <p:cNvSpPr txBox="1">
            <a:spLocks noGrp="1"/>
          </p:cNvSpPr>
          <p:nvPr>
            <p:ph type="body" idx="1"/>
          </p:nvPr>
        </p:nvSpPr>
        <p:spPr>
          <a:xfrm>
            <a:off x="389950" y="1315225"/>
            <a:ext cx="8520600" cy="3302700"/>
          </a:xfrm>
          <a:prstGeom prst="rect">
            <a:avLst/>
          </a:prstGeom>
        </p:spPr>
        <p:txBody>
          <a:bodyPr lIns="91425" tIns="91425" rIns="91425" bIns="91425" anchor="t" anchorCtr="0">
            <a:noAutofit/>
          </a:bodyPr>
          <a:lstStyle/>
          <a:p>
            <a:pPr lvl="0">
              <a:spcBef>
                <a:spcPts val="0"/>
              </a:spcBef>
              <a:buNone/>
            </a:pPr>
            <a:r>
              <a:rPr lang="en" b="1"/>
              <a:t>PSAT </a:t>
            </a:r>
            <a:r>
              <a:rPr lang="en"/>
              <a:t>- 10th and 11th grade</a:t>
            </a:r>
          </a:p>
          <a:p>
            <a:pPr lvl="0">
              <a:spcBef>
                <a:spcPts val="0"/>
              </a:spcBef>
              <a:buNone/>
            </a:pPr>
            <a:r>
              <a:rPr lang="en" b="1"/>
              <a:t>SAT </a:t>
            </a:r>
            <a:r>
              <a:rPr lang="en"/>
              <a:t>- spring of 11th grade and fall of 12th grade</a:t>
            </a:r>
          </a:p>
          <a:p>
            <a:pPr lvl="0">
              <a:spcBef>
                <a:spcPts val="0"/>
              </a:spcBef>
              <a:buNone/>
            </a:pPr>
            <a:r>
              <a:rPr lang="en" b="1"/>
              <a:t>ACT- </a:t>
            </a:r>
            <a:r>
              <a:rPr lang="en"/>
              <a:t>spring of 11th grade and fall of 12th grade</a:t>
            </a:r>
          </a:p>
          <a:p>
            <a:pPr lvl="0">
              <a:spcBef>
                <a:spcPts val="0"/>
              </a:spcBef>
              <a:buNone/>
            </a:pPr>
            <a:r>
              <a:rPr lang="en" b="1"/>
              <a:t>TOEFL</a:t>
            </a:r>
            <a:r>
              <a:rPr lang="en"/>
              <a:t> - Test of English as a Foreign Language </a:t>
            </a:r>
          </a:p>
          <a:p>
            <a:pPr lvl="0">
              <a:spcBef>
                <a:spcPts val="0"/>
              </a:spcBef>
              <a:buClr>
                <a:schemeClr val="dk1"/>
              </a:buClr>
              <a:buSzPct val="61111"/>
              <a:buFont typeface="Arial"/>
              <a:buNone/>
            </a:pPr>
            <a:r>
              <a:rPr lang="en" b="1"/>
              <a:t>MCAS</a:t>
            </a:r>
            <a:r>
              <a:rPr lang="en"/>
              <a:t> - ELA, Math, and Science </a:t>
            </a:r>
          </a:p>
          <a:p>
            <a:pPr lvl="0">
              <a:spcBef>
                <a:spcPts val="0"/>
              </a:spcBef>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
              <a:t>Why Do FHS Students Take Them?</a:t>
            </a:r>
          </a:p>
        </p:txBody>
      </p:sp>
      <p:sp>
        <p:nvSpPr>
          <p:cNvPr id="78" name="Shape 78"/>
          <p:cNvSpPr txBox="1">
            <a:spLocks noGrp="1"/>
          </p:cNvSpPr>
          <p:nvPr>
            <p:ph type="body" idx="1"/>
          </p:nvPr>
        </p:nvSpPr>
        <p:spPr>
          <a:xfrm>
            <a:off x="311700" y="1152475"/>
            <a:ext cx="3863100" cy="1192200"/>
          </a:xfrm>
          <a:prstGeom prst="rect">
            <a:avLst/>
          </a:prstGeom>
        </p:spPr>
        <p:txBody>
          <a:bodyPr lIns="91425" tIns="91425" rIns="91425" bIns="91425" anchor="t" anchorCtr="0">
            <a:noAutofit/>
          </a:bodyPr>
          <a:lstStyle/>
          <a:p>
            <a:pPr lvl="0">
              <a:spcBef>
                <a:spcPts val="0"/>
              </a:spcBef>
              <a:buNone/>
            </a:pPr>
            <a:r>
              <a:rPr lang="en" b="1"/>
              <a:t>MCAS</a:t>
            </a:r>
            <a:r>
              <a:rPr lang="en"/>
              <a:t>: </a:t>
            </a:r>
          </a:p>
          <a:p>
            <a:pPr marL="457200" lvl="0" indent="-317500">
              <a:spcBef>
                <a:spcPts val="0"/>
              </a:spcBef>
              <a:buSzPct val="100000"/>
            </a:pPr>
            <a:r>
              <a:rPr lang="en" sz="1400"/>
              <a:t>State graduation requirement</a:t>
            </a:r>
          </a:p>
          <a:p>
            <a:pPr marL="457200" lvl="0" indent="-317500">
              <a:spcBef>
                <a:spcPts val="0"/>
              </a:spcBef>
              <a:buSzPct val="100000"/>
            </a:pPr>
            <a:r>
              <a:rPr lang="en" sz="1400"/>
              <a:t>There can be scholarship opportunities </a:t>
            </a:r>
          </a:p>
        </p:txBody>
      </p:sp>
      <p:sp>
        <p:nvSpPr>
          <p:cNvPr id="79" name="Shape 79"/>
          <p:cNvSpPr txBox="1">
            <a:spLocks noGrp="1"/>
          </p:cNvSpPr>
          <p:nvPr>
            <p:ph type="body" idx="1"/>
          </p:nvPr>
        </p:nvSpPr>
        <p:spPr>
          <a:xfrm>
            <a:off x="4607625" y="1224075"/>
            <a:ext cx="3863100" cy="1192200"/>
          </a:xfrm>
          <a:prstGeom prst="rect">
            <a:avLst/>
          </a:prstGeom>
        </p:spPr>
        <p:txBody>
          <a:bodyPr lIns="91425" tIns="91425" rIns="91425" bIns="91425" anchor="t" anchorCtr="0">
            <a:noAutofit/>
          </a:bodyPr>
          <a:lstStyle/>
          <a:p>
            <a:pPr lvl="0" rtl="0">
              <a:spcBef>
                <a:spcPts val="0"/>
              </a:spcBef>
              <a:buNone/>
            </a:pPr>
            <a:r>
              <a:rPr lang="en" b="1"/>
              <a:t>PSAT</a:t>
            </a:r>
            <a:r>
              <a:rPr lang="en"/>
              <a:t>:</a:t>
            </a:r>
          </a:p>
          <a:p>
            <a:pPr marL="457200" lvl="0" indent="-317500" rtl="0">
              <a:spcBef>
                <a:spcPts val="0"/>
              </a:spcBef>
              <a:buSzPct val="100000"/>
            </a:pPr>
            <a:r>
              <a:rPr lang="en" sz="1400"/>
              <a:t>Practice test for the SAT </a:t>
            </a:r>
          </a:p>
        </p:txBody>
      </p:sp>
      <p:sp>
        <p:nvSpPr>
          <p:cNvPr id="80" name="Shape 80"/>
          <p:cNvSpPr txBox="1">
            <a:spLocks noGrp="1"/>
          </p:cNvSpPr>
          <p:nvPr>
            <p:ph type="body" idx="1"/>
          </p:nvPr>
        </p:nvSpPr>
        <p:spPr>
          <a:xfrm>
            <a:off x="311700" y="2992500"/>
            <a:ext cx="3863100" cy="1192200"/>
          </a:xfrm>
          <a:prstGeom prst="rect">
            <a:avLst/>
          </a:prstGeom>
        </p:spPr>
        <p:txBody>
          <a:bodyPr lIns="91425" tIns="91425" rIns="91425" bIns="91425" anchor="t" anchorCtr="0">
            <a:noAutofit/>
          </a:bodyPr>
          <a:lstStyle/>
          <a:p>
            <a:pPr lvl="0" rtl="0">
              <a:spcBef>
                <a:spcPts val="0"/>
              </a:spcBef>
              <a:buNone/>
            </a:pPr>
            <a:r>
              <a:rPr lang="en" b="1"/>
              <a:t>SAT</a:t>
            </a:r>
            <a:r>
              <a:rPr lang="en"/>
              <a:t> or</a:t>
            </a:r>
            <a:r>
              <a:rPr lang="en" b="1"/>
              <a:t> ACT:</a:t>
            </a:r>
          </a:p>
          <a:p>
            <a:pPr marL="457200" lvl="0" indent="-317500" rtl="0">
              <a:spcBef>
                <a:spcPts val="0"/>
              </a:spcBef>
              <a:buSzPct val="100000"/>
            </a:pPr>
            <a:r>
              <a:rPr lang="en" sz="1400"/>
              <a:t>College admissions requirement for most 4 year colleges / universities </a:t>
            </a:r>
          </a:p>
        </p:txBody>
      </p:sp>
      <p:sp>
        <p:nvSpPr>
          <p:cNvPr id="81" name="Shape 81"/>
          <p:cNvSpPr txBox="1">
            <a:spLocks noGrp="1"/>
          </p:cNvSpPr>
          <p:nvPr>
            <p:ph type="body" idx="1"/>
          </p:nvPr>
        </p:nvSpPr>
        <p:spPr>
          <a:xfrm>
            <a:off x="4607625" y="2992500"/>
            <a:ext cx="3863100" cy="1412700"/>
          </a:xfrm>
          <a:prstGeom prst="rect">
            <a:avLst/>
          </a:prstGeom>
        </p:spPr>
        <p:txBody>
          <a:bodyPr lIns="91425" tIns="91425" rIns="91425" bIns="91425" anchor="t" anchorCtr="0">
            <a:noAutofit/>
          </a:bodyPr>
          <a:lstStyle/>
          <a:p>
            <a:pPr lvl="0" rtl="0">
              <a:spcBef>
                <a:spcPts val="0"/>
              </a:spcBef>
              <a:buNone/>
            </a:pPr>
            <a:r>
              <a:rPr lang="en" b="1"/>
              <a:t>TOEFL:</a:t>
            </a:r>
          </a:p>
          <a:p>
            <a:pPr marL="457200" lvl="0" indent="-317500" rtl="0">
              <a:spcBef>
                <a:spcPts val="0"/>
              </a:spcBef>
              <a:buSzPct val="100000"/>
            </a:pPr>
            <a:r>
              <a:rPr lang="en" sz="1400"/>
              <a:t>Some colleges / universities require for students whose first language is not English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1700" y="422525"/>
            <a:ext cx="8520600" cy="707400"/>
          </a:xfrm>
          <a:prstGeom prst="rect">
            <a:avLst/>
          </a:prstGeom>
        </p:spPr>
        <p:txBody>
          <a:bodyPr lIns="91425" tIns="91425" rIns="91425" bIns="91425" anchor="t" anchorCtr="0">
            <a:noAutofit/>
          </a:bodyPr>
          <a:lstStyle/>
          <a:p>
            <a:pPr lvl="0">
              <a:lnSpc>
                <a:spcPct val="115000"/>
              </a:lnSpc>
              <a:spcBef>
                <a:spcPts val="0"/>
              </a:spcBef>
              <a:spcAft>
                <a:spcPts val="1600"/>
              </a:spcAft>
              <a:buNone/>
            </a:pPr>
            <a:r>
              <a:rPr lang="en" sz="3000" b="0">
                <a:solidFill>
                  <a:schemeClr val="dk2"/>
                </a:solidFill>
                <a:latin typeface="Open Sans"/>
                <a:ea typeface="Open Sans"/>
                <a:cs typeface="Open Sans"/>
                <a:sym typeface="Open Sans"/>
              </a:rPr>
              <a:t>Mental preparation to deal with test anxiety. </a:t>
            </a:r>
          </a:p>
          <a:p>
            <a:pPr lvl="0">
              <a:spcBef>
                <a:spcPts val="0"/>
              </a:spcBef>
              <a:buNone/>
            </a:pPr>
            <a:endParaRPr sz="1800" b="0">
              <a:solidFill>
                <a:schemeClr val="dk2"/>
              </a:solidFill>
              <a:latin typeface="Open Sans"/>
              <a:ea typeface="Open Sans"/>
              <a:cs typeface="Open Sans"/>
              <a:sym typeface="Open Sans"/>
            </a:endParaRPr>
          </a:p>
        </p:txBody>
      </p:sp>
      <p:sp>
        <p:nvSpPr>
          <p:cNvPr id="87" name="Shape 87"/>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a:spcBef>
                <a:spcPts val="0"/>
              </a:spcBef>
              <a:buNone/>
            </a:pPr>
            <a:r>
              <a:rPr lang="en"/>
              <a:t> Before the exam you can do several things.</a:t>
            </a:r>
          </a:p>
          <a:p>
            <a:pPr marL="457200" lvl="0" indent="-228600">
              <a:spcBef>
                <a:spcPts val="0"/>
              </a:spcBef>
            </a:pPr>
            <a:r>
              <a:rPr lang="en"/>
              <a:t>Begin your review/practice process early. This reduces last minute anxiety.</a:t>
            </a:r>
          </a:p>
          <a:p>
            <a:pPr marL="457200" lvl="0" indent="-228600">
              <a:spcBef>
                <a:spcPts val="0"/>
              </a:spcBef>
            </a:pPr>
            <a:r>
              <a:rPr lang="en"/>
              <a:t>Arrive at the exam location early. Tardiness only causes more stress! Relax and don’t talk about the test with friends or other students- frantic review is often more confusing than helpful. Also, do not sit near anyone who seems anxious, as it will only serve to make you more anxious</a:t>
            </a:r>
          </a:p>
          <a:p>
            <a:pPr lvl="0">
              <a:spcBef>
                <a:spcPts val="0"/>
              </a:spcBef>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
              <a:t>Practice as a way to Prepare</a:t>
            </a:r>
          </a:p>
        </p:txBody>
      </p:sp>
      <p:sp>
        <p:nvSpPr>
          <p:cNvPr id="93" name="Shape 93"/>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a:spcBef>
                <a:spcPts val="0"/>
              </a:spcBef>
              <a:buNone/>
            </a:pPr>
            <a:r>
              <a:rPr lang="en"/>
              <a:t>Free Practice SAT or ACT</a:t>
            </a:r>
          </a:p>
          <a:p>
            <a:pPr lvl="0">
              <a:spcBef>
                <a:spcPts val="0"/>
              </a:spcBef>
              <a:buNone/>
            </a:pPr>
            <a:r>
              <a:rPr lang="en" u="sng">
                <a:solidFill>
                  <a:schemeClr val="hlink"/>
                </a:solidFill>
                <a:hlinkClick r:id="rId3"/>
              </a:rPr>
              <a:t>https://www.powerscore.com/sat/help/content_practice_tests.cfm</a:t>
            </a:r>
          </a:p>
          <a:p>
            <a:pPr lvl="0">
              <a:spcBef>
                <a:spcPts val="0"/>
              </a:spcBef>
              <a:buNone/>
            </a:pPr>
            <a:endParaRPr/>
          </a:p>
          <a:p>
            <a:pPr lvl="0">
              <a:spcBef>
                <a:spcPts val="0"/>
              </a:spcBef>
              <a:buNone/>
            </a:pPr>
            <a:r>
              <a:rPr lang="en"/>
              <a:t>MCAS Practice Questions</a:t>
            </a:r>
          </a:p>
          <a:p>
            <a:pPr lvl="0">
              <a:spcBef>
                <a:spcPts val="0"/>
              </a:spcBef>
              <a:buNone/>
            </a:pPr>
            <a:r>
              <a:rPr lang="en" u="sng">
                <a:solidFill>
                  <a:schemeClr val="hlink"/>
                </a:solidFill>
                <a:hlinkClick r:id="rId4"/>
              </a:rPr>
              <a:t>http://www.doe.mass.edu/mcas/testadmin/practice/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lnSpc>
                <a:spcPct val="115000"/>
              </a:lnSpc>
              <a:spcBef>
                <a:spcPts val="0"/>
              </a:spcBef>
              <a:spcAft>
                <a:spcPts val="1600"/>
              </a:spcAft>
              <a:buNone/>
            </a:pPr>
            <a:r>
              <a:rPr lang="en" sz="2400" b="0">
                <a:solidFill>
                  <a:schemeClr val="dk2"/>
                </a:solidFill>
                <a:latin typeface="Open Sans"/>
                <a:ea typeface="Open Sans"/>
                <a:cs typeface="Open Sans"/>
                <a:sym typeface="Open Sans"/>
              </a:rPr>
              <a:t>Be test-wise and have a plan for taking a test.</a:t>
            </a:r>
          </a:p>
        </p:txBody>
      </p:sp>
      <p:sp>
        <p:nvSpPr>
          <p:cNvPr id="99" name="Shape 99"/>
          <p:cNvSpPr txBox="1">
            <a:spLocks noGrp="1"/>
          </p:cNvSpPr>
          <p:nvPr>
            <p:ph type="body" idx="1"/>
          </p:nvPr>
        </p:nvSpPr>
        <p:spPr>
          <a:xfrm>
            <a:off x="311700" y="1243800"/>
            <a:ext cx="8520600" cy="3302700"/>
          </a:xfrm>
          <a:prstGeom prst="rect">
            <a:avLst/>
          </a:prstGeom>
        </p:spPr>
        <p:txBody>
          <a:bodyPr lIns="91425" tIns="91425" rIns="91425" bIns="91425" anchor="t" anchorCtr="0">
            <a:noAutofit/>
          </a:bodyPr>
          <a:lstStyle/>
          <a:p>
            <a:pPr marL="457200" lvl="0" indent="-228600" rtl="0">
              <a:spcBef>
                <a:spcPts val="0"/>
              </a:spcBef>
            </a:pPr>
            <a:r>
              <a:rPr lang="en"/>
              <a:t>Some initial tension is normal. Generally when you receive a test, stop for a moment, take several deep breaths, relax, and then start reviewing direction and test items. </a:t>
            </a:r>
          </a:p>
          <a:p>
            <a:pPr lvl="0" rtl="0">
              <a:spcBef>
                <a:spcPts val="0"/>
              </a:spcBef>
              <a:buNone/>
            </a:pPr>
            <a:endParaRPr/>
          </a:p>
          <a:p>
            <a:pPr marL="457200" lvl="0" indent="-228600">
              <a:spcBef>
                <a:spcPts val="0"/>
              </a:spcBef>
            </a:pPr>
            <a:r>
              <a:rPr lang="en"/>
              <a:t>In a timed test, make a schedule for answering questions. Allow more time for a higher point question. Pace yourself to get as many questions as possible answered. Knowing how well you are progressing will eliminate anxiety over whether or not you will finish the exam. </a:t>
            </a:r>
          </a:p>
          <a:p>
            <a:pPr lvl="0">
              <a:spcBef>
                <a:spcPts val="0"/>
              </a:spcBef>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2400" b="0">
                <a:solidFill>
                  <a:schemeClr val="dk2"/>
                </a:solidFill>
                <a:latin typeface="Open Sans"/>
                <a:ea typeface="Open Sans"/>
                <a:cs typeface="Open Sans"/>
                <a:sym typeface="Open Sans"/>
              </a:rPr>
              <a:t>Be test-wise and have a plan for taking a test [cont.]</a:t>
            </a:r>
          </a:p>
        </p:txBody>
      </p:sp>
      <p:sp>
        <p:nvSpPr>
          <p:cNvPr id="105" name="Shape 105"/>
          <p:cNvSpPr txBox="1">
            <a:spLocks noGrp="1"/>
          </p:cNvSpPr>
          <p:nvPr>
            <p:ph type="body" idx="1"/>
          </p:nvPr>
        </p:nvSpPr>
        <p:spPr>
          <a:xfrm>
            <a:off x="311700" y="1243800"/>
            <a:ext cx="8520600" cy="3302700"/>
          </a:xfrm>
          <a:prstGeom prst="rect">
            <a:avLst/>
          </a:prstGeom>
        </p:spPr>
        <p:txBody>
          <a:bodyPr lIns="91425" tIns="91425" rIns="91425" bIns="91425" anchor="t" anchorCtr="0">
            <a:noAutofit/>
          </a:bodyPr>
          <a:lstStyle/>
          <a:p>
            <a:pPr lvl="0" rtl="0">
              <a:spcBef>
                <a:spcPts val="0"/>
              </a:spcBef>
              <a:buNone/>
            </a:pPr>
            <a:endParaRPr/>
          </a:p>
          <a:p>
            <a:pPr marL="457200" lvl="0" indent="-228600" rtl="0">
              <a:spcBef>
                <a:spcPts val="0"/>
              </a:spcBef>
            </a:pPr>
            <a:r>
              <a:rPr lang="en"/>
              <a:t>Don’t speed too much time on any question. If you can’t come up with the answer, move on. You can always come back if you have time. Higher scores will usually result from trying all items. </a:t>
            </a:r>
          </a:p>
          <a:p>
            <a:pPr lvl="0" rtl="0">
              <a:spcBef>
                <a:spcPts val="0"/>
              </a:spcBef>
              <a:buNone/>
            </a:pPr>
            <a:r>
              <a:rPr lang="en"/>
              <a:t> </a:t>
            </a:r>
          </a:p>
          <a:p>
            <a:pPr marL="457200" lvl="0" indent="-228600" rtl="0">
              <a:spcBef>
                <a:spcPts val="0"/>
              </a:spcBef>
            </a:pPr>
            <a:r>
              <a:rPr lang="en"/>
              <a:t>If you get stumped on a question or series of questions, move on to questions you can answer. This will get your mental process and concentration ready for more difficult questions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rtl="0">
              <a:spcBef>
                <a:spcPts val="0"/>
              </a:spcBef>
              <a:buNone/>
            </a:pPr>
            <a:r>
              <a:rPr lang="en"/>
              <a:t>Relaxation Techniques</a:t>
            </a:r>
          </a:p>
        </p:txBody>
      </p:sp>
      <p:sp>
        <p:nvSpPr>
          <p:cNvPr id="111" name="Shape 111"/>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marL="457200" lvl="0" indent="-317500" rtl="0">
              <a:spcBef>
                <a:spcPts val="0"/>
              </a:spcBef>
              <a:buSzPct val="100000"/>
            </a:pPr>
            <a:r>
              <a:rPr lang="en" sz="1400"/>
              <a:t>Go for a walk. Allow adequate time prior to the exam to go for walk. Clear your mind as you walk and enjoy the sense of relaxation. </a:t>
            </a:r>
          </a:p>
          <a:p>
            <a:pPr marL="457200" lvl="0" indent="-317500" rtl="0">
              <a:spcBef>
                <a:spcPts val="0"/>
              </a:spcBef>
              <a:buSzPct val="100000"/>
            </a:pPr>
            <a:r>
              <a:rPr lang="en" sz="1400"/>
              <a:t>Avoid discussing the test with anyone- especially fellow classmates as that only serves to fuel anxiety.</a:t>
            </a:r>
          </a:p>
          <a:p>
            <a:pPr marL="457200" lvl="0" indent="-317500" rtl="0">
              <a:spcBef>
                <a:spcPts val="0"/>
              </a:spcBef>
              <a:buSzPct val="100000"/>
            </a:pPr>
            <a:r>
              <a:rPr lang="en" sz="1400"/>
              <a:t> Take a series of 10 deep breaths, holding each breath for 10 seconds. Slowly release your breath. </a:t>
            </a:r>
          </a:p>
          <a:p>
            <a:pPr marL="457200" lvl="0" indent="-317500" rtl="0">
              <a:spcBef>
                <a:spcPts val="0"/>
              </a:spcBef>
              <a:buSzPct val="100000"/>
            </a:pPr>
            <a:r>
              <a:rPr lang="en" sz="1400"/>
              <a:t>While sitting or lying down, tense all the muscles in your body. Hold the tension for several seconds. Release, let your muscles relax completely. Repeat, as needed until you’re feeling feel less anxious and have a deeper sense of relaxation. </a:t>
            </a:r>
          </a:p>
          <a:p>
            <a:pPr marL="457200" lvl="0" indent="-317500" rtl="0">
              <a:spcBef>
                <a:spcPts val="0"/>
              </a:spcBef>
              <a:buSzPct val="100000"/>
            </a:pPr>
            <a:r>
              <a:rPr lang="en" sz="1400"/>
              <a:t>Stretch. Stretching your muscles invigorates the body and is a great pick-me-up, especially if you are groggy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1940700" y="1036475"/>
            <a:ext cx="5262600" cy="572700"/>
          </a:xfrm>
          <a:prstGeom prst="rect">
            <a:avLst/>
          </a:prstGeom>
        </p:spPr>
        <p:txBody>
          <a:bodyPr lIns="91425" tIns="91425" rIns="91425" bIns="91425" anchor="t" anchorCtr="0">
            <a:noAutofit/>
          </a:bodyPr>
          <a:lstStyle/>
          <a:p>
            <a:pPr lvl="0" algn="ctr" rtl="0">
              <a:spcBef>
                <a:spcPts val="0"/>
              </a:spcBef>
              <a:buNone/>
            </a:pPr>
            <a:r>
              <a:rPr lang="en" u="sng">
                <a:solidFill>
                  <a:schemeClr val="hlink"/>
                </a:solidFill>
                <a:hlinkClick r:id="rId3"/>
              </a:rPr>
              <a:t>Video - Managing Test Stress</a:t>
            </a:r>
            <a:r>
              <a:rPr lang="en"/>
              <a:t> </a:t>
            </a:r>
            <a:r>
              <a:rPr lang="en" sz="3000"/>
              <a:t>(click to view)</a:t>
            </a:r>
          </a:p>
        </p:txBody>
      </p:sp>
      <p:pic>
        <p:nvPicPr>
          <p:cNvPr id="117" name="Shape 117"/>
          <p:cNvPicPr preferRelativeResize="0"/>
          <p:nvPr/>
        </p:nvPicPr>
        <p:blipFill>
          <a:blip r:embed="rId4">
            <a:alphaModFix/>
          </a:blip>
          <a:stretch>
            <a:fillRect/>
          </a:stretch>
        </p:blipFill>
        <p:spPr>
          <a:xfrm>
            <a:off x="3333274" y="2474275"/>
            <a:ext cx="3111800" cy="2049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
              <a:t>Click to View</a:t>
            </a:r>
          </a:p>
        </p:txBody>
      </p:sp>
      <p:sp>
        <p:nvSpPr>
          <p:cNvPr id="123" name="Shape 123"/>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a:spcBef>
                <a:spcPts val="0"/>
              </a:spcBef>
              <a:buNone/>
            </a:pPr>
            <a:r>
              <a:rPr lang="en" u="sng">
                <a:solidFill>
                  <a:schemeClr val="hlink"/>
                </a:solidFill>
                <a:hlinkClick r:id="rId3"/>
              </a:rPr>
              <a:t>Test Relaxation Meditation</a:t>
            </a: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547</Words>
  <Application>Microsoft Office PowerPoint</Application>
  <PresentationFormat>On-screen Show (16:9)</PresentationFormat>
  <Paragraphs>45</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PT Sans Narrow</vt:lpstr>
      <vt:lpstr>Open Sans</vt:lpstr>
      <vt:lpstr>tropic</vt:lpstr>
      <vt:lpstr>Standardized Testing</vt:lpstr>
      <vt:lpstr>What are the Standardized Tests?</vt:lpstr>
      <vt:lpstr>Why Do FHS Students Take Them?</vt:lpstr>
      <vt:lpstr>Mental preparation to deal with test anxiety.  </vt:lpstr>
      <vt:lpstr>Practice as a way to Prepare</vt:lpstr>
      <vt:lpstr>Be test-wise and have a plan for taking a test.</vt:lpstr>
      <vt:lpstr>Be test-wise and have a plan for taking a test [cont.]</vt:lpstr>
      <vt:lpstr>Relaxation Techniques</vt:lpstr>
      <vt:lpstr>Video - Managing Test Stress (click to view)</vt:lpstr>
      <vt:lpstr>Click to View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Standardized Testing</dc:title>
  <dc:creator>Alyse DiLuzio</dc:creator>
  <cp:lastModifiedBy>Alyse Lepkowski</cp:lastModifiedBy>
  <cp:revision>1</cp:revision>
  <dcterms:modified xsi:type="dcterms:W3CDTF">2016-11-08T19:17:10Z</dcterms:modified>
</cp:coreProperties>
</file>