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65" r:id="rId1"/>
    <p:sldMasterId id="2147483666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1468915-20C8-4867-AAF4-EA5E042471F2}">
  <a:tblStyle styleId="{51468915-20C8-4867-AAF4-EA5E042471F2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7BC8D4F-0DC8-4C47-ADAE-CB86BCC61017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42750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Mention Digits &amp; MathXL here. Also mention that a more comprehensive list of topics is available in the classroom.</a:t>
            </a:r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gradFill>
          <a:gsLst>
            <a:gs pos="0">
              <a:srgbClr val="155291"/>
            </a:gs>
            <a:gs pos="47500">
              <a:srgbClr val="519ACF"/>
            </a:gs>
            <a:gs pos="58499">
              <a:srgbClr val="64A4D2"/>
            </a:gs>
            <a:gs pos="100000">
              <a:srgbClr val="155291"/>
            </a:gs>
          </a:gsLst>
          <a:lin ang="3600008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1908809"/>
            <a:ext cx="9144000" cy="24413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0" y="2000250"/>
            <a:ext cx="9144000" cy="20546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0" y="4109357"/>
            <a:ext cx="9144000" cy="17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228598" y="2114550"/>
            <a:ext cx="8686800" cy="11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ubTitle" idx="1"/>
          </p:nvPr>
        </p:nvSpPr>
        <p:spPr>
          <a:xfrm>
            <a:off x="571499" y="3600450"/>
            <a:ext cx="8001000" cy="4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400"/>
              </a:spcBef>
              <a:buClr>
                <a:schemeClr val="accent1"/>
              </a:buClr>
              <a:buFont typeface="Times New Roman"/>
              <a:buNone/>
              <a:defRPr/>
            </a:lvl1pPr>
            <a:lvl2pPr marL="457200" marR="0" indent="0" algn="ctr" rtl="0">
              <a:spcBef>
                <a:spcPts val="400"/>
              </a:spcBef>
              <a:buClr>
                <a:schemeClr val="accent2"/>
              </a:buClr>
              <a:buFont typeface="Times New Roman"/>
              <a:buNone/>
              <a:defRPr/>
            </a:lvl2pPr>
            <a:lvl3pPr marL="914400" marR="0" indent="0" algn="ctr" rtl="0">
              <a:spcBef>
                <a:spcPts val="360"/>
              </a:spcBef>
              <a:buClr>
                <a:schemeClr val="accent3"/>
              </a:buClr>
              <a:buFont typeface="Times New Roman"/>
              <a:buNone/>
              <a:defRPr/>
            </a:lvl3pPr>
            <a:lvl4pPr marL="1371600" marR="0" indent="0" algn="ctr" rtl="0">
              <a:spcBef>
                <a:spcPts val="320"/>
              </a:spcBef>
              <a:buClr>
                <a:schemeClr val="accent4"/>
              </a:buClr>
              <a:buFont typeface="Times New Roman"/>
              <a:buNone/>
              <a:defRPr/>
            </a:lvl4pPr>
            <a:lvl5pPr marL="1828800" marR="0" indent="0" algn="ctr" rtl="0">
              <a:spcBef>
                <a:spcPts val="280"/>
              </a:spcBef>
              <a:buClr>
                <a:schemeClr val="accent5"/>
              </a:buClr>
              <a:buFont typeface="Times New Roman"/>
              <a:buNone/>
              <a:defRPr/>
            </a:lvl5pPr>
            <a:lvl6pPr marL="2286000" marR="0" indent="0" algn="ctr" rtl="0">
              <a:spcBef>
                <a:spcPts val="280"/>
              </a:spcBef>
              <a:buClr>
                <a:schemeClr val="accent6"/>
              </a:buClr>
              <a:buFont typeface="Times New Roman"/>
              <a:buNone/>
              <a:defRPr/>
            </a:lvl6pPr>
            <a:lvl7pPr marL="2743200" marR="0" indent="0" algn="ctr" rtl="0">
              <a:spcBef>
                <a:spcPts val="280"/>
              </a:spcBef>
              <a:buClr>
                <a:schemeClr val="accent1"/>
              </a:buClr>
              <a:buFont typeface="Times New Roman"/>
              <a:buNone/>
              <a:defRPr/>
            </a:lvl7pPr>
            <a:lvl8pPr marL="3200400" marR="0" indent="0" algn="ctr" rtl="0">
              <a:spcBef>
                <a:spcPts val="280"/>
              </a:spcBef>
              <a:buClr>
                <a:schemeClr val="accent4"/>
              </a:buClr>
              <a:buFont typeface="Times New Roman"/>
              <a:buNone/>
              <a:defRPr/>
            </a:lvl8pPr>
            <a:lvl9pPr marL="3657600" marR="0" indent="0" algn="ctr" rtl="0">
              <a:spcBef>
                <a:spcPts val="280"/>
              </a:spcBef>
              <a:buClr>
                <a:schemeClr val="accent5"/>
              </a:buClr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5791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/>
          <p:nvPr/>
        </p:nvSpPr>
        <p:spPr>
          <a:xfrm>
            <a:off x="3148583" y="3195827"/>
            <a:ext cx="1219199" cy="43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" sz="3200" b="0" i="0" u="none" strike="noStrike" cap="none" baseline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❧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3962398" y="3294126"/>
            <a:ext cx="12191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/>
          <p:nvPr/>
        </p:nvSpPr>
        <p:spPr>
          <a:xfrm>
            <a:off x="4818887" y="3195827"/>
            <a:ext cx="1219199" cy="43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3200" b="0" i="0" u="none" strike="noStrike" cap="none" baseline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❧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8600" algn="l" rtl="0">
              <a:spcBef>
                <a:spcPts val="480"/>
              </a:spcBef>
              <a:buClr>
                <a:schemeClr val="accent1"/>
              </a:buClr>
              <a:buFont typeface="Times New Roman"/>
              <a:buChar char="❧"/>
              <a:defRPr/>
            </a:lvl1pPr>
            <a:lvl2pPr marL="742950" indent="-177800" algn="l" rtl="0">
              <a:spcBef>
                <a:spcPts val="400"/>
              </a:spcBef>
              <a:buClr>
                <a:schemeClr val="accent2"/>
              </a:buClr>
              <a:buFont typeface="Times New Roman"/>
              <a:buChar char="o"/>
              <a:defRPr/>
            </a:lvl2pPr>
            <a:lvl3pPr marL="1143000" indent="-114300" algn="l" rtl="0">
              <a:spcBef>
                <a:spcPts val="360"/>
              </a:spcBef>
              <a:buClr>
                <a:schemeClr val="accent3"/>
              </a:buClr>
              <a:buFont typeface="Times New Roman"/>
              <a:buChar char="•"/>
              <a:defRPr/>
            </a:lvl3pPr>
            <a:lvl4pPr marL="1600200" indent="-127000" algn="l" rtl="0">
              <a:spcBef>
                <a:spcPts val="320"/>
              </a:spcBef>
              <a:buClr>
                <a:schemeClr val="accent4"/>
              </a:buClr>
              <a:buFont typeface="Times New Roman"/>
              <a:buChar char="•"/>
              <a:defRPr/>
            </a:lvl4pPr>
            <a:lvl5pPr marL="20574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5pPr>
            <a:lvl6pPr marL="2514600" indent="-139700" algn="l" rtl="0">
              <a:spcBef>
                <a:spcPts val="280"/>
              </a:spcBef>
              <a:buClr>
                <a:schemeClr val="accent6"/>
              </a:buClr>
              <a:buFont typeface="Times New Roman"/>
              <a:buChar char="•"/>
              <a:defRPr/>
            </a:lvl6pPr>
            <a:lvl7pPr marL="2971800" indent="-139700" algn="l" rtl="0">
              <a:spcBef>
                <a:spcPts val="280"/>
              </a:spcBef>
              <a:buClr>
                <a:schemeClr val="accent1"/>
              </a:buClr>
              <a:buFont typeface="Times New Roman"/>
              <a:buChar char="•"/>
              <a:defRPr/>
            </a:lvl7pPr>
            <a:lvl8pPr marL="3429000" indent="-139700" algn="l" rtl="0">
              <a:spcBef>
                <a:spcPts val="280"/>
              </a:spcBef>
              <a:buClr>
                <a:schemeClr val="accent4"/>
              </a:buClr>
              <a:buFont typeface="Times New Roman"/>
              <a:buChar char="•"/>
              <a:defRPr/>
            </a:lvl8pPr>
            <a:lvl9pPr marL="38862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gradFill>
          <a:gsLst>
            <a:gs pos="0">
              <a:srgbClr val="8CAABF"/>
            </a:gs>
            <a:gs pos="47500">
              <a:srgbClr val="CAE2F4"/>
            </a:gs>
            <a:gs pos="58499">
              <a:srgbClr val="CFE4F3"/>
            </a:gs>
            <a:gs pos="100000">
              <a:srgbClr val="8CAABF"/>
            </a:gs>
          </a:gsLst>
          <a:lin ang="3600008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1908809"/>
            <a:ext cx="9144000" cy="24413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" name="Shape 50"/>
          <p:cNvSpPr/>
          <p:nvPr/>
        </p:nvSpPr>
        <p:spPr>
          <a:xfrm>
            <a:off x="0" y="2000250"/>
            <a:ext cx="9144000" cy="20546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0" y="4109357"/>
            <a:ext cx="9144000" cy="17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228598" y="2114550"/>
            <a:ext cx="8686800" cy="109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571499" y="3600450"/>
            <a:ext cx="8001000" cy="41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algn="ctr" rtl="0">
              <a:spcBef>
                <a:spcPts val="0"/>
              </a:spcBef>
              <a:buClr>
                <a:srgbClr val="FFFFFF"/>
              </a:buClr>
              <a:buFont typeface="Times New Roman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FF8888"/>
              </a:buClr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5791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3959351" y="3291839"/>
            <a:ext cx="12162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4818887" y="3195827"/>
            <a:ext cx="1219199" cy="43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32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❧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3148583" y="3195827"/>
            <a:ext cx="1219199" cy="43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" sz="32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❧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099" cy="47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algn="ctr" rtl="0">
              <a:spcBef>
                <a:spcPts val="0"/>
              </a:spcBef>
              <a:buFont typeface="Times New Roman"/>
              <a:buNone/>
              <a:defRPr/>
            </a:lvl1pPr>
            <a:lvl2pPr marL="457200" indent="0" rtl="0">
              <a:spcBef>
                <a:spcPts val="0"/>
              </a:spcBef>
              <a:buFont typeface="Times New Roman"/>
              <a:buNone/>
              <a:defRPr/>
            </a:lvl2pPr>
            <a:lvl3pPr marL="914400" indent="0" rtl="0">
              <a:spcBef>
                <a:spcPts val="0"/>
              </a:spcBef>
              <a:buFont typeface="Times New Roman"/>
              <a:buNone/>
              <a:defRPr/>
            </a:lvl3pPr>
            <a:lvl4pPr marL="1371600" indent="0" rtl="0">
              <a:spcBef>
                <a:spcPts val="0"/>
              </a:spcBef>
              <a:buFont typeface="Times New Roman"/>
              <a:buNone/>
              <a:defRPr/>
            </a:lvl4pPr>
            <a:lvl5pPr marL="1828800" indent="0" rtl="0">
              <a:spcBef>
                <a:spcPts val="0"/>
              </a:spcBef>
              <a:buFont typeface="Times New Roman"/>
              <a:buNone/>
              <a:defRPr/>
            </a:lvl5pPr>
            <a:lvl6pPr marL="2286000" indent="0" rtl="0">
              <a:spcBef>
                <a:spcPts val="0"/>
              </a:spcBef>
              <a:buFont typeface="Times New Roman"/>
              <a:buNone/>
              <a:defRPr/>
            </a:lvl6pPr>
            <a:lvl7pPr marL="2743200" indent="0" rtl="0">
              <a:spcBef>
                <a:spcPts val="0"/>
              </a:spcBef>
              <a:buFont typeface="Times New Roman"/>
              <a:buNone/>
              <a:defRPr/>
            </a:lvl7pPr>
            <a:lvl8pPr marL="3200400" indent="0" rtl="0">
              <a:spcBef>
                <a:spcPts val="0"/>
              </a:spcBef>
              <a:buFont typeface="Times New Roman"/>
              <a:buNone/>
              <a:defRPr/>
            </a:lvl8pPr>
            <a:lvl9pPr marL="3657600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099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3"/>
          </p:nvPr>
        </p:nvSpPr>
        <p:spPr>
          <a:xfrm>
            <a:off x="4645025" y="1151334"/>
            <a:ext cx="4041900" cy="47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algn="ctr" rtl="0">
              <a:spcBef>
                <a:spcPts val="0"/>
              </a:spcBef>
              <a:buFont typeface="Times New Roman"/>
              <a:buNone/>
              <a:defRPr/>
            </a:lvl1pPr>
            <a:lvl2pPr marL="457200" indent="0" rtl="0">
              <a:spcBef>
                <a:spcPts val="0"/>
              </a:spcBef>
              <a:buFont typeface="Times New Roman"/>
              <a:buNone/>
              <a:defRPr/>
            </a:lvl2pPr>
            <a:lvl3pPr marL="914400" indent="0" rtl="0">
              <a:spcBef>
                <a:spcPts val="0"/>
              </a:spcBef>
              <a:buFont typeface="Times New Roman"/>
              <a:buNone/>
              <a:defRPr/>
            </a:lvl3pPr>
            <a:lvl4pPr marL="1371600" indent="0" rtl="0">
              <a:spcBef>
                <a:spcPts val="0"/>
              </a:spcBef>
              <a:buFont typeface="Times New Roman"/>
              <a:buNone/>
              <a:defRPr/>
            </a:lvl4pPr>
            <a:lvl5pPr marL="1828800" indent="0" rtl="0">
              <a:spcBef>
                <a:spcPts val="0"/>
              </a:spcBef>
              <a:buFont typeface="Times New Roman"/>
              <a:buNone/>
              <a:defRPr/>
            </a:lvl5pPr>
            <a:lvl6pPr marL="2286000" indent="0" rtl="0">
              <a:spcBef>
                <a:spcPts val="0"/>
              </a:spcBef>
              <a:buFont typeface="Times New Roman"/>
              <a:buNone/>
              <a:defRPr/>
            </a:lvl6pPr>
            <a:lvl7pPr marL="2743200" indent="0" rtl="0">
              <a:spcBef>
                <a:spcPts val="0"/>
              </a:spcBef>
              <a:buFont typeface="Times New Roman"/>
              <a:buNone/>
              <a:defRPr/>
            </a:lvl7pPr>
            <a:lvl8pPr marL="3200400" indent="0" rtl="0">
              <a:spcBef>
                <a:spcPts val="0"/>
              </a:spcBef>
              <a:buFont typeface="Times New Roman"/>
              <a:buNone/>
              <a:defRPr/>
            </a:lvl8pPr>
            <a:lvl9pPr marL="3657600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04787"/>
            <a:ext cx="5638800" cy="70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38912" y="1289304"/>
            <a:ext cx="8247900" cy="340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/>
          <p:nvPr/>
        </p:nvSpPr>
        <p:spPr>
          <a:xfrm>
            <a:off x="6172200" y="121157"/>
            <a:ext cx="2971799" cy="863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6248400" y="205739"/>
            <a:ext cx="2743199" cy="70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rtl="0">
              <a:spcBef>
                <a:spcPts val="0"/>
              </a:spcBef>
              <a:buClr>
                <a:srgbClr val="FFFFFF"/>
              </a:buClr>
              <a:buFont typeface="Times New Roman"/>
              <a:buNone/>
              <a:defRPr/>
            </a:lvl1pPr>
            <a:lvl2pPr marL="457200" indent="0" rtl="0">
              <a:spcBef>
                <a:spcPts val="0"/>
              </a:spcBef>
              <a:buFont typeface="Times New Roman"/>
              <a:buNone/>
              <a:defRPr/>
            </a:lvl2pPr>
            <a:lvl3pPr marL="914400" indent="0" rtl="0">
              <a:spcBef>
                <a:spcPts val="0"/>
              </a:spcBef>
              <a:buFont typeface="Times New Roman"/>
              <a:buNone/>
              <a:defRPr/>
            </a:lvl3pPr>
            <a:lvl4pPr marL="1371600" indent="0" rtl="0">
              <a:spcBef>
                <a:spcPts val="0"/>
              </a:spcBef>
              <a:buFont typeface="Times New Roman"/>
              <a:buNone/>
              <a:defRPr/>
            </a:lvl4pPr>
            <a:lvl5pPr marL="1828800" indent="0" rtl="0">
              <a:spcBef>
                <a:spcPts val="0"/>
              </a:spcBef>
              <a:buFont typeface="Times New Roman"/>
              <a:buNone/>
              <a:defRPr/>
            </a:lvl5pPr>
            <a:lvl6pPr marL="2286000" indent="0" rtl="0">
              <a:spcBef>
                <a:spcPts val="0"/>
              </a:spcBef>
              <a:buFont typeface="Times New Roman"/>
              <a:buNone/>
              <a:defRPr/>
            </a:lvl6pPr>
            <a:lvl7pPr marL="2743200" indent="0" rtl="0">
              <a:spcBef>
                <a:spcPts val="0"/>
              </a:spcBef>
              <a:buFont typeface="Times New Roman"/>
              <a:buNone/>
              <a:defRPr/>
            </a:lvl7pPr>
            <a:lvl8pPr marL="3200400" indent="0" rtl="0">
              <a:spcBef>
                <a:spcPts val="0"/>
              </a:spcBef>
              <a:buFont typeface="Times New Roman"/>
              <a:buNone/>
              <a:defRPr/>
            </a:lvl8pPr>
            <a:lvl9pPr marL="3657600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92" name="Shape 92"/>
          <p:cNvSpPr/>
          <p:nvPr/>
        </p:nvSpPr>
        <p:spPr>
          <a:xfrm>
            <a:off x="6144767" y="100584"/>
            <a:ext cx="7619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6144767" y="100584"/>
            <a:ext cx="7619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idx="2"/>
          </p:nvPr>
        </p:nvSpPr>
        <p:spPr>
          <a:xfrm>
            <a:off x="436879" y="1287780"/>
            <a:ext cx="8250000" cy="3398699"/>
          </a:xfrm>
          <a:prstGeom prst="rect">
            <a:avLst/>
          </a:prstGeom>
          <a:solidFill>
            <a:srgbClr val="D7EEFF"/>
          </a:solid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6172200" y="121157"/>
            <a:ext cx="2971799" cy="863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6144767" y="100584"/>
            <a:ext cx="7619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81000" y="171450"/>
            <a:ext cx="5638800" cy="75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248400" y="171450"/>
            <a:ext cx="2819400" cy="75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rtl="0">
              <a:spcBef>
                <a:spcPts val="0"/>
              </a:spcBef>
              <a:buClr>
                <a:srgbClr val="FFFFFF"/>
              </a:buClr>
              <a:buFont typeface="Times New Roman"/>
              <a:buNone/>
              <a:defRPr/>
            </a:lvl1pPr>
            <a:lvl2pPr marL="457200" indent="0" rtl="0">
              <a:spcBef>
                <a:spcPts val="0"/>
              </a:spcBef>
              <a:buFont typeface="Times New Roman"/>
              <a:buNone/>
              <a:defRPr/>
            </a:lvl2pPr>
            <a:lvl3pPr marL="914400" indent="0" rtl="0">
              <a:spcBef>
                <a:spcPts val="0"/>
              </a:spcBef>
              <a:buFont typeface="Times New Roman"/>
              <a:buNone/>
              <a:defRPr/>
            </a:lvl3pPr>
            <a:lvl4pPr marL="1371600" indent="0" rtl="0">
              <a:spcBef>
                <a:spcPts val="0"/>
              </a:spcBef>
              <a:buFont typeface="Times New Roman"/>
              <a:buNone/>
              <a:defRPr/>
            </a:lvl4pPr>
            <a:lvl5pPr marL="1828800" indent="0" rtl="0">
              <a:spcBef>
                <a:spcPts val="0"/>
              </a:spcBef>
              <a:buFont typeface="Times New Roman"/>
              <a:buNone/>
              <a:defRPr/>
            </a:lvl5pPr>
            <a:lvl6pPr marL="2286000" indent="0" rtl="0">
              <a:spcBef>
                <a:spcPts val="0"/>
              </a:spcBef>
              <a:buFont typeface="Times New Roman"/>
              <a:buNone/>
              <a:defRPr/>
            </a:lvl6pPr>
            <a:lvl7pPr marL="2743200" indent="0" rtl="0">
              <a:spcBef>
                <a:spcPts val="0"/>
              </a:spcBef>
              <a:buFont typeface="Times New Roman"/>
              <a:buNone/>
              <a:defRPr/>
            </a:lvl7pPr>
            <a:lvl8pPr marL="3200400" indent="0" rtl="0">
              <a:spcBef>
                <a:spcPts val="0"/>
              </a:spcBef>
              <a:buFont typeface="Times New Roman"/>
              <a:buNone/>
              <a:defRPr/>
            </a:lvl8pPr>
            <a:lvl9pPr marL="3657600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6144767" y="100584"/>
            <a:ext cx="7619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8600" algn="l" rtl="0">
              <a:spcBef>
                <a:spcPts val="480"/>
              </a:spcBef>
              <a:buClr>
                <a:schemeClr val="accent1"/>
              </a:buClr>
              <a:buFont typeface="Times New Roman"/>
              <a:buChar char="❧"/>
              <a:defRPr/>
            </a:lvl1pPr>
            <a:lvl2pPr marL="742950" indent="-177800" algn="l" rtl="0">
              <a:spcBef>
                <a:spcPts val="400"/>
              </a:spcBef>
              <a:buClr>
                <a:schemeClr val="accent2"/>
              </a:buClr>
              <a:buFont typeface="Times New Roman"/>
              <a:buChar char="o"/>
              <a:defRPr/>
            </a:lvl2pPr>
            <a:lvl3pPr marL="1143000" indent="-114300" algn="l" rtl="0">
              <a:spcBef>
                <a:spcPts val="360"/>
              </a:spcBef>
              <a:buClr>
                <a:schemeClr val="accent3"/>
              </a:buClr>
              <a:buFont typeface="Times New Roman"/>
              <a:buChar char="•"/>
              <a:defRPr/>
            </a:lvl3pPr>
            <a:lvl4pPr marL="1600200" indent="-127000" algn="l" rtl="0">
              <a:spcBef>
                <a:spcPts val="320"/>
              </a:spcBef>
              <a:buClr>
                <a:schemeClr val="accent4"/>
              </a:buClr>
              <a:buFont typeface="Times New Roman"/>
              <a:buChar char="•"/>
              <a:defRPr/>
            </a:lvl4pPr>
            <a:lvl5pPr marL="20574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5pPr>
            <a:lvl6pPr marL="2514600" indent="-139700" algn="l" rtl="0">
              <a:spcBef>
                <a:spcPts val="280"/>
              </a:spcBef>
              <a:buClr>
                <a:schemeClr val="accent6"/>
              </a:buClr>
              <a:buFont typeface="Times New Roman"/>
              <a:buChar char="•"/>
              <a:defRPr/>
            </a:lvl6pPr>
            <a:lvl7pPr marL="2971800" indent="-139700" algn="l" rtl="0">
              <a:spcBef>
                <a:spcPts val="280"/>
              </a:spcBef>
              <a:buClr>
                <a:schemeClr val="accent1"/>
              </a:buClr>
              <a:buFont typeface="Times New Roman"/>
              <a:buChar char="•"/>
              <a:defRPr/>
            </a:lvl7pPr>
            <a:lvl8pPr marL="3429000" indent="-139700" algn="l" rtl="0">
              <a:spcBef>
                <a:spcPts val="280"/>
              </a:spcBef>
              <a:buClr>
                <a:schemeClr val="accent4"/>
              </a:buClr>
              <a:buFont typeface="Times New Roman"/>
              <a:buChar char="•"/>
              <a:defRPr/>
            </a:lvl8pPr>
            <a:lvl9pPr marL="38862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 rot="5400000">
            <a:off x="5448225" y="1552499"/>
            <a:ext cx="5143499" cy="2038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Shape 112"/>
          <p:cNvSpPr/>
          <p:nvPr/>
        </p:nvSpPr>
        <p:spPr>
          <a:xfrm rot="5400000">
            <a:off x="5525505" y="1713599"/>
            <a:ext cx="5143499" cy="17162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 rot="5400000">
            <a:off x="5844749" y="1676428"/>
            <a:ext cx="4388700" cy="144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 rot="5400000">
            <a:off x="1439474" y="-776221"/>
            <a:ext cx="4388700" cy="635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8600" algn="l" rtl="0">
              <a:spcBef>
                <a:spcPts val="480"/>
              </a:spcBef>
              <a:buClr>
                <a:schemeClr val="accent1"/>
              </a:buClr>
              <a:buFont typeface="Times New Roman"/>
              <a:buChar char="❧"/>
              <a:defRPr/>
            </a:lvl1pPr>
            <a:lvl2pPr marL="742950" indent="-177800" algn="l" rtl="0">
              <a:spcBef>
                <a:spcPts val="400"/>
              </a:spcBef>
              <a:buClr>
                <a:schemeClr val="accent2"/>
              </a:buClr>
              <a:buFont typeface="Times New Roman"/>
              <a:buChar char="o"/>
              <a:defRPr/>
            </a:lvl2pPr>
            <a:lvl3pPr marL="1143000" indent="-114300" algn="l" rtl="0">
              <a:spcBef>
                <a:spcPts val="360"/>
              </a:spcBef>
              <a:buClr>
                <a:schemeClr val="accent3"/>
              </a:buClr>
              <a:buFont typeface="Times New Roman"/>
              <a:buChar char="•"/>
              <a:defRPr/>
            </a:lvl3pPr>
            <a:lvl4pPr marL="1600200" indent="-127000" algn="l" rtl="0">
              <a:spcBef>
                <a:spcPts val="320"/>
              </a:spcBef>
              <a:buClr>
                <a:schemeClr val="accent4"/>
              </a:buClr>
              <a:buFont typeface="Times New Roman"/>
              <a:buChar char="•"/>
              <a:defRPr/>
            </a:lvl4pPr>
            <a:lvl5pPr marL="20574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5pPr>
            <a:lvl6pPr marL="2514600" indent="-139700" algn="l" rtl="0">
              <a:spcBef>
                <a:spcPts val="280"/>
              </a:spcBef>
              <a:buClr>
                <a:schemeClr val="accent6"/>
              </a:buClr>
              <a:buFont typeface="Times New Roman"/>
              <a:buChar char="•"/>
              <a:defRPr/>
            </a:lvl6pPr>
            <a:lvl7pPr marL="2971800" indent="-139700" algn="l" rtl="0">
              <a:spcBef>
                <a:spcPts val="280"/>
              </a:spcBef>
              <a:buClr>
                <a:schemeClr val="accent1"/>
              </a:buClr>
              <a:buFont typeface="Times New Roman"/>
              <a:buChar char="•"/>
              <a:defRPr/>
            </a:lvl7pPr>
            <a:lvl8pPr marL="3429000" indent="-139700" algn="l" rtl="0">
              <a:spcBef>
                <a:spcPts val="280"/>
              </a:spcBef>
              <a:buClr>
                <a:schemeClr val="accent4"/>
              </a:buClr>
              <a:buFont typeface="Times New Roman"/>
              <a:buChar char="•"/>
              <a:defRPr/>
            </a:lvl8pPr>
            <a:lvl9pPr marL="388620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096000" y="4767262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8" name="Shape 118"/>
          <p:cNvSpPr/>
          <p:nvPr/>
        </p:nvSpPr>
        <p:spPr>
          <a:xfrm rot="5400000">
            <a:off x="4538702" y="2497049"/>
            <a:ext cx="5143499" cy="14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75438"/>
            <a:ext cx="9144000" cy="109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0" y="125730"/>
            <a:ext cx="9144000" cy="8657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8600" algn="l" rtl="0">
              <a:spcBef>
                <a:spcPts val="480"/>
              </a:spcBef>
              <a:buClr>
                <a:schemeClr val="accent1"/>
              </a:buClr>
              <a:buFont typeface="Times New Roman"/>
              <a:buChar char="❧"/>
              <a:defRPr/>
            </a:lvl1pPr>
            <a:lvl2pPr marL="742950" marR="0" indent="-177800" algn="l" rtl="0">
              <a:spcBef>
                <a:spcPts val="400"/>
              </a:spcBef>
              <a:buClr>
                <a:schemeClr val="accent2"/>
              </a:buClr>
              <a:buFont typeface="Times New Roman"/>
              <a:buChar char="o"/>
              <a:defRPr/>
            </a:lvl2pPr>
            <a:lvl3pPr marL="1143000" marR="0" indent="-114300" algn="l" rtl="0">
              <a:spcBef>
                <a:spcPts val="360"/>
              </a:spcBef>
              <a:buClr>
                <a:schemeClr val="accent3"/>
              </a:buClr>
              <a:buFont typeface="Times New Roman"/>
              <a:buChar char="•"/>
              <a:defRPr/>
            </a:lvl3pPr>
            <a:lvl4pPr marL="1600200" marR="0" indent="-127000" algn="l" rtl="0">
              <a:spcBef>
                <a:spcPts val="320"/>
              </a:spcBef>
              <a:buClr>
                <a:schemeClr val="accent4"/>
              </a:buClr>
              <a:buFont typeface="Times New Roman"/>
              <a:buChar char="•"/>
              <a:defRPr/>
            </a:lvl4pPr>
            <a:lvl5pPr marL="2057400" marR="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5pPr>
            <a:lvl6pPr marL="2514600" marR="0" indent="-139700" algn="l" rtl="0">
              <a:spcBef>
                <a:spcPts val="280"/>
              </a:spcBef>
              <a:buClr>
                <a:schemeClr val="accent6"/>
              </a:buClr>
              <a:buFont typeface="Times New Roman"/>
              <a:buChar char="•"/>
              <a:defRPr/>
            </a:lvl6pPr>
            <a:lvl7pPr marL="2971800" marR="0" indent="-139700" algn="l" rtl="0">
              <a:spcBef>
                <a:spcPts val="280"/>
              </a:spcBef>
              <a:buClr>
                <a:schemeClr val="accent1"/>
              </a:buClr>
              <a:buFont typeface="Times New Roman"/>
              <a:buChar char="•"/>
              <a:defRPr/>
            </a:lvl7pPr>
            <a:lvl8pPr marL="3429000" marR="0" indent="-139700" algn="l" rtl="0">
              <a:spcBef>
                <a:spcPts val="280"/>
              </a:spcBef>
              <a:buClr>
                <a:schemeClr val="accent4"/>
              </a:buClr>
              <a:buFont typeface="Times New Roman"/>
              <a:buChar char="•"/>
              <a:defRPr/>
            </a:lvl8pPr>
            <a:lvl9pPr marL="3886200" marR="0" indent="-139700" algn="l" rtl="0">
              <a:spcBef>
                <a:spcPts val="280"/>
              </a:spcBef>
              <a:buClr>
                <a:schemeClr val="accent5"/>
              </a:buClr>
              <a:buFont typeface="Times New Roman"/>
              <a:buChar char="•"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1026413"/>
            <a:ext cx="9144000" cy="11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ctrTitle"/>
          </p:nvPr>
        </p:nvSpPr>
        <p:spPr>
          <a:xfrm>
            <a:off x="351600" y="2227612"/>
            <a:ext cx="8593199" cy="1189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None/>
            </a:pPr>
            <a:endParaRPr sz="60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None/>
            </a:pPr>
            <a:endParaRPr sz="60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Times New Roman"/>
              <a:buNone/>
            </a:pPr>
            <a:r>
              <a:rPr lang="en" sz="96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Worthingway</a:t>
            </a:r>
            <a:r>
              <a:rPr lang="en" sz="9600" b="1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000" y="127406"/>
            <a:ext cx="1749018" cy="1719881"/>
          </a:xfrm>
          <a:prstGeom prst="rect">
            <a:avLst/>
          </a:prstGeom>
          <a:noFill/>
          <a:ln w="762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2" name="Shape 122"/>
          <p:cNvSpPr txBox="1">
            <a:spLocks noGrp="1"/>
          </p:cNvSpPr>
          <p:nvPr>
            <p:ph type="subTitle" idx="1"/>
          </p:nvPr>
        </p:nvSpPr>
        <p:spPr>
          <a:xfrm>
            <a:off x="663536" y="4485693"/>
            <a:ext cx="8001000" cy="400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3000" b="1">
                <a:latin typeface="Times New Roman"/>
                <a:ea typeface="Times New Roman"/>
                <a:cs typeface="Times New Roman"/>
                <a:sym typeface="Times New Roman"/>
              </a:rPr>
              <a:t>Absolute Excellence / Exponential Impact</a:t>
            </a:r>
          </a:p>
          <a:p>
            <a:pPr marL="0" marR="0" lvl="0" indent="0" algn="ctr" rtl="0">
              <a:spcBef>
                <a:spcPts val="400"/>
              </a:spcBef>
              <a:buClr>
                <a:schemeClr val="accent1"/>
              </a:buClr>
              <a:buFont typeface="Times New Roman"/>
              <a:buNone/>
            </a:pPr>
            <a:endParaRPr sz="2000" b="0" i="0" u="none" strike="noStrike" cap="none" baseline="0">
              <a:solidFill>
                <a:srgbClr val="CCEC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ubTitle" idx="2"/>
          </p:nvPr>
        </p:nvSpPr>
        <p:spPr>
          <a:xfrm>
            <a:off x="663524" y="3587418"/>
            <a:ext cx="8001000" cy="400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1" i="0" u="none" strike="noStrike" cap="none" baseline="0">
                <a:solidFill>
                  <a:srgbClr val="CCE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August </a:t>
            </a:r>
            <a:r>
              <a:rPr lang="en" sz="2400" b="1">
                <a:solidFill>
                  <a:srgbClr val="CCE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" sz="2400" b="1" i="0" u="none" strike="noStrike" cap="none" baseline="30000">
                <a:solidFill>
                  <a:srgbClr val="CCE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" sz="2400" b="1" i="0" u="none" strike="noStrike" cap="none" baseline="0">
                <a:solidFill>
                  <a:srgbClr val="CCE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2014</a:t>
            </a:r>
          </a:p>
          <a:p>
            <a:pPr marL="0" marR="0" lvl="0" indent="0" algn="ctr" rtl="0">
              <a:spcBef>
                <a:spcPts val="400"/>
              </a:spcBef>
              <a:buClr>
                <a:schemeClr val="accent1"/>
              </a:buClr>
              <a:buFont typeface="Times New Roman"/>
              <a:buNone/>
            </a:pPr>
            <a:endParaRPr sz="2000" b="0" i="0" u="none" strike="noStrike" cap="none" baseline="0">
              <a:solidFill>
                <a:srgbClr val="CCEC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Welcome!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❧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Mr. Kellenberger/Mr. Mosca/Ms. Deuschle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❧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Goal of this evening: Give families a chance to meet teachers and to learn more about course content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❧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Process: </a:t>
            </a:r>
          </a:p>
          <a:p>
            <a:pPr marR="0" lvl="1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o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Opportunity Discussion (Parents and Students)</a:t>
            </a:r>
          </a:p>
          <a:p>
            <a:pPr marR="0" lvl="1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o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Brief presentation by our core course staff (those classes that every student takes: social studies, math, language arts, and science) </a:t>
            </a:r>
          </a:p>
          <a:p>
            <a:pPr marR="0" lvl="1" algn="l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/>
              <a:buChar char="o"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Breakout sessions to meet with individual teachers (to help with this, teachers are grouped by content in single rooms)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10000" y="1489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5400">
                <a:solidFill>
                  <a:srgbClr val="FFFFFF"/>
                </a:solidFill>
              </a:rPr>
              <a:t>Remind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To receive text message updates about school: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- Send a text to: (614) 699-5169 with the message:  @wwaystaff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- Standard text rates apply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- You can unsubscribe at any time by replying to any of my texts:  unsubscribe@wwaystaff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138650" y="160735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5400">
                <a:solidFill>
                  <a:srgbClr val="FFFFFF"/>
                </a:solidFill>
              </a:rPr>
              <a:t>Opportunities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92000" y="12416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Parents: PTA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- 1st Meeting tomorrow, 8/26, 6pm in the Worthingway Library 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Font typeface="Arial"/>
              <a:buNone/>
            </a:pPr>
            <a:endParaRPr b="1">
              <a:solidFill>
                <a:schemeClr val="accent2"/>
              </a:solidFill>
            </a:endParaRP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Students: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Worthington Park Library: Keenan Blanke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Musical: Mr. Reed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Robotics Club: Mr. Baird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Student Council: Mr. Vallette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Math Counts: Mr. Smith/Mrs. McKinney</a:t>
            </a:r>
          </a:p>
          <a:p>
            <a:pPr lvl="0" rtl="0">
              <a:spcBef>
                <a:spcPts val="0"/>
              </a:spcBef>
              <a:buClr>
                <a:schemeClr val="accent2"/>
              </a:buClr>
              <a:buSzPct val="78571"/>
              <a:buFont typeface="Arial"/>
              <a:buNone/>
            </a:pPr>
            <a:r>
              <a:rPr lang="en" b="1">
                <a:solidFill>
                  <a:schemeClr val="accent2"/>
                </a:solidFill>
              </a:rPr>
              <a:t>	- Others: More opportunities will arise throughout the year!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5400">
                <a:solidFill>
                  <a:srgbClr val="FFFFFF"/>
                </a:solidFill>
              </a:rPr>
              <a:t>Infinite Campus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0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Please check often--access through the worthington.k12.oh.us website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rtl="0">
              <a:spcBef>
                <a:spcPts val="0"/>
              </a:spcBef>
              <a:buNone/>
            </a:pPr>
            <a:r>
              <a:rPr lang="en" sz="2400"/>
              <a:t>Please contact teachers right away with questions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rtl="0">
              <a:spcBef>
                <a:spcPts val="0"/>
              </a:spcBef>
              <a:buNone/>
            </a:pPr>
            <a:r>
              <a:rPr lang="en" sz="2400" b="1"/>
              <a:t>Infinite Campus Training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Worthington Park Library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September 18th at 6:00 p.m.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233025" y="1725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Social Studies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*Rotation Schedule = About 52 Days 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-Smith-Tisdale-Vallette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-Tisdale-Vallette-Smith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-Vallette-Smith-Tisdale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*No Assigned Books / Sign Out As Needed</a:t>
            </a:r>
          </a:p>
          <a:p>
            <a:pPr marL="0" marR="0" lvl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*Focus on reading and writing within s.s.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4800">
                <a:solidFill>
                  <a:srgbClr val="FFFFFF"/>
                </a:solidFill>
              </a:rPr>
              <a:t>Social Studies - Mr. Vallette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3600">
                <a:solidFill>
                  <a:srgbClr val="424D43"/>
                </a:solidFill>
              </a:rPr>
              <a:t>7th Grade Topics	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Ancient Greece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Ancient Rome</a:t>
            </a:r>
          </a:p>
          <a:p>
            <a:pPr marL="0" indent="0" rtl="0">
              <a:lnSpc>
                <a:spcPct val="120000"/>
              </a:lnSpc>
              <a:spcBef>
                <a:spcPts val="2400"/>
              </a:spcBef>
              <a:buNone/>
            </a:pPr>
            <a:endParaRPr sz="2400">
              <a:solidFill>
                <a:srgbClr val="424D43"/>
              </a:solidFill>
            </a:endParaRP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SzPct val="30555"/>
              <a:buFont typeface="Arial"/>
              <a:buNone/>
            </a:pPr>
            <a:r>
              <a:rPr lang="en" sz="3600">
                <a:solidFill>
                  <a:srgbClr val="424D43"/>
                </a:solidFill>
              </a:rPr>
              <a:t>8th Grade Topics	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The Constitution</a:t>
            </a:r>
          </a:p>
          <a:p>
            <a:pPr marL="0" lvl="0" indent="45720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424D43"/>
                </a:solidFill>
              </a:rPr>
              <a:t>The Early Republic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>
                <a:solidFill>
                  <a:srgbClr val="FFFFFF"/>
                </a:solidFill>
              </a:rPr>
              <a:t>Social Studies - Mr. Tisdale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3600">
                <a:solidFill>
                  <a:srgbClr val="424D43"/>
                </a:solidFill>
              </a:rPr>
              <a:t>7th Grade Topics	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Middle Ages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Renaissance 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Reformation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Age of Exploration</a:t>
            </a:r>
          </a:p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endParaRPr sz="2400">
              <a:solidFill>
                <a:srgbClr val="424D43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3600">
                <a:solidFill>
                  <a:srgbClr val="424D43"/>
                </a:solidFill>
              </a:rPr>
              <a:t>8th Grade Topics	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Colonization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Road to Revolution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American Revolution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Articles of Confederation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>
                <a:solidFill>
                  <a:srgbClr val="FFFFFF"/>
                </a:solidFill>
              </a:rPr>
              <a:t>Social Studies - Mr. Smith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3600">
                <a:solidFill>
                  <a:srgbClr val="424D43"/>
                </a:solidFill>
              </a:rPr>
              <a:t>7th Grade Topics	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Christianity</a:t>
            </a:r>
          </a:p>
          <a:p>
            <a:pPr mar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Islam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Medieval Africa</a:t>
            </a:r>
          </a:p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endParaRPr sz="2400">
              <a:solidFill>
                <a:srgbClr val="424D43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3600">
                <a:solidFill>
                  <a:srgbClr val="424D43"/>
                </a:solidFill>
              </a:rPr>
              <a:t>8th Grade Topics	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Manifest Destiny</a:t>
            </a:r>
          </a:p>
          <a:p>
            <a:pPr marL="0" lvl="0" indent="45720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Causes of the Civil War</a:t>
            </a:r>
          </a:p>
          <a:p>
            <a:pPr marL="457200" lvl="0" indent="0" rtl="0">
              <a:lnSpc>
                <a:spcPct val="120000"/>
              </a:lnSpc>
              <a:spcBef>
                <a:spcPts val="2400"/>
              </a:spcBef>
              <a:buNone/>
            </a:pPr>
            <a:r>
              <a:rPr lang="en" sz="2400">
                <a:solidFill>
                  <a:srgbClr val="424D43"/>
                </a:solidFill>
              </a:rPr>
              <a:t>Civil War and        Reconstruction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233025" y="1725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Social Studies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Communication- 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Contact any Social Studies teacher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Check Infinite Campus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Grading-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(M) Missing Assignments </a:t>
            </a:r>
          </a:p>
          <a:p>
            <a:pPr marL="0" marR="0" indent="0" algn="l" rtl="0">
              <a:lnSpc>
                <a:spcPct val="115000"/>
              </a:lnSpc>
              <a:spcBef>
                <a:spcPts val="480"/>
              </a:spcBef>
              <a:buNone/>
            </a:pPr>
            <a:r>
              <a:rPr lang="en" sz="3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There’s an APP for that (Infinite Campus)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480"/>
              </a:spcBef>
              <a:buNone/>
            </a:pPr>
            <a:endParaRPr sz="30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80"/>
              </a:spcBef>
              <a:buNone/>
            </a:pPr>
            <a:endParaRPr sz="30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8229600" cy="3239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3000" b="1">
                <a:latin typeface="Times New Roman"/>
                <a:ea typeface="Times New Roman"/>
                <a:cs typeface="Times New Roman"/>
                <a:sym typeface="Times New Roman"/>
              </a:rPr>
              <a:t>Math Department: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Mrs. McKinney (35):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CCSS Math 7, CCSS Math 8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Mrs. Freeman (35):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CCSS Math 7, CCSS Math 8 (7th grade)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Mrs. Adesso (37):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Acc CCSS Math 7, CCSS Math 8</a:t>
            </a:r>
          </a:p>
          <a:p>
            <a:pPr marL="0" marR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Mrs. Morgan (37):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CCSS Math 8, CCSS M8M1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buNone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Miss Aubry (37):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Math Intervention Specialist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</a:p>
        </p:txBody>
      </p:sp>
      <p:graphicFrame>
        <p:nvGraphicFramePr>
          <p:cNvPr id="192" name="Shape 192"/>
          <p:cNvGraphicFramePr/>
          <p:nvPr/>
        </p:nvGraphicFramePr>
        <p:xfrm>
          <a:off x="616325" y="2049559"/>
          <a:ext cx="7239000" cy="3010090"/>
        </p:xfrm>
        <a:graphic>
          <a:graphicData uri="http://schemas.openxmlformats.org/drawingml/2006/table">
            <a:tbl>
              <a:tblPr>
                <a:noFill/>
                <a:tableStyleId>{51468915-20C8-4867-AAF4-EA5E042471F2}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815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7th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9th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10th Grade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7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8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2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Accelerated CCSS Math 7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8/Math1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2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3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8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2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3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CCSS Math 8/Math1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2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Hon. CCSS Math 3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Honors Precalc</a:t>
                      </a:r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8229600" cy="668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480"/>
              </a:spcBef>
              <a:buNone/>
            </a:pPr>
            <a:r>
              <a:rPr lang="en" sz="3000" b="1">
                <a:latin typeface="Times New Roman"/>
                <a:ea typeface="Times New Roman"/>
                <a:cs typeface="Times New Roman"/>
                <a:sym typeface="Times New Roman"/>
              </a:rPr>
              <a:t>Progression for Current 7th Graders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</a:p>
        </p:txBody>
      </p:sp>
      <p:graphicFrame>
        <p:nvGraphicFramePr>
          <p:cNvPr id="199" name="Shape 199"/>
          <p:cNvGraphicFramePr/>
          <p:nvPr/>
        </p:nvGraphicFramePr>
        <p:xfrm>
          <a:off x="750800" y="2329709"/>
          <a:ext cx="7323100" cy="1917715"/>
        </p:xfrm>
        <a:graphic>
          <a:graphicData uri="http://schemas.openxmlformats.org/drawingml/2006/table">
            <a:tbl>
              <a:tblPr>
                <a:noFill/>
                <a:tableStyleId>{D7BC8D4F-0DC8-4C47-ADAE-CB86BCC61017}</a:tableStyleId>
              </a:tblPr>
              <a:tblGrid>
                <a:gridCol w="1830775"/>
                <a:gridCol w="1830775"/>
                <a:gridCol w="1830775"/>
                <a:gridCol w="1830775"/>
              </a:tblGrid>
              <a:tr h="5815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9th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10th Grade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11th Grade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CCSS Math 8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CCSS Math 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CCSS Math 2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CCSS Math 3</a:t>
                      </a:r>
                    </a:p>
                  </a:txBody>
                  <a:tcPr marL="91425" marR="91425" marT="91425" marB="91425" anchor="ctr"/>
                </a:tc>
              </a:tr>
              <a:tr h="6047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CCSS Math 8/Math1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Hon. CCSS Math 2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Hon. CCSS Math 3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Honors Precalc</a:t>
                      </a:r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8229600" cy="668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480"/>
              </a:spcBef>
              <a:buNone/>
            </a:pPr>
            <a:r>
              <a:rPr lang="en" sz="3000" b="1">
                <a:latin typeface="Times New Roman"/>
                <a:ea typeface="Times New Roman"/>
                <a:cs typeface="Times New Roman"/>
                <a:sym typeface="Times New Roman"/>
              </a:rPr>
              <a:t>Progression for Current 8th Graders 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  <a:r>
              <a:rPr lang="en" sz="5400"/>
              <a:t>m</a:t>
            </a:r>
          </a:p>
        </p:txBody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en" sz="3000"/>
              <a:t>Math 7, Math 8, and Accelerated Math 7 Courses are using digits on-line program</a:t>
            </a:r>
          </a:p>
          <a:p>
            <a:pPr marL="0" indent="0" rtl="0">
              <a:spcBef>
                <a:spcPts val="0"/>
              </a:spcBef>
              <a:buNone/>
            </a:pPr>
            <a:endParaRPr sz="3000"/>
          </a:p>
          <a:p>
            <a:pPr marL="0" indent="0">
              <a:spcBef>
                <a:spcPts val="0"/>
              </a:spcBef>
              <a:buNone/>
            </a:pPr>
            <a:r>
              <a:rPr lang="en" sz="3000"/>
              <a:t>Math 1 course is using MathXL on-line program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8229600" cy="3474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l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3000" b="1">
                <a:latin typeface="Times New Roman"/>
                <a:ea typeface="Times New Roman"/>
                <a:cs typeface="Times New Roman"/>
                <a:sym typeface="Times New Roman"/>
              </a:rPr>
              <a:t>Each courses major focus is:</a:t>
            </a:r>
          </a:p>
          <a:p>
            <a:pPr marL="0" marR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CCSS Math 7: </a:t>
            </a: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Proportional Reasoning</a:t>
            </a:r>
          </a:p>
          <a:p>
            <a:pPr marL="0" marR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 algn="l"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ACC CCSS Math 7: </a:t>
            </a: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Proportional Reasoning and Linear Equations</a:t>
            </a:r>
          </a:p>
          <a:p>
            <a:pPr marL="0" lvl="0" indent="0" rtl="0">
              <a:spcBef>
                <a:spcPts val="0"/>
              </a:spcBef>
              <a:buClr>
                <a:schemeClr val="accent2"/>
              </a:buClr>
              <a:buSzPct val="61111"/>
              <a:buFont typeface="Arial"/>
              <a:buNone/>
            </a:pPr>
            <a:r>
              <a:rPr lang="en" sz="18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CCSS Math 8: </a:t>
            </a:r>
            <a:r>
              <a:rPr lang="en" sz="18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Linear Equations</a:t>
            </a:r>
          </a:p>
          <a:p>
            <a:pPr marL="0" lvl="0" indent="0" rtl="0">
              <a:spcBef>
                <a:spcPts val="0"/>
              </a:spcBef>
              <a:buClr>
                <a:schemeClr val="accent2"/>
              </a:buClr>
              <a:buFont typeface="Arial"/>
              <a:buNone/>
            </a:pPr>
            <a:endParaRPr sz="18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buClr>
                <a:schemeClr val="accent2"/>
              </a:buClr>
              <a:buSzPct val="61111"/>
              <a:buFont typeface="Arial"/>
              <a:buNone/>
            </a:pPr>
            <a:r>
              <a:rPr lang="en" sz="18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CCSS Math 1: </a:t>
            </a:r>
            <a:r>
              <a:rPr lang="en" sz="18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Linear &amp; Exponential Functions, Transformational Geometry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Math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457200" y="1637175"/>
            <a:ext cx="8229600" cy="2632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Times New Roman"/>
              <a:buChar char="➢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PARCC (Partnership for Assessment of Readiness for College and Career)</a:t>
            </a:r>
          </a:p>
          <a:p>
            <a:pPr marL="914400" lvl="1" indent="-381000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Replaces OAA in 7th and 8th grade</a:t>
            </a:r>
          </a:p>
          <a:p>
            <a:pPr marL="914400" lvl="1" indent="-381000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Currently scheduled to be computer-based: computer skills will be required</a:t>
            </a:r>
          </a:p>
          <a:p>
            <a:pPr marL="0" marR="0" lvl="0" indent="0" algn="l" rtl="0">
              <a:lnSpc>
                <a:spcPct val="200000"/>
              </a:lnSpc>
              <a:spcBef>
                <a:spcPts val="480"/>
              </a:spcBef>
              <a:buNone/>
            </a:pPr>
            <a:endParaRPr sz="48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</a:rPr>
              <a:t>English Language Arts Teachers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457200" y="1053900"/>
            <a:ext cx="8229600" cy="35408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Baker: Language Arts 7, Enriched 8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Charity: Language Arts 8, Enriched 7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Mr. Cly: Reading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Cready: Great Books, Foundations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Keeler: Language Arts 8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Littell: Language Arts 7 and 8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Remias: Language Arts 7 and 8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Ms. Smith: Language Arts 7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Ms. Wilson: Language Arts 7 and 8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English Language Arts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480"/>
              </a:spcBef>
              <a:buClr>
                <a:srgbClr val="000000"/>
              </a:buClr>
              <a:buSzPct val="100000"/>
              <a:buFont typeface="Times New Roman"/>
              <a:buChar char="➢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PARCC (Partnership for Assessment of Readiness for College and Career)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Replaces OAA in 7th and 8th grade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Currently scheduled to be computer-based: computer skills will be required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2 part test (March and April)</a:t>
            </a:r>
          </a:p>
          <a:p>
            <a:pPr marL="1371600" marR="0" lvl="2" indent="-381000" algn="l" rtl="0">
              <a:lnSpc>
                <a:spcPct val="115000"/>
              </a:lnSpc>
              <a:spcBef>
                <a:spcPts val="480"/>
              </a:spcBef>
              <a:buClr>
                <a:schemeClr val="accent3"/>
              </a:buClr>
              <a:buSzPct val="100000"/>
              <a:buFont typeface="Times New Roman"/>
              <a:buChar char="■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Essay</a:t>
            </a:r>
          </a:p>
          <a:p>
            <a:pPr marL="1371600" marR="0" lvl="2" indent="-381000" algn="l" rtl="0">
              <a:lnSpc>
                <a:spcPct val="115000"/>
              </a:lnSpc>
              <a:spcBef>
                <a:spcPts val="480"/>
              </a:spcBef>
              <a:buClr>
                <a:schemeClr val="accent3"/>
              </a:buClr>
              <a:buSzPct val="100000"/>
              <a:buFont typeface="Times New Roman"/>
              <a:buChar char="■"/>
            </a:pPr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Multiple choice primarily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</a:rPr>
              <a:t>What Does This Mean for My Child?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lvl="1" indent="-381000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reading rigor is VITAL</a:t>
            </a:r>
          </a:p>
          <a:p>
            <a:pPr marL="1371600" lvl="2" indent="-381000" rtl="0">
              <a:lnSpc>
                <a:spcPct val="115000"/>
              </a:lnSpc>
              <a:spcBef>
                <a:spcPts val="480"/>
              </a:spcBef>
              <a:buClr>
                <a:schemeClr val="dk2"/>
              </a:buClr>
              <a:buSzPct val="100000"/>
              <a:buFont typeface="Times New Roman"/>
              <a:buChar char="■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Encourage reading at home to build vocabulary and stamina</a:t>
            </a:r>
          </a:p>
          <a:p>
            <a:pPr marL="1371600" lvl="2" indent="-381000" rtl="0">
              <a:lnSpc>
                <a:spcPct val="115000"/>
              </a:lnSpc>
              <a:spcBef>
                <a:spcPts val="480"/>
              </a:spcBef>
              <a:buClr>
                <a:schemeClr val="dk2"/>
              </a:buClr>
              <a:buSzPct val="100000"/>
              <a:buFont typeface="Times New Roman"/>
              <a:buChar char="■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Daily Sustained Silent Reading (SSR)</a:t>
            </a:r>
          </a:p>
          <a:p>
            <a:pPr marL="914400" lvl="1" indent="-381000" rtl="0">
              <a:lnSpc>
                <a:spcPct val="115000"/>
              </a:lnSpc>
              <a:spcBef>
                <a:spcPts val="480"/>
              </a:spcBef>
              <a:buClr>
                <a:schemeClr val="accent2"/>
              </a:buClr>
              <a:buSzPct val="100000"/>
              <a:buFont typeface="Times New Roman"/>
              <a:buChar char="○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in critical thinking and expository writing</a:t>
            </a:r>
          </a:p>
          <a:p>
            <a:pPr marL="1371600" lvl="2" indent="-381000" rtl="0">
              <a:lnSpc>
                <a:spcPct val="115000"/>
              </a:lnSpc>
              <a:spcBef>
                <a:spcPts val="480"/>
              </a:spcBef>
              <a:buClr>
                <a:schemeClr val="dk2"/>
              </a:buClr>
              <a:buSzPct val="100000"/>
              <a:buFont typeface="Times New Roman"/>
              <a:buChar char="■"/>
            </a:pPr>
            <a:r>
              <a:rPr lang="en" sz="2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Synthesize and analyze multiple readings into an organized essay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" sz="5400">
                <a:solidFill>
                  <a:srgbClr val="FFFFFF"/>
                </a:solidFill>
              </a:rPr>
              <a:t>Science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510699" cy="3943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533400" algn="l" rtl="0">
              <a:lnSpc>
                <a:spcPct val="200000"/>
              </a:lnSpc>
              <a:spcBef>
                <a:spcPts val="480"/>
              </a:spcBef>
              <a:buClr>
                <a:schemeClr val="accent1"/>
              </a:buClr>
              <a:buSzPct val="100000"/>
              <a:buFont typeface="Times New Roman"/>
              <a:buChar char="❧"/>
            </a:pPr>
            <a:r>
              <a:rPr lang="en" sz="4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Brochure</a:t>
            </a:r>
          </a:p>
          <a:p>
            <a:pPr marL="342900" marR="0" lvl="0" indent="-533400" algn="l" rtl="0">
              <a:lnSpc>
                <a:spcPct val="200000"/>
              </a:lnSpc>
              <a:spcBef>
                <a:spcPts val="480"/>
              </a:spcBef>
              <a:buClr>
                <a:schemeClr val="dk2"/>
              </a:buClr>
              <a:buSzPct val="100000"/>
              <a:buFont typeface="Times New Roman"/>
              <a:buChar char="❧"/>
            </a:pPr>
            <a:r>
              <a:rPr lang="en" sz="4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Calendar</a:t>
            </a:r>
          </a:p>
          <a:p>
            <a:pPr marL="342900" marR="0" lvl="0" indent="-533400" algn="l" rtl="0">
              <a:lnSpc>
                <a:spcPct val="200000"/>
              </a:lnSpc>
              <a:spcBef>
                <a:spcPts val="480"/>
              </a:spcBef>
              <a:buClr>
                <a:schemeClr val="dk2"/>
              </a:buClr>
              <a:buSzPct val="100000"/>
              <a:buFont typeface="Times New Roman"/>
              <a:buChar char="❧"/>
            </a:pPr>
            <a:r>
              <a:rPr lang="en" sz="4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Testing and advanced science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833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5400">
                <a:solidFill>
                  <a:srgbClr val="FFFFFF"/>
                </a:solidFill>
              </a:rPr>
              <a:t>Meet the Teacher!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Wellness for Life: Gymnasium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Art: Room: 45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Language Arts: 39 and 41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Math: 37 and 35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Tech Ed: 34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Wilson Reading with Mrs. Baker: 32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Foreign Languages: 12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Science: 15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Social Studies: 16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Reading with Mr. Cly: 20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LMS Classes: Library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9" name="Shape 249"/>
          <p:cNvSpPr txBox="1"/>
          <p:nvPr/>
        </p:nvSpPr>
        <p:spPr>
          <a:xfrm>
            <a:off x="3716600" y="1356850"/>
            <a:ext cx="5226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 txBox="1"/>
          <p:nvPr/>
        </p:nvSpPr>
        <p:spPr>
          <a:xfrm>
            <a:off x="3716625" y="1439450"/>
            <a:ext cx="5226600" cy="324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 txBox="1"/>
          <p:nvPr/>
        </p:nvSpPr>
        <p:spPr>
          <a:xfrm>
            <a:off x="8037900" y="3482125"/>
            <a:ext cx="648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US</a:t>
            </a:r>
          </a:p>
        </p:txBody>
      </p:sp>
      <p:cxnSp>
        <p:nvCxnSpPr>
          <p:cNvPr id="252" name="Shape 252"/>
          <p:cNvCxnSpPr/>
          <p:nvPr/>
        </p:nvCxnSpPr>
        <p:spPr>
          <a:xfrm rot="10800000">
            <a:off x="6795974" y="3303725"/>
            <a:ext cx="1628400" cy="116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53" name="Shape 253"/>
          <p:cNvCxnSpPr/>
          <p:nvPr/>
        </p:nvCxnSpPr>
        <p:spPr>
          <a:xfrm rot="10800000">
            <a:off x="6902124" y="1807574"/>
            <a:ext cx="58800" cy="13995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54" name="Shape 254"/>
          <p:cNvCxnSpPr/>
          <p:nvPr/>
        </p:nvCxnSpPr>
        <p:spPr>
          <a:xfrm flipH="1">
            <a:off x="3763949" y="1699212"/>
            <a:ext cx="3220800" cy="116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55" name="Shape 255"/>
          <p:cNvSpPr txBox="1"/>
          <p:nvPr/>
        </p:nvSpPr>
        <p:spPr>
          <a:xfrm>
            <a:off x="6902125" y="3485825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20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3955425" y="2569075"/>
            <a:ext cx="855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Library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5604350" y="3120350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15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 txBox="1"/>
          <p:nvPr/>
        </p:nvSpPr>
        <p:spPr>
          <a:xfrm>
            <a:off x="5226825" y="1106437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39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 txBox="1"/>
          <p:nvPr/>
        </p:nvSpPr>
        <p:spPr>
          <a:xfrm>
            <a:off x="5604350" y="1123837"/>
            <a:ext cx="507300" cy="42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41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4271175" y="1124050"/>
            <a:ext cx="4365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37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5604350" y="1817000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34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4164975" y="1734475"/>
            <a:ext cx="648899" cy="53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32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4129575" y="4032200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12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5274125" y="4032200"/>
            <a:ext cx="648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16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3752000" y="2486775"/>
            <a:ext cx="955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 txBox="1"/>
          <p:nvPr/>
        </p:nvSpPr>
        <p:spPr>
          <a:xfrm>
            <a:off x="6394825" y="1160612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45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6819649" y="3480625"/>
            <a:ext cx="35400" cy="460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68" name="Shape 268"/>
          <p:cNvCxnSpPr/>
          <p:nvPr/>
        </p:nvCxnSpPr>
        <p:spPr>
          <a:xfrm flipH="1">
            <a:off x="3940874" y="3775575"/>
            <a:ext cx="2737200" cy="116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9" name="Shape 269"/>
          <p:cNvSpPr txBox="1"/>
          <p:nvPr/>
        </p:nvSpPr>
        <p:spPr>
          <a:xfrm>
            <a:off x="8037900" y="1997887"/>
            <a:ext cx="955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 txBox="1"/>
          <p:nvPr/>
        </p:nvSpPr>
        <p:spPr>
          <a:xfrm>
            <a:off x="8191350" y="2029575"/>
            <a:ext cx="648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Gym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3374425" y="1160625"/>
            <a:ext cx="5073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35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catur">
  <a:themeElements>
    <a:clrScheme name="Custom 13">
      <a:dk1>
        <a:srgbClr val="FF0000"/>
      </a:dk1>
      <a:lt1>
        <a:srgbClr val="BFE4FF"/>
      </a:lt1>
      <a:dk2>
        <a:srgbClr val="0070C0"/>
      </a:dk2>
      <a:lt2>
        <a:srgbClr val="BFE4FF"/>
      </a:lt2>
      <a:accent1>
        <a:srgbClr val="FF0000"/>
      </a:accent1>
      <a:accent2>
        <a:srgbClr val="000000"/>
      </a:accent2>
      <a:accent3>
        <a:srgbClr val="0070C0"/>
      </a:accent3>
      <a:accent4>
        <a:srgbClr val="FF0000"/>
      </a:accent4>
      <a:accent5>
        <a:srgbClr val="0070C0"/>
      </a:accent5>
      <a:accent6>
        <a:srgbClr val="000000"/>
      </a:accent6>
      <a:hlink>
        <a:srgbClr val="0C0C0C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Office PowerPoint</Application>
  <PresentationFormat>On-screen Show (16:9)</PresentationFormat>
  <Paragraphs>192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simple-light</vt:lpstr>
      <vt:lpstr>Decatur</vt:lpstr>
      <vt:lpstr>  Worthingway </vt:lpstr>
      <vt:lpstr>Welcome!</vt:lpstr>
      <vt:lpstr>Remind</vt:lpstr>
      <vt:lpstr>Opportunities</vt:lpstr>
      <vt:lpstr>Infinite Campus</vt:lpstr>
      <vt:lpstr>Social Studies</vt:lpstr>
      <vt:lpstr>Social Studies - Mr. Vallette </vt:lpstr>
      <vt:lpstr>Social Studies - Mr. Tisdale </vt:lpstr>
      <vt:lpstr>Social Studies - Mr. Smith </vt:lpstr>
      <vt:lpstr>Social Studies</vt:lpstr>
      <vt:lpstr>Math</vt:lpstr>
      <vt:lpstr>Math</vt:lpstr>
      <vt:lpstr>Math</vt:lpstr>
      <vt:lpstr>Mathm</vt:lpstr>
      <vt:lpstr>Math</vt:lpstr>
      <vt:lpstr>Math</vt:lpstr>
      <vt:lpstr>English Language Arts Teachers</vt:lpstr>
      <vt:lpstr>English Language Arts</vt:lpstr>
      <vt:lpstr>What Does This Mean for My Child?</vt:lpstr>
      <vt:lpstr>Science</vt:lpstr>
      <vt:lpstr>Meet the Teacher!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Worthingway </dc:title>
  <dc:creator>Kellenberger, Nathan</dc:creator>
  <cp:lastModifiedBy>Kellenberger, Nathan</cp:lastModifiedBy>
  <cp:revision>1</cp:revision>
  <dcterms:modified xsi:type="dcterms:W3CDTF">2014-08-26T13:38:31Z</dcterms:modified>
</cp:coreProperties>
</file>