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82" r:id="rId18"/>
    <p:sldId id="273" r:id="rId19"/>
    <p:sldId id="278" r:id="rId20"/>
    <p:sldId id="277" r:id="rId21"/>
    <p:sldId id="279" r:id="rId22"/>
    <p:sldId id="280" r:id="rId23"/>
    <p:sldId id="274" r:id="rId24"/>
    <p:sldId id="275" r:id="rId25"/>
    <p:sldId id="281" r:id="rId26"/>
    <p:sldId id="276" r:id="rId27"/>
    <p:sldId id="27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E6E8-0848-4CA3-928A-936609B883DD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25CF-8447-491E-889E-3DA541A15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E6E8-0848-4CA3-928A-936609B883DD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25CF-8447-491E-889E-3DA541A15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E6E8-0848-4CA3-928A-936609B883DD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25CF-8447-491E-889E-3DA541A15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E6E8-0848-4CA3-928A-936609B883DD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25CF-8447-491E-889E-3DA541A15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E6E8-0848-4CA3-928A-936609B883DD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25CF-8447-491E-889E-3DA541A15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E6E8-0848-4CA3-928A-936609B883DD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25CF-8447-491E-889E-3DA541A15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E6E8-0848-4CA3-928A-936609B883DD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25CF-8447-491E-889E-3DA541A15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E6E8-0848-4CA3-928A-936609B883DD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25CF-8447-491E-889E-3DA541A15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E6E8-0848-4CA3-928A-936609B883DD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25CF-8447-491E-889E-3DA541A15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E6E8-0848-4CA3-928A-936609B883DD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25CF-8447-491E-889E-3DA541A15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E6E8-0848-4CA3-928A-936609B883DD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25CF-8447-491E-889E-3DA541A15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9E6E8-0848-4CA3-928A-936609B883DD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025CF-8447-491E-889E-3DA541A15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Clay County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133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Year 1 Results</a:t>
            </a:r>
          </a:p>
          <a:p>
            <a:r>
              <a:rPr lang="en-US" sz="3600" dirty="0" smtClean="0"/>
              <a:t>May 2012</a:t>
            </a:r>
          </a:p>
          <a:p>
            <a:r>
              <a:rPr lang="en-US" sz="3600" dirty="0" smtClean="0"/>
              <a:t>NDPC SD and WVDE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400" dirty="0" smtClean="0"/>
              <a:t>Baseline data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066800"/>
            <a:ext cx="7772400" cy="1500187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What stood out in the data probes worksheets as areas for improvement </a:t>
            </a:r>
          </a:p>
          <a:p>
            <a:pPr algn="ctr"/>
            <a:r>
              <a:rPr lang="en-US" sz="3200" dirty="0" smtClean="0"/>
              <a:t>for students with IEPs?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533395" y="274320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We recognized a need for a more connected student body.</a:t>
            </a:r>
          </a:p>
          <a:p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We realized our parent communication needed to be increased based on both positive and negative situations.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Baseline Data Details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Attendance was 93.3% for the 2010-2011 </a:t>
            </a:r>
            <a:r>
              <a:rPr lang="en-US" sz="2400" dirty="0" smtClean="0"/>
              <a:t>school year</a:t>
            </a:r>
            <a:r>
              <a:rPr lang="en-US" sz="2400" dirty="0"/>
              <a:t>.  </a:t>
            </a:r>
            <a:endParaRPr lang="en-US" sz="2400" dirty="0" smtClean="0"/>
          </a:p>
          <a:p>
            <a:r>
              <a:rPr lang="en-US" sz="2400" dirty="0" smtClean="0"/>
              <a:t>Dropout </a:t>
            </a:r>
            <a:r>
              <a:rPr lang="en-US" sz="2400" dirty="0"/>
              <a:t>rate was 1.3 (12 students</a:t>
            </a:r>
            <a:r>
              <a:rPr lang="en-US" sz="2400" dirty="0" smtClean="0"/>
              <a:t>).</a:t>
            </a:r>
          </a:p>
          <a:p>
            <a:r>
              <a:rPr lang="en-US" sz="2400" dirty="0" smtClean="0"/>
              <a:t>Students who fail a class in 9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grade have an exponentially higher drop out rate.</a:t>
            </a:r>
          </a:p>
          <a:p>
            <a:r>
              <a:rPr lang="en-US" sz="2400" dirty="0" smtClean="0"/>
              <a:t>Students who belong to a group such as sports team, band, or co-curricular student group are less likely to drop out of school.</a:t>
            </a:r>
          </a:p>
          <a:p>
            <a:endParaRPr lang="en-US" sz="1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800" dirty="0" smtClean="0"/>
              <a:t>Focus topics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 smtClean="0"/>
              <a:t>Considering current resources and practices, what did the team select as the </a:t>
            </a:r>
          </a:p>
          <a:p>
            <a:pPr algn="ctr"/>
            <a:r>
              <a:rPr lang="en-US" sz="3200" dirty="0" smtClean="0"/>
              <a:t>focus area(s) for the work?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Focus Areas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6705600" cy="4525963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69850" h="38100" prst="cross"/>
              <a:extrusionClr>
                <a:srgbClr val="FF0000"/>
              </a:extrusionClr>
            </a:sp3d>
          </a:bodyPr>
          <a:lstStyle/>
          <a:p>
            <a:pPr>
              <a:buFont typeface="Wingdings" pitchFamily="2" charset="2"/>
              <a:buChar char="ü"/>
            </a:pPr>
            <a:r>
              <a:rPr lang="en-US" sz="3600" dirty="0" smtClean="0"/>
              <a:t> </a:t>
            </a:r>
            <a:r>
              <a:rPr lang="en-US" sz="3600" b="1" i="1" dirty="0" smtClean="0">
                <a:solidFill>
                  <a:srgbClr val="FF0000"/>
                </a:solidFill>
              </a:rPr>
              <a:t>Attendance</a:t>
            </a:r>
          </a:p>
          <a:p>
            <a:pPr>
              <a:buFont typeface="Wingdings" pitchFamily="2" charset="2"/>
              <a:buChar char="ü"/>
            </a:pPr>
            <a:r>
              <a:rPr lang="en-US" sz="3600" dirty="0" smtClean="0"/>
              <a:t>Behavior</a:t>
            </a:r>
          </a:p>
          <a:p>
            <a:pPr>
              <a:buFont typeface="Wingdings" pitchFamily="2" charset="2"/>
              <a:buChar char="ü"/>
            </a:pPr>
            <a:r>
              <a:rPr lang="en-US" sz="3600" dirty="0" smtClean="0"/>
              <a:t>Academics/Course Performance</a:t>
            </a:r>
          </a:p>
          <a:p>
            <a:pPr>
              <a:buFont typeface="Wingdings" pitchFamily="2" charset="2"/>
              <a:buChar char="ü"/>
            </a:pPr>
            <a:r>
              <a:rPr lang="en-US" sz="3600" b="1" i="1" dirty="0" smtClean="0">
                <a:solidFill>
                  <a:srgbClr val="FF0000"/>
                </a:solidFill>
              </a:rPr>
              <a:t>School Climate</a:t>
            </a:r>
          </a:p>
          <a:p>
            <a:pPr>
              <a:buFont typeface="Wingdings" pitchFamily="2" charset="2"/>
              <a:buChar char="ü"/>
            </a:pPr>
            <a:r>
              <a:rPr lang="en-US" sz="3600" dirty="0" smtClean="0"/>
              <a:t>Family Engagement</a:t>
            </a:r>
          </a:p>
          <a:p>
            <a:pPr>
              <a:buFont typeface="Wingdings" pitchFamily="2" charset="2"/>
              <a:buChar char="ü"/>
            </a:pPr>
            <a:r>
              <a:rPr lang="en-US" sz="3600" b="1" i="1" dirty="0" smtClean="0">
                <a:solidFill>
                  <a:srgbClr val="FF0000"/>
                </a:solidFill>
              </a:rPr>
              <a:t>Students Engagement</a:t>
            </a:r>
            <a:endParaRPr lang="en-US" sz="36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429000"/>
            <a:ext cx="7772400" cy="2339975"/>
          </a:xfrm>
        </p:spPr>
        <p:txBody>
          <a:bodyPr>
            <a:normAutofit/>
          </a:bodyPr>
          <a:lstStyle/>
          <a:p>
            <a:pPr algn="r"/>
            <a:r>
              <a:rPr lang="en-US" sz="4400" dirty="0" smtClean="0"/>
              <a:t>Goals</a:t>
            </a:r>
            <a:br>
              <a:rPr lang="en-US" sz="4400" dirty="0" smtClean="0"/>
            </a:br>
            <a:r>
              <a:rPr lang="en-US" sz="4400" dirty="0" smtClean="0"/>
              <a:t>outcomes</a:t>
            </a:r>
            <a:br>
              <a:rPr lang="en-US" sz="4400" dirty="0" smtClean="0"/>
            </a:br>
            <a:r>
              <a:rPr lang="en-US" sz="4400" dirty="0" smtClean="0"/>
              <a:t>evaluation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905000"/>
            <a:ext cx="7772400" cy="1500187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What we did and our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Goal 1: </a:t>
            </a:r>
            <a:r>
              <a:rPr lang="en-US" dirty="0"/>
              <a:t>Increase attendance by 2%  and decrease the dropout rate by </a:t>
            </a:r>
            <a:r>
              <a:rPr lang="en-US" dirty="0" smtClean="0"/>
              <a:t>.5%.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1 Data Targets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Obtain an attendance rate of 95.3%.</a:t>
            </a:r>
          </a:p>
          <a:p>
            <a:r>
              <a:rPr lang="en-US" dirty="0" smtClean="0"/>
              <a:t>Reach a dropout rate of .8%.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1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Implement </a:t>
            </a:r>
            <a:r>
              <a:rPr lang="en-US" b="1" dirty="0"/>
              <a:t>Link UP Advisory System.  Students will remain with the same advisor through the duration of their high school experience</a:t>
            </a:r>
            <a:r>
              <a:rPr lang="en-US" b="1" dirty="0" smtClean="0"/>
              <a:t>.</a:t>
            </a:r>
          </a:p>
          <a:p>
            <a:r>
              <a:rPr lang="en-US" b="1" dirty="0"/>
              <a:t>Education for teachers parents and students about important issues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Call system for daily student absences.</a:t>
            </a:r>
          </a:p>
          <a:p>
            <a:r>
              <a:rPr lang="en-US" b="1" dirty="0" smtClean="0"/>
              <a:t>Attendance incentives both school wide, classes, and LINK Up.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1 Implementation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PD for staff on LINKS materials</a:t>
            </a:r>
          </a:p>
          <a:p>
            <a:r>
              <a:rPr lang="en-US" dirty="0" smtClean="0"/>
              <a:t>Adjusted school schedule to accommodate LINKS</a:t>
            </a:r>
          </a:p>
          <a:p>
            <a:r>
              <a:rPr lang="en-US" dirty="0" smtClean="0"/>
              <a:t>Hosted more community/parent events</a:t>
            </a:r>
          </a:p>
          <a:p>
            <a:r>
              <a:rPr lang="en-US" dirty="0" smtClean="0"/>
              <a:t>Increase student participation in extra and co-curricular activities</a:t>
            </a:r>
          </a:p>
          <a:p>
            <a:r>
              <a:rPr lang="en-US" dirty="0" smtClean="0"/>
              <a:t>Celebrate events for illustrating school pride and cohesiveness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2: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student engagement in extra curricular, co-curricular, and classroom activities.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2 Data Targets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student participation in activities by 5%</a:t>
            </a:r>
          </a:p>
          <a:p>
            <a:r>
              <a:rPr lang="en-US" dirty="0" smtClean="0"/>
              <a:t>Increase professional development activities for staff to better implement LINKS curriculum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2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Target students for group who do not exhibit school connectedness.  (i.e. have few friends, belong to no clubs/activities, poor relationships)</a:t>
            </a:r>
          </a:p>
          <a:p>
            <a:r>
              <a:rPr lang="en-US" b="1" dirty="0"/>
              <a:t>Work on building sense of community by uniting for common purposes.  Highlight these events via television and recognize student </a:t>
            </a:r>
            <a:r>
              <a:rPr lang="en-US" b="1" dirty="0" smtClean="0"/>
              <a:t>accomplishments</a:t>
            </a:r>
          </a:p>
          <a:p>
            <a:r>
              <a:rPr lang="en-US" b="1" dirty="0" smtClean="0"/>
              <a:t>Greater availability of After-school </a:t>
            </a:r>
            <a:r>
              <a:rPr lang="en-US" b="1" dirty="0"/>
              <a:t>&amp; Activity Buses </a:t>
            </a:r>
          </a:p>
          <a:p>
            <a:r>
              <a:rPr lang="en-US" b="1" dirty="0"/>
              <a:t>Summer school programs – food &amp; buses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2 Implementation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Created projects tied to LINK Up groups</a:t>
            </a:r>
          </a:p>
          <a:p>
            <a:r>
              <a:rPr lang="en-US" dirty="0" smtClean="0"/>
              <a:t>Started input sessions with a cross section of students</a:t>
            </a:r>
          </a:p>
          <a:p>
            <a:r>
              <a:rPr lang="en-US" dirty="0" smtClean="0"/>
              <a:t>Created new clubs to peak interest in assisting others</a:t>
            </a:r>
          </a:p>
          <a:p>
            <a:r>
              <a:rPr lang="en-US" dirty="0" smtClean="0"/>
              <a:t>Utilized LINK Up time to help students connect with each other around common topics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dirty="0" smtClean="0"/>
              <a:t>results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743201"/>
            <a:ext cx="7772400" cy="16637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What are our results at the end of one year?</a:t>
            </a:r>
          </a:p>
          <a:p>
            <a:pPr algn="ctr"/>
            <a:r>
              <a:rPr lang="en-US" sz="2800" dirty="0" smtClean="0"/>
              <a:t>Where do we stand now with our progress?</a:t>
            </a:r>
          </a:p>
          <a:p>
            <a:pPr algn="ctr"/>
            <a:r>
              <a:rPr lang="en-US" sz="2800" dirty="0" smtClean="0"/>
              <a:t>What conclusions have we identified?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1 Results</a:t>
            </a:r>
            <a:endParaRPr lang="en-US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3962400"/>
            <a:ext cx="8229600" cy="2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Co-Teaching Model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State Monitoring – no findings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Comments from students and parents regarding CCHS assistance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76363936"/>
              </p:ext>
            </p:extLst>
          </p:nvPr>
        </p:nvGraphicFramePr>
        <p:xfrm>
          <a:off x="457200" y="1371600"/>
          <a:ext cx="8229600" cy="24384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5881"/>
                <a:gridCol w="1248801"/>
                <a:gridCol w="1298753"/>
                <a:gridCol w="799233"/>
                <a:gridCol w="799233"/>
                <a:gridCol w="799233"/>
                <a:gridCol w="799233"/>
                <a:gridCol w="799233"/>
              </a:tblGrid>
              <a:tr h="1039907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2009-2010 WESTEST Results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2010-2011 WESTEST Results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8235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State Rankings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State Rankings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8235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Math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R/LA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Math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R/LA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0202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11th Grade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23rd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45th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11</a:t>
                      </a:r>
                      <a:r>
                        <a:rPr lang="en-US" sz="1400" u="none" strike="noStrike" baseline="30000">
                          <a:effectLst/>
                        </a:rPr>
                        <a:t>th</a:t>
                      </a:r>
                      <a:r>
                        <a:rPr lang="en-US" sz="1400" u="none" strike="noStrike">
                          <a:effectLst/>
                        </a:rPr>
                        <a:t>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1st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1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Students were made aware on a weekly basis of their grades through LINK Up teachers.  This assisted with scheduling and make-up work throughout the semester.</a:t>
            </a:r>
          </a:p>
          <a:p>
            <a:r>
              <a:rPr lang="en-US" dirty="0" smtClean="0"/>
              <a:t>Students were more aware of their career pathway and needed classes through this direct line of communication.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742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2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 70% of our student body participate in one or more of the following activities:</a:t>
            </a:r>
          </a:p>
          <a:p>
            <a:pPr lvl="1"/>
            <a:r>
              <a:rPr lang="en-US" dirty="0"/>
              <a:t>Sporting team</a:t>
            </a:r>
          </a:p>
          <a:p>
            <a:pPr lvl="1"/>
            <a:r>
              <a:rPr lang="en-US" dirty="0"/>
              <a:t>Music group (band, steel drums, Spectrum)</a:t>
            </a:r>
          </a:p>
          <a:p>
            <a:pPr lvl="1"/>
            <a:r>
              <a:rPr lang="en-US" dirty="0"/>
              <a:t>Leadership group (FFA, FBLA, Skills USA)</a:t>
            </a:r>
          </a:p>
          <a:p>
            <a:pPr lvl="1"/>
            <a:r>
              <a:rPr lang="en-US" dirty="0"/>
              <a:t>Student Council, NHS</a:t>
            </a:r>
          </a:p>
          <a:p>
            <a:pPr lvl="1"/>
            <a:r>
              <a:rPr lang="en-US" dirty="0"/>
              <a:t>Civic minded groups such as Circle of Friends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57600"/>
            <a:ext cx="7772400" cy="2111375"/>
          </a:xfrm>
        </p:spPr>
        <p:txBody>
          <a:bodyPr/>
          <a:lstStyle/>
          <a:p>
            <a:pPr algn="r"/>
            <a:r>
              <a:rPr lang="en-US" dirty="0" smtClean="0"/>
              <a:t>Graduation</a:t>
            </a:r>
            <a:br>
              <a:rPr lang="en-US" dirty="0" smtClean="0"/>
            </a:br>
            <a:r>
              <a:rPr lang="en-US" dirty="0" smtClean="0"/>
              <a:t>dropout</a:t>
            </a:r>
            <a:br>
              <a:rPr lang="en-US" dirty="0" smtClean="0"/>
            </a:br>
            <a:r>
              <a:rPr lang="en-US" dirty="0" smtClean="0"/>
              <a:t>post school outcomes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76400"/>
            <a:ext cx="7772400" cy="1500187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Where were we in the past?</a:t>
            </a:r>
          </a:p>
          <a:p>
            <a:pPr algn="ctr"/>
            <a:r>
              <a:rPr lang="en-US" sz="3600" dirty="0" smtClean="0"/>
              <a:t>Where are we for 2012?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Graduation Rate Projection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believe we need additional work in this area.  Projected data indicates we will not hit the goal of reducing the drop out rate to .8%.</a:t>
            </a:r>
          </a:p>
          <a:p>
            <a:r>
              <a:rPr lang="en-US" dirty="0" smtClean="0"/>
              <a:t>We believe the continued unrolling of LINKS and integrated academics in CTE will continue to assist in this rate.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Dropout Rate Projection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preliminary numbers, we anticipate an unchanged rate of drop out for the 2011-12 school year.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School Outcomes Projection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 graduation plans for seniors include:</a:t>
            </a:r>
          </a:p>
          <a:p>
            <a:pPr lvl="1"/>
            <a:r>
              <a:rPr lang="en-US" dirty="0" smtClean="0"/>
              <a:t>Over $570,000 in grants</a:t>
            </a:r>
          </a:p>
          <a:p>
            <a:pPr lvl="1"/>
            <a:r>
              <a:rPr lang="en-US" dirty="0" smtClean="0"/>
              <a:t>87 out of 125 have been accepted into college, technical school, or military</a:t>
            </a:r>
          </a:p>
          <a:p>
            <a:pPr lvl="1"/>
            <a:r>
              <a:rPr lang="en-US" dirty="0" smtClean="0"/>
              <a:t>CTE Completers have a significantly higher chance of completing their postsecondary education endeavors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800" dirty="0" smtClean="0"/>
              <a:t>Next steps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What do we do next year?</a:t>
            </a:r>
          </a:p>
          <a:p>
            <a:pPr algn="ctr"/>
            <a:r>
              <a:rPr lang="en-US" sz="3200" dirty="0" smtClean="0"/>
              <a:t>What does our future hold?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 and Plans for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Integrate more LINK Up activities into student projects to make them more relevant.</a:t>
            </a:r>
          </a:p>
          <a:p>
            <a:r>
              <a:rPr lang="en-US" dirty="0" smtClean="0"/>
              <a:t>Establish academies through CTE/Core Academics to maintain a more student centered focus.</a:t>
            </a:r>
          </a:p>
          <a:p>
            <a:r>
              <a:rPr lang="en-US" dirty="0" smtClean="0"/>
              <a:t>Provide more professional development on what student engagement really looks like to a teacher.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County SWD Initiatives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Autofit/>
          </a:bodyPr>
          <a:lstStyle/>
          <a:p>
            <a:pPr lvl="0"/>
            <a:r>
              <a:rPr lang="en-US" sz="1800" dirty="0" smtClean="0"/>
              <a:t>Co-teaching </a:t>
            </a:r>
            <a:r>
              <a:rPr lang="en-US" sz="1800" dirty="0"/>
              <a:t>&amp; Support with the Classroom Curriculum </a:t>
            </a:r>
            <a:r>
              <a:rPr lang="en-US" sz="1800" dirty="0" smtClean="0"/>
              <a:t>K-12</a:t>
            </a:r>
            <a:r>
              <a:rPr lang="en-US" sz="1800" dirty="0"/>
              <a:t> </a:t>
            </a:r>
          </a:p>
          <a:p>
            <a:pPr lvl="0"/>
            <a:r>
              <a:rPr lang="en-US" sz="1800" dirty="0"/>
              <a:t>Scholastic Programs (READ 180, Systems 44, Read About, FASTT Math, Fraction Nation, </a:t>
            </a:r>
            <a:r>
              <a:rPr lang="en-US" sz="1800" dirty="0" err="1"/>
              <a:t>Apangea</a:t>
            </a:r>
            <a:r>
              <a:rPr lang="en-US" sz="1800" dirty="0"/>
              <a:t> Math) </a:t>
            </a:r>
          </a:p>
          <a:p>
            <a:pPr lvl="0"/>
            <a:r>
              <a:rPr lang="en-US" sz="1800" dirty="0"/>
              <a:t>DCT Program at </a:t>
            </a:r>
            <a:r>
              <a:rPr lang="en-US" sz="1800" dirty="0" smtClean="0"/>
              <a:t>CCHS</a:t>
            </a:r>
            <a:endParaRPr lang="en-US" sz="1800" dirty="0"/>
          </a:p>
          <a:p>
            <a:pPr lvl="0"/>
            <a:r>
              <a:rPr lang="en-US" sz="1800" dirty="0" smtClean="0"/>
              <a:t>Dropout </a:t>
            </a:r>
            <a:r>
              <a:rPr lang="en-US" sz="1800" dirty="0"/>
              <a:t>Prevention Grant with </a:t>
            </a:r>
            <a:r>
              <a:rPr lang="en-US" sz="1800" dirty="0" smtClean="0"/>
              <a:t>WVDE/NDPC</a:t>
            </a:r>
            <a:endParaRPr lang="en-US" sz="1800" dirty="0"/>
          </a:p>
          <a:p>
            <a:pPr lvl="0"/>
            <a:r>
              <a:rPr lang="en-US" sz="1800" dirty="0"/>
              <a:t>Full time teacher at </a:t>
            </a:r>
            <a:r>
              <a:rPr lang="en-US" sz="1800" dirty="0" err="1"/>
              <a:t>Lizemore</a:t>
            </a:r>
            <a:r>
              <a:rPr lang="en-US" sz="1800" dirty="0"/>
              <a:t> Elementary and HE White </a:t>
            </a:r>
            <a:r>
              <a:rPr lang="en-US" sz="1800" dirty="0" smtClean="0"/>
              <a:t>Elementary</a:t>
            </a:r>
            <a:endParaRPr lang="en-US" sz="1800" dirty="0"/>
          </a:p>
          <a:p>
            <a:pPr lvl="0"/>
            <a:r>
              <a:rPr lang="en-US" sz="1800" dirty="0"/>
              <a:t>VENT (</a:t>
            </a:r>
            <a:r>
              <a:rPr lang="en-US" sz="1800" b="1" dirty="0"/>
              <a:t>V</a:t>
            </a:r>
            <a:r>
              <a:rPr lang="en-US" sz="1800" dirty="0"/>
              <a:t>aluable </a:t>
            </a:r>
            <a:r>
              <a:rPr lang="en-US" sz="1800" b="1" dirty="0"/>
              <a:t>E</a:t>
            </a:r>
            <a:r>
              <a:rPr lang="en-US" sz="1800" dirty="0"/>
              <a:t>xperiences from a </a:t>
            </a:r>
            <a:r>
              <a:rPr lang="en-US" sz="1800" b="1" dirty="0"/>
              <a:t>N</a:t>
            </a:r>
            <a:r>
              <a:rPr lang="en-US" sz="1800" dirty="0"/>
              <a:t>etwork of </a:t>
            </a:r>
            <a:r>
              <a:rPr lang="en-US" sz="1800" b="1" dirty="0"/>
              <a:t>T</a:t>
            </a:r>
            <a:r>
              <a:rPr lang="en-US" sz="1800" dirty="0"/>
              <a:t>eachers</a:t>
            </a:r>
            <a:r>
              <a:rPr lang="en-US" sz="1800" dirty="0" smtClean="0"/>
              <a:t>)</a:t>
            </a:r>
            <a:endParaRPr lang="en-US" sz="1800" dirty="0"/>
          </a:p>
          <a:p>
            <a:pPr lvl="0"/>
            <a:r>
              <a:rPr lang="en-US" sz="1800" dirty="0"/>
              <a:t> 2 Contracted IEP </a:t>
            </a:r>
            <a:r>
              <a:rPr lang="en-US" sz="1800" dirty="0" smtClean="0"/>
              <a:t>Specialists</a:t>
            </a:r>
            <a:endParaRPr lang="en-US" sz="1800" dirty="0"/>
          </a:p>
          <a:p>
            <a:pPr lvl="0"/>
            <a:r>
              <a:rPr lang="en-US" sz="1800" dirty="0"/>
              <a:t>Contracted Transition </a:t>
            </a:r>
            <a:r>
              <a:rPr lang="en-US" sz="1800" dirty="0" smtClean="0"/>
              <a:t>Specialist</a:t>
            </a:r>
            <a:endParaRPr lang="en-US" sz="1800" dirty="0"/>
          </a:p>
          <a:p>
            <a:pPr lvl="0"/>
            <a:r>
              <a:rPr lang="en-US" sz="1800" dirty="0"/>
              <a:t>Support for Personalized Learning (Link Up @ </a:t>
            </a:r>
            <a:r>
              <a:rPr lang="en-US" sz="1800" dirty="0" smtClean="0"/>
              <a:t>CCHS)</a:t>
            </a:r>
            <a:endParaRPr lang="en-US" sz="1800" dirty="0"/>
          </a:p>
          <a:p>
            <a:pPr lvl="0"/>
            <a:r>
              <a:rPr lang="en-US" sz="1800" dirty="0"/>
              <a:t>Braid Funding for Programs  </a:t>
            </a:r>
          </a:p>
          <a:p>
            <a:r>
              <a:rPr lang="en-US" sz="1800" dirty="0" smtClean="0"/>
              <a:t>After-school &amp; Activity Buses </a:t>
            </a:r>
          </a:p>
          <a:p>
            <a:r>
              <a:rPr lang="en-US" sz="1800" dirty="0" smtClean="0"/>
              <a:t>Summer school programs – food &amp; buses </a:t>
            </a:r>
          </a:p>
          <a:p>
            <a:r>
              <a:rPr lang="en-US" sz="1800" dirty="0" smtClean="0"/>
              <a:t>Computers </a:t>
            </a:r>
            <a:r>
              <a:rPr lang="en-US" sz="1800" dirty="0"/>
              <a:t>&amp; Teacher Presentation Stations (ARRA Funds) </a:t>
            </a:r>
          </a:p>
          <a:p>
            <a:pPr lvl="0"/>
            <a:r>
              <a:rPr lang="en-US" sz="1800" dirty="0" err="1"/>
              <a:t>Sp</a:t>
            </a:r>
            <a:r>
              <a:rPr lang="en-US" sz="1800" dirty="0"/>
              <a:t> Ed Scores</a:t>
            </a:r>
            <a:r>
              <a:rPr lang="en-US" sz="1800" dirty="0" smtClean="0"/>
              <a:t>!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268957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800" dirty="0" smtClean="0"/>
              <a:t>reflections</a:t>
            </a: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990600"/>
            <a:ext cx="6248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Students feel valued at Clay County High School.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Students like to join together for a common cause.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Community members comment:</a:t>
            </a:r>
            <a:endParaRPr lang="en-US" i="1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i="1" dirty="0" smtClean="0"/>
              <a:t>“I have sent my child to a private school until this year.  We are so thankful to have such a caring staff helping our son.  We have not regretted our decision.”</a:t>
            </a:r>
            <a:r>
              <a:rPr lang="en-US" dirty="0" smtClean="0"/>
              <a:t> – student in top 5 of class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i="1" dirty="0" smtClean="0"/>
              <a:t>“Thank you for calling about my child while they were out of school.  Your call showed us that someone cared.”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We recognize the importance of touching the human spirit through genuine caring.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culture of a school is born out through adversity.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us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Clay County High School</a:t>
            </a:r>
          </a:p>
          <a:p>
            <a:r>
              <a:rPr lang="en-US" b="1" dirty="0" smtClean="0"/>
              <a:t>One Panther Drive</a:t>
            </a:r>
          </a:p>
          <a:p>
            <a:r>
              <a:rPr lang="en-US" b="1" dirty="0" smtClean="0"/>
              <a:t>Clay, WV  25043</a:t>
            </a:r>
          </a:p>
          <a:p>
            <a:r>
              <a:rPr lang="en-US" b="1" dirty="0" smtClean="0"/>
              <a:t>304-587-4226</a:t>
            </a:r>
          </a:p>
          <a:p>
            <a:r>
              <a:rPr lang="en-US" b="1" dirty="0" smtClean="0"/>
              <a:t>Claycountyhighschool.org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938</Words>
  <Application>Microsoft Office PowerPoint</Application>
  <PresentationFormat>On-screen Show (4:3)</PresentationFormat>
  <Paragraphs>138</Paragraphs>
  <Slides>27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Clay County</vt:lpstr>
      <vt:lpstr>Baseline data</vt:lpstr>
      <vt:lpstr>Baseline Data Details</vt:lpstr>
      <vt:lpstr>Focus topics</vt:lpstr>
      <vt:lpstr>Focus Areas</vt:lpstr>
      <vt:lpstr>Goals outcomes evaluation</vt:lpstr>
      <vt:lpstr>Goal 1: Increase attendance by 2%  and decrease the dropout rate by .5%.</vt:lpstr>
      <vt:lpstr>Goal 1 Data Targets</vt:lpstr>
      <vt:lpstr>Goal 1 Strategies</vt:lpstr>
      <vt:lpstr>Goal 1 Implementation Steps</vt:lpstr>
      <vt:lpstr>Goal 2: </vt:lpstr>
      <vt:lpstr>Goal 2 Data Targets</vt:lpstr>
      <vt:lpstr>Goal 2 Strategies</vt:lpstr>
      <vt:lpstr>Goal 2 Implementation Steps</vt:lpstr>
      <vt:lpstr>results</vt:lpstr>
      <vt:lpstr>Goal 1 Results</vt:lpstr>
      <vt:lpstr>Goal 1 Results</vt:lpstr>
      <vt:lpstr>Goal 2 Results</vt:lpstr>
      <vt:lpstr>Graduation dropout post school outcomes</vt:lpstr>
      <vt:lpstr>Graduation Rate Projection</vt:lpstr>
      <vt:lpstr>Dropout Rate Projection</vt:lpstr>
      <vt:lpstr>Post School Outcomes Projection</vt:lpstr>
      <vt:lpstr>Next steps</vt:lpstr>
      <vt:lpstr>Next Steps and Plans for the Future</vt:lpstr>
      <vt:lpstr>County SWD Initiatives</vt:lpstr>
      <vt:lpstr>reflections</vt:lpstr>
      <vt:lpstr>Contact us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(County)</dc:title>
  <dc:creator>Administrator</dc:creator>
  <cp:lastModifiedBy>Administrator</cp:lastModifiedBy>
  <cp:revision>13</cp:revision>
  <dcterms:created xsi:type="dcterms:W3CDTF">2012-05-16T19:03:05Z</dcterms:created>
  <dcterms:modified xsi:type="dcterms:W3CDTF">2012-05-22T18:27:52Z</dcterms:modified>
</cp:coreProperties>
</file>