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1" r:id="rId1"/>
  </p:sldMasterIdLst>
  <p:handoutMasterIdLst>
    <p:handoutMasterId r:id="rId23"/>
  </p:handoutMasterIdLst>
  <p:sldIdLst>
    <p:sldId id="256" r:id="rId2"/>
    <p:sldId id="285" r:id="rId3"/>
    <p:sldId id="262" r:id="rId4"/>
    <p:sldId id="263" r:id="rId5"/>
    <p:sldId id="264" r:id="rId6"/>
    <p:sldId id="265" r:id="rId7"/>
    <p:sldId id="269" r:id="rId8"/>
    <p:sldId id="270" r:id="rId9"/>
    <p:sldId id="273" r:id="rId10"/>
    <p:sldId id="274" r:id="rId11"/>
    <p:sldId id="275" r:id="rId12"/>
    <p:sldId id="277" r:id="rId13"/>
    <p:sldId id="278" r:id="rId14"/>
    <p:sldId id="279" r:id="rId15"/>
    <p:sldId id="280" r:id="rId16"/>
    <p:sldId id="281" r:id="rId17"/>
    <p:sldId id="283" r:id="rId18"/>
    <p:sldId id="282" r:id="rId19"/>
    <p:sldId id="286" r:id="rId20"/>
    <p:sldId id="284" r:id="rId21"/>
    <p:sldId id="257" r:id="rId22"/>
  </p:sldIdLst>
  <p:sldSz cx="12192000" cy="6858000"/>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122" d="100"/>
          <a:sy n="122"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08769801-644E-48DE-A9FA-608AEDA119D3}" type="datetimeFigureOut">
              <a:rPr lang="en-US" smtClean="0"/>
              <a:t>10/14/20</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A790A2F7-78A3-4488-B4F2-51C2B02E7CCA}" type="slidenum">
              <a:rPr lang="en-US" smtClean="0"/>
              <a:t>‹#›</a:t>
            </a:fld>
            <a:endParaRPr lang="en-US"/>
          </a:p>
        </p:txBody>
      </p:sp>
    </p:spTree>
    <p:extLst>
      <p:ext uri="{BB962C8B-B14F-4D97-AF65-F5344CB8AC3E}">
        <p14:creationId xmlns:p14="http://schemas.microsoft.com/office/powerpoint/2010/main" val="58292920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9142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4364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31573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91585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4427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18225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2587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8994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7485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693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6640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619156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1477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0855033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1760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0911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4560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10/14/20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78473504"/>
      </p:ext>
    </p:extLst>
  </p:cSld>
  <p:clrMap bg1="dk1" tx1="lt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gadoe.org/Pages/Home.aspx"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atlantapublicschools.us/cms/lib/GA01000924/Centricity/Domain/13829/FY21%20BTW%20Parent%20and%20Family%20Eng%20Plan%20final%207.30.20.pdf" TargetMode="External"/><Relationship Id="rId2" Type="http://schemas.openxmlformats.org/officeDocument/2006/relationships/hyperlink" Target="https://www.atlantapublicschools.us/cms/lib/GA01000924/Centricity/Domain/13829/FY21%20BTW%20Parent%20School%20Compact%20Eng%20Final%207.30.20.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kmking-taylor@atlanta.k12.ga.us" TargetMode="External"/><Relationship Id="rId2" Type="http://schemas.openxmlformats.org/officeDocument/2006/relationships/hyperlink" Target="https://www.atlantapublicschools.us/bt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1" y="685799"/>
            <a:ext cx="11139193" cy="2971801"/>
          </a:xfrm>
        </p:spPr>
        <p:txBody>
          <a:bodyPr/>
          <a:lstStyle/>
          <a:p>
            <a:pPr algn="ctr"/>
            <a:r>
              <a:rPr lang="en-US" dirty="0"/>
              <a:t>Booker T. Washington high school</a:t>
            </a:r>
            <a:br>
              <a:rPr lang="en-US" dirty="0"/>
            </a:br>
            <a:r>
              <a:rPr lang="en-US" dirty="0"/>
              <a:t>Annual Title I Meeting</a:t>
            </a:r>
          </a:p>
        </p:txBody>
      </p:sp>
      <p:sp>
        <p:nvSpPr>
          <p:cNvPr id="3" name="Subtitle 2"/>
          <p:cNvSpPr>
            <a:spLocks noGrp="1"/>
          </p:cNvSpPr>
          <p:nvPr>
            <p:ph type="subTitle" idx="1"/>
          </p:nvPr>
        </p:nvSpPr>
        <p:spPr/>
        <p:txBody>
          <a:bodyPr/>
          <a:lstStyle/>
          <a:p>
            <a:r>
              <a:rPr lang="en-US" dirty="0">
                <a:solidFill>
                  <a:schemeClr val="tx1"/>
                </a:solidFill>
              </a:rPr>
              <a:t>September 2020</a:t>
            </a:r>
          </a:p>
        </p:txBody>
      </p:sp>
    </p:spTree>
    <p:extLst>
      <p:ext uri="{BB962C8B-B14F-4D97-AF65-F5344CB8AC3E}">
        <p14:creationId xmlns:p14="http://schemas.microsoft.com/office/powerpoint/2010/main" val="761708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A07A1-A687-4D9E-BA83-1D26C0C826A8}"/>
              </a:ext>
            </a:extLst>
          </p:cNvPr>
          <p:cNvSpPr>
            <a:spLocks noGrp="1"/>
          </p:cNvSpPr>
          <p:nvPr>
            <p:ph type="title"/>
          </p:nvPr>
        </p:nvSpPr>
        <p:spPr>
          <a:xfrm>
            <a:off x="684212" y="5784980"/>
            <a:ext cx="8534400" cy="765109"/>
          </a:xfrm>
        </p:spPr>
        <p:txBody>
          <a:bodyPr/>
          <a:lstStyle/>
          <a:p>
            <a:r>
              <a:rPr lang="en-US" dirty="0"/>
              <a:t>agenda</a:t>
            </a:r>
          </a:p>
        </p:txBody>
      </p:sp>
      <p:sp>
        <p:nvSpPr>
          <p:cNvPr id="3" name="Content Placeholder 2">
            <a:extLst>
              <a:ext uri="{FF2B5EF4-FFF2-40B4-BE49-F238E27FC236}">
                <a16:creationId xmlns:a16="http://schemas.microsoft.com/office/drawing/2014/main" id="{AEA2E50C-1853-41ED-A178-7D70AF27CC07}"/>
              </a:ext>
            </a:extLst>
          </p:cNvPr>
          <p:cNvSpPr>
            <a:spLocks noGrp="1"/>
          </p:cNvSpPr>
          <p:nvPr>
            <p:ph idx="1"/>
          </p:nvPr>
        </p:nvSpPr>
        <p:spPr>
          <a:xfrm>
            <a:off x="223285" y="180754"/>
            <a:ext cx="11775882" cy="5604226"/>
          </a:xfrm>
        </p:spPr>
        <p:txBody>
          <a:bodyPr>
            <a:normAutofit fontScale="70000" lnSpcReduction="20000"/>
          </a:bodyPr>
          <a:lstStyle/>
          <a:p>
            <a:pPr marL="0" indent="0">
              <a:buNone/>
            </a:pPr>
            <a:r>
              <a:rPr lang="en-US" sz="2300" b="1" dirty="0">
                <a:solidFill>
                  <a:schemeClr val="tx1"/>
                </a:solidFill>
              </a:rPr>
              <a:t>Welcome</a:t>
            </a:r>
          </a:p>
          <a:p>
            <a:r>
              <a:rPr lang="en-US" dirty="0">
                <a:solidFill>
                  <a:schemeClr val="tx1"/>
                </a:solidFill>
              </a:rPr>
              <a:t> What is Title I?</a:t>
            </a:r>
          </a:p>
          <a:p>
            <a:r>
              <a:rPr lang="en-US" dirty="0">
                <a:solidFill>
                  <a:schemeClr val="tx1"/>
                </a:solidFill>
              </a:rPr>
              <a:t> The Purpose of Title I? </a:t>
            </a:r>
          </a:p>
          <a:p>
            <a:r>
              <a:rPr lang="en-US" dirty="0">
                <a:solidFill>
                  <a:schemeClr val="tx1"/>
                </a:solidFill>
              </a:rPr>
              <a:t> Title I Programs Can Help </a:t>
            </a:r>
          </a:p>
          <a:p>
            <a:r>
              <a:rPr lang="en-US" dirty="0">
                <a:solidFill>
                  <a:schemeClr val="tx1"/>
                </a:solidFill>
              </a:rPr>
              <a:t> Title I</a:t>
            </a:r>
          </a:p>
          <a:p>
            <a:r>
              <a:rPr lang="en-US" dirty="0">
                <a:solidFill>
                  <a:schemeClr val="tx1"/>
                </a:solidFill>
              </a:rPr>
              <a:t> How Do we Use Our Title I Funds?</a:t>
            </a:r>
          </a:p>
          <a:p>
            <a:r>
              <a:rPr lang="en-US" dirty="0">
                <a:solidFill>
                  <a:schemeClr val="tx1"/>
                </a:solidFill>
              </a:rPr>
              <a:t> How Do We Establish School Improvement Goals?</a:t>
            </a:r>
          </a:p>
          <a:p>
            <a:r>
              <a:rPr lang="en-US" dirty="0">
                <a:solidFill>
                  <a:schemeClr val="tx1"/>
                </a:solidFill>
              </a:rPr>
              <a:t> 	Testing-Georgia Milestones</a:t>
            </a:r>
          </a:p>
          <a:p>
            <a:r>
              <a:rPr lang="en-US" dirty="0">
                <a:solidFill>
                  <a:schemeClr val="tx1"/>
                </a:solidFill>
              </a:rPr>
              <a:t> 	CCRPI-College and Career Ready Performance Index</a:t>
            </a:r>
          </a:p>
          <a:p>
            <a:r>
              <a:rPr lang="en-US" dirty="0">
                <a:solidFill>
                  <a:schemeClr val="tx1"/>
                </a:solidFill>
              </a:rPr>
              <a:t> 	School Report Card Measurement </a:t>
            </a:r>
          </a:p>
          <a:p>
            <a:r>
              <a:rPr lang="en-US" dirty="0">
                <a:solidFill>
                  <a:schemeClr val="tx1"/>
                </a:solidFill>
              </a:rPr>
              <a:t> 	School Curriculum</a:t>
            </a:r>
          </a:p>
          <a:p>
            <a:r>
              <a:rPr lang="en-US" dirty="0">
                <a:solidFill>
                  <a:schemeClr val="tx1"/>
                </a:solidFill>
              </a:rPr>
              <a:t> It Takes All Stakeholders Working Together</a:t>
            </a:r>
          </a:p>
          <a:p>
            <a:r>
              <a:rPr lang="en-US" dirty="0">
                <a:solidFill>
                  <a:schemeClr val="tx1"/>
                </a:solidFill>
              </a:rPr>
              <a:t>District Parent Involvement Plan</a:t>
            </a:r>
          </a:p>
          <a:p>
            <a:r>
              <a:rPr lang="en-US" dirty="0" err="1">
                <a:solidFill>
                  <a:schemeClr val="tx1"/>
                </a:solidFill>
              </a:rPr>
              <a:t>School~Family</a:t>
            </a:r>
            <a:r>
              <a:rPr lang="en-US" dirty="0">
                <a:solidFill>
                  <a:schemeClr val="tx1"/>
                </a:solidFill>
              </a:rPr>
              <a:t> ~Student Compact and Family Engagement Plan</a:t>
            </a:r>
          </a:p>
          <a:p>
            <a:r>
              <a:rPr lang="en-US" dirty="0">
                <a:solidFill>
                  <a:schemeClr val="tx1"/>
                </a:solidFill>
              </a:rPr>
              <a:t>Parental Involvement and Parental Involvement Activities</a:t>
            </a:r>
          </a:p>
          <a:p>
            <a:r>
              <a:rPr lang="en-US" dirty="0">
                <a:solidFill>
                  <a:schemeClr val="tx1"/>
                </a:solidFill>
              </a:rPr>
              <a:t>Parent Right to Know</a:t>
            </a:r>
          </a:p>
          <a:p>
            <a:r>
              <a:rPr lang="en-US" dirty="0">
                <a:solidFill>
                  <a:schemeClr val="tx1"/>
                </a:solidFill>
              </a:rPr>
              <a:t>The Family Engagement Model Choice</a:t>
            </a:r>
          </a:p>
          <a:p>
            <a:r>
              <a:rPr lang="en-US" dirty="0">
                <a:solidFill>
                  <a:schemeClr val="tx1"/>
                </a:solidFill>
              </a:rPr>
              <a:t>Closing and evaluations</a:t>
            </a:r>
          </a:p>
        </p:txBody>
      </p:sp>
    </p:spTree>
    <p:extLst>
      <p:ext uri="{BB962C8B-B14F-4D97-AF65-F5344CB8AC3E}">
        <p14:creationId xmlns:p14="http://schemas.microsoft.com/office/powerpoint/2010/main" val="3934248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134DD-1679-4C07-9E78-EBE476984812}"/>
              </a:ext>
            </a:extLst>
          </p:cNvPr>
          <p:cNvSpPr>
            <a:spLocks noGrp="1"/>
          </p:cNvSpPr>
          <p:nvPr>
            <p:ph type="title"/>
          </p:nvPr>
        </p:nvSpPr>
        <p:spPr/>
        <p:txBody>
          <a:bodyPr/>
          <a:lstStyle/>
          <a:p>
            <a:r>
              <a:rPr lang="en-US" dirty="0"/>
              <a:t>What </a:t>
            </a:r>
            <a:r>
              <a:rPr lang="en-US"/>
              <a:t>is Title I?</a:t>
            </a:r>
          </a:p>
        </p:txBody>
      </p:sp>
      <p:sp>
        <p:nvSpPr>
          <p:cNvPr id="3" name="Content Placeholder 2">
            <a:extLst>
              <a:ext uri="{FF2B5EF4-FFF2-40B4-BE49-F238E27FC236}">
                <a16:creationId xmlns:a16="http://schemas.microsoft.com/office/drawing/2014/main" id="{87C922D1-918D-42A3-9C23-1AA7806634CE}"/>
              </a:ext>
            </a:extLst>
          </p:cNvPr>
          <p:cNvSpPr>
            <a:spLocks noGrp="1"/>
          </p:cNvSpPr>
          <p:nvPr>
            <p:ph idx="1"/>
          </p:nvPr>
        </p:nvSpPr>
        <p:spPr>
          <a:xfrm>
            <a:off x="587812" y="704461"/>
            <a:ext cx="11016376" cy="3615267"/>
          </a:xfrm>
        </p:spPr>
        <p:txBody>
          <a:bodyPr>
            <a:normAutofit/>
          </a:bodyPr>
          <a:lstStyle/>
          <a:p>
            <a:r>
              <a:rPr lang="en-US" dirty="0">
                <a:solidFill>
                  <a:schemeClr val="tx1"/>
                </a:solidFill>
              </a:rPr>
              <a:t>Title I began in 1965 the Elementary and Secondary Act (ESEA) as a federal program to ensure equal opportunities for low income school districts. </a:t>
            </a:r>
          </a:p>
          <a:p>
            <a:r>
              <a:rPr lang="en-US" dirty="0">
                <a:solidFill>
                  <a:schemeClr val="tx1"/>
                </a:solidFill>
              </a:rPr>
              <a:t>Through Title I, the federal government disburses money to school districts based on the number of low-income families in each district as determined by census data. </a:t>
            </a:r>
          </a:p>
          <a:p>
            <a:r>
              <a:rPr lang="en-US" dirty="0">
                <a:solidFill>
                  <a:schemeClr val="tx1"/>
                </a:solidFill>
              </a:rPr>
              <a:t>The school uses its Title I money to supplement and improve educational programs offered to help ALL students meet state standards.</a:t>
            </a:r>
          </a:p>
          <a:p>
            <a:r>
              <a:rPr lang="en-US" dirty="0">
                <a:solidFill>
                  <a:schemeClr val="tx1"/>
                </a:solidFill>
              </a:rPr>
              <a:t>In December 2015 ESEA was renamed ESSA-Every Student Succeeds Act</a:t>
            </a:r>
          </a:p>
        </p:txBody>
      </p:sp>
    </p:spTree>
    <p:extLst>
      <p:ext uri="{BB962C8B-B14F-4D97-AF65-F5344CB8AC3E}">
        <p14:creationId xmlns:p14="http://schemas.microsoft.com/office/powerpoint/2010/main" val="3062510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BE74-97CE-431B-BC42-E83AF38EE6A8}"/>
              </a:ext>
            </a:extLst>
          </p:cNvPr>
          <p:cNvSpPr>
            <a:spLocks noGrp="1"/>
          </p:cNvSpPr>
          <p:nvPr>
            <p:ph type="title"/>
          </p:nvPr>
        </p:nvSpPr>
        <p:spPr/>
        <p:txBody>
          <a:bodyPr/>
          <a:lstStyle/>
          <a:p>
            <a:r>
              <a:rPr lang="en-US" dirty="0"/>
              <a:t>The purpose of title </a:t>
            </a:r>
            <a:r>
              <a:rPr lang="en-US" dirty="0" err="1"/>
              <a:t>i</a:t>
            </a:r>
            <a:endParaRPr lang="en-US" dirty="0"/>
          </a:p>
        </p:txBody>
      </p:sp>
      <p:sp>
        <p:nvSpPr>
          <p:cNvPr id="3" name="Content Placeholder 2">
            <a:extLst>
              <a:ext uri="{FF2B5EF4-FFF2-40B4-BE49-F238E27FC236}">
                <a16:creationId xmlns:a16="http://schemas.microsoft.com/office/drawing/2014/main" id="{CF8B617B-6FF6-42D9-BCB0-2897E3C1BDDD}"/>
              </a:ext>
            </a:extLst>
          </p:cNvPr>
          <p:cNvSpPr>
            <a:spLocks noGrp="1"/>
          </p:cNvSpPr>
          <p:nvPr>
            <p:ph idx="1"/>
          </p:nvPr>
        </p:nvSpPr>
        <p:spPr/>
        <p:txBody>
          <a:bodyPr/>
          <a:lstStyle/>
          <a:p>
            <a:r>
              <a:rPr lang="en-US" dirty="0">
                <a:solidFill>
                  <a:schemeClr val="tx1"/>
                </a:solidFill>
              </a:rPr>
              <a:t>The Purpose of Title I… ….is to ensure that ALL students have a fair, equal, and significant opportunity to obtain a high-quality education and reach, at a minimum, proficiency on challenging State academic achievement standards and State academic assessments.</a:t>
            </a:r>
          </a:p>
        </p:txBody>
      </p:sp>
    </p:spTree>
    <p:extLst>
      <p:ext uri="{BB962C8B-B14F-4D97-AF65-F5344CB8AC3E}">
        <p14:creationId xmlns:p14="http://schemas.microsoft.com/office/powerpoint/2010/main" val="1994531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732F4-9F7C-4EC1-A8E5-AA3A1971791A}"/>
              </a:ext>
            </a:extLst>
          </p:cNvPr>
          <p:cNvSpPr>
            <a:spLocks noGrp="1"/>
          </p:cNvSpPr>
          <p:nvPr>
            <p:ph type="title"/>
          </p:nvPr>
        </p:nvSpPr>
        <p:spPr/>
        <p:txBody>
          <a:bodyPr/>
          <a:lstStyle/>
          <a:p>
            <a:r>
              <a:rPr lang="en-US" dirty="0"/>
              <a:t>Title I programs can help</a:t>
            </a:r>
          </a:p>
        </p:txBody>
      </p:sp>
      <p:sp>
        <p:nvSpPr>
          <p:cNvPr id="3" name="Content Placeholder 2">
            <a:extLst>
              <a:ext uri="{FF2B5EF4-FFF2-40B4-BE49-F238E27FC236}">
                <a16:creationId xmlns:a16="http://schemas.microsoft.com/office/drawing/2014/main" id="{C6BC69BF-1C5B-4647-B4CB-4F849C4CA156}"/>
              </a:ext>
            </a:extLst>
          </p:cNvPr>
          <p:cNvSpPr>
            <a:spLocks noGrp="1"/>
          </p:cNvSpPr>
          <p:nvPr>
            <p:ph idx="1"/>
          </p:nvPr>
        </p:nvSpPr>
        <p:spPr>
          <a:xfrm>
            <a:off x="684211" y="685800"/>
            <a:ext cx="10809583" cy="3615267"/>
          </a:xfrm>
        </p:spPr>
        <p:txBody>
          <a:bodyPr/>
          <a:lstStyle/>
          <a:p>
            <a:r>
              <a:rPr lang="en-US" dirty="0">
                <a:solidFill>
                  <a:schemeClr val="tx1"/>
                </a:solidFill>
              </a:rPr>
              <a:t>Students do better in school and feel better about themselves </a:t>
            </a:r>
          </a:p>
          <a:p>
            <a:r>
              <a:rPr lang="en-US" dirty="0">
                <a:solidFill>
                  <a:schemeClr val="tx1"/>
                </a:solidFill>
              </a:rPr>
              <a:t> Teachers understand the needs and concerns of students and parents </a:t>
            </a:r>
          </a:p>
          <a:p>
            <a:r>
              <a:rPr lang="en-US" dirty="0">
                <a:solidFill>
                  <a:schemeClr val="tx1"/>
                </a:solidFill>
              </a:rPr>
              <a:t>Parents understand their child and be more involved in their child’s education</a:t>
            </a:r>
          </a:p>
        </p:txBody>
      </p:sp>
    </p:spTree>
    <p:extLst>
      <p:ext uri="{BB962C8B-B14F-4D97-AF65-F5344CB8AC3E}">
        <p14:creationId xmlns:p14="http://schemas.microsoft.com/office/powerpoint/2010/main" val="656946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47EE-9033-4BE4-B0ED-FFC735CCDAE9}"/>
              </a:ext>
            </a:extLst>
          </p:cNvPr>
          <p:cNvSpPr>
            <a:spLocks noGrp="1"/>
          </p:cNvSpPr>
          <p:nvPr>
            <p:ph type="title"/>
          </p:nvPr>
        </p:nvSpPr>
        <p:spPr/>
        <p:txBody>
          <a:bodyPr/>
          <a:lstStyle/>
          <a:p>
            <a:r>
              <a:rPr lang="en-US" dirty="0"/>
              <a:t>Title </a:t>
            </a:r>
            <a:r>
              <a:rPr lang="en-US" dirty="0" err="1"/>
              <a:t>i</a:t>
            </a:r>
            <a:endParaRPr lang="en-US" dirty="0"/>
          </a:p>
        </p:txBody>
      </p:sp>
      <p:sp>
        <p:nvSpPr>
          <p:cNvPr id="3" name="Content Placeholder 2">
            <a:extLst>
              <a:ext uri="{FF2B5EF4-FFF2-40B4-BE49-F238E27FC236}">
                <a16:creationId xmlns:a16="http://schemas.microsoft.com/office/drawing/2014/main" id="{AEEBCF44-995B-4D88-A06C-BCE09614D5AA}"/>
              </a:ext>
            </a:extLst>
          </p:cNvPr>
          <p:cNvSpPr>
            <a:spLocks noGrp="1"/>
          </p:cNvSpPr>
          <p:nvPr>
            <p:ph idx="1"/>
          </p:nvPr>
        </p:nvSpPr>
        <p:spPr>
          <a:xfrm>
            <a:off x="684211" y="685800"/>
            <a:ext cx="10947807" cy="3615267"/>
          </a:xfrm>
        </p:spPr>
        <p:txBody>
          <a:bodyPr>
            <a:normAutofit/>
          </a:bodyPr>
          <a:lstStyle/>
          <a:p>
            <a:r>
              <a:rPr lang="en-US" dirty="0">
                <a:solidFill>
                  <a:schemeClr val="bg1"/>
                </a:solidFill>
              </a:rPr>
              <a:t> </a:t>
            </a:r>
            <a:r>
              <a:rPr lang="en-US" dirty="0">
                <a:solidFill>
                  <a:schemeClr val="tx1"/>
                </a:solidFill>
              </a:rPr>
              <a:t>Develop a School-Wide Plan </a:t>
            </a:r>
          </a:p>
          <a:p>
            <a:r>
              <a:rPr lang="en-US" dirty="0">
                <a:solidFill>
                  <a:schemeClr val="tx1"/>
                </a:solidFill>
              </a:rPr>
              <a:t>Conduct a needs assessment/parent survey on the types of programs we offer and use parent input to guide our decision making on ways to help students </a:t>
            </a:r>
          </a:p>
          <a:p>
            <a:r>
              <a:rPr lang="en-US" dirty="0">
                <a:solidFill>
                  <a:schemeClr val="tx1"/>
                </a:solidFill>
              </a:rPr>
              <a:t>We hold Parent workshops / presentations to train and inform parents about standards, assessments, </a:t>
            </a:r>
            <a:r>
              <a:rPr lang="en-US" dirty="0" err="1">
                <a:solidFill>
                  <a:schemeClr val="tx1"/>
                </a:solidFill>
              </a:rPr>
              <a:t>etc</a:t>
            </a:r>
            <a:r>
              <a:rPr lang="en-US" dirty="0">
                <a:solidFill>
                  <a:schemeClr val="tx1"/>
                </a:solidFill>
              </a:rPr>
              <a:t>… </a:t>
            </a:r>
          </a:p>
          <a:p>
            <a:r>
              <a:rPr lang="en-US" dirty="0">
                <a:solidFill>
                  <a:schemeClr val="tx1"/>
                </a:solidFill>
              </a:rPr>
              <a:t>Use Title I Money to provide ALL students with services to help them achieve academic success </a:t>
            </a:r>
          </a:p>
          <a:p>
            <a:r>
              <a:rPr lang="en-US" dirty="0">
                <a:solidFill>
                  <a:schemeClr val="tx1"/>
                </a:solidFill>
              </a:rPr>
              <a:t> We establish goals based on multiple pieces of data and determine how are we going to meet our goals through programs &amp; interventions</a:t>
            </a:r>
          </a:p>
        </p:txBody>
      </p:sp>
    </p:spTree>
    <p:extLst>
      <p:ext uri="{BB962C8B-B14F-4D97-AF65-F5344CB8AC3E}">
        <p14:creationId xmlns:p14="http://schemas.microsoft.com/office/powerpoint/2010/main" val="886242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81B71-BF6E-4C36-8056-26E2528DFC49}"/>
              </a:ext>
            </a:extLst>
          </p:cNvPr>
          <p:cNvSpPr>
            <a:spLocks noGrp="1"/>
          </p:cNvSpPr>
          <p:nvPr>
            <p:ph type="title"/>
          </p:nvPr>
        </p:nvSpPr>
        <p:spPr/>
        <p:txBody>
          <a:bodyPr/>
          <a:lstStyle/>
          <a:p>
            <a:r>
              <a:rPr lang="en-US" dirty="0"/>
              <a:t>How Do we use our Title I Funds? </a:t>
            </a:r>
          </a:p>
        </p:txBody>
      </p:sp>
      <p:sp>
        <p:nvSpPr>
          <p:cNvPr id="3" name="Content Placeholder 2">
            <a:extLst>
              <a:ext uri="{FF2B5EF4-FFF2-40B4-BE49-F238E27FC236}">
                <a16:creationId xmlns:a16="http://schemas.microsoft.com/office/drawing/2014/main" id="{55C10274-EF3B-4662-A55E-D3F09FA3A523}"/>
              </a:ext>
            </a:extLst>
          </p:cNvPr>
          <p:cNvSpPr>
            <a:spLocks noGrp="1"/>
          </p:cNvSpPr>
          <p:nvPr>
            <p:ph idx="1"/>
          </p:nvPr>
        </p:nvSpPr>
        <p:spPr/>
        <p:txBody>
          <a:bodyPr/>
          <a:lstStyle/>
          <a:p>
            <a:r>
              <a:rPr lang="en-US" dirty="0">
                <a:solidFill>
                  <a:schemeClr val="bg1"/>
                </a:solidFill>
              </a:rPr>
              <a:t> </a:t>
            </a:r>
            <a:r>
              <a:rPr lang="en-US" dirty="0">
                <a:solidFill>
                  <a:schemeClr val="tx1"/>
                </a:solidFill>
              </a:rPr>
              <a:t>Tutoring </a:t>
            </a:r>
          </a:p>
          <a:p>
            <a:r>
              <a:rPr lang="en-US" dirty="0">
                <a:solidFill>
                  <a:schemeClr val="tx1"/>
                </a:solidFill>
              </a:rPr>
              <a:t> Computers, software, tools for students </a:t>
            </a:r>
          </a:p>
          <a:p>
            <a:r>
              <a:rPr lang="en-US" dirty="0">
                <a:solidFill>
                  <a:schemeClr val="tx1"/>
                </a:solidFill>
              </a:rPr>
              <a:t>End Of Course Resources </a:t>
            </a:r>
          </a:p>
          <a:p>
            <a:r>
              <a:rPr lang="en-US" dirty="0">
                <a:solidFill>
                  <a:schemeClr val="tx1"/>
                </a:solidFill>
              </a:rPr>
              <a:t> Professional Learning for staff</a:t>
            </a:r>
          </a:p>
          <a:p>
            <a:r>
              <a:rPr lang="en-US" dirty="0">
                <a:solidFill>
                  <a:schemeClr val="tx1"/>
                </a:solidFill>
              </a:rPr>
              <a:t>Parent Center Resources </a:t>
            </a:r>
          </a:p>
        </p:txBody>
      </p:sp>
    </p:spTree>
    <p:extLst>
      <p:ext uri="{BB962C8B-B14F-4D97-AF65-F5344CB8AC3E}">
        <p14:creationId xmlns:p14="http://schemas.microsoft.com/office/powerpoint/2010/main" val="3454728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FF75D-748E-4145-8B97-34604A82E8EC}"/>
              </a:ext>
            </a:extLst>
          </p:cNvPr>
          <p:cNvSpPr>
            <a:spLocks noGrp="1"/>
          </p:cNvSpPr>
          <p:nvPr>
            <p:ph type="title"/>
          </p:nvPr>
        </p:nvSpPr>
        <p:spPr>
          <a:xfrm>
            <a:off x="0" y="4487332"/>
            <a:ext cx="12115799" cy="1507067"/>
          </a:xfrm>
        </p:spPr>
        <p:txBody>
          <a:bodyPr/>
          <a:lstStyle/>
          <a:p>
            <a:pPr algn="ctr"/>
            <a:r>
              <a:rPr lang="en-US" dirty="0"/>
              <a:t>How do we establish school improvement goals? </a:t>
            </a:r>
          </a:p>
        </p:txBody>
      </p:sp>
      <p:sp>
        <p:nvSpPr>
          <p:cNvPr id="3" name="Content Placeholder 2">
            <a:extLst>
              <a:ext uri="{FF2B5EF4-FFF2-40B4-BE49-F238E27FC236}">
                <a16:creationId xmlns:a16="http://schemas.microsoft.com/office/drawing/2014/main" id="{6E190E67-F1F6-4268-812E-A69A8BBBCB64}"/>
              </a:ext>
            </a:extLst>
          </p:cNvPr>
          <p:cNvSpPr>
            <a:spLocks noGrp="1"/>
          </p:cNvSpPr>
          <p:nvPr>
            <p:ph idx="1"/>
          </p:nvPr>
        </p:nvSpPr>
        <p:spPr/>
        <p:txBody>
          <a:bodyPr/>
          <a:lstStyle/>
          <a:p>
            <a:r>
              <a:rPr lang="en-US" dirty="0">
                <a:solidFill>
                  <a:schemeClr val="tx1"/>
                </a:solidFill>
              </a:rPr>
              <a:t>Georgia Milestones (EOC scores) </a:t>
            </a:r>
          </a:p>
          <a:p>
            <a:r>
              <a:rPr lang="en-US" dirty="0">
                <a:solidFill>
                  <a:schemeClr val="tx1"/>
                </a:solidFill>
              </a:rPr>
              <a:t> C.C.R.P.I. reports </a:t>
            </a:r>
          </a:p>
          <a:p>
            <a:r>
              <a:rPr lang="en-US" dirty="0">
                <a:solidFill>
                  <a:schemeClr val="tx1"/>
                </a:solidFill>
              </a:rPr>
              <a:t> Surveys </a:t>
            </a:r>
          </a:p>
        </p:txBody>
      </p:sp>
    </p:spTree>
    <p:extLst>
      <p:ext uri="{BB962C8B-B14F-4D97-AF65-F5344CB8AC3E}">
        <p14:creationId xmlns:p14="http://schemas.microsoft.com/office/powerpoint/2010/main" val="2178174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025A-F8E8-443E-A6F0-94DFC57EFD79}"/>
              </a:ext>
            </a:extLst>
          </p:cNvPr>
          <p:cNvSpPr>
            <a:spLocks noGrp="1"/>
          </p:cNvSpPr>
          <p:nvPr>
            <p:ph type="title"/>
          </p:nvPr>
        </p:nvSpPr>
        <p:spPr/>
        <p:txBody>
          <a:bodyPr/>
          <a:lstStyle/>
          <a:p>
            <a:r>
              <a:rPr lang="en-US" dirty="0"/>
              <a:t>Georgia milestones</a:t>
            </a:r>
          </a:p>
        </p:txBody>
      </p:sp>
      <p:sp>
        <p:nvSpPr>
          <p:cNvPr id="3" name="Content Placeholder 2">
            <a:extLst>
              <a:ext uri="{FF2B5EF4-FFF2-40B4-BE49-F238E27FC236}">
                <a16:creationId xmlns:a16="http://schemas.microsoft.com/office/drawing/2014/main" id="{EF19977C-35BA-4FEC-B562-7A0CBAE444A4}"/>
              </a:ext>
            </a:extLst>
          </p:cNvPr>
          <p:cNvSpPr>
            <a:spLocks noGrp="1"/>
          </p:cNvSpPr>
          <p:nvPr>
            <p:ph idx="1"/>
          </p:nvPr>
        </p:nvSpPr>
        <p:spPr>
          <a:xfrm>
            <a:off x="293915" y="206830"/>
            <a:ext cx="11723914" cy="4094238"/>
          </a:xfrm>
        </p:spPr>
        <p:txBody>
          <a:bodyPr>
            <a:normAutofit fontScale="92500" lnSpcReduction="10000"/>
          </a:bodyPr>
          <a:lstStyle/>
          <a:p>
            <a:r>
              <a:rPr lang="en-US" dirty="0">
                <a:solidFill>
                  <a:schemeClr val="tx1"/>
                </a:solidFill>
              </a:rPr>
              <a:t>High School End of Course (EOC) exams will be given in: </a:t>
            </a:r>
          </a:p>
          <a:p>
            <a:r>
              <a:rPr lang="en-US" dirty="0">
                <a:solidFill>
                  <a:schemeClr val="tx1"/>
                </a:solidFill>
              </a:rPr>
              <a:t>9th Grade Literature/Composition </a:t>
            </a:r>
          </a:p>
          <a:p>
            <a:r>
              <a:rPr lang="en-US" dirty="0">
                <a:solidFill>
                  <a:schemeClr val="tx1"/>
                </a:solidFill>
              </a:rPr>
              <a:t>11th grade American Literature </a:t>
            </a:r>
          </a:p>
          <a:p>
            <a:r>
              <a:rPr lang="en-US" dirty="0">
                <a:solidFill>
                  <a:schemeClr val="tx1"/>
                </a:solidFill>
              </a:rPr>
              <a:t>GSE - Algebra I </a:t>
            </a:r>
          </a:p>
          <a:p>
            <a:r>
              <a:rPr lang="en-US" dirty="0">
                <a:solidFill>
                  <a:schemeClr val="tx1"/>
                </a:solidFill>
              </a:rPr>
              <a:t>GSE Geometry </a:t>
            </a:r>
          </a:p>
          <a:p>
            <a:r>
              <a:rPr lang="en-US" dirty="0">
                <a:solidFill>
                  <a:schemeClr val="tx1"/>
                </a:solidFill>
              </a:rPr>
              <a:t>Physical Science </a:t>
            </a:r>
          </a:p>
          <a:p>
            <a:r>
              <a:rPr lang="en-US" dirty="0">
                <a:solidFill>
                  <a:schemeClr val="tx1"/>
                </a:solidFill>
              </a:rPr>
              <a:t>Biology </a:t>
            </a:r>
          </a:p>
          <a:p>
            <a:r>
              <a:rPr lang="en-US" dirty="0">
                <a:solidFill>
                  <a:schemeClr val="tx1"/>
                </a:solidFill>
              </a:rPr>
              <a:t>US History </a:t>
            </a:r>
          </a:p>
          <a:p>
            <a:r>
              <a:rPr lang="en-US" dirty="0">
                <a:solidFill>
                  <a:schemeClr val="tx1"/>
                </a:solidFill>
              </a:rPr>
              <a:t>Economics</a:t>
            </a:r>
          </a:p>
          <a:p>
            <a:pPr marL="0" indent="0">
              <a:buNone/>
            </a:pPr>
            <a:r>
              <a:rPr lang="en-US" dirty="0">
                <a:solidFill>
                  <a:schemeClr val="tx1"/>
                </a:solidFill>
              </a:rPr>
              <a:t>(Information regarding testing can be found on the </a:t>
            </a:r>
            <a:r>
              <a:rPr lang="en-US" dirty="0">
                <a:solidFill>
                  <a:schemeClr val="tx1"/>
                </a:solidFill>
                <a:hlinkClick r:id="rId2"/>
              </a:rPr>
              <a:t>Georgia Department of Education Website</a:t>
            </a:r>
            <a:r>
              <a:rPr lang="en-US" dirty="0">
                <a:solidFill>
                  <a:schemeClr val="tx1"/>
                </a:solidFill>
              </a:rPr>
              <a:t>  )</a:t>
            </a:r>
          </a:p>
        </p:txBody>
      </p:sp>
    </p:spTree>
    <p:extLst>
      <p:ext uri="{BB962C8B-B14F-4D97-AF65-F5344CB8AC3E}">
        <p14:creationId xmlns:p14="http://schemas.microsoft.com/office/powerpoint/2010/main" val="3158332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E7ECF-EE20-4B81-8D4C-D21944C8E7B2}"/>
              </a:ext>
            </a:extLst>
          </p:cNvPr>
          <p:cNvSpPr>
            <a:spLocks noGrp="1"/>
          </p:cNvSpPr>
          <p:nvPr>
            <p:ph type="title"/>
          </p:nvPr>
        </p:nvSpPr>
        <p:spPr>
          <a:xfrm>
            <a:off x="684212" y="4487332"/>
            <a:ext cx="11277416" cy="1507067"/>
          </a:xfrm>
        </p:spPr>
        <p:txBody>
          <a:bodyPr>
            <a:normAutofit fontScale="90000"/>
          </a:bodyPr>
          <a:lstStyle/>
          <a:p>
            <a:r>
              <a:rPr lang="en-US" dirty="0"/>
              <a:t>College and Career Ready Performance Index (CCRPI) </a:t>
            </a:r>
            <a:br>
              <a:rPr lang="en-US" dirty="0"/>
            </a:br>
            <a:endParaRPr lang="en-US" dirty="0"/>
          </a:p>
        </p:txBody>
      </p:sp>
      <p:sp>
        <p:nvSpPr>
          <p:cNvPr id="3" name="Content Placeholder 2">
            <a:extLst>
              <a:ext uri="{FF2B5EF4-FFF2-40B4-BE49-F238E27FC236}">
                <a16:creationId xmlns:a16="http://schemas.microsoft.com/office/drawing/2014/main" id="{03304055-2D94-43AA-A57C-3532E721099F}"/>
              </a:ext>
            </a:extLst>
          </p:cNvPr>
          <p:cNvSpPr>
            <a:spLocks noGrp="1"/>
          </p:cNvSpPr>
          <p:nvPr>
            <p:ph idx="1"/>
          </p:nvPr>
        </p:nvSpPr>
        <p:spPr>
          <a:xfrm>
            <a:off x="684211" y="685800"/>
            <a:ext cx="10947807" cy="3615267"/>
          </a:xfrm>
        </p:spPr>
        <p:txBody>
          <a:bodyPr/>
          <a:lstStyle/>
          <a:p>
            <a:r>
              <a:rPr lang="en-US" dirty="0">
                <a:solidFill>
                  <a:schemeClr val="tx1"/>
                </a:solidFill>
              </a:rPr>
              <a:t>College and Career Ready Performance Index (CCRPI) </a:t>
            </a:r>
          </a:p>
          <a:p>
            <a:r>
              <a:rPr lang="en-US" dirty="0">
                <a:solidFill>
                  <a:schemeClr val="tx1"/>
                </a:solidFill>
              </a:rPr>
              <a:t>Georgia uses the College and Career Ready Performance Index (CCRPI) for state accountability purposes. </a:t>
            </a:r>
          </a:p>
          <a:p>
            <a:r>
              <a:rPr lang="en-US" dirty="0">
                <a:solidFill>
                  <a:schemeClr val="tx1"/>
                </a:solidFill>
              </a:rPr>
              <a:t> The CCRPI is like a REPORT CARD for schools. </a:t>
            </a:r>
          </a:p>
          <a:p>
            <a:r>
              <a:rPr lang="en-US" dirty="0">
                <a:solidFill>
                  <a:schemeClr val="tx1"/>
                </a:solidFill>
              </a:rPr>
              <a:t> CCRPI has multiple indicators to determine a school’s performance, rather than using a single test score given at one point in time. </a:t>
            </a:r>
          </a:p>
        </p:txBody>
      </p:sp>
    </p:spTree>
    <p:extLst>
      <p:ext uri="{BB962C8B-B14F-4D97-AF65-F5344CB8AC3E}">
        <p14:creationId xmlns:p14="http://schemas.microsoft.com/office/powerpoint/2010/main" val="2760608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37594-7128-45DF-B834-1E1D9762C165}"/>
              </a:ext>
            </a:extLst>
          </p:cNvPr>
          <p:cNvSpPr>
            <a:spLocks noGrp="1"/>
          </p:cNvSpPr>
          <p:nvPr>
            <p:ph type="title"/>
          </p:nvPr>
        </p:nvSpPr>
        <p:spPr>
          <a:xfrm>
            <a:off x="684211" y="4487332"/>
            <a:ext cx="11032867" cy="1507067"/>
          </a:xfrm>
        </p:spPr>
        <p:txBody>
          <a:bodyPr/>
          <a:lstStyle/>
          <a:p>
            <a:pPr algn="ctr"/>
            <a:r>
              <a:rPr lang="en-US" dirty="0"/>
              <a:t>School report card measurement</a:t>
            </a:r>
          </a:p>
        </p:txBody>
      </p:sp>
      <p:sp>
        <p:nvSpPr>
          <p:cNvPr id="3" name="Content Placeholder 2">
            <a:extLst>
              <a:ext uri="{FF2B5EF4-FFF2-40B4-BE49-F238E27FC236}">
                <a16:creationId xmlns:a16="http://schemas.microsoft.com/office/drawing/2014/main" id="{6C2F94B7-82E1-4503-9036-635A6EE46E6A}"/>
              </a:ext>
            </a:extLst>
          </p:cNvPr>
          <p:cNvSpPr>
            <a:spLocks noGrp="1"/>
          </p:cNvSpPr>
          <p:nvPr>
            <p:ph idx="1"/>
          </p:nvPr>
        </p:nvSpPr>
        <p:spPr/>
        <p:txBody>
          <a:bodyPr/>
          <a:lstStyle/>
          <a:p>
            <a:r>
              <a:rPr lang="en-US" dirty="0">
                <a:solidFill>
                  <a:schemeClr val="tx1"/>
                </a:solidFill>
              </a:rPr>
              <a:t>This report card measures the growth and achievement of each school in the following areas:</a:t>
            </a:r>
          </a:p>
          <a:p>
            <a:r>
              <a:rPr lang="en-US" dirty="0">
                <a:solidFill>
                  <a:schemeClr val="tx1"/>
                </a:solidFill>
              </a:rPr>
              <a:t>Achievement Progress  </a:t>
            </a:r>
          </a:p>
          <a:p>
            <a:r>
              <a:rPr lang="en-US" dirty="0">
                <a:solidFill>
                  <a:schemeClr val="tx1"/>
                </a:solidFill>
              </a:rPr>
              <a:t>Achievement Gap </a:t>
            </a:r>
          </a:p>
          <a:p>
            <a:r>
              <a:rPr lang="en-US" dirty="0">
                <a:solidFill>
                  <a:schemeClr val="tx1"/>
                </a:solidFill>
              </a:rPr>
              <a:t>ED/EL/ SWD performance </a:t>
            </a:r>
          </a:p>
          <a:p>
            <a:r>
              <a:rPr lang="en-US" dirty="0">
                <a:solidFill>
                  <a:schemeClr val="tx1"/>
                </a:solidFill>
              </a:rPr>
              <a:t>Exceeding the Bar </a:t>
            </a:r>
          </a:p>
          <a:p>
            <a:r>
              <a:rPr lang="en-US" dirty="0">
                <a:solidFill>
                  <a:schemeClr val="tx1"/>
                </a:solidFill>
              </a:rPr>
              <a:t>School Climate </a:t>
            </a:r>
          </a:p>
        </p:txBody>
      </p:sp>
    </p:spTree>
    <p:extLst>
      <p:ext uri="{BB962C8B-B14F-4D97-AF65-F5344CB8AC3E}">
        <p14:creationId xmlns:p14="http://schemas.microsoft.com/office/powerpoint/2010/main" val="1924569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7CFD-4E86-4EB2-9D31-09092B258403}"/>
              </a:ext>
            </a:extLst>
          </p:cNvPr>
          <p:cNvSpPr>
            <a:spLocks noGrp="1"/>
          </p:cNvSpPr>
          <p:nvPr>
            <p:ph type="title"/>
          </p:nvPr>
        </p:nvSpPr>
        <p:spPr/>
        <p:txBody>
          <a:bodyPr/>
          <a:lstStyle/>
          <a:p>
            <a:pPr algn="ctr"/>
            <a:r>
              <a:rPr lang="en-US" dirty="0"/>
              <a:t>School curriculum</a:t>
            </a:r>
          </a:p>
        </p:txBody>
      </p:sp>
      <p:sp>
        <p:nvSpPr>
          <p:cNvPr id="3" name="Content Placeholder 2">
            <a:extLst>
              <a:ext uri="{FF2B5EF4-FFF2-40B4-BE49-F238E27FC236}">
                <a16:creationId xmlns:a16="http://schemas.microsoft.com/office/drawing/2014/main" id="{8AF812B7-9515-476C-A527-0EC1F5830329}"/>
              </a:ext>
            </a:extLst>
          </p:cNvPr>
          <p:cNvSpPr>
            <a:spLocks noGrp="1"/>
          </p:cNvSpPr>
          <p:nvPr>
            <p:ph idx="1"/>
          </p:nvPr>
        </p:nvSpPr>
        <p:spPr>
          <a:xfrm>
            <a:off x="684211" y="685800"/>
            <a:ext cx="10458709" cy="3615267"/>
          </a:xfrm>
        </p:spPr>
        <p:txBody>
          <a:bodyPr/>
          <a:lstStyle/>
          <a:p>
            <a:r>
              <a:rPr lang="en-US" dirty="0">
                <a:solidFill>
                  <a:schemeClr val="tx1"/>
                </a:solidFill>
              </a:rPr>
              <a:t>You can visit the GA DOE website – Georgia Standards to view more information about our standards for instruction and resources available. www.georgiastandards.org </a:t>
            </a:r>
          </a:p>
          <a:p>
            <a:r>
              <a:rPr lang="en-US" dirty="0">
                <a:solidFill>
                  <a:schemeClr val="tx1"/>
                </a:solidFill>
              </a:rPr>
              <a:t>Georgia Standards of Excellence (GSE) ◦ Standards – for ELA and Math </a:t>
            </a:r>
          </a:p>
          <a:p>
            <a:r>
              <a:rPr lang="en-US" dirty="0">
                <a:solidFill>
                  <a:schemeClr val="tx1"/>
                </a:solidFill>
              </a:rPr>
              <a:t>Georgia Standards of Excellence (GSE) ◦ Standards for Social Studies and Science Both GSE and GPS have Literacy Standards for all content areas.</a:t>
            </a:r>
          </a:p>
        </p:txBody>
      </p:sp>
    </p:spTree>
    <p:extLst>
      <p:ext uri="{BB962C8B-B14F-4D97-AF65-F5344CB8AC3E}">
        <p14:creationId xmlns:p14="http://schemas.microsoft.com/office/powerpoint/2010/main" val="4009566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6B30A-18F3-4CD0-A4FB-63F26FE74818}"/>
              </a:ext>
            </a:extLst>
          </p:cNvPr>
          <p:cNvSpPr>
            <a:spLocks noGrp="1"/>
          </p:cNvSpPr>
          <p:nvPr>
            <p:ph type="title"/>
          </p:nvPr>
        </p:nvSpPr>
        <p:spPr/>
        <p:txBody>
          <a:bodyPr/>
          <a:lstStyle/>
          <a:p>
            <a:r>
              <a:rPr lang="en-US" dirty="0"/>
              <a:t>It Takes All Stakeholders Working Together</a:t>
            </a:r>
          </a:p>
        </p:txBody>
      </p:sp>
      <p:sp>
        <p:nvSpPr>
          <p:cNvPr id="3" name="Content Placeholder 2">
            <a:extLst>
              <a:ext uri="{FF2B5EF4-FFF2-40B4-BE49-F238E27FC236}">
                <a16:creationId xmlns:a16="http://schemas.microsoft.com/office/drawing/2014/main" id="{FBE2EAC6-5562-4252-96A9-982E7B2E60E0}"/>
              </a:ext>
            </a:extLst>
          </p:cNvPr>
          <p:cNvSpPr>
            <a:spLocks noGrp="1"/>
          </p:cNvSpPr>
          <p:nvPr>
            <p:ph idx="1"/>
          </p:nvPr>
        </p:nvSpPr>
        <p:spPr/>
        <p:txBody>
          <a:bodyPr/>
          <a:lstStyle/>
          <a:p>
            <a:r>
              <a:rPr lang="en-US" dirty="0">
                <a:solidFill>
                  <a:schemeClr val="tx1"/>
                </a:solidFill>
              </a:rPr>
              <a:t>BTW Stakeholders include: Administration, Leadership Team, School Council, Teachers, Parents and students </a:t>
            </a:r>
          </a:p>
          <a:p>
            <a:r>
              <a:rPr lang="en-US" dirty="0">
                <a:solidFill>
                  <a:schemeClr val="tx1"/>
                </a:solidFill>
              </a:rPr>
              <a:t> Schoolwide Plan / School Improvement Plan </a:t>
            </a:r>
          </a:p>
          <a:p>
            <a:r>
              <a:rPr lang="en-US" dirty="0">
                <a:solidFill>
                  <a:schemeClr val="tx1"/>
                </a:solidFill>
              </a:rPr>
              <a:t> School-Family Compact </a:t>
            </a:r>
          </a:p>
          <a:p>
            <a:r>
              <a:rPr lang="en-US" dirty="0">
                <a:solidFill>
                  <a:schemeClr val="tx1"/>
                </a:solidFill>
              </a:rPr>
              <a:t> Parent and Family Engagement Plan </a:t>
            </a:r>
          </a:p>
          <a:p>
            <a:r>
              <a:rPr lang="en-US" dirty="0">
                <a:solidFill>
                  <a:schemeClr val="tx1"/>
                </a:solidFill>
              </a:rPr>
              <a:t> Parent Involvement Plan</a:t>
            </a:r>
          </a:p>
        </p:txBody>
      </p:sp>
    </p:spTree>
    <p:extLst>
      <p:ext uri="{BB962C8B-B14F-4D97-AF65-F5344CB8AC3E}">
        <p14:creationId xmlns:p14="http://schemas.microsoft.com/office/powerpoint/2010/main" val="1158624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552C4-1E04-42BF-A00F-4E94E711C9FD}"/>
              </a:ext>
            </a:extLst>
          </p:cNvPr>
          <p:cNvSpPr>
            <a:spLocks noGrp="1"/>
          </p:cNvSpPr>
          <p:nvPr>
            <p:ph type="title"/>
          </p:nvPr>
        </p:nvSpPr>
        <p:spPr>
          <a:xfrm>
            <a:off x="684212" y="4487332"/>
            <a:ext cx="10852114" cy="1507067"/>
          </a:xfrm>
        </p:spPr>
        <p:txBody>
          <a:bodyPr/>
          <a:lstStyle/>
          <a:p>
            <a:pPr algn="ctr"/>
            <a:r>
              <a:rPr lang="en-US" dirty="0"/>
              <a:t>District Parent Involvement Plan </a:t>
            </a:r>
            <a:br>
              <a:rPr lang="en-US" dirty="0"/>
            </a:br>
            <a:endParaRPr lang="en-US" dirty="0"/>
          </a:p>
        </p:txBody>
      </p:sp>
      <p:sp>
        <p:nvSpPr>
          <p:cNvPr id="3" name="Content Placeholder 2">
            <a:extLst>
              <a:ext uri="{FF2B5EF4-FFF2-40B4-BE49-F238E27FC236}">
                <a16:creationId xmlns:a16="http://schemas.microsoft.com/office/drawing/2014/main" id="{CFC6095E-F245-4820-8057-CD0015A778F3}"/>
              </a:ext>
            </a:extLst>
          </p:cNvPr>
          <p:cNvSpPr>
            <a:spLocks noGrp="1"/>
          </p:cNvSpPr>
          <p:nvPr>
            <p:ph idx="1"/>
          </p:nvPr>
        </p:nvSpPr>
        <p:spPr>
          <a:xfrm>
            <a:off x="684211" y="685800"/>
            <a:ext cx="10724523" cy="3615267"/>
          </a:xfrm>
        </p:spPr>
        <p:txBody>
          <a:bodyPr>
            <a:normAutofit/>
          </a:bodyPr>
          <a:lstStyle/>
          <a:p>
            <a:r>
              <a:rPr lang="en-US" dirty="0">
                <a:solidFill>
                  <a:schemeClr val="tx1"/>
                </a:solidFill>
              </a:rPr>
              <a:t>The District Parent Involvement Plan outlines how the school district will put into operation programs, activities and procedures for the involvement of parents in all of its schools with Title I, Part A programs, consistent with section 1116 of the Every Student Succeeds Act(ESSA). </a:t>
            </a:r>
          </a:p>
          <a:p>
            <a:r>
              <a:rPr lang="en-US" dirty="0">
                <a:solidFill>
                  <a:schemeClr val="tx1"/>
                </a:solidFill>
              </a:rPr>
              <a:t>District plan includes the parts that would be found in the school level plan. The purpose of the plan to say how we are going to help our parents to help their child be successful. (copies of the District PIP are available in our Parent Resource Room and at the Board of Education)</a:t>
            </a:r>
          </a:p>
        </p:txBody>
      </p:sp>
    </p:spTree>
    <p:extLst>
      <p:ext uri="{BB962C8B-B14F-4D97-AF65-F5344CB8AC3E}">
        <p14:creationId xmlns:p14="http://schemas.microsoft.com/office/powerpoint/2010/main" val="2854878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686C1-2C20-409D-9DA9-787DA278B4C7}"/>
              </a:ext>
            </a:extLst>
          </p:cNvPr>
          <p:cNvSpPr>
            <a:spLocks noGrp="1"/>
          </p:cNvSpPr>
          <p:nvPr>
            <p:ph type="title"/>
          </p:nvPr>
        </p:nvSpPr>
        <p:spPr>
          <a:xfrm>
            <a:off x="141514" y="4487332"/>
            <a:ext cx="11963400" cy="1507067"/>
          </a:xfrm>
        </p:spPr>
        <p:txBody>
          <a:bodyPr/>
          <a:lstStyle/>
          <a:p>
            <a:pPr algn="ctr"/>
            <a:r>
              <a:rPr lang="en-US" dirty="0"/>
              <a:t>School~ </a:t>
            </a:r>
            <a:r>
              <a:rPr lang="en-US" dirty="0" err="1"/>
              <a:t>Family~Student</a:t>
            </a:r>
            <a:r>
              <a:rPr lang="en-US" dirty="0"/>
              <a:t>  Compact </a:t>
            </a:r>
            <a:br>
              <a:rPr lang="en-US" dirty="0"/>
            </a:br>
            <a:r>
              <a:rPr lang="en-US" dirty="0"/>
              <a:t>and Family Engagement Plan</a:t>
            </a:r>
            <a:br>
              <a:rPr lang="en-US" dirty="0"/>
            </a:br>
            <a:endParaRPr lang="en-US" dirty="0"/>
          </a:p>
        </p:txBody>
      </p:sp>
      <p:sp>
        <p:nvSpPr>
          <p:cNvPr id="3" name="Content Placeholder 2">
            <a:extLst>
              <a:ext uri="{FF2B5EF4-FFF2-40B4-BE49-F238E27FC236}">
                <a16:creationId xmlns:a16="http://schemas.microsoft.com/office/drawing/2014/main" id="{6A642714-B390-43C2-97F5-CA4469BDBA33}"/>
              </a:ext>
            </a:extLst>
          </p:cNvPr>
          <p:cNvSpPr>
            <a:spLocks noGrp="1"/>
          </p:cNvSpPr>
          <p:nvPr>
            <p:ph idx="1"/>
          </p:nvPr>
        </p:nvSpPr>
        <p:spPr/>
        <p:txBody>
          <a:bodyPr/>
          <a:lstStyle/>
          <a:p>
            <a:r>
              <a:rPr lang="en-US" dirty="0">
                <a:solidFill>
                  <a:schemeClr val="tx1"/>
                </a:solidFill>
              </a:rPr>
              <a:t>The </a:t>
            </a:r>
            <a:r>
              <a:rPr lang="en-US" dirty="0">
                <a:solidFill>
                  <a:schemeClr val="tx1"/>
                </a:solidFill>
                <a:hlinkClick r:id="rId2"/>
              </a:rPr>
              <a:t>School~Family~Student Compact </a:t>
            </a:r>
            <a:r>
              <a:rPr lang="en-US" dirty="0">
                <a:solidFill>
                  <a:schemeClr val="tx1"/>
                </a:solidFill>
              </a:rPr>
              <a:t>is the signed agreement between all parties—parent/student/school stating how each party will help students be successful in school. </a:t>
            </a:r>
          </a:p>
          <a:p>
            <a:pPr>
              <a:buFont typeface="Wingdings" pitchFamily="2" charset="2"/>
              <a:buChar char="Ø"/>
            </a:pPr>
            <a:r>
              <a:rPr lang="en-US" dirty="0">
                <a:solidFill>
                  <a:schemeClr val="tx1"/>
                </a:solidFill>
              </a:rPr>
              <a:t>The </a:t>
            </a:r>
            <a:r>
              <a:rPr lang="en-US" dirty="0">
                <a:solidFill>
                  <a:schemeClr val="tx1"/>
                </a:solidFill>
                <a:hlinkClick r:id="rId3"/>
              </a:rPr>
              <a:t>Family Engagement Plan </a:t>
            </a:r>
            <a:r>
              <a:rPr lang="en-US" dirty="0">
                <a:solidFill>
                  <a:schemeClr val="tx1"/>
                </a:solidFill>
              </a:rPr>
              <a:t>~This plan outlines how the school will involve parents and help them to help their children be successful.</a:t>
            </a:r>
          </a:p>
        </p:txBody>
      </p:sp>
    </p:spTree>
    <p:extLst>
      <p:ext uri="{BB962C8B-B14F-4D97-AF65-F5344CB8AC3E}">
        <p14:creationId xmlns:p14="http://schemas.microsoft.com/office/powerpoint/2010/main" val="914465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7C5E-3912-46B4-AAC9-7420A685AC21}"/>
              </a:ext>
            </a:extLst>
          </p:cNvPr>
          <p:cNvSpPr>
            <a:spLocks noGrp="1"/>
          </p:cNvSpPr>
          <p:nvPr>
            <p:ph type="title"/>
          </p:nvPr>
        </p:nvSpPr>
        <p:spPr>
          <a:xfrm>
            <a:off x="684212" y="4487332"/>
            <a:ext cx="10331118" cy="1507067"/>
          </a:xfrm>
        </p:spPr>
        <p:txBody>
          <a:bodyPr/>
          <a:lstStyle/>
          <a:p>
            <a:pPr algn="ctr"/>
            <a:r>
              <a:rPr lang="en-US" dirty="0"/>
              <a:t>Parent involvement</a:t>
            </a:r>
          </a:p>
        </p:txBody>
      </p:sp>
      <p:sp>
        <p:nvSpPr>
          <p:cNvPr id="3" name="Content Placeholder 2">
            <a:extLst>
              <a:ext uri="{FF2B5EF4-FFF2-40B4-BE49-F238E27FC236}">
                <a16:creationId xmlns:a16="http://schemas.microsoft.com/office/drawing/2014/main" id="{FBD88635-EA8A-4699-B7A9-C15A49426737}"/>
              </a:ext>
            </a:extLst>
          </p:cNvPr>
          <p:cNvSpPr>
            <a:spLocks noGrp="1"/>
          </p:cNvSpPr>
          <p:nvPr>
            <p:ph idx="1"/>
          </p:nvPr>
        </p:nvSpPr>
        <p:spPr>
          <a:xfrm>
            <a:off x="684211" y="685800"/>
            <a:ext cx="10607565" cy="3615267"/>
          </a:xfrm>
        </p:spPr>
        <p:txBody>
          <a:bodyPr/>
          <a:lstStyle/>
          <a:p>
            <a:r>
              <a:rPr lang="en-US" dirty="0">
                <a:solidFill>
                  <a:schemeClr val="tx1"/>
                </a:solidFill>
              </a:rPr>
              <a:t>1% Set Aside funds for Parent Involvement </a:t>
            </a:r>
          </a:p>
          <a:p>
            <a:r>
              <a:rPr lang="en-US" dirty="0">
                <a:solidFill>
                  <a:schemeClr val="tx1"/>
                </a:solidFill>
              </a:rPr>
              <a:t> 1% of our Title I money is set aside for parent engagement. </a:t>
            </a:r>
          </a:p>
          <a:p>
            <a:r>
              <a:rPr lang="en-US" dirty="0">
                <a:solidFill>
                  <a:schemeClr val="tx1"/>
                </a:solidFill>
              </a:rPr>
              <a:t> Parent Feedback is obtained through surveys.</a:t>
            </a:r>
          </a:p>
          <a:p>
            <a:r>
              <a:rPr lang="en-US" dirty="0">
                <a:solidFill>
                  <a:schemeClr val="tx1"/>
                </a:solidFill>
              </a:rPr>
              <a:t>Parent Workshops are provided for the parents</a:t>
            </a:r>
          </a:p>
        </p:txBody>
      </p:sp>
    </p:spTree>
    <p:extLst>
      <p:ext uri="{BB962C8B-B14F-4D97-AF65-F5344CB8AC3E}">
        <p14:creationId xmlns:p14="http://schemas.microsoft.com/office/powerpoint/2010/main" val="3194566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0821C-DAE3-4527-B33E-64E2C9B1EEAF}"/>
              </a:ext>
            </a:extLst>
          </p:cNvPr>
          <p:cNvSpPr>
            <a:spLocks noGrp="1"/>
          </p:cNvSpPr>
          <p:nvPr>
            <p:ph type="title"/>
          </p:nvPr>
        </p:nvSpPr>
        <p:spPr/>
        <p:txBody>
          <a:bodyPr>
            <a:normAutofit/>
          </a:bodyPr>
          <a:lstStyle/>
          <a:p>
            <a:pPr algn="ctr"/>
            <a:r>
              <a:rPr lang="en-US" dirty="0"/>
              <a:t>Parent Involvement Activities </a:t>
            </a:r>
            <a:br>
              <a:rPr lang="en-US" dirty="0"/>
            </a:br>
            <a:endParaRPr lang="en-US" dirty="0"/>
          </a:p>
        </p:txBody>
      </p:sp>
      <p:sp>
        <p:nvSpPr>
          <p:cNvPr id="3" name="Content Placeholder 2">
            <a:extLst>
              <a:ext uri="{FF2B5EF4-FFF2-40B4-BE49-F238E27FC236}">
                <a16:creationId xmlns:a16="http://schemas.microsoft.com/office/drawing/2014/main" id="{9BB87AD2-1762-4BA3-A2EA-0CE43F4249FF}"/>
              </a:ext>
            </a:extLst>
          </p:cNvPr>
          <p:cNvSpPr>
            <a:spLocks noGrp="1"/>
          </p:cNvSpPr>
          <p:nvPr>
            <p:ph idx="1"/>
          </p:nvPr>
        </p:nvSpPr>
        <p:spPr>
          <a:xfrm>
            <a:off x="684212" y="685800"/>
            <a:ext cx="7201259" cy="3615267"/>
          </a:xfrm>
        </p:spPr>
        <p:txBody>
          <a:bodyPr>
            <a:normAutofit/>
          </a:bodyPr>
          <a:lstStyle/>
          <a:p>
            <a:r>
              <a:rPr lang="en-US" dirty="0">
                <a:solidFill>
                  <a:schemeClr val="tx1"/>
                </a:solidFill>
              </a:rPr>
              <a:t>Attend Informational Meetings </a:t>
            </a:r>
          </a:p>
          <a:p>
            <a:r>
              <a:rPr lang="en-US" dirty="0">
                <a:solidFill>
                  <a:schemeClr val="tx1"/>
                </a:solidFill>
              </a:rPr>
              <a:t>Grade Level Meetings / Parent Conferences </a:t>
            </a:r>
          </a:p>
          <a:p>
            <a:r>
              <a:rPr lang="en-US" dirty="0">
                <a:solidFill>
                  <a:schemeClr val="tx1"/>
                </a:solidFill>
              </a:rPr>
              <a:t>Get Involved—Attend Parent Involvement Meetings, School Council, Parent Advisory Committee </a:t>
            </a:r>
          </a:p>
          <a:p>
            <a:r>
              <a:rPr lang="en-US" dirty="0">
                <a:solidFill>
                  <a:schemeClr val="tx1"/>
                </a:solidFill>
              </a:rPr>
              <a:t>How will you know about these meetings? ◦ School Website ◦ Emails ◦ Texts ◦ Social Media (Facebook, Twitter, Pinterest, Remind) ◦ ROBO Calls ◦ Flyers in Front Office</a:t>
            </a:r>
          </a:p>
        </p:txBody>
      </p:sp>
      <p:pic>
        <p:nvPicPr>
          <p:cNvPr id="1026" name="Picture 2" descr="Image result for title i">
            <a:extLst>
              <a:ext uri="{FF2B5EF4-FFF2-40B4-BE49-F238E27FC236}">
                <a16:creationId xmlns:a16="http://schemas.microsoft.com/office/drawing/2014/main" id="{6695932E-4A6C-4801-A70C-BD8E6DDF91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9683" y="224044"/>
            <a:ext cx="3185108" cy="2269389"/>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9167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E5CCC-34AA-4B8B-AFC3-C900E0BB8476}"/>
              </a:ext>
            </a:extLst>
          </p:cNvPr>
          <p:cNvSpPr>
            <a:spLocks noGrp="1"/>
          </p:cNvSpPr>
          <p:nvPr>
            <p:ph type="title"/>
          </p:nvPr>
        </p:nvSpPr>
        <p:spPr>
          <a:xfrm>
            <a:off x="684211" y="4487332"/>
            <a:ext cx="10841481" cy="1507067"/>
          </a:xfrm>
        </p:spPr>
        <p:txBody>
          <a:bodyPr/>
          <a:lstStyle/>
          <a:p>
            <a:pPr algn="ctr"/>
            <a:r>
              <a:rPr lang="en-US" dirty="0"/>
              <a:t>Parent Right To Know</a:t>
            </a:r>
          </a:p>
        </p:txBody>
      </p:sp>
      <p:sp>
        <p:nvSpPr>
          <p:cNvPr id="3" name="Content Placeholder 2">
            <a:extLst>
              <a:ext uri="{FF2B5EF4-FFF2-40B4-BE49-F238E27FC236}">
                <a16:creationId xmlns:a16="http://schemas.microsoft.com/office/drawing/2014/main" id="{86EE99B4-043C-4AE1-ADE2-2AE2AF6997B5}"/>
              </a:ext>
            </a:extLst>
          </p:cNvPr>
          <p:cNvSpPr>
            <a:spLocks noGrp="1"/>
          </p:cNvSpPr>
          <p:nvPr>
            <p:ph idx="1"/>
          </p:nvPr>
        </p:nvSpPr>
        <p:spPr>
          <a:xfrm>
            <a:off x="684212" y="685800"/>
            <a:ext cx="10937174" cy="3615267"/>
          </a:xfrm>
        </p:spPr>
        <p:txBody>
          <a:bodyPr>
            <a:normAutofit/>
          </a:bodyPr>
          <a:lstStyle/>
          <a:p>
            <a:r>
              <a:rPr lang="en-US" dirty="0">
                <a:solidFill>
                  <a:schemeClr val="tx1"/>
                </a:solidFill>
              </a:rPr>
              <a:t>Parent Right To Know Information Title I, Part A and Title II, Part A Parents have the right. . . To request information about the professional qualifications of your student’s teacher(s) To know whether the teacher has met the Georgia Professional Standards Commission requirement for certification for the grade level and subject area in which the teacher provides instruction To know whether the teacher is teaching under an emergency or other provisional status through which Georgia qualifications or certification criteria have been waived To know the college major and any graduate certification or degree held by the teacher To know whether the student is provided services by paraprofessionals, and if so, their qualification To be notified via standard mail when their child has been taught for 20 or more consecutive days by a teacher that is not highly qualified</a:t>
            </a:r>
          </a:p>
        </p:txBody>
      </p:sp>
    </p:spTree>
    <p:extLst>
      <p:ext uri="{BB962C8B-B14F-4D97-AF65-F5344CB8AC3E}">
        <p14:creationId xmlns:p14="http://schemas.microsoft.com/office/powerpoint/2010/main" val="528603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4487332"/>
            <a:ext cx="11140235" cy="1507067"/>
          </a:xfrm>
        </p:spPr>
        <p:txBody>
          <a:bodyPr/>
          <a:lstStyle/>
          <a:p>
            <a:r>
              <a:rPr lang="en-US" dirty="0"/>
              <a:t>Family Engagement Model Choice</a:t>
            </a:r>
          </a:p>
        </p:txBody>
      </p:sp>
      <p:sp>
        <p:nvSpPr>
          <p:cNvPr id="3" name="Content Placeholder 2"/>
          <p:cNvSpPr>
            <a:spLocks noGrp="1"/>
          </p:cNvSpPr>
          <p:nvPr>
            <p:ph idx="1"/>
          </p:nvPr>
        </p:nvSpPr>
        <p:spPr>
          <a:xfrm>
            <a:off x="684212" y="685800"/>
            <a:ext cx="11140234" cy="3615267"/>
          </a:xfrm>
        </p:spPr>
        <p:txBody>
          <a:bodyPr/>
          <a:lstStyle/>
          <a:p>
            <a:r>
              <a:rPr lang="en-US" dirty="0">
                <a:solidFill>
                  <a:schemeClr val="tx1"/>
                </a:solidFill>
              </a:rPr>
              <a:t>The Family Engagement Model choice is the School Design Model. </a:t>
            </a:r>
          </a:p>
          <a:p>
            <a:r>
              <a:rPr lang="en-US" dirty="0">
                <a:solidFill>
                  <a:schemeClr val="tx1"/>
                </a:solidFill>
              </a:rPr>
              <a:t>The School Designed model is created with a school based innovative focus. This choice aims to leverage parent/family leaders such as GO Teams and Parent Teacher Association members (PTA) to be ambassadors who attract other parents through personal stories, experiences, and success.</a:t>
            </a:r>
          </a:p>
        </p:txBody>
      </p:sp>
    </p:spTree>
    <p:extLst>
      <p:ext uri="{BB962C8B-B14F-4D97-AF65-F5344CB8AC3E}">
        <p14:creationId xmlns:p14="http://schemas.microsoft.com/office/powerpoint/2010/main" val="3342169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3F119-17E0-4304-916E-A669B8890CA7}"/>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AC7C5332-4A89-4702-9E6E-6FF65E476346}"/>
              </a:ext>
            </a:extLst>
          </p:cNvPr>
          <p:cNvSpPr>
            <a:spLocks noGrp="1"/>
          </p:cNvSpPr>
          <p:nvPr>
            <p:ph idx="1"/>
          </p:nvPr>
        </p:nvSpPr>
        <p:spPr/>
        <p:txBody>
          <a:bodyPr/>
          <a:lstStyle/>
          <a:p>
            <a:r>
              <a:rPr lang="en-US" dirty="0">
                <a:solidFill>
                  <a:schemeClr val="tx1"/>
                </a:solidFill>
              </a:rPr>
              <a:t>BTW staff wants to THANK YOU in advance for the support we know we can count on from YOU this school year!! </a:t>
            </a:r>
          </a:p>
        </p:txBody>
      </p:sp>
    </p:spTree>
    <p:extLst>
      <p:ext uri="{BB962C8B-B14F-4D97-AF65-F5344CB8AC3E}">
        <p14:creationId xmlns:p14="http://schemas.microsoft.com/office/powerpoint/2010/main" val="488789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5295014"/>
            <a:ext cx="11186363" cy="699385"/>
          </a:xfrm>
        </p:spPr>
        <p:txBody>
          <a:bodyPr>
            <a:normAutofit/>
          </a:bodyPr>
          <a:lstStyle/>
          <a:p>
            <a:r>
              <a:rPr lang="en-US" dirty="0"/>
              <a:t>School Website information Title I Meeting</a:t>
            </a:r>
          </a:p>
        </p:txBody>
      </p:sp>
      <p:sp>
        <p:nvSpPr>
          <p:cNvPr id="3" name="Content Placeholder 2"/>
          <p:cNvSpPr>
            <a:spLocks noGrp="1"/>
          </p:cNvSpPr>
          <p:nvPr>
            <p:ph idx="1"/>
          </p:nvPr>
        </p:nvSpPr>
        <p:spPr>
          <a:xfrm>
            <a:off x="684211" y="685800"/>
            <a:ext cx="11000969" cy="4609214"/>
          </a:xfrm>
        </p:spPr>
        <p:txBody>
          <a:bodyPr>
            <a:normAutofit/>
          </a:bodyPr>
          <a:lstStyle/>
          <a:p>
            <a:r>
              <a:rPr lang="en-US" dirty="0">
                <a:solidFill>
                  <a:schemeClr val="tx1"/>
                </a:solidFill>
              </a:rPr>
              <a:t>The Annual Title I Meeting was made accessible to Parents September 2018--Booker T. Washington High School held our annual Title I Meeting. For parents and guardians that were not able to attend this meeting. The materials, slide presentation information has been posted on the school website for their access. Written notices, Robo Calls, and texts were sent out to notify parents that these documents were posted on the website. Please check the school website on a regular basis so you will know what events or activities are going on at school. The website for Booker T. Washington High School is </a:t>
            </a:r>
            <a:r>
              <a:rPr lang="en-US" dirty="0">
                <a:solidFill>
                  <a:schemeClr val="tx1"/>
                </a:solidFill>
                <a:hlinkClick r:id="rId2"/>
              </a:rPr>
              <a:t>https://www.atlantapublicschools.us/btw</a:t>
            </a:r>
            <a:r>
              <a:rPr lang="en-US" dirty="0">
                <a:solidFill>
                  <a:schemeClr val="tx1"/>
                </a:solidFill>
              </a:rPr>
              <a:t> . Also, look for quick links on the left side and click on the parent tab to see additional information. If you have questions or concerns, please do not hesitate to contact me. Sincerely, Katherine King-Taylor, Parent Liaison, </a:t>
            </a:r>
            <a:r>
              <a:rPr lang="en-US" dirty="0">
                <a:solidFill>
                  <a:schemeClr val="tx1"/>
                </a:solidFill>
                <a:hlinkClick r:id="rId3"/>
              </a:rPr>
              <a:t>kmking-taylor@atlanta.k12.ga.us</a:t>
            </a:r>
            <a:r>
              <a:rPr lang="en-US" dirty="0">
                <a:solidFill>
                  <a:schemeClr val="tx1"/>
                </a:solidFill>
              </a:rPr>
              <a:t>, 404-802-4657.</a:t>
            </a:r>
          </a:p>
        </p:txBody>
      </p:sp>
    </p:spTree>
    <p:extLst>
      <p:ext uri="{BB962C8B-B14F-4D97-AF65-F5344CB8AC3E}">
        <p14:creationId xmlns:p14="http://schemas.microsoft.com/office/powerpoint/2010/main" val="1196629791"/>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626</TotalTime>
  <Words>1429</Words>
  <Application>Microsoft Macintosh PowerPoint</Application>
  <PresentationFormat>Widescreen</PresentationFormat>
  <Paragraphs>106</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Calibri</vt:lpstr>
      <vt:lpstr>Century Gothic</vt:lpstr>
      <vt:lpstr>Wingdings</vt:lpstr>
      <vt:lpstr>Wingdings 3</vt:lpstr>
      <vt:lpstr>Slice</vt:lpstr>
      <vt:lpstr>Booker T. Washington high school Annual Title I Meeting</vt:lpstr>
      <vt:lpstr>agenda</vt:lpstr>
      <vt:lpstr>What is Title I?</vt:lpstr>
      <vt:lpstr>The purpose of title i</vt:lpstr>
      <vt:lpstr>Title I programs can help</vt:lpstr>
      <vt:lpstr>Title i</vt:lpstr>
      <vt:lpstr>How Do we use our Title I Funds? </vt:lpstr>
      <vt:lpstr>How do we establish school improvement goals? </vt:lpstr>
      <vt:lpstr>Georgia milestones</vt:lpstr>
      <vt:lpstr>College and Career Ready Performance Index (CCRPI)  </vt:lpstr>
      <vt:lpstr>School report card measurement</vt:lpstr>
      <vt:lpstr>School curriculum</vt:lpstr>
      <vt:lpstr>It Takes All Stakeholders Working Together</vt:lpstr>
      <vt:lpstr>District Parent Involvement Plan  </vt:lpstr>
      <vt:lpstr>School~ Family~Student  Compact  and Family Engagement Plan </vt:lpstr>
      <vt:lpstr>Parent involvement</vt:lpstr>
      <vt:lpstr>Parent Involvement Activities  </vt:lpstr>
      <vt:lpstr>Parent Right To Know</vt:lpstr>
      <vt:lpstr>Family Engagement Model Choice</vt:lpstr>
      <vt:lpstr>Thank you</vt:lpstr>
      <vt:lpstr>School Website information Title I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Booker T. Washington high school Annual Title I Meeting</dc:title>
  <dc:creator>Katherine King-Taylor</dc:creator>
  <cp:lastModifiedBy>Katherine King-Taylor</cp:lastModifiedBy>
  <cp:revision>22</cp:revision>
  <cp:lastPrinted>2019-09-05T19:35:32Z</cp:lastPrinted>
  <dcterms:created xsi:type="dcterms:W3CDTF">2018-09-06T15:41:35Z</dcterms:created>
  <dcterms:modified xsi:type="dcterms:W3CDTF">2020-10-14T14:43:15Z</dcterms:modified>
</cp:coreProperties>
</file>