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Lst>
  <p:notesMasterIdLst>
    <p:notesMasterId r:id="rId33"/>
  </p:notesMasterIdLst>
  <p:handoutMasterIdLst>
    <p:handoutMasterId r:id="rId34"/>
  </p:handoutMasterIdLst>
  <p:sldIdLst>
    <p:sldId id="256" r:id="rId2"/>
    <p:sldId id="322" r:id="rId3"/>
    <p:sldId id="326" r:id="rId4"/>
    <p:sldId id="323" r:id="rId5"/>
    <p:sldId id="324" r:id="rId6"/>
    <p:sldId id="325" r:id="rId7"/>
    <p:sldId id="304" r:id="rId8"/>
    <p:sldId id="305" r:id="rId9"/>
    <p:sldId id="289" r:id="rId10"/>
    <p:sldId id="337" r:id="rId11"/>
    <p:sldId id="336" r:id="rId12"/>
    <p:sldId id="338" r:id="rId13"/>
    <p:sldId id="339" r:id="rId14"/>
    <p:sldId id="340" r:id="rId15"/>
    <p:sldId id="341" r:id="rId16"/>
    <p:sldId id="342" r:id="rId17"/>
    <p:sldId id="319" r:id="rId18"/>
    <p:sldId id="266" r:id="rId19"/>
    <p:sldId id="301" r:id="rId20"/>
    <p:sldId id="300" r:id="rId21"/>
    <p:sldId id="299" r:id="rId22"/>
    <p:sldId id="306" r:id="rId23"/>
    <p:sldId id="327" r:id="rId24"/>
    <p:sldId id="328" r:id="rId25"/>
    <p:sldId id="335" r:id="rId26"/>
    <p:sldId id="343" r:id="rId27"/>
    <p:sldId id="287" r:id="rId28"/>
    <p:sldId id="288" r:id="rId29"/>
    <p:sldId id="290" r:id="rId30"/>
    <p:sldId id="303" r:id="rId31"/>
    <p:sldId id="344" r:id="rId3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64" y="-8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2F98D8D9-463C-4E41-8994-598ECA99C0EE}" type="datetimeFigureOut">
              <a:rPr lang="en-US"/>
              <a:pPr>
                <a:defRPr/>
              </a:pPr>
              <a:t>3/30/2017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pPr>
              <a:defRPr/>
            </a:pPr>
            <a:fld id="{CD8851D3-7C63-425F-828F-D7A15E658E12}" type="slidenum">
              <a:rPr lang="en-US"/>
              <a:pPr>
                <a:defRPr/>
              </a:pPr>
              <a:t>‹#›</a:t>
            </a:fld>
            <a:endParaRPr lang="en-US"/>
          </a:p>
        </p:txBody>
      </p:sp>
    </p:spTree>
    <p:extLst>
      <p:ext uri="{BB962C8B-B14F-4D97-AF65-F5344CB8AC3E}">
        <p14:creationId xmlns:p14="http://schemas.microsoft.com/office/powerpoint/2010/main" val="3543324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ED88985-41EB-4A79-AC94-05E2E3D3547E}" type="datetimeFigureOut">
              <a:rPr lang="en-US" smtClean="0"/>
              <a:pPr/>
              <a:t>3/30/2017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204ADCC8-C9C9-4244-91B2-E36EF956B907}" type="slidenum">
              <a:rPr lang="en-US" smtClean="0"/>
              <a:pPr/>
              <a:t>‹#›</a:t>
            </a:fld>
            <a:endParaRPr lang="en-US"/>
          </a:p>
        </p:txBody>
      </p:sp>
    </p:spTree>
    <p:extLst>
      <p:ext uri="{BB962C8B-B14F-4D97-AF65-F5344CB8AC3E}">
        <p14:creationId xmlns:p14="http://schemas.microsoft.com/office/powerpoint/2010/main" val="346820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ADCC8-C9C9-4244-91B2-E36EF956B90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 AT LATER</a:t>
            </a:r>
            <a:endParaRPr lang="en-US" dirty="0"/>
          </a:p>
        </p:txBody>
      </p:sp>
      <p:sp>
        <p:nvSpPr>
          <p:cNvPr id="4" name="Slide Number Placeholder 3"/>
          <p:cNvSpPr>
            <a:spLocks noGrp="1"/>
          </p:cNvSpPr>
          <p:nvPr>
            <p:ph type="sldNum" sz="quarter" idx="10"/>
          </p:nvPr>
        </p:nvSpPr>
        <p:spPr/>
        <p:txBody>
          <a:bodyPr/>
          <a:lstStyle/>
          <a:p>
            <a:fld id="{204ADCC8-C9C9-4244-91B2-E36EF956B907}"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Bring up</a:t>
            </a:r>
            <a:r>
              <a:rPr lang="en-US" baseline="0" dirty="0" smtClean="0"/>
              <a:t> ILP (Sidney)</a:t>
            </a:r>
            <a:endParaRPr lang="en-US" dirty="0"/>
          </a:p>
        </p:txBody>
      </p:sp>
      <p:sp>
        <p:nvSpPr>
          <p:cNvPr id="4" name="Slide Number Placeholder 3"/>
          <p:cNvSpPr>
            <a:spLocks noGrp="1"/>
          </p:cNvSpPr>
          <p:nvPr>
            <p:ph type="sldNum" sz="quarter" idx="10"/>
          </p:nvPr>
        </p:nvSpPr>
        <p:spPr/>
        <p:txBody>
          <a:bodyPr/>
          <a:lstStyle/>
          <a:p>
            <a:fld id="{204ADCC8-C9C9-4244-91B2-E36EF956B907}"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2B9E5C74-D848-4CC5-9BAD-CE8DBCA9C3E7}" type="datetimeFigureOut">
              <a:rPr lang="en-US" smtClean="0"/>
              <a:pPr>
                <a:defRPr/>
              </a:pPr>
              <a:t>3/30/2017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FCA3922B-26D9-48DC-8264-EE965D6FA1D5}"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447DB523-D25F-4051-9304-3522443A7CD3}" type="datetimeFigureOut">
              <a:rPr lang="en-US" smtClean="0"/>
              <a:pPr>
                <a:defRPr/>
              </a:pPr>
              <a:t>3/30/2017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D5C7BE8E-D311-4EF9-880D-EEB1780CD0E3}"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fld id="{BA11C91A-7BC8-41CF-B786-ED94B6E7C73F}" type="datetimeFigureOut">
              <a:rPr lang="en-US" smtClean="0"/>
              <a:pPr>
                <a:defRPr/>
              </a:pPr>
              <a:t>3/30/2017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2B572451-7484-4A02-95E6-FBFD8D715AB0}"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E393FFAC-31D1-49D9-8C3A-959547EFC1C5}" type="datetimeFigureOut">
              <a:rPr lang="en-US" smtClean="0"/>
              <a:pPr>
                <a:defRPr/>
              </a:pPr>
              <a:t>3/30/2017</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0654D1B6-CAA2-43E2-8749-8273EC18F620}"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68819AD0-B61D-493E-92A3-1699A64DE9B8}" type="datetimeFigureOut">
              <a:rPr lang="en-US" smtClean="0"/>
              <a:pPr>
                <a:defRPr/>
              </a:pPr>
              <a:t>3/30/2017</a:t>
            </a:fld>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7FE6993F-0959-48BB-A549-E795F7073087}"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fld id="{8823CEAA-E21D-4471-9174-530752AD72FF}" type="datetimeFigureOut">
              <a:rPr lang="en-US" smtClean="0"/>
              <a:pPr>
                <a:defRPr/>
              </a:pPr>
              <a:t>3/30/2017</a:t>
            </a:fld>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88C4DCF0-9BB5-405A-88FB-ACC52C12F5F0}"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fld id="{63F5657F-BED0-4DD6-9452-187E2CD2EC6F}" type="datetimeFigureOut">
              <a:rPr lang="en-US" smtClean="0"/>
              <a:pPr>
                <a:defRPr/>
              </a:pPr>
              <a:t>3/30/2017</a:t>
            </a:fld>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7815BD20-97F5-476B-989C-6F83E2280DF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fld id="{FA86D486-10F8-4B3A-A80A-E1660969D62E}" type="datetimeFigureOut">
              <a:rPr lang="en-US" smtClean="0"/>
              <a:pPr>
                <a:defRPr/>
              </a:pPr>
              <a:t>3/30/2017</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F2239B95-A295-4015-8B63-C25222FE97B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fld id="{52F7DF05-8BD8-458A-BD89-33CE26C7069A}" type="datetimeFigureOut">
              <a:rPr lang="en-US" smtClean="0"/>
              <a:pPr>
                <a:defRPr/>
              </a:pPr>
              <a:t>3/30/2017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8D51E1D7-0CE4-406D-9C4B-4A02C5CDFB02}"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34E18758-8493-4BBE-9C7E-AE08F1311B38}" type="datetimeFigureOut">
              <a:rPr lang="en-US" smtClean="0"/>
              <a:pPr>
                <a:defRPr/>
              </a:pPr>
              <a:t>3/30/2017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2EDBFB5C-FFB9-47BA-9286-0CB69DA3510A}"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3136FF6A-7CA6-47ED-B1DC-35505A77C5B3}" type="datetimeFigureOut">
              <a:rPr lang="en-US" smtClean="0"/>
              <a:pPr>
                <a:defRPr/>
              </a:pPr>
              <a:t>3/30/2017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B7474DB-ACD4-46D5-A9E2-688487AE4183}"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26FE0442-F11E-4E75-9AB5-7F80190B9B6C}" type="datetimeFigureOut">
              <a:rPr lang="en-US" smtClean="0"/>
              <a:pPr>
                <a:defRPr/>
              </a:pPr>
              <a:t>3/30/2017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9EADFB1B-A05D-4ABA-B037-F828820FF1C3}"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murraystate.edu/cha/" TargetMode="External"/><Relationship Id="rId7" Type="http://schemas.openxmlformats.org/officeDocument/2006/relationships/hyperlink" Target="http://www.3x3links.com/college" TargetMode="External"/><Relationship Id="rId2" Type="http://schemas.openxmlformats.org/officeDocument/2006/relationships/hyperlink" Target="http://www.wku.edu/academy/" TargetMode="External"/><Relationship Id="rId1" Type="http://schemas.openxmlformats.org/officeDocument/2006/relationships/slideLayout" Target="../slideLayouts/slideLayout2.xml"/><Relationship Id="rId6" Type="http://schemas.openxmlformats.org/officeDocument/2006/relationships/hyperlink" Target="http://gse.kstc.com/" TargetMode="External"/><Relationship Id="rId5" Type="http://schemas.openxmlformats.org/officeDocument/2006/relationships/hyperlink" Target="http://www.kentuckygsa.com/" TargetMode="External"/><Relationship Id="rId4" Type="http://schemas.openxmlformats.org/officeDocument/2006/relationships/hyperlink" Target="http://gsp.ky.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actstudent.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number2.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actstudent.org/scores/release.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actstudent.org/faq/id.html" TargetMode="External"/><Relationship Id="rId2" Type="http://schemas.openxmlformats.org/officeDocument/2006/relationships/hyperlink" Target="http://www.actstudent.org/faq/ticket.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actstudent.org/faq/calculator.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3x3links.com/college" TargetMode="External"/><Relationship Id="rId2" Type="http://schemas.openxmlformats.org/officeDocument/2006/relationships/hyperlink" Target="http://www.3x3links.com/mathhel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3x3links.com/colleg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education.ky.gov/educational/CCadv/ilp/Pages/ILPResources.asp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careercruising.com/parent/default.asp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7543800" cy="2590800"/>
          </a:xfrm>
        </p:spPr>
        <p:txBody>
          <a:bodyPr>
            <a:normAutofit/>
          </a:bodyPr>
          <a:lstStyle/>
          <a:p>
            <a:pPr algn="ctr" eaLnBrk="1" fontAlgn="auto" hangingPunct="1">
              <a:spcAft>
                <a:spcPts val="0"/>
              </a:spcAft>
              <a:defRPr/>
            </a:pPr>
            <a:r>
              <a:rPr lang="en-US" sz="5400" dirty="0" smtClean="0"/>
              <a:t>College &amp; Career Ready (CCR)</a:t>
            </a:r>
            <a:r>
              <a:rPr lang="en-US" dirty="0" smtClean="0"/>
              <a:t/>
            </a:r>
            <a:br>
              <a:rPr lang="en-US" dirty="0" smtClean="0"/>
            </a:br>
            <a:endParaRPr lang="en-US" sz="2200" dirty="0"/>
          </a:p>
        </p:txBody>
      </p:sp>
      <p:sp>
        <p:nvSpPr>
          <p:cNvPr id="3" name="Subtitle 2"/>
          <p:cNvSpPr>
            <a:spLocks noGrp="1"/>
          </p:cNvSpPr>
          <p:nvPr>
            <p:ph type="body" idx="1"/>
          </p:nvPr>
        </p:nvSpPr>
        <p:spPr>
          <a:xfrm>
            <a:off x="1371600" y="3429000"/>
            <a:ext cx="6589713" cy="1454888"/>
          </a:xfrm>
        </p:spPr>
        <p:txBody>
          <a:bodyPr>
            <a:normAutofit fontScale="92500" lnSpcReduction="10000"/>
          </a:bodyPr>
          <a:lstStyle/>
          <a:p>
            <a:pPr algn="ctr" eaLnBrk="1" fontAlgn="auto" hangingPunct="1">
              <a:spcAft>
                <a:spcPts val="0"/>
              </a:spcAft>
              <a:buFont typeface="Wingdings"/>
              <a:buNone/>
              <a:defRPr/>
            </a:pPr>
            <a:r>
              <a:rPr lang="en-US" dirty="0" smtClean="0"/>
              <a:t>Presented by: </a:t>
            </a:r>
          </a:p>
          <a:p>
            <a:pPr algn="ctr" eaLnBrk="1" fontAlgn="auto" hangingPunct="1">
              <a:spcAft>
                <a:spcPts val="0"/>
              </a:spcAft>
              <a:buFont typeface="Wingdings"/>
              <a:buNone/>
              <a:defRPr/>
            </a:pPr>
            <a:r>
              <a:rPr lang="en-US" dirty="0" smtClean="0"/>
              <a:t>Carson Kitchens (8</a:t>
            </a:r>
            <a:r>
              <a:rPr lang="en-US" baseline="30000" dirty="0" smtClean="0"/>
              <a:t>th</a:t>
            </a:r>
            <a:r>
              <a:rPr lang="en-US" dirty="0" smtClean="0"/>
              <a:t> grader), </a:t>
            </a:r>
          </a:p>
          <a:p>
            <a:pPr algn="ctr" eaLnBrk="1" fontAlgn="auto" hangingPunct="1">
              <a:spcAft>
                <a:spcPts val="0"/>
              </a:spcAft>
              <a:buFont typeface="Wingdings"/>
              <a:buNone/>
              <a:defRPr/>
            </a:pPr>
            <a:r>
              <a:rPr lang="en-US" dirty="0" smtClean="0"/>
              <a:t>Brayden Bass (6</a:t>
            </a:r>
            <a:r>
              <a:rPr lang="en-US" baseline="30000" dirty="0" smtClean="0"/>
              <a:t>th</a:t>
            </a:r>
            <a:r>
              <a:rPr lang="en-US" dirty="0" smtClean="0"/>
              <a:t> grader), </a:t>
            </a:r>
          </a:p>
          <a:p>
            <a:pPr algn="ctr" eaLnBrk="1" fontAlgn="auto" hangingPunct="1">
              <a:spcAft>
                <a:spcPts val="0"/>
              </a:spcAft>
              <a:buFont typeface="Wingdings"/>
              <a:buNone/>
              <a:defRPr/>
            </a:pPr>
            <a:r>
              <a:rPr lang="en-US" dirty="0" smtClean="0"/>
              <a:t>&amp; Sidney Hubbard (7</a:t>
            </a:r>
            <a:r>
              <a:rPr lang="en-US" baseline="30000" dirty="0" smtClean="0"/>
              <a:t>th</a:t>
            </a:r>
            <a:r>
              <a:rPr lang="en-US" dirty="0" smtClean="0"/>
              <a:t> grader)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solidFill>
                  <a:srgbClr val="FF0000"/>
                </a:solidFill>
              </a:rPr>
              <a:t>GPA</a:t>
            </a:r>
            <a:r>
              <a:rPr lang="en-US" dirty="0" smtClean="0"/>
              <a:t> - Student </a:t>
            </a:r>
            <a:r>
              <a:rPr lang="en-US" dirty="0"/>
              <a:t>has demonstrated high academic potential in rigorous courses.</a:t>
            </a:r>
          </a:p>
          <a:p>
            <a:r>
              <a:rPr lang="en-US" dirty="0" smtClean="0"/>
              <a:t>Attendance</a:t>
            </a:r>
            <a:r>
              <a:rPr lang="en-US" dirty="0"/>
              <a:t> </a:t>
            </a:r>
            <a:r>
              <a:rPr lang="en-US" dirty="0" smtClean="0"/>
              <a:t>- </a:t>
            </a:r>
            <a:r>
              <a:rPr lang="en-US" b="1" dirty="0" smtClean="0">
                <a:solidFill>
                  <a:srgbClr val="FF0000"/>
                </a:solidFill>
              </a:rPr>
              <a:t>95</a:t>
            </a:r>
            <a:r>
              <a:rPr lang="en-US" b="1" dirty="0">
                <a:solidFill>
                  <a:srgbClr val="FF0000"/>
                </a:solidFill>
              </a:rPr>
              <a:t>% average attendance rate </a:t>
            </a:r>
          </a:p>
          <a:p>
            <a:r>
              <a:rPr lang="en-US" dirty="0"/>
              <a:t>Leadership </a:t>
            </a:r>
            <a:r>
              <a:rPr lang="en-US" dirty="0" smtClean="0"/>
              <a:t>- Letter </a:t>
            </a:r>
            <a:r>
              <a:rPr lang="en-US" dirty="0"/>
              <a:t>of recommendation from a club sponsor or community member</a:t>
            </a:r>
          </a:p>
          <a:p>
            <a:r>
              <a:rPr lang="en-US" b="1" dirty="0" smtClean="0">
                <a:solidFill>
                  <a:srgbClr val="FF0000"/>
                </a:solidFill>
              </a:rPr>
              <a:t>Discipline</a:t>
            </a:r>
            <a:r>
              <a:rPr lang="en-US" dirty="0"/>
              <a:t> </a:t>
            </a:r>
            <a:r>
              <a:rPr lang="en-US" dirty="0" smtClean="0"/>
              <a:t>- students </a:t>
            </a:r>
            <a:r>
              <a:rPr lang="en-US" dirty="0"/>
              <a:t>should not have excessive behavior issues. This indicator will be reviewed on </a:t>
            </a:r>
            <a:r>
              <a:rPr lang="en-US" dirty="0" smtClean="0"/>
              <a:t>an </a:t>
            </a:r>
            <a:r>
              <a:rPr lang="en-US" dirty="0"/>
              <a:t>individual basis. </a:t>
            </a:r>
          </a:p>
          <a:p>
            <a:r>
              <a:rPr lang="en-US" dirty="0" smtClean="0"/>
              <a:t>Benchmarks</a:t>
            </a:r>
            <a:r>
              <a:rPr lang="en-US" dirty="0"/>
              <a:t> </a:t>
            </a:r>
            <a:r>
              <a:rPr lang="en-US" dirty="0" smtClean="0"/>
              <a:t>- </a:t>
            </a:r>
            <a:r>
              <a:rPr lang="en-US" b="1" dirty="0" smtClean="0">
                <a:solidFill>
                  <a:srgbClr val="FF0000"/>
                </a:solidFill>
              </a:rPr>
              <a:t>Meets </a:t>
            </a:r>
            <a:r>
              <a:rPr lang="en-US" b="1" dirty="0">
                <a:solidFill>
                  <a:srgbClr val="FF0000"/>
                </a:solidFill>
              </a:rPr>
              <a:t>state benchmarks on state level assessments</a:t>
            </a:r>
          </a:p>
          <a:p>
            <a:endParaRPr lang="en-US" dirty="0"/>
          </a:p>
        </p:txBody>
      </p:sp>
      <p:sp>
        <p:nvSpPr>
          <p:cNvPr id="2" name="Title 1"/>
          <p:cNvSpPr>
            <a:spLocks noGrp="1"/>
          </p:cNvSpPr>
          <p:nvPr>
            <p:ph type="title"/>
          </p:nvPr>
        </p:nvSpPr>
        <p:spPr/>
        <p:txBody>
          <a:bodyPr/>
          <a:lstStyle/>
          <a:p>
            <a:pPr algn="ctr"/>
            <a:r>
              <a:rPr lang="en-US" dirty="0" smtClean="0"/>
              <a:t>Early </a:t>
            </a:r>
            <a:r>
              <a:rPr lang="en-US" dirty="0" smtClean="0"/>
              <a:t>HIGH </a:t>
            </a:r>
            <a:r>
              <a:rPr lang="en-US" dirty="0" smtClean="0"/>
              <a:t>School </a:t>
            </a:r>
            <a:r>
              <a:rPr lang="en-US" dirty="0" smtClean="0"/>
              <a:t>Graduation </a:t>
            </a:r>
            <a:endParaRPr lang="en-US" dirty="0"/>
          </a:p>
        </p:txBody>
      </p:sp>
    </p:spTree>
    <p:extLst>
      <p:ext uri="{BB962C8B-B14F-4D97-AF65-F5344CB8AC3E}">
        <p14:creationId xmlns:p14="http://schemas.microsoft.com/office/powerpoint/2010/main" val="1234950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Because you must declare EARLY and take a specific schedule of classes to qualify.  </a:t>
            </a:r>
          </a:p>
          <a:p>
            <a:r>
              <a:rPr lang="en-US" sz="1800" dirty="0" smtClean="0"/>
              <a:t>Those classes begin your freshman (9</a:t>
            </a:r>
            <a:r>
              <a:rPr lang="en-US" sz="1800" baseline="30000" dirty="0" smtClean="0"/>
              <a:t>th</a:t>
            </a:r>
            <a:r>
              <a:rPr lang="en-US" sz="1800" dirty="0" smtClean="0"/>
              <a:t> grade) year </a:t>
            </a:r>
          </a:p>
          <a:p>
            <a:r>
              <a:rPr lang="en-US" sz="1800" dirty="0"/>
              <a:t>If you are interested in Early Graduation, thinking ahead to possible high school schedules and making sure that you have or will take the requisite courses to complete Early Graduation as a sophomore or junior would be beneficial. Families of students may need to have discussions prior to high school about student academic and maturity factors as well as financial issues that go with a student entering college early.</a:t>
            </a:r>
          </a:p>
          <a:p>
            <a:r>
              <a:rPr lang="en-US" sz="1400" dirty="0" smtClean="0"/>
              <a:t>See the KDE website for more information</a:t>
            </a:r>
            <a:r>
              <a:rPr lang="en-US" sz="1000" dirty="0"/>
              <a:t/>
            </a:r>
            <a:br>
              <a:rPr lang="en-US" sz="1000" dirty="0"/>
            </a:br>
            <a:r>
              <a:rPr lang="en-US" sz="1600" dirty="0" smtClean="0"/>
              <a:t>You may graduate up to TWO YEARS early</a:t>
            </a:r>
          </a:p>
          <a:p>
            <a:pPr lvl="1">
              <a:buNone/>
            </a:pPr>
            <a:endParaRPr lang="en-US" sz="1600" dirty="0" smtClean="0"/>
          </a:p>
        </p:txBody>
      </p:sp>
      <p:sp>
        <p:nvSpPr>
          <p:cNvPr id="2" name="Title 1"/>
          <p:cNvSpPr>
            <a:spLocks noGrp="1"/>
          </p:cNvSpPr>
          <p:nvPr>
            <p:ph type="title"/>
          </p:nvPr>
        </p:nvSpPr>
        <p:spPr/>
        <p:txBody>
          <a:bodyPr>
            <a:normAutofit fontScale="90000"/>
          </a:bodyPr>
          <a:lstStyle/>
          <a:p>
            <a:pPr algn="ctr"/>
            <a:r>
              <a:rPr lang="en-US" dirty="0" smtClean="0"/>
              <a:t>Why discuss Early HS graduation Now?</a:t>
            </a:r>
            <a:endParaRPr lang="en-US" dirty="0"/>
          </a:p>
        </p:txBody>
      </p:sp>
    </p:spTree>
    <p:extLst>
      <p:ext uri="{BB962C8B-B14F-4D97-AF65-F5344CB8AC3E}">
        <p14:creationId xmlns:p14="http://schemas.microsoft.com/office/powerpoint/2010/main" val="2677758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000" dirty="0" smtClean="0"/>
              <a:t>1.The </a:t>
            </a:r>
            <a:r>
              <a:rPr lang="en-US" sz="2000" dirty="0"/>
              <a:t>decision to commit to graduating early is based on </a:t>
            </a:r>
            <a:r>
              <a:rPr lang="en-US" sz="2000" dirty="0" smtClean="0"/>
              <a:t>thoughtful </a:t>
            </a:r>
            <a:r>
              <a:rPr lang="en-US" sz="2000" dirty="0"/>
              <a:t>conversations with </a:t>
            </a:r>
            <a:r>
              <a:rPr lang="en-US" sz="2000" dirty="0" smtClean="0"/>
              <a:t>families</a:t>
            </a:r>
            <a:r>
              <a:rPr lang="en-US" sz="2000" dirty="0"/>
              <a:t>, school counselors and students, reviewing all the issues which surround </a:t>
            </a:r>
            <a:r>
              <a:rPr lang="en-US" sz="2000" dirty="0" smtClean="0"/>
              <a:t>accelerating </a:t>
            </a:r>
            <a:r>
              <a:rPr lang="en-US" sz="2000" dirty="0"/>
              <a:t>high school graduation.</a:t>
            </a:r>
          </a:p>
          <a:p>
            <a:r>
              <a:rPr lang="en-US" sz="2000" dirty="0" smtClean="0"/>
              <a:t>2. Students </a:t>
            </a:r>
            <a:r>
              <a:rPr lang="en-US" sz="2000" dirty="0"/>
              <a:t>intend to begin and stay on this pathway, beginning in middle school or ninth </a:t>
            </a:r>
            <a:r>
              <a:rPr lang="en-US" sz="2000" dirty="0" smtClean="0"/>
              <a:t>grade</a:t>
            </a:r>
            <a:r>
              <a:rPr lang="en-US" sz="2000" dirty="0"/>
              <a:t>.</a:t>
            </a:r>
          </a:p>
          <a:p>
            <a:r>
              <a:rPr lang="en-US" sz="2000" dirty="0" smtClean="0"/>
              <a:t>3. Students have a </a:t>
            </a:r>
            <a:r>
              <a:rPr lang="en-US" sz="2000" dirty="0"/>
              <a:t>clear academic or career goal in mind and therefore a reason to </a:t>
            </a:r>
            <a:r>
              <a:rPr lang="en-US" sz="2000" dirty="0" smtClean="0"/>
              <a:t>demonstrate </a:t>
            </a:r>
            <a:r>
              <a:rPr lang="en-US" sz="2000" dirty="0"/>
              <a:t>proficiency in high school and move on.</a:t>
            </a:r>
          </a:p>
          <a:p>
            <a:r>
              <a:rPr lang="en-US" sz="2000" dirty="0" smtClean="0"/>
              <a:t>4. Student </a:t>
            </a:r>
            <a:r>
              <a:rPr lang="en-US" sz="2000" dirty="0"/>
              <a:t>is persistent, </a:t>
            </a:r>
            <a:r>
              <a:rPr lang="en-US" sz="2000" dirty="0" smtClean="0"/>
              <a:t>self-motivated </a:t>
            </a:r>
            <a:r>
              <a:rPr lang="en-US" sz="2000" dirty="0"/>
              <a:t>and can set and achieve goals independently.</a:t>
            </a:r>
          </a:p>
          <a:p>
            <a:r>
              <a:rPr lang="en-US" sz="2000" dirty="0" smtClean="0"/>
              <a:t>5. Student </a:t>
            </a:r>
            <a:r>
              <a:rPr lang="en-US" sz="2000" dirty="0"/>
              <a:t>is emotionally and academically mature, can </a:t>
            </a:r>
            <a:r>
              <a:rPr lang="en-US" sz="2000" dirty="0" smtClean="0"/>
              <a:t>deal </a:t>
            </a:r>
            <a:r>
              <a:rPr lang="en-US" sz="2000" dirty="0"/>
              <a:t>with their schedule and classes </a:t>
            </a:r>
            <a:r>
              <a:rPr lang="en-US" sz="2000" dirty="0" smtClean="0"/>
              <a:t>being </a:t>
            </a:r>
            <a:r>
              <a:rPr lang="en-US" sz="2000" dirty="0"/>
              <a:t>“out of step” with same age peers.</a:t>
            </a:r>
          </a:p>
          <a:p>
            <a:endParaRPr lang="en-US" dirty="0"/>
          </a:p>
        </p:txBody>
      </p:sp>
      <p:sp>
        <p:nvSpPr>
          <p:cNvPr id="2" name="Title 1"/>
          <p:cNvSpPr>
            <a:spLocks noGrp="1"/>
          </p:cNvSpPr>
          <p:nvPr>
            <p:ph type="title"/>
          </p:nvPr>
        </p:nvSpPr>
        <p:spPr/>
        <p:txBody>
          <a:bodyPr>
            <a:normAutofit fontScale="90000"/>
          </a:bodyPr>
          <a:lstStyle/>
          <a:p>
            <a:r>
              <a:rPr lang="en-US" dirty="0"/>
              <a:t>Student Disposition: </a:t>
            </a:r>
            <a:br>
              <a:rPr lang="en-US" dirty="0"/>
            </a:br>
            <a:endParaRPr lang="en-US" dirty="0"/>
          </a:p>
        </p:txBody>
      </p:sp>
    </p:spTree>
    <p:extLst>
      <p:ext uri="{BB962C8B-B14F-4D97-AF65-F5344CB8AC3E}">
        <p14:creationId xmlns:p14="http://schemas.microsoft.com/office/powerpoint/2010/main" val="1936742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600" dirty="0" smtClean="0"/>
              <a:t>6. Student </a:t>
            </a:r>
            <a:r>
              <a:rPr lang="en-US" sz="1600" dirty="0"/>
              <a:t>shows indications of being on or surpassing benchmarks for College and Career </a:t>
            </a:r>
            <a:r>
              <a:rPr lang="en-US" sz="1600" dirty="0" smtClean="0"/>
              <a:t>Readiness </a:t>
            </a:r>
            <a:r>
              <a:rPr lang="en-US" sz="1600" dirty="0"/>
              <a:t>goals through standardized test scores. High grades alone do not </a:t>
            </a:r>
            <a:r>
              <a:rPr lang="en-US" sz="1600" dirty="0" smtClean="0"/>
              <a:t>determine </a:t>
            </a:r>
            <a:r>
              <a:rPr lang="en-US" sz="1600" dirty="0"/>
              <a:t>a </a:t>
            </a:r>
            <a:r>
              <a:rPr lang="en-US" sz="1600" dirty="0" smtClean="0"/>
              <a:t>successful </a:t>
            </a:r>
            <a:r>
              <a:rPr lang="en-US" sz="1600" dirty="0"/>
              <a:t>early graduate; some students will see leaving early as motivation to do well in </a:t>
            </a:r>
            <a:r>
              <a:rPr lang="en-US" sz="1600" dirty="0" smtClean="0"/>
              <a:t>required </a:t>
            </a:r>
            <a:r>
              <a:rPr lang="en-US" sz="1600" dirty="0"/>
              <a:t>courses and exams.</a:t>
            </a:r>
          </a:p>
          <a:p>
            <a:r>
              <a:rPr lang="en-US" sz="1600" dirty="0" smtClean="0"/>
              <a:t>7. Student </a:t>
            </a:r>
            <a:r>
              <a:rPr lang="en-US" sz="1600" dirty="0"/>
              <a:t>may be identified as Gifted/Talented; this is also not a sole indicator of readiness.</a:t>
            </a:r>
          </a:p>
          <a:p>
            <a:r>
              <a:rPr lang="en-US" sz="1600" dirty="0" smtClean="0"/>
              <a:t>8. Students </a:t>
            </a:r>
            <a:r>
              <a:rPr lang="en-US" sz="1600" dirty="0"/>
              <a:t>have a desire to succeed and “move on </a:t>
            </a:r>
            <a:r>
              <a:rPr lang="en-US" sz="1600" dirty="0" smtClean="0"/>
              <a:t>when </a:t>
            </a:r>
            <a:r>
              <a:rPr lang="en-US" sz="1600" dirty="0"/>
              <a:t>ready.”</a:t>
            </a:r>
          </a:p>
          <a:p>
            <a:r>
              <a:rPr lang="en-US" sz="1600" dirty="0" smtClean="0"/>
              <a:t>9. Students </a:t>
            </a:r>
            <a:r>
              <a:rPr lang="en-US" sz="1600" dirty="0"/>
              <a:t>do not have excessive absences, tardiness or truancies.</a:t>
            </a:r>
          </a:p>
          <a:p>
            <a:r>
              <a:rPr lang="en-US" sz="1600" dirty="0" smtClean="0"/>
              <a:t>10. Students </a:t>
            </a:r>
            <a:r>
              <a:rPr lang="en-US" sz="1600" dirty="0"/>
              <a:t>do not have excessive behavior issues. This is a pathway for those students who </a:t>
            </a:r>
            <a:r>
              <a:rPr lang="en-US" sz="1600" dirty="0" smtClean="0"/>
              <a:t>want </a:t>
            </a:r>
            <a:r>
              <a:rPr lang="en-US" sz="1600" dirty="0"/>
              <a:t>to accomplish a goal. Students who cannot reliably accomplish the class and </a:t>
            </a:r>
            <a:r>
              <a:rPr lang="en-US" sz="1600" dirty="0" smtClean="0"/>
              <a:t>homework without </a:t>
            </a:r>
            <a:r>
              <a:rPr lang="en-US" sz="1600" dirty="0"/>
              <a:t>prodding or support are not good candidates for Early Graduation.</a:t>
            </a:r>
          </a:p>
          <a:p>
            <a:r>
              <a:rPr lang="en-US" sz="1600" dirty="0" smtClean="0"/>
              <a:t>11. Students </a:t>
            </a:r>
            <a:r>
              <a:rPr lang="en-US" sz="1600" dirty="0"/>
              <a:t>are not concerned with attaining senior status or honors based on GPA rankings. It </a:t>
            </a:r>
            <a:r>
              <a:rPr lang="en-US" sz="1600" dirty="0" smtClean="0"/>
              <a:t>is </a:t>
            </a:r>
            <a:r>
              <a:rPr lang="en-US" sz="1600" dirty="0"/>
              <a:t>a district decision which “senior” events, activities and perks Early Graduates may be </a:t>
            </a:r>
            <a:r>
              <a:rPr lang="en-US" sz="1600" dirty="0" smtClean="0"/>
              <a:t>part of</a:t>
            </a:r>
            <a:r>
              <a:rPr lang="en-US" sz="1600" dirty="0"/>
              <a:t>. These limitations should be clearly articulated before students enter Early Graduation.</a:t>
            </a:r>
          </a:p>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882556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All information about Early Graduation can be found on the </a:t>
            </a:r>
            <a:r>
              <a:rPr lang="en-US" dirty="0" smtClean="0"/>
              <a:t>KDE or LCMS </a:t>
            </a:r>
            <a:r>
              <a:rPr lang="en-US" dirty="0" smtClean="0"/>
              <a:t>website. </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764028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066800"/>
            <a:ext cx="6172200" cy="2054225"/>
          </a:xfrm>
        </p:spPr>
        <p:txBody>
          <a:bodyPr>
            <a:normAutofit fontScale="90000"/>
          </a:bodyPr>
          <a:lstStyle/>
          <a:p>
            <a:pPr algn="ctr">
              <a:defRPr/>
            </a:pPr>
            <a:r>
              <a:rPr lang="en-US" dirty="0" smtClean="0"/>
              <a:t>College  Credit while in High School</a:t>
            </a:r>
            <a:endParaRPr lang="en-US" dirty="0"/>
          </a:p>
        </p:txBody>
      </p:sp>
      <p:sp>
        <p:nvSpPr>
          <p:cNvPr id="41987" name="Text Placeholder 2"/>
          <p:cNvSpPr>
            <a:spLocks noGrp="1"/>
          </p:cNvSpPr>
          <p:nvPr>
            <p:ph type="body" idx="1"/>
          </p:nvPr>
        </p:nvSpPr>
        <p:spPr/>
        <p:txBody>
          <a:bodyPr>
            <a:normAutofit fontScale="92500"/>
          </a:bodyPr>
          <a:lstStyle/>
          <a:p>
            <a:pPr algn="ctr"/>
            <a:endParaRPr lang="en-US" dirty="0" smtClean="0"/>
          </a:p>
          <a:p>
            <a:pPr algn="ctr"/>
            <a:endParaRPr lang="en-US" dirty="0" smtClean="0"/>
          </a:p>
          <a:p>
            <a:pPr algn="ctr"/>
            <a:r>
              <a:rPr lang="en-US" dirty="0" smtClean="0"/>
              <a:t>Your Parents will LOVE  you.    </a:t>
            </a:r>
            <a:r>
              <a:rPr lang="en-US" dirty="0" smtClean="0">
                <a:sym typeface="Wingdings" pitchFamily="2" charset="2"/>
              </a:rPr>
              <a:t>    </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p:txBody>
          <a:bodyPr>
            <a:normAutofit fontScale="70000" lnSpcReduction="20000"/>
          </a:bodyPr>
          <a:lstStyle/>
          <a:p>
            <a:r>
              <a:rPr lang="en-US" b="1" u="sng" dirty="0" smtClean="0">
                <a:solidFill>
                  <a:srgbClr val="FF0000"/>
                </a:solidFill>
              </a:rPr>
              <a:t>Gatton Academy </a:t>
            </a:r>
            <a:r>
              <a:rPr lang="en-US" dirty="0" smtClean="0"/>
              <a:t>for math and science at </a:t>
            </a:r>
            <a:r>
              <a:rPr lang="en-US" dirty="0" smtClean="0"/>
              <a:t>WKU</a:t>
            </a:r>
          </a:p>
          <a:p>
            <a:pPr lvl="1"/>
            <a:r>
              <a:rPr lang="en-US" dirty="0" smtClean="0"/>
              <a:t>#1 High School in the nation is Gatton Academy, &amp; it’s in Bowling Green, KY</a:t>
            </a:r>
          </a:p>
          <a:p>
            <a:pPr lvl="1"/>
            <a:r>
              <a:rPr lang="en-US" dirty="0" smtClean="0"/>
              <a:t>Apply during 10</a:t>
            </a:r>
            <a:r>
              <a:rPr lang="en-US" baseline="30000" dirty="0" smtClean="0"/>
              <a:t>th</a:t>
            </a:r>
            <a:r>
              <a:rPr lang="en-US" dirty="0" smtClean="0"/>
              <a:t> grade year</a:t>
            </a:r>
          </a:p>
          <a:p>
            <a:pPr lvl="1"/>
            <a:r>
              <a:rPr lang="en-US" dirty="0" smtClean="0">
                <a:solidFill>
                  <a:srgbClr val="FF0000"/>
                </a:solidFill>
              </a:rPr>
              <a:t>MUST HAVE TAKEN ALGEBRA II to qualify</a:t>
            </a:r>
            <a:endParaRPr lang="en-US" dirty="0" smtClean="0">
              <a:solidFill>
                <a:srgbClr val="FF0000"/>
              </a:solidFill>
            </a:endParaRPr>
          </a:p>
          <a:p>
            <a:pPr lvl="1"/>
            <a:r>
              <a:rPr lang="en-US" dirty="0" smtClean="0"/>
              <a:t>11</a:t>
            </a:r>
            <a:r>
              <a:rPr lang="en-US" baseline="30000" dirty="0" smtClean="0"/>
              <a:t>th</a:t>
            </a:r>
            <a:r>
              <a:rPr lang="en-US" dirty="0" smtClean="0"/>
              <a:t> And 12</a:t>
            </a:r>
            <a:r>
              <a:rPr lang="en-US" baseline="30000" dirty="0" smtClean="0"/>
              <a:t>th</a:t>
            </a:r>
            <a:r>
              <a:rPr lang="en-US" dirty="0" smtClean="0"/>
              <a:t> grade </a:t>
            </a:r>
            <a:r>
              <a:rPr lang="en-US" dirty="0" smtClean="0"/>
              <a:t>year spent on campus at WKU</a:t>
            </a:r>
            <a:endParaRPr lang="en-US" dirty="0" smtClean="0"/>
          </a:p>
          <a:p>
            <a:pPr lvl="1"/>
            <a:r>
              <a:rPr lang="en-US" sz="1700" dirty="0" smtClean="0">
                <a:hlinkClick r:id="rId2"/>
              </a:rPr>
              <a:t>http://www.wku.edu/academy/</a:t>
            </a:r>
            <a:endParaRPr lang="en-US" sz="1700" dirty="0" smtClean="0"/>
          </a:p>
          <a:p>
            <a:pPr lvl="1"/>
            <a:r>
              <a:rPr lang="en-US" sz="1700" dirty="0" smtClean="0"/>
              <a:t>2 FREE years of COLLEGE while doing HS too</a:t>
            </a:r>
            <a:endParaRPr lang="en-US" dirty="0" smtClean="0"/>
          </a:p>
          <a:p>
            <a:r>
              <a:rPr lang="en-US" b="1" dirty="0" smtClean="0">
                <a:solidFill>
                  <a:srgbClr val="FF0000"/>
                </a:solidFill>
              </a:rPr>
              <a:t>Commonwealth Honors Academy </a:t>
            </a:r>
            <a:r>
              <a:rPr lang="en-US" dirty="0" smtClean="0"/>
              <a:t>at MSU</a:t>
            </a:r>
          </a:p>
          <a:p>
            <a:pPr lvl="1"/>
            <a:r>
              <a:rPr lang="en-US" dirty="0" smtClean="0"/>
              <a:t>Summer of 11</a:t>
            </a:r>
            <a:r>
              <a:rPr lang="en-US" baseline="30000" dirty="0" smtClean="0"/>
              <a:t>th</a:t>
            </a:r>
            <a:r>
              <a:rPr lang="en-US" dirty="0" smtClean="0"/>
              <a:t> grade year</a:t>
            </a:r>
          </a:p>
          <a:p>
            <a:pPr lvl="1"/>
            <a:r>
              <a:rPr lang="en-US" sz="1700" dirty="0" smtClean="0">
                <a:hlinkClick r:id="rId3"/>
              </a:rPr>
              <a:t>http://www.murraystate.edu/cha/</a:t>
            </a:r>
            <a:endParaRPr lang="en-US" dirty="0" smtClean="0"/>
          </a:p>
          <a:p>
            <a:r>
              <a:rPr lang="en-US" b="1" dirty="0" smtClean="0">
                <a:solidFill>
                  <a:srgbClr val="FF0000"/>
                </a:solidFill>
              </a:rPr>
              <a:t>Governor’s </a:t>
            </a:r>
            <a:r>
              <a:rPr lang="en-US" b="1" dirty="0" smtClean="0">
                <a:solidFill>
                  <a:srgbClr val="FF0000"/>
                </a:solidFill>
              </a:rPr>
              <a:t>Scholars</a:t>
            </a:r>
          </a:p>
          <a:p>
            <a:pPr lvl="1"/>
            <a:r>
              <a:rPr lang="en-US" dirty="0" smtClean="0"/>
              <a:t>Apply during January of 11</a:t>
            </a:r>
            <a:r>
              <a:rPr lang="en-US" baseline="30000" dirty="0" smtClean="0"/>
              <a:t>th</a:t>
            </a:r>
            <a:r>
              <a:rPr lang="en-US" dirty="0" smtClean="0"/>
              <a:t> gr year </a:t>
            </a:r>
            <a:r>
              <a:rPr lang="en-US" dirty="0" smtClean="0">
                <a:solidFill>
                  <a:srgbClr val="FF0000"/>
                </a:solidFill>
              </a:rPr>
              <a:t>(must have taken ACT prior)</a:t>
            </a:r>
          </a:p>
          <a:p>
            <a:pPr lvl="1"/>
            <a:r>
              <a:rPr lang="en-US" dirty="0" smtClean="0">
                <a:solidFill>
                  <a:srgbClr val="FF0000"/>
                </a:solidFill>
              </a:rPr>
              <a:t>Governor’s Scholars, GS for the Arts, GS for Entrepreneurs</a:t>
            </a:r>
            <a:endParaRPr lang="en-US" dirty="0" smtClean="0"/>
          </a:p>
          <a:p>
            <a:pPr lvl="1"/>
            <a:r>
              <a:rPr lang="en-US" sz="1700" dirty="0" smtClean="0">
                <a:hlinkClick r:id="rId4"/>
              </a:rPr>
              <a:t>http</a:t>
            </a:r>
            <a:r>
              <a:rPr lang="en-US" sz="1700" dirty="0" smtClean="0">
                <a:hlinkClick r:id="rId4"/>
              </a:rPr>
              <a:t>://gsp.ky.gov/</a:t>
            </a:r>
            <a:endParaRPr lang="en-US" sz="1700" dirty="0" smtClean="0"/>
          </a:p>
          <a:p>
            <a:pPr lvl="1"/>
            <a:r>
              <a:rPr lang="en-US" sz="1700" dirty="0" smtClean="0">
                <a:hlinkClick r:id="rId5"/>
              </a:rPr>
              <a:t>http://www.kentuckygsa.com/</a:t>
            </a:r>
            <a:endParaRPr lang="en-US" sz="1700" dirty="0" smtClean="0"/>
          </a:p>
          <a:p>
            <a:pPr lvl="1"/>
            <a:r>
              <a:rPr lang="en-US" sz="1700" dirty="0" smtClean="0">
                <a:hlinkClick r:id="rId6"/>
              </a:rPr>
              <a:t>http://gse.kstc.com/</a:t>
            </a:r>
            <a:endParaRPr lang="en-US" dirty="0" smtClean="0"/>
          </a:p>
          <a:p>
            <a:r>
              <a:rPr lang="en-US" b="1" dirty="0" smtClean="0">
                <a:solidFill>
                  <a:srgbClr val="FF0000"/>
                </a:solidFill>
              </a:rPr>
              <a:t>Dual Credit </a:t>
            </a:r>
            <a:r>
              <a:rPr lang="en-US" b="1" dirty="0" smtClean="0">
                <a:solidFill>
                  <a:srgbClr val="FF0000"/>
                </a:solidFill>
              </a:rPr>
              <a:t>Courses: </a:t>
            </a:r>
            <a:r>
              <a:rPr lang="en-US" b="1" dirty="0" smtClean="0"/>
              <a:t>Offered at HS</a:t>
            </a:r>
            <a:endParaRPr lang="en-US" b="1" dirty="0" smtClean="0">
              <a:solidFill>
                <a:srgbClr val="FF0000"/>
              </a:solidFill>
            </a:endParaRPr>
          </a:p>
          <a:p>
            <a:r>
              <a:rPr lang="en-US" b="1" dirty="0" smtClean="0">
                <a:solidFill>
                  <a:srgbClr val="FF0000"/>
                </a:solidFill>
              </a:rPr>
              <a:t>AP courses with score of 3-5 on AP </a:t>
            </a:r>
            <a:r>
              <a:rPr lang="en-US" b="1" dirty="0" smtClean="0">
                <a:solidFill>
                  <a:srgbClr val="FF0000"/>
                </a:solidFill>
              </a:rPr>
              <a:t>exam </a:t>
            </a:r>
            <a:r>
              <a:rPr lang="en-US" b="1" dirty="0" smtClean="0"/>
              <a:t>at HS</a:t>
            </a:r>
            <a:endParaRPr lang="en-US" b="1" dirty="0" smtClean="0">
              <a:solidFill>
                <a:srgbClr val="FF0000"/>
              </a:solidFill>
            </a:endParaRPr>
          </a:p>
        </p:txBody>
      </p:sp>
      <p:sp>
        <p:nvSpPr>
          <p:cNvPr id="2" name="Title 1"/>
          <p:cNvSpPr>
            <a:spLocks noGrp="1"/>
          </p:cNvSpPr>
          <p:nvPr>
            <p:ph type="title"/>
          </p:nvPr>
        </p:nvSpPr>
        <p:spPr/>
        <p:txBody>
          <a:bodyPr>
            <a:normAutofit fontScale="90000"/>
          </a:bodyPr>
          <a:lstStyle/>
          <a:p>
            <a:pPr algn="ctr">
              <a:defRPr/>
            </a:pPr>
            <a:r>
              <a:rPr lang="en-US" dirty="0" smtClean="0">
                <a:hlinkClick r:id="rId7"/>
              </a:rPr>
              <a:t>www.3x3links.com/college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normAutofit fontScale="92500" lnSpcReduction="10000"/>
          </a:bodyPr>
          <a:lstStyle/>
          <a:p>
            <a:pPr lvl="1" eaLnBrk="1" hangingPunct="1"/>
            <a:r>
              <a:rPr lang="en-US" dirty="0" smtClean="0"/>
              <a:t>LCMS students are encouraged to </a:t>
            </a:r>
            <a:r>
              <a:rPr lang="en-US" b="1" dirty="0" smtClean="0">
                <a:solidFill>
                  <a:srgbClr val="FF0000"/>
                </a:solidFill>
              </a:rPr>
              <a:t>take ACT in June of 7</a:t>
            </a:r>
            <a:r>
              <a:rPr lang="en-US" b="1" baseline="30000" dirty="0" smtClean="0">
                <a:solidFill>
                  <a:srgbClr val="FF0000"/>
                </a:solidFill>
              </a:rPr>
              <a:t>th</a:t>
            </a:r>
            <a:r>
              <a:rPr lang="en-US" b="1" dirty="0" smtClean="0">
                <a:solidFill>
                  <a:srgbClr val="FF0000"/>
                </a:solidFill>
              </a:rPr>
              <a:t>, 8</a:t>
            </a:r>
            <a:r>
              <a:rPr lang="en-US" b="1" baseline="30000" dirty="0" smtClean="0">
                <a:solidFill>
                  <a:srgbClr val="FF0000"/>
                </a:solidFill>
              </a:rPr>
              <a:t>th</a:t>
            </a:r>
            <a:r>
              <a:rPr lang="en-US" b="1" dirty="0" smtClean="0">
                <a:solidFill>
                  <a:srgbClr val="FF0000"/>
                </a:solidFill>
              </a:rPr>
              <a:t>, 9</a:t>
            </a:r>
            <a:r>
              <a:rPr lang="en-US" b="1" baseline="30000" dirty="0" smtClean="0">
                <a:solidFill>
                  <a:srgbClr val="FF0000"/>
                </a:solidFill>
              </a:rPr>
              <a:t>th</a:t>
            </a:r>
            <a:r>
              <a:rPr lang="en-US" b="1" dirty="0" smtClean="0">
                <a:solidFill>
                  <a:srgbClr val="FF0000"/>
                </a:solidFill>
              </a:rPr>
              <a:t>, 10</a:t>
            </a:r>
            <a:r>
              <a:rPr lang="en-US" b="1" baseline="30000" dirty="0" smtClean="0">
                <a:solidFill>
                  <a:srgbClr val="FF0000"/>
                </a:solidFill>
              </a:rPr>
              <a:t>th</a:t>
            </a:r>
            <a:r>
              <a:rPr lang="en-US" b="1" dirty="0" smtClean="0">
                <a:solidFill>
                  <a:srgbClr val="FF0000"/>
                </a:solidFill>
              </a:rPr>
              <a:t> grade years and BUY test</a:t>
            </a:r>
            <a:r>
              <a:rPr lang="en-US" dirty="0" smtClean="0"/>
              <a:t> booklet</a:t>
            </a:r>
          </a:p>
          <a:p>
            <a:pPr lvl="1" eaLnBrk="1" hangingPunct="1"/>
            <a:r>
              <a:rPr lang="en-US" dirty="0" smtClean="0"/>
              <a:t>Plan </a:t>
            </a:r>
            <a:r>
              <a:rPr lang="en-US" dirty="0" smtClean="0"/>
              <a:t>is 10</a:t>
            </a:r>
            <a:r>
              <a:rPr lang="en-US" baseline="30000" dirty="0" smtClean="0"/>
              <a:t>th</a:t>
            </a:r>
            <a:r>
              <a:rPr lang="en-US" dirty="0" smtClean="0"/>
              <a:t> grade </a:t>
            </a:r>
            <a:r>
              <a:rPr lang="en-US" dirty="0" smtClean="0"/>
              <a:t>version of ACT </a:t>
            </a:r>
            <a:r>
              <a:rPr lang="en-US" dirty="0" smtClean="0"/>
              <a:t>and </a:t>
            </a:r>
            <a:r>
              <a:rPr lang="en-US" dirty="0" smtClean="0"/>
              <a:t>scores range </a:t>
            </a:r>
            <a:r>
              <a:rPr lang="en-US" dirty="0" smtClean="0"/>
              <a:t>from 1-32</a:t>
            </a:r>
          </a:p>
          <a:p>
            <a:pPr lvl="1" eaLnBrk="1" hangingPunct="1"/>
            <a:r>
              <a:rPr lang="en-US" dirty="0" smtClean="0"/>
              <a:t>ACT </a:t>
            </a:r>
            <a:r>
              <a:rPr lang="en-US" dirty="0" smtClean="0"/>
              <a:t>scores range </a:t>
            </a:r>
            <a:r>
              <a:rPr lang="en-US" dirty="0" smtClean="0"/>
              <a:t>from 1-36</a:t>
            </a:r>
          </a:p>
          <a:p>
            <a:pPr eaLnBrk="1" hangingPunct="1"/>
            <a:r>
              <a:rPr lang="en-US" dirty="0" smtClean="0"/>
              <a:t>If you met the benchmark score in a subject area, it means there is a …</a:t>
            </a:r>
          </a:p>
          <a:p>
            <a:pPr lvl="1" eaLnBrk="1" hangingPunct="1"/>
            <a:r>
              <a:rPr lang="en-US" dirty="0" smtClean="0"/>
              <a:t>50% chance you’ll make at least a “B” in your first college course in that subject area</a:t>
            </a:r>
          </a:p>
          <a:p>
            <a:pPr lvl="1" eaLnBrk="1" hangingPunct="1"/>
            <a:r>
              <a:rPr lang="en-US" dirty="0" smtClean="0"/>
              <a:t>Or 75% chance you’ll make at least a “C” in your first college course in that subject area</a:t>
            </a:r>
          </a:p>
          <a:p>
            <a:pPr eaLnBrk="1" hangingPunct="1"/>
            <a:r>
              <a:rPr lang="en-US" sz="2000" b="1" dirty="0" smtClean="0">
                <a:solidFill>
                  <a:srgbClr val="FF0000"/>
                </a:solidFill>
              </a:rPr>
              <a:t>If you do not meet benchmark on ACT, you must pay to take remedial college courses</a:t>
            </a:r>
            <a:r>
              <a:rPr lang="en-US" sz="2000" dirty="0" smtClean="0"/>
              <a:t> (these cost money, take time, and don’t count toward a degree)</a:t>
            </a:r>
          </a:p>
        </p:txBody>
      </p:sp>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smtClean="0"/>
              <a:t>ACT</a:t>
            </a:r>
            <a:br>
              <a:rPr lang="en-US" dirty="0" smtClean="0"/>
            </a:br>
            <a:r>
              <a:rPr lang="en-US" dirty="0" smtClean="0"/>
              <a:t>College Admissions Test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467600" cy="5711952"/>
          </a:xfrm>
        </p:spPr>
        <p:txBody>
          <a:bodyPr>
            <a:normAutofit fontScale="92500"/>
          </a:bodyPr>
          <a:lstStyle/>
          <a:p>
            <a:r>
              <a:rPr lang="en-US" dirty="0" smtClean="0"/>
              <a:t> </a:t>
            </a:r>
            <a:r>
              <a:rPr lang="en-US" dirty="0" smtClean="0"/>
              <a:t>If you take the </a:t>
            </a:r>
            <a:r>
              <a:rPr lang="en-US" b="1" dirty="0" smtClean="0">
                <a:solidFill>
                  <a:srgbClr val="FF0000"/>
                </a:solidFill>
              </a:rPr>
              <a:t>ACT test in December, April, or June,</a:t>
            </a:r>
            <a:r>
              <a:rPr lang="en-US" dirty="0" smtClean="0"/>
              <a:t> you can actually buy the test booklet, a copy of your answers with a copy of the correct answers, and USE THAT TO STUDY FOR FUTURE ACT TESTS. </a:t>
            </a:r>
          </a:p>
          <a:p>
            <a:r>
              <a:rPr lang="en-US" dirty="0" smtClean="0"/>
              <a:t>The </a:t>
            </a:r>
            <a:r>
              <a:rPr lang="en-US" dirty="0" smtClean="0"/>
              <a:t>ACT website to register, see practice questions, and get other information is </a:t>
            </a:r>
            <a:r>
              <a:rPr lang="en-US" dirty="0" smtClean="0">
                <a:hlinkClick r:id="rId2"/>
              </a:rPr>
              <a:t>http://www.actstudent.org/</a:t>
            </a:r>
            <a:endParaRPr lang="en-US" dirty="0" smtClean="0"/>
          </a:p>
          <a:p>
            <a:r>
              <a:rPr lang="en-US" dirty="0" smtClean="0"/>
              <a:t>You </a:t>
            </a:r>
            <a:r>
              <a:rPr lang="en-US" dirty="0" smtClean="0"/>
              <a:t>can get your ACT high school code at this website. The code for LCHS is 180333.</a:t>
            </a:r>
          </a:p>
          <a:p>
            <a:r>
              <a:rPr lang="en-US" dirty="0" smtClean="0"/>
              <a:t>You </a:t>
            </a:r>
            <a:r>
              <a:rPr lang="en-US" dirty="0" smtClean="0"/>
              <a:t>can also get Test Center Codes on the ACT website.  The code for Paducah's West Kentucky Community and Technical College is 015380.</a:t>
            </a:r>
          </a:p>
        </p:txBody>
      </p:sp>
      <p:sp>
        <p:nvSpPr>
          <p:cNvPr id="2" name="Title 1"/>
          <p:cNvSpPr>
            <a:spLocks noGrp="1"/>
          </p:cNvSpPr>
          <p:nvPr>
            <p:ph type="title"/>
          </p:nvPr>
        </p:nvSpPr>
        <p:spPr>
          <a:xfrm>
            <a:off x="457200" y="274638"/>
            <a:ext cx="7467600" cy="487362"/>
          </a:xfrm>
        </p:spPr>
        <p:txBody>
          <a:bodyPr>
            <a:normAutofit fontScale="90000"/>
          </a:bodyPr>
          <a:lstStyle/>
          <a:p>
            <a:pPr algn="ctr"/>
            <a:r>
              <a:rPr lang="en-US" dirty="0" smtClean="0"/>
              <a:t>ACT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7467600" cy="5559552"/>
          </a:xfrm>
        </p:spPr>
        <p:txBody>
          <a:bodyPr>
            <a:normAutofit lnSpcReduction="10000"/>
          </a:bodyPr>
          <a:lstStyle/>
          <a:p>
            <a:r>
              <a:rPr lang="en-US" dirty="0" smtClean="0"/>
              <a:t>If your children are going to register to take the ACT, here are some resources &amp; information to help them prepare:</a:t>
            </a:r>
          </a:p>
          <a:p>
            <a:r>
              <a:rPr lang="en-US" dirty="0" smtClean="0"/>
              <a:t>1) The </a:t>
            </a:r>
            <a:r>
              <a:rPr lang="en-US" b="1" dirty="0" smtClean="0">
                <a:solidFill>
                  <a:srgbClr val="FF0000"/>
                </a:solidFill>
              </a:rPr>
              <a:t>Livingston County Public Library </a:t>
            </a:r>
            <a:r>
              <a:rPr lang="en-US" dirty="0" smtClean="0"/>
              <a:t>(LCPL) has an abundance of ACT strategy, review, practice test, and prep guide books.</a:t>
            </a:r>
          </a:p>
          <a:p>
            <a:r>
              <a:rPr lang="en-US" dirty="0" smtClean="0"/>
              <a:t>2) The LCPL has </a:t>
            </a:r>
            <a:r>
              <a:rPr lang="en-US" b="1" dirty="0" smtClean="0">
                <a:solidFill>
                  <a:srgbClr val="FF0000"/>
                </a:solidFill>
              </a:rPr>
              <a:t>10 computers </a:t>
            </a:r>
            <a:r>
              <a:rPr lang="en-US" dirty="0" smtClean="0"/>
              <a:t>available with internet access for online practice testing. There are several FREE sites to practice like </a:t>
            </a:r>
            <a:r>
              <a:rPr lang="en-US" dirty="0" smtClean="0">
                <a:hlinkClick r:id="rId2"/>
              </a:rPr>
              <a:t>https://www.number2.com/</a:t>
            </a:r>
            <a:endParaRPr lang="en-US" dirty="0" smtClean="0"/>
          </a:p>
          <a:p>
            <a:r>
              <a:rPr lang="en-US" dirty="0" smtClean="0"/>
              <a:t>3) At the LCPL your children can study in a quite, study conducive environment.</a:t>
            </a:r>
          </a:p>
        </p:txBody>
      </p:sp>
      <p:sp>
        <p:nvSpPr>
          <p:cNvPr id="2" name="Title 1"/>
          <p:cNvSpPr>
            <a:spLocks noGrp="1"/>
          </p:cNvSpPr>
          <p:nvPr>
            <p:ph type="title"/>
          </p:nvPr>
        </p:nvSpPr>
        <p:spPr>
          <a:xfrm>
            <a:off x="457200" y="274638"/>
            <a:ext cx="7467600" cy="563562"/>
          </a:xfrm>
        </p:spPr>
        <p:txBody>
          <a:bodyPr>
            <a:normAutofit fontScale="90000"/>
          </a:bodyPr>
          <a:lstStyle/>
          <a:p>
            <a:pPr algn="ctr"/>
            <a:r>
              <a:rPr lang="en-US" dirty="0" smtClean="0"/>
              <a:t>Taking the ACT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467600" cy="5330952"/>
          </a:xfrm>
        </p:spPr>
        <p:txBody>
          <a:bodyPr/>
          <a:lstStyle/>
          <a:p>
            <a:r>
              <a:rPr lang="en-US" b="1" dirty="0" smtClean="0"/>
              <a:t>Fee </a:t>
            </a:r>
            <a:r>
              <a:rPr lang="en-US" b="1" dirty="0" smtClean="0"/>
              <a:t>to take ACT (with No Writing):  $39.50</a:t>
            </a:r>
            <a:endParaRPr lang="en-US" dirty="0" smtClean="0"/>
          </a:p>
          <a:p>
            <a:r>
              <a:rPr lang="en-US" dirty="0" smtClean="0"/>
              <a:t>Includes reports for you, your high school, and up to four college choices (if valid codes are provided when you register).</a:t>
            </a:r>
          </a:p>
          <a:p>
            <a:r>
              <a:rPr lang="en-US" b="1" dirty="0" smtClean="0">
                <a:hlinkClick r:id="rId2"/>
              </a:rPr>
              <a:t>Test Information Release (TIR) service</a:t>
            </a:r>
            <a:r>
              <a:rPr lang="en-US" b="1" dirty="0" smtClean="0"/>
              <a:t>:  </a:t>
            </a:r>
            <a:r>
              <a:rPr lang="en-US" b="1" dirty="0" smtClean="0">
                <a:solidFill>
                  <a:srgbClr val="FF0000"/>
                </a:solidFill>
              </a:rPr>
              <a:t>add $20.00</a:t>
            </a:r>
          </a:p>
          <a:p>
            <a:r>
              <a:rPr lang="en-US" dirty="0" smtClean="0"/>
              <a:t>Available on </a:t>
            </a:r>
            <a:r>
              <a:rPr lang="en-US" b="1" dirty="0" smtClean="0">
                <a:solidFill>
                  <a:srgbClr val="FF0000"/>
                </a:solidFill>
              </a:rPr>
              <a:t>December, April, and June national test dates </a:t>
            </a:r>
            <a:r>
              <a:rPr lang="en-US" dirty="0" smtClean="0"/>
              <a:t>at a national test center; refundable if not available.</a:t>
            </a:r>
          </a:p>
        </p:txBody>
      </p:sp>
      <p:sp>
        <p:nvSpPr>
          <p:cNvPr id="2" name="Title 1"/>
          <p:cNvSpPr>
            <a:spLocks noGrp="1"/>
          </p:cNvSpPr>
          <p:nvPr>
            <p:ph type="title"/>
          </p:nvPr>
        </p:nvSpPr>
        <p:spPr>
          <a:xfrm>
            <a:off x="457200" y="274638"/>
            <a:ext cx="7467600" cy="411162"/>
          </a:xfrm>
        </p:spPr>
        <p:txBody>
          <a:bodyPr>
            <a:normAutofit fontScale="90000"/>
          </a:bodyPr>
          <a:lstStyle/>
          <a:p>
            <a:pPr algn="ctr"/>
            <a:r>
              <a:rPr lang="en-US" dirty="0" smtClean="0"/>
              <a:t>ACT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467600" cy="5407152"/>
          </a:xfrm>
        </p:spPr>
        <p:txBody>
          <a:bodyPr>
            <a:normAutofit fontScale="92500" lnSpcReduction="10000"/>
          </a:bodyPr>
          <a:lstStyle/>
          <a:p>
            <a:r>
              <a:rPr lang="en-US" dirty="0" smtClean="0"/>
              <a:t>If you order and pay for a </a:t>
            </a:r>
            <a:r>
              <a:rPr lang="en-US" b="1" dirty="0" smtClean="0"/>
              <a:t>Test Information Release</a:t>
            </a:r>
            <a:r>
              <a:rPr lang="en-US" dirty="0" smtClean="0"/>
              <a:t> (TIR) during the registration process and test at a national test center on a national test date that offers this service, you will receive a copy of the multiple-choice test questions used to determine your score, a list of your answers, and the answer key. (If you took the writing test, you will also receive a copy of the writing prompt, the scoring rubric, and the scores assigned to your essay by two readers.) Information about ordering a photocopy of your answer document (including your essay if you took the writing test) for an additional fee will be included with your materials.</a:t>
            </a:r>
          </a:p>
          <a:p>
            <a:endParaRPr lang="en-US" dirty="0"/>
          </a:p>
        </p:txBody>
      </p:sp>
      <p:sp>
        <p:nvSpPr>
          <p:cNvPr id="2" name="Title 1"/>
          <p:cNvSpPr>
            <a:spLocks noGrp="1"/>
          </p:cNvSpPr>
          <p:nvPr>
            <p:ph type="title"/>
          </p:nvPr>
        </p:nvSpPr>
        <p:spPr>
          <a:xfrm>
            <a:off x="457200" y="381000"/>
            <a:ext cx="7467600" cy="990600"/>
          </a:xfrm>
        </p:spPr>
        <p:txBody>
          <a:bodyPr>
            <a:normAutofit fontScale="90000"/>
          </a:bodyPr>
          <a:lstStyle/>
          <a:p>
            <a:pPr algn="ctr"/>
            <a:r>
              <a:rPr lang="en-US" sz="3100" b="1" dirty="0" smtClean="0"/>
              <a:t>TIR:  Requesting a Copy of Your Test Questions and Answers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467600" cy="5330952"/>
          </a:xfrm>
        </p:spPr>
        <p:txBody>
          <a:bodyPr>
            <a:normAutofit fontScale="92500" lnSpcReduction="20000"/>
          </a:bodyPr>
          <a:lstStyle/>
          <a:p>
            <a:r>
              <a:rPr lang="en-US" dirty="0" smtClean="0"/>
              <a:t>9) You must take ACCEPTABLE PHOTO ID to testing.  </a:t>
            </a:r>
            <a:r>
              <a:rPr lang="en-US" b="1" dirty="0" smtClean="0">
                <a:solidFill>
                  <a:srgbClr val="FF0000"/>
                </a:solidFill>
              </a:rPr>
              <a:t>If you don't have a driver's license, please complete the ACT Student Identification Letter &amp; have a school official  complete part of it.</a:t>
            </a:r>
            <a:r>
              <a:rPr lang="en-US" dirty="0" smtClean="0"/>
              <a:t>  The letter is found at http://www.act.org/aap/pdf/Identification-Letter-Form.pdf</a:t>
            </a:r>
          </a:p>
          <a:p>
            <a:pPr>
              <a:buNone/>
            </a:pPr>
            <a:endParaRPr lang="en-US" dirty="0" smtClean="0"/>
          </a:p>
          <a:p>
            <a:pPr>
              <a:buNone/>
            </a:pPr>
            <a:r>
              <a:rPr lang="en-US" b="1" dirty="0" smtClean="0"/>
              <a:t>What should I take to the test center?</a:t>
            </a:r>
          </a:p>
          <a:p>
            <a:r>
              <a:rPr lang="en-US" dirty="0" smtClean="0"/>
              <a:t>Be sure you take the items below to the test center. Pack the night before and make sure everything is ready to go. You don't want to forget anything or risk not being admitted to test.</a:t>
            </a:r>
          </a:p>
          <a:p>
            <a:endParaRPr lang="en-US" dirty="0"/>
          </a:p>
        </p:txBody>
      </p:sp>
      <p:sp>
        <p:nvSpPr>
          <p:cNvPr id="2" name="Title 1"/>
          <p:cNvSpPr>
            <a:spLocks noGrp="1"/>
          </p:cNvSpPr>
          <p:nvPr>
            <p:ph type="title"/>
          </p:nvPr>
        </p:nvSpPr>
        <p:spPr>
          <a:xfrm>
            <a:off x="457200" y="274638"/>
            <a:ext cx="7467600" cy="563562"/>
          </a:xfrm>
        </p:spPr>
        <p:txBody>
          <a:bodyPr>
            <a:normAutofit fontScale="90000"/>
          </a:bodyPr>
          <a:lstStyle/>
          <a:p>
            <a:pPr algn="ctr"/>
            <a:r>
              <a:rPr lang="en-US" dirty="0" smtClean="0"/>
              <a:t>Items to Take to ACT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7467600" cy="5559552"/>
          </a:xfrm>
        </p:spPr>
        <p:txBody>
          <a:bodyPr/>
          <a:lstStyle/>
          <a:p>
            <a:r>
              <a:rPr lang="en-US" sz="2000" dirty="0" smtClean="0"/>
              <a:t>A printed copy of your </a:t>
            </a:r>
            <a:r>
              <a:rPr lang="en-US" sz="2000" dirty="0" smtClean="0">
                <a:hlinkClick r:id="rId2"/>
              </a:rPr>
              <a:t>ticket</a:t>
            </a:r>
            <a:r>
              <a:rPr lang="en-US" sz="2000" dirty="0" smtClean="0"/>
              <a:t>.</a:t>
            </a:r>
          </a:p>
          <a:p>
            <a:r>
              <a:rPr lang="en-US" sz="2000" dirty="0" smtClean="0">
                <a:hlinkClick r:id="rId3"/>
              </a:rPr>
              <a:t>Acceptable photo identification</a:t>
            </a:r>
            <a:r>
              <a:rPr lang="en-US" sz="2000" dirty="0" smtClean="0"/>
              <a:t>. You will </a:t>
            </a:r>
            <a:r>
              <a:rPr lang="en-US" sz="2000" b="1" dirty="0" smtClean="0"/>
              <a:t>not</a:t>
            </a:r>
            <a:r>
              <a:rPr lang="en-US" sz="2000" dirty="0" smtClean="0"/>
              <a:t> be admitted to test without it. (Your ticket alone is not sufficient identification.)</a:t>
            </a:r>
          </a:p>
          <a:p>
            <a:r>
              <a:rPr lang="en-US" sz="2000" dirty="0" smtClean="0"/>
              <a:t>Sharpened, soft lead No. 2 pencils with good erasers (no mechanical pencils or ink pens). Do </a:t>
            </a:r>
            <a:r>
              <a:rPr lang="en-US" sz="2000" b="1" dirty="0" smtClean="0"/>
              <a:t>not</a:t>
            </a:r>
            <a:r>
              <a:rPr lang="en-US" sz="2000" dirty="0" smtClean="0"/>
              <a:t> bring highlight pens or any other kinds of writing instruments; you will not be allowed to use them. If you registered for the ACT with writing, your essay </a:t>
            </a:r>
            <a:r>
              <a:rPr lang="en-US" sz="2000" b="1" dirty="0" smtClean="0"/>
              <a:t>must</a:t>
            </a:r>
            <a:r>
              <a:rPr lang="en-US" sz="2000" dirty="0" smtClean="0"/>
              <a:t> also be completed in pencil.</a:t>
            </a:r>
          </a:p>
          <a:p>
            <a:r>
              <a:rPr lang="en-US" sz="2000" dirty="0" smtClean="0"/>
              <a:t>A watch to pace yourself. Do </a:t>
            </a:r>
            <a:r>
              <a:rPr lang="en-US" sz="2000" b="1" dirty="0" smtClean="0"/>
              <a:t>not</a:t>
            </a:r>
            <a:r>
              <a:rPr lang="en-US" sz="2000" dirty="0" smtClean="0"/>
              <a:t> bring a watch with an alarm, because it will disturb other students. If your alarm sounds during testing, you will be dismissed and your answer document will not be scored. The supervisor in standard time rooms will announce when you have five minutes remaining on each test.</a:t>
            </a:r>
          </a:p>
        </p:txBody>
      </p:sp>
      <p:sp>
        <p:nvSpPr>
          <p:cNvPr id="2" name="Title 1"/>
          <p:cNvSpPr>
            <a:spLocks noGrp="1"/>
          </p:cNvSpPr>
          <p:nvPr>
            <p:ph type="title"/>
          </p:nvPr>
        </p:nvSpPr>
        <p:spPr>
          <a:xfrm>
            <a:off x="457200" y="274638"/>
            <a:ext cx="7467600" cy="411162"/>
          </a:xfrm>
        </p:spPr>
        <p:txBody>
          <a:bodyPr>
            <a:normAutofit fontScale="90000"/>
          </a:bodyPr>
          <a:lstStyle/>
          <a:p>
            <a:pPr algn="ctr"/>
            <a:r>
              <a:rPr lang="en-US" dirty="0" smtClean="0"/>
              <a:t>Take to ACT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a:t>
            </a:r>
            <a:r>
              <a:rPr lang="en-US" dirty="0" smtClean="0">
                <a:hlinkClick r:id="rId2"/>
              </a:rPr>
              <a:t>permitted calculator</a:t>
            </a:r>
            <a:r>
              <a:rPr lang="en-US" dirty="0" smtClean="0"/>
              <a:t> may be used on the mathematics test only. It is your responsibility to know whether your calculator is permitted.  Please refer to the </a:t>
            </a:r>
            <a:r>
              <a:rPr lang="en-US" dirty="0" smtClean="0">
                <a:hlinkClick r:id="rId2"/>
              </a:rPr>
              <a:t>ACT Calculator Policy</a:t>
            </a:r>
            <a:r>
              <a:rPr lang="en-US" dirty="0" smtClean="0"/>
              <a:t>.</a:t>
            </a:r>
          </a:p>
          <a:p>
            <a:r>
              <a:rPr lang="en-US" dirty="0" smtClean="0"/>
              <a:t>Snacks and/or drinks may be consumed during a given amount of time.(breaks)</a:t>
            </a:r>
          </a:p>
        </p:txBody>
      </p:sp>
      <p:sp>
        <p:nvSpPr>
          <p:cNvPr id="2" name="Title 1"/>
          <p:cNvSpPr>
            <a:spLocks noGrp="1"/>
          </p:cNvSpPr>
          <p:nvPr>
            <p:ph type="title"/>
          </p:nvPr>
        </p:nvSpPr>
        <p:spPr>
          <a:xfrm>
            <a:off x="457200" y="274638"/>
            <a:ext cx="7467600" cy="487362"/>
          </a:xfrm>
        </p:spPr>
        <p:txBody>
          <a:bodyPr>
            <a:normAutofit fontScale="90000"/>
          </a:bodyPr>
          <a:lstStyle/>
          <a:p>
            <a:pPr algn="ctr"/>
            <a:r>
              <a:rPr lang="en-US" dirty="0" smtClean="0"/>
              <a:t>Take to ACT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457200" y="762000"/>
            <a:ext cx="7467600" cy="5711825"/>
          </a:xfrm>
        </p:spPr>
        <p:txBody>
          <a:bodyPr>
            <a:normAutofit/>
          </a:bodyPr>
          <a:lstStyle/>
          <a:p>
            <a:r>
              <a:rPr lang="en-US" sz="1400" u="sng" dirty="0" smtClean="0">
                <a:hlinkClick r:id="rId2"/>
              </a:rPr>
              <a:t>www.3x3links.com/mathhelp</a:t>
            </a:r>
            <a:r>
              <a:rPr lang="en-US" sz="1400" dirty="0" smtClean="0"/>
              <a:t> Khan Academy has videos; Wolfram Alpha works problems </a:t>
            </a:r>
          </a:p>
          <a:p>
            <a:r>
              <a:rPr lang="en-US" sz="1400" u="sng" dirty="0" smtClean="0">
                <a:hlinkClick r:id="rId3"/>
              </a:rPr>
              <a:t>www.3x3links.com/college</a:t>
            </a:r>
            <a:r>
              <a:rPr lang="en-US" sz="1400" dirty="0" smtClean="0"/>
              <a:t> FREE Scholarship searches, FAFSA, Occupational Outlook Handbook; broken links will be repaired </a:t>
            </a:r>
          </a:p>
          <a:p>
            <a:r>
              <a:rPr lang="en-US" sz="1400" dirty="0" smtClean="0"/>
              <a:t>Make sure to do </a:t>
            </a:r>
            <a:r>
              <a:rPr lang="en-US" sz="1400" b="1" dirty="0" smtClean="0">
                <a:solidFill>
                  <a:srgbClr val="FF0000"/>
                </a:solidFill>
              </a:rPr>
              <a:t>community service</a:t>
            </a:r>
            <a:r>
              <a:rPr lang="en-US" sz="1400" dirty="0" smtClean="0"/>
              <a:t>; requirement for all non-financial need based scholarships --- track in ILP. </a:t>
            </a:r>
          </a:p>
          <a:p>
            <a:r>
              <a:rPr lang="en-US" sz="1400" dirty="0" smtClean="0"/>
              <a:t>ILP will print a </a:t>
            </a:r>
            <a:r>
              <a:rPr lang="en-US" sz="1400" b="1" dirty="0" smtClean="0">
                <a:solidFill>
                  <a:srgbClr val="FF0000"/>
                </a:solidFill>
              </a:rPr>
              <a:t>resume</a:t>
            </a:r>
            <a:r>
              <a:rPr lang="en-US" sz="1400" dirty="0" smtClean="0"/>
              <a:t> (assessments, awards, work experience, community service, etc.) ILP has </a:t>
            </a:r>
            <a:r>
              <a:rPr lang="en-US" sz="1400" b="1" dirty="0" smtClean="0">
                <a:solidFill>
                  <a:srgbClr val="FF0000"/>
                </a:solidFill>
              </a:rPr>
              <a:t>college checklist </a:t>
            </a:r>
            <a:r>
              <a:rPr lang="en-US" sz="1400" dirty="0" smtClean="0"/>
              <a:t>(under "Schools" tab then "Planning Timeline") ILP 4 year course plan in 8th grade:  Click favorite career in "Career Matchmaker" then "At a glance" and "Education" -- suggested plan is there </a:t>
            </a:r>
          </a:p>
          <a:p>
            <a:r>
              <a:rPr lang="en-US" sz="1400" dirty="0" smtClean="0"/>
              <a:t>Colleges have resources (ask questions -- they'll have brochures, etc.) </a:t>
            </a:r>
          </a:p>
          <a:p>
            <a:r>
              <a:rPr lang="en-US" sz="1400" dirty="0" smtClean="0"/>
              <a:t>Students may invite others to view ILP (college </a:t>
            </a:r>
            <a:r>
              <a:rPr lang="en-US" sz="1400" dirty="0" err="1" smtClean="0"/>
              <a:t>scouts,etc</a:t>
            </a:r>
            <a:r>
              <a:rPr lang="en-US" sz="1400" dirty="0" smtClean="0"/>
              <a:t>.) -- 30 MB of FREE storage in "My Documents" Continuously UPDATE ILP.  Only down for about one week to roll-over (last of June-first of July) </a:t>
            </a:r>
          </a:p>
          <a:p>
            <a:r>
              <a:rPr lang="en-US" sz="1400" b="1" dirty="0" smtClean="0">
                <a:solidFill>
                  <a:srgbClr val="FF0000"/>
                </a:solidFill>
              </a:rPr>
              <a:t>WKCTC Transfer Scholarship </a:t>
            </a:r>
          </a:p>
          <a:p>
            <a:r>
              <a:rPr lang="en-US" sz="1400" b="1" dirty="0" smtClean="0">
                <a:solidFill>
                  <a:srgbClr val="FF0000"/>
                </a:solidFill>
              </a:rPr>
              <a:t>TAKE THE </a:t>
            </a:r>
            <a:r>
              <a:rPr lang="en-US" sz="1400" b="1" u="sng" dirty="0" smtClean="0">
                <a:solidFill>
                  <a:srgbClr val="FF0000"/>
                </a:solidFill>
              </a:rPr>
              <a:t>PSAT</a:t>
            </a:r>
            <a:r>
              <a:rPr lang="en-US" sz="1400" b="1" dirty="0" smtClean="0">
                <a:solidFill>
                  <a:srgbClr val="FF0000"/>
                </a:solidFill>
              </a:rPr>
              <a:t> TEST IN 11th grade (PSAT/NMSQT). </a:t>
            </a:r>
            <a:r>
              <a:rPr lang="en-US" sz="1400" dirty="0" smtClean="0"/>
              <a:t>If  your score is in the top half percent, you can get a free ride to any college in the nation!!!</a:t>
            </a:r>
          </a:p>
          <a:p>
            <a:r>
              <a:rPr lang="en-US" sz="1400" b="1" dirty="0" smtClean="0">
                <a:solidFill>
                  <a:srgbClr val="FF0000"/>
                </a:solidFill>
              </a:rPr>
              <a:t>KEES Money </a:t>
            </a:r>
            <a:r>
              <a:rPr lang="en-US" sz="1400" dirty="0" smtClean="0"/>
              <a:t>(4.0 GPA each year and 28 composite on ACT = $2500/year for Kentucky college) </a:t>
            </a:r>
          </a:p>
        </p:txBody>
      </p:sp>
      <p:sp>
        <p:nvSpPr>
          <p:cNvPr id="2" name="Title 1"/>
          <p:cNvSpPr>
            <a:spLocks noGrp="1"/>
          </p:cNvSpPr>
          <p:nvPr>
            <p:ph type="title"/>
          </p:nvPr>
        </p:nvSpPr>
        <p:spPr>
          <a:xfrm>
            <a:off x="457200" y="274638"/>
            <a:ext cx="7467600" cy="487362"/>
          </a:xfrm>
        </p:spPr>
        <p:txBody>
          <a:bodyPr>
            <a:normAutofit fontScale="90000"/>
          </a:bodyPr>
          <a:lstStyle/>
          <a:p>
            <a:pPr algn="ctr">
              <a:defRPr/>
            </a:pPr>
            <a:r>
              <a:rPr lang="en-US" dirty="0" smtClean="0"/>
              <a:t>College INFO</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normAutofit fontScale="92500" lnSpcReduction="10000"/>
          </a:bodyPr>
          <a:lstStyle/>
          <a:p>
            <a:pPr eaLnBrk="1" hangingPunct="1"/>
            <a:r>
              <a:rPr lang="en-US" dirty="0" smtClean="0"/>
              <a:t>Do suggestions on INDIVIDUAL SCORE REPORTS; read everything you get!!!!!!!!!</a:t>
            </a:r>
          </a:p>
          <a:p>
            <a:pPr eaLnBrk="1" hangingPunct="1"/>
            <a:r>
              <a:rPr lang="en-US" dirty="0" smtClean="0"/>
              <a:t>Continue working hard!!!</a:t>
            </a:r>
          </a:p>
          <a:p>
            <a:pPr eaLnBrk="1" hangingPunct="1"/>
            <a:r>
              <a:rPr lang="en-US" b="1" dirty="0" smtClean="0">
                <a:solidFill>
                  <a:srgbClr val="FF0000"/>
                </a:solidFill>
              </a:rPr>
              <a:t>Take challenging courses</a:t>
            </a:r>
            <a:r>
              <a:rPr lang="en-US" dirty="0" smtClean="0"/>
              <a:t>!!!</a:t>
            </a:r>
          </a:p>
          <a:p>
            <a:pPr eaLnBrk="1" hangingPunct="1"/>
            <a:r>
              <a:rPr lang="en-US" dirty="0" smtClean="0"/>
              <a:t>Rework PLAN, and buy ACT test booklet and rework it too</a:t>
            </a:r>
          </a:p>
          <a:p>
            <a:pPr eaLnBrk="1" hangingPunct="1"/>
            <a:r>
              <a:rPr lang="en-US" dirty="0" smtClean="0"/>
              <a:t>READ A LOT (any book you enjoy)</a:t>
            </a:r>
          </a:p>
          <a:p>
            <a:pPr eaLnBrk="1" hangingPunct="1"/>
            <a:endParaRPr lang="en-US" dirty="0" smtClean="0"/>
          </a:p>
          <a:p>
            <a:pPr eaLnBrk="1" hangingPunct="1"/>
            <a:r>
              <a:rPr lang="en-US" dirty="0" smtClean="0"/>
              <a:t>Use the ILP tool!!!</a:t>
            </a:r>
          </a:p>
          <a:p>
            <a:pPr eaLnBrk="1" hangingPunct="1"/>
            <a:r>
              <a:rPr lang="en-US" dirty="0" smtClean="0"/>
              <a:t>Complete the ILP.</a:t>
            </a:r>
          </a:p>
          <a:p>
            <a:pPr eaLnBrk="1" hangingPunct="1"/>
            <a:r>
              <a:rPr lang="en-US" dirty="0" smtClean="0"/>
              <a:t>Have your parent review the ILP.</a:t>
            </a:r>
          </a:p>
        </p:txBody>
      </p:sp>
      <p:sp>
        <p:nvSpPr>
          <p:cNvPr id="2" name="Title 1"/>
          <p:cNvSpPr>
            <a:spLocks noGrp="1"/>
          </p:cNvSpPr>
          <p:nvPr>
            <p:ph type="title"/>
          </p:nvPr>
        </p:nvSpPr>
        <p:spPr>
          <a:xfrm>
            <a:off x="457200" y="381000"/>
            <a:ext cx="7467600" cy="1143000"/>
          </a:xfrm>
        </p:spPr>
        <p:txBody>
          <a:bodyPr/>
          <a:lstStyle/>
          <a:p>
            <a:pPr algn="ctr" eaLnBrk="1" fontAlgn="auto" hangingPunct="1">
              <a:spcAft>
                <a:spcPts val="0"/>
              </a:spcAft>
              <a:defRPr/>
            </a:pPr>
            <a:r>
              <a:rPr lang="en-US" dirty="0" smtClean="0"/>
              <a:t>MOST IMPORTANT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p:txBody>
          <a:bodyPr>
            <a:normAutofit fontScale="92500" lnSpcReduction="10000"/>
          </a:bodyPr>
          <a:lstStyle/>
          <a:p>
            <a:pPr eaLnBrk="1" hangingPunct="1"/>
            <a:r>
              <a:rPr lang="en-US" dirty="0" smtClean="0"/>
              <a:t>Money for high school GPA (Grade Point Average).  A=4, B=3, C=2, D=1, F=0</a:t>
            </a:r>
          </a:p>
          <a:p>
            <a:pPr eaLnBrk="1" hangingPunct="1"/>
            <a:r>
              <a:rPr lang="en-US" sz="1600" dirty="0" smtClean="0"/>
              <a:t>GPA 2.50   Amount $125  PER YEAR THAT YOU HAVE THIS GPA</a:t>
            </a:r>
          </a:p>
          <a:p>
            <a:pPr lvl="1" eaLnBrk="1" hangingPunct="1"/>
            <a:r>
              <a:rPr lang="en-US" sz="1200" dirty="0" smtClean="0"/>
              <a:t>2.60    $150 </a:t>
            </a:r>
          </a:p>
          <a:p>
            <a:pPr lvl="1" eaLnBrk="1" hangingPunct="1"/>
            <a:r>
              <a:rPr lang="en-US" sz="1200" dirty="0" smtClean="0"/>
              <a:t>2.75    $187 </a:t>
            </a:r>
          </a:p>
          <a:p>
            <a:pPr lvl="1" eaLnBrk="1" hangingPunct="1"/>
            <a:r>
              <a:rPr lang="en-US" sz="1200" dirty="0" smtClean="0"/>
              <a:t>2.80    $200 </a:t>
            </a:r>
          </a:p>
          <a:p>
            <a:pPr lvl="1" eaLnBrk="1" hangingPunct="1"/>
            <a:r>
              <a:rPr lang="en-US" sz="1200" dirty="0" smtClean="0"/>
              <a:t>2.90    $225 </a:t>
            </a:r>
          </a:p>
          <a:p>
            <a:pPr lvl="1" eaLnBrk="1" hangingPunct="1"/>
            <a:r>
              <a:rPr lang="en-US" sz="1200" dirty="0" smtClean="0"/>
              <a:t>3.00    $250 </a:t>
            </a:r>
          </a:p>
          <a:p>
            <a:pPr lvl="1" eaLnBrk="1" hangingPunct="1"/>
            <a:r>
              <a:rPr lang="en-US" sz="1200" dirty="0" smtClean="0"/>
              <a:t>3.10    $275 </a:t>
            </a:r>
          </a:p>
          <a:p>
            <a:pPr lvl="1" eaLnBrk="1" hangingPunct="1"/>
            <a:r>
              <a:rPr lang="en-US" sz="1200" dirty="0" smtClean="0"/>
              <a:t>3.20    $300 </a:t>
            </a:r>
          </a:p>
          <a:p>
            <a:pPr lvl="1" eaLnBrk="1" hangingPunct="1"/>
            <a:r>
              <a:rPr lang="en-US" sz="1200" dirty="0" smtClean="0"/>
              <a:t>3.25    $312 </a:t>
            </a:r>
          </a:p>
          <a:p>
            <a:pPr lvl="1" eaLnBrk="1" hangingPunct="1"/>
            <a:r>
              <a:rPr lang="en-US" sz="1200" dirty="0" smtClean="0"/>
              <a:t>3.30    $325 </a:t>
            </a:r>
          </a:p>
          <a:p>
            <a:pPr lvl="1" eaLnBrk="1" hangingPunct="1"/>
            <a:r>
              <a:rPr lang="en-US" sz="1200" dirty="0" smtClean="0"/>
              <a:t>3.40    $350 </a:t>
            </a:r>
          </a:p>
          <a:p>
            <a:pPr lvl="1" eaLnBrk="1" hangingPunct="1"/>
            <a:r>
              <a:rPr lang="en-US" sz="1200" dirty="0" smtClean="0"/>
              <a:t>3.50    $375 </a:t>
            </a:r>
          </a:p>
          <a:p>
            <a:pPr lvl="1" eaLnBrk="1" hangingPunct="1"/>
            <a:r>
              <a:rPr lang="en-US" sz="1200" dirty="0" smtClean="0"/>
              <a:t>3.60    $400 </a:t>
            </a:r>
          </a:p>
          <a:p>
            <a:pPr lvl="1" eaLnBrk="1" hangingPunct="1"/>
            <a:r>
              <a:rPr lang="en-US" sz="1200" dirty="0" smtClean="0"/>
              <a:t>3.70    $425 </a:t>
            </a:r>
          </a:p>
          <a:p>
            <a:pPr lvl="1" eaLnBrk="1" hangingPunct="1"/>
            <a:r>
              <a:rPr lang="en-US" sz="1200" dirty="0" smtClean="0"/>
              <a:t>3.75    $437 </a:t>
            </a:r>
          </a:p>
          <a:p>
            <a:pPr lvl="1" eaLnBrk="1" hangingPunct="1"/>
            <a:r>
              <a:rPr lang="en-US" sz="1200" dirty="0" smtClean="0"/>
              <a:t>3.80    $450 </a:t>
            </a:r>
          </a:p>
          <a:p>
            <a:pPr lvl="1" eaLnBrk="1" hangingPunct="1"/>
            <a:r>
              <a:rPr lang="en-US" sz="1200" dirty="0" smtClean="0"/>
              <a:t>3.90    $475 </a:t>
            </a:r>
          </a:p>
          <a:p>
            <a:pPr lvl="1" eaLnBrk="1" hangingPunct="1"/>
            <a:r>
              <a:rPr lang="en-US" sz="1200" dirty="0" smtClean="0"/>
              <a:t>4.00  GPA (straight As)     $500 per year that you have this GPA</a:t>
            </a:r>
          </a:p>
          <a:p>
            <a:pPr eaLnBrk="1" hangingPunct="1"/>
            <a:endParaRPr lang="en-US" sz="1600" dirty="0" smtClean="0"/>
          </a:p>
        </p:txBody>
      </p:sp>
      <p:sp>
        <p:nvSpPr>
          <p:cNvPr id="2" name="Title 1"/>
          <p:cNvSpPr>
            <a:spLocks noGrp="1"/>
          </p:cNvSpPr>
          <p:nvPr>
            <p:ph type="title"/>
          </p:nvPr>
        </p:nvSpPr>
        <p:spPr/>
        <p:txBody>
          <a:bodyPr/>
          <a:lstStyle/>
          <a:p>
            <a:pPr algn="ctr" eaLnBrk="1" hangingPunct="1">
              <a:defRPr/>
            </a:pPr>
            <a:r>
              <a:rPr lang="en-US" dirty="0" smtClean="0">
                <a:solidFill>
                  <a:srgbClr val="FF0000"/>
                </a:solidFill>
              </a:rPr>
              <a:t>KEES</a:t>
            </a:r>
            <a:r>
              <a:rPr lang="en-US" dirty="0" smtClean="0"/>
              <a:t/>
            </a:r>
            <a:br>
              <a:rPr lang="en-US" dirty="0" smtClean="0"/>
            </a:br>
            <a:r>
              <a:rPr lang="en-US" sz="2200" dirty="0" smtClean="0"/>
              <a:t>Kentucky Educational Excellence Scholarship</a:t>
            </a:r>
            <a:endParaRPr lang="en-US" sz="2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p:txBody>
          <a:bodyPr>
            <a:normAutofit lnSpcReduction="10000"/>
          </a:bodyPr>
          <a:lstStyle/>
          <a:p>
            <a:pPr eaLnBrk="1" hangingPunct="1"/>
            <a:r>
              <a:rPr lang="en-US" smtClean="0"/>
              <a:t>Money for highest ACT composite score </a:t>
            </a:r>
            <a:r>
              <a:rPr lang="en-US" sz="1200" smtClean="0"/>
              <a:t>(shoot for 28)</a:t>
            </a:r>
          </a:p>
          <a:p>
            <a:pPr eaLnBrk="1" hangingPunct="1"/>
            <a:r>
              <a:rPr lang="en-US" smtClean="0"/>
              <a:t>ACT Score Bonus </a:t>
            </a:r>
          </a:p>
          <a:p>
            <a:pPr eaLnBrk="1" hangingPunct="1"/>
            <a:r>
              <a:rPr lang="en-US" sz="1400" smtClean="0"/>
              <a:t>15 Composite on ACT gets you $36 every year you’re in college </a:t>
            </a:r>
          </a:p>
          <a:p>
            <a:pPr eaLnBrk="1" hangingPunct="1"/>
            <a:r>
              <a:rPr lang="en-US" sz="1400" smtClean="0"/>
              <a:t>16   $71 </a:t>
            </a:r>
          </a:p>
          <a:p>
            <a:pPr eaLnBrk="1" hangingPunct="1"/>
            <a:r>
              <a:rPr lang="en-US" sz="1400" smtClean="0"/>
              <a:t>17   $107 </a:t>
            </a:r>
          </a:p>
          <a:p>
            <a:pPr eaLnBrk="1" hangingPunct="1"/>
            <a:r>
              <a:rPr lang="en-US" sz="1400" smtClean="0"/>
              <a:t>18   $143 </a:t>
            </a:r>
          </a:p>
          <a:p>
            <a:pPr eaLnBrk="1" hangingPunct="1"/>
            <a:r>
              <a:rPr lang="en-US" sz="1400" smtClean="0"/>
              <a:t>19   $179 </a:t>
            </a:r>
          </a:p>
          <a:p>
            <a:pPr eaLnBrk="1" hangingPunct="1"/>
            <a:r>
              <a:rPr lang="en-US" sz="1400" smtClean="0"/>
              <a:t>20   $214 </a:t>
            </a:r>
          </a:p>
          <a:p>
            <a:pPr eaLnBrk="1" hangingPunct="1"/>
            <a:r>
              <a:rPr lang="en-US" sz="1400" smtClean="0"/>
              <a:t>21   $250 </a:t>
            </a:r>
          </a:p>
          <a:p>
            <a:pPr eaLnBrk="1" hangingPunct="1"/>
            <a:r>
              <a:rPr lang="en-US" sz="1400" smtClean="0"/>
              <a:t>22   $286 </a:t>
            </a:r>
          </a:p>
          <a:p>
            <a:pPr eaLnBrk="1" hangingPunct="1"/>
            <a:r>
              <a:rPr lang="en-US" sz="1400" smtClean="0"/>
              <a:t>23   $321 </a:t>
            </a:r>
          </a:p>
          <a:p>
            <a:pPr eaLnBrk="1" hangingPunct="1"/>
            <a:r>
              <a:rPr lang="en-US" sz="1400" smtClean="0"/>
              <a:t>24   $357 </a:t>
            </a:r>
          </a:p>
          <a:p>
            <a:pPr eaLnBrk="1" hangingPunct="1"/>
            <a:r>
              <a:rPr lang="en-US" sz="1400" smtClean="0"/>
              <a:t>25   $393 </a:t>
            </a:r>
          </a:p>
          <a:p>
            <a:pPr eaLnBrk="1" hangingPunct="1"/>
            <a:r>
              <a:rPr lang="en-US" sz="1400" smtClean="0"/>
              <a:t>26   $428 </a:t>
            </a:r>
          </a:p>
          <a:p>
            <a:pPr eaLnBrk="1" hangingPunct="1"/>
            <a:r>
              <a:rPr lang="en-US" sz="1400" smtClean="0"/>
              <a:t>27   $464 </a:t>
            </a:r>
          </a:p>
          <a:p>
            <a:pPr eaLnBrk="1" hangingPunct="1"/>
            <a:r>
              <a:rPr lang="en-US" sz="1400" smtClean="0"/>
              <a:t>28+    $500</a:t>
            </a:r>
          </a:p>
        </p:txBody>
      </p:sp>
      <p:sp>
        <p:nvSpPr>
          <p:cNvPr id="2" name="Title 1"/>
          <p:cNvSpPr>
            <a:spLocks noGrp="1"/>
          </p:cNvSpPr>
          <p:nvPr>
            <p:ph type="title"/>
          </p:nvPr>
        </p:nvSpPr>
        <p:spPr/>
        <p:txBody>
          <a:bodyPr/>
          <a:lstStyle/>
          <a:p>
            <a:pPr algn="ctr" eaLnBrk="1" hangingPunct="1">
              <a:defRPr/>
            </a:pPr>
            <a:r>
              <a:rPr lang="en-US" dirty="0" smtClean="0">
                <a:solidFill>
                  <a:srgbClr val="FF0000"/>
                </a:solidFill>
              </a:rPr>
              <a:t>KEES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idx="1"/>
          </p:nvPr>
        </p:nvSpPr>
        <p:spPr/>
        <p:txBody>
          <a:bodyPr>
            <a:normAutofit fontScale="92500"/>
          </a:bodyPr>
          <a:lstStyle/>
          <a:p>
            <a:pPr eaLnBrk="1" hangingPunct="1"/>
            <a:r>
              <a:rPr lang="en-US" dirty="0" smtClean="0"/>
              <a:t>10</a:t>
            </a:r>
            <a:r>
              <a:rPr lang="en-US" baseline="30000" dirty="0" smtClean="0"/>
              <a:t>th</a:t>
            </a:r>
            <a:r>
              <a:rPr lang="en-US" dirty="0" smtClean="0"/>
              <a:t> grade:  PLAN  (10</a:t>
            </a:r>
            <a:r>
              <a:rPr lang="en-US" baseline="30000" dirty="0" smtClean="0"/>
              <a:t>th</a:t>
            </a:r>
            <a:r>
              <a:rPr lang="en-US" dirty="0" smtClean="0"/>
              <a:t> gr version of ACT)</a:t>
            </a:r>
          </a:p>
          <a:p>
            <a:pPr lvl="1" eaLnBrk="1" hangingPunct="1"/>
            <a:r>
              <a:rPr lang="en-US" dirty="0" smtClean="0"/>
              <a:t>Also recommend practice with PSAT and ACT</a:t>
            </a:r>
          </a:p>
          <a:p>
            <a:pPr eaLnBrk="1" hangingPunct="1"/>
            <a:r>
              <a:rPr lang="en-US" dirty="0" smtClean="0"/>
              <a:t>11</a:t>
            </a:r>
            <a:r>
              <a:rPr lang="en-US" baseline="30000" dirty="0" smtClean="0"/>
              <a:t>th</a:t>
            </a:r>
            <a:r>
              <a:rPr lang="en-US" dirty="0" smtClean="0"/>
              <a:t> grade:  ACT for state accountability</a:t>
            </a:r>
          </a:p>
          <a:p>
            <a:pPr lvl="1" eaLnBrk="1" hangingPunct="1"/>
            <a:r>
              <a:rPr lang="en-US" sz="2000" b="1" dirty="0" smtClean="0">
                <a:solidFill>
                  <a:srgbClr val="FF0000"/>
                </a:solidFill>
              </a:rPr>
              <a:t>PSAT/NMSQT for BIG DOLLAR SCHOLARSHIPS (11</a:t>
            </a:r>
            <a:r>
              <a:rPr lang="en-US" sz="2000" b="1" baseline="30000" dirty="0" smtClean="0">
                <a:solidFill>
                  <a:srgbClr val="FF0000"/>
                </a:solidFill>
              </a:rPr>
              <a:t>th</a:t>
            </a:r>
            <a:r>
              <a:rPr lang="en-US" sz="2000" b="1" dirty="0" smtClean="0">
                <a:solidFill>
                  <a:srgbClr val="FF0000"/>
                </a:solidFill>
              </a:rPr>
              <a:t> grade </a:t>
            </a:r>
            <a:r>
              <a:rPr lang="en-US" sz="2000" b="1" dirty="0" err="1" smtClean="0">
                <a:solidFill>
                  <a:srgbClr val="FF0000"/>
                </a:solidFill>
              </a:rPr>
              <a:t>yr</a:t>
            </a:r>
            <a:r>
              <a:rPr lang="en-US" sz="2000" b="1" dirty="0" smtClean="0">
                <a:solidFill>
                  <a:srgbClr val="FF0000"/>
                </a:solidFill>
              </a:rPr>
              <a:t>!!!)</a:t>
            </a:r>
          </a:p>
          <a:p>
            <a:pPr eaLnBrk="1" hangingPunct="1"/>
            <a:r>
              <a:rPr lang="en-US" dirty="0" smtClean="0"/>
              <a:t>12</a:t>
            </a:r>
            <a:r>
              <a:rPr lang="en-US" baseline="30000" dirty="0" smtClean="0"/>
              <a:t>th</a:t>
            </a:r>
            <a:r>
              <a:rPr lang="en-US" dirty="0" smtClean="0"/>
              <a:t> grade:  </a:t>
            </a:r>
            <a:r>
              <a:rPr lang="en-US" sz="2000" dirty="0" smtClean="0"/>
              <a:t>may take ACT again to get 28 composite (higher score increases KEES money, etc.)</a:t>
            </a:r>
          </a:p>
          <a:p>
            <a:pPr eaLnBrk="1" hangingPunct="1"/>
            <a:r>
              <a:rPr lang="en-US" dirty="0" smtClean="0"/>
              <a:t>Test to enter Graduate School(teacher, etc.): GRE</a:t>
            </a:r>
          </a:p>
          <a:p>
            <a:pPr eaLnBrk="1" hangingPunct="1"/>
            <a:r>
              <a:rPr lang="en-US" dirty="0" smtClean="0"/>
              <a:t>Law School Admissions Test (LSAT)</a:t>
            </a:r>
          </a:p>
          <a:p>
            <a:pPr eaLnBrk="1" hangingPunct="1"/>
            <a:r>
              <a:rPr lang="en-US" dirty="0" smtClean="0"/>
              <a:t>Medical School Admissions Test(MCAT)</a:t>
            </a:r>
          </a:p>
          <a:p>
            <a:pPr eaLnBrk="1" hangingPunct="1"/>
            <a:r>
              <a:rPr lang="en-US" dirty="0" smtClean="0"/>
              <a:t>Professional Licensure:  Praxis (teacher), Bar (Lawyer), Boards (Cosmetologist, etc.), etc.</a:t>
            </a:r>
          </a:p>
          <a:p>
            <a:pPr eaLnBrk="1" hangingPunct="1"/>
            <a:endParaRPr lang="en-US" dirty="0" smtClean="0"/>
          </a:p>
        </p:txBody>
      </p:sp>
      <p:sp>
        <p:nvSpPr>
          <p:cNvPr id="2" name="Title 1"/>
          <p:cNvSpPr>
            <a:spLocks noGrp="1"/>
          </p:cNvSpPr>
          <p:nvPr>
            <p:ph type="title"/>
          </p:nvPr>
        </p:nvSpPr>
        <p:spPr/>
        <p:txBody>
          <a:bodyPr>
            <a:normAutofit fontScale="90000"/>
          </a:bodyPr>
          <a:lstStyle/>
          <a:p>
            <a:pPr algn="ctr" eaLnBrk="1" hangingPunct="1">
              <a:defRPr/>
            </a:pPr>
            <a:r>
              <a:rPr lang="en-US" dirty="0" smtClean="0"/>
              <a:t>Is testing that important</a:t>
            </a:r>
            <a:r>
              <a:rPr lang="en-US" dirty="0" smtClean="0"/>
              <a:t>?</a:t>
            </a:r>
            <a:br>
              <a:rPr lang="en-US" dirty="0" smtClean="0"/>
            </a:br>
            <a:r>
              <a:rPr lang="en-US" dirty="0" smtClean="0"/>
              <a:t>Overcome Test Anxiety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normAutofit fontScale="92500" lnSpcReduction="10000"/>
          </a:bodyPr>
          <a:lstStyle/>
          <a:p>
            <a:r>
              <a:rPr lang="en-US" dirty="0" smtClean="0"/>
              <a:t>There’s lots of money to send you to college for FREE (no matter your circumstance) as long as you have a good GPA and decent ACT scores.</a:t>
            </a:r>
          </a:p>
          <a:p>
            <a:r>
              <a:rPr lang="en-US" dirty="0" smtClean="0"/>
              <a:t>You CANNOT receive federal MONEY (grants, etc.) if you have a DRUG CONVICTION on your record!!!</a:t>
            </a:r>
          </a:p>
          <a:p>
            <a:r>
              <a:rPr lang="en-US" dirty="0" smtClean="0"/>
              <a:t>Males:  You must register with selective service to qualify for federal money</a:t>
            </a:r>
          </a:p>
          <a:p>
            <a:r>
              <a:rPr lang="en-US" b="1" dirty="0" smtClean="0">
                <a:solidFill>
                  <a:srgbClr val="FF0000"/>
                </a:solidFill>
              </a:rPr>
              <a:t>YOU need to LIST community service, activities, awards, assessments, etc. in ILP</a:t>
            </a:r>
            <a:r>
              <a:rPr lang="en-US" dirty="0" smtClean="0"/>
              <a:t>!!!!!!!!!!!!!!!!!!!!!!</a:t>
            </a:r>
          </a:p>
          <a:p>
            <a:r>
              <a:rPr lang="en-US" dirty="0" smtClean="0"/>
              <a:t>Look for scholarships now at </a:t>
            </a:r>
            <a:r>
              <a:rPr lang="en-US" dirty="0" smtClean="0">
                <a:hlinkClick r:id="rId2"/>
              </a:rPr>
              <a:t>www.3x3links.com/college</a:t>
            </a:r>
            <a:endParaRPr lang="en-US" dirty="0" smtClean="0"/>
          </a:p>
          <a:p>
            <a:endParaRPr lang="en-US" dirty="0" smtClean="0"/>
          </a:p>
          <a:p>
            <a:endParaRPr lang="en-US" dirty="0" smtClean="0"/>
          </a:p>
        </p:txBody>
      </p:sp>
      <p:sp>
        <p:nvSpPr>
          <p:cNvPr id="2" name="Title 1"/>
          <p:cNvSpPr>
            <a:spLocks noGrp="1"/>
          </p:cNvSpPr>
          <p:nvPr>
            <p:ph type="title"/>
          </p:nvPr>
        </p:nvSpPr>
        <p:spPr/>
        <p:txBody>
          <a:bodyPr/>
          <a:lstStyle/>
          <a:p>
            <a:pPr algn="ctr">
              <a:defRPr/>
            </a:pPr>
            <a:r>
              <a:rPr lang="en-US" dirty="0" smtClean="0"/>
              <a:t>Remember</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7467600" cy="5483352"/>
          </a:xfrm>
        </p:spPr>
        <p:txBody>
          <a:bodyPr>
            <a:normAutofit fontScale="92500" lnSpcReduction="10000"/>
          </a:bodyPr>
          <a:lstStyle/>
          <a:p>
            <a:r>
              <a:rPr lang="en-US" dirty="0" smtClean="0"/>
              <a:t>Please note that if you have internet/</a:t>
            </a:r>
            <a:r>
              <a:rPr lang="en-US" dirty="0" err="1" smtClean="0"/>
              <a:t>wifi</a:t>
            </a:r>
            <a:r>
              <a:rPr lang="en-US" dirty="0" smtClean="0"/>
              <a:t> access (computer, tablet, or phone) that you can regularly check your child’s COLLEGE AND CAREER readiness.  </a:t>
            </a:r>
            <a:r>
              <a:rPr lang="en-US" sz="2000" dirty="0" smtClean="0"/>
              <a:t>Remember that it is a </a:t>
            </a:r>
            <a:r>
              <a:rPr lang="en-US" sz="2000" u="sng" dirty="0" smtClean="0"/>
              <a:t>MINIMUM HIGH SCHOOL GRADUATION</a:t>
            </a:r>
            <a:r>
              <a:rPr lang="en-US" sz="2000" dirty="0" smtClean="0"/>
              <a:t> requirement that a </a:t>
            </a:r>
            <a:r>
              <a:rPr lang="en-US" sz="2000" u="sng" dirty="0" smtClean="0"/>
              <a:t>PARENT REVIEW your ILP</a:t>
            </a:r>
            <a:r>
              <a:rPr lang="en-US" sz="2000" dirty="0" smtClean="0"/>
              <a:t> </a:t>
            </a:r>
            <a:r>
              <a:rPr lang="en-US" sz="2000" u="sng" dirty="0" smtClean="0"/>
              <a:t>ANNUALLY during grades 6-12.</a:t>
            </a:r>
            <a:r>
              <a:rPr lang="en-US" sz="2000" dirty="0" smtClean="0"/>
              <a:t> </a:t>
            </a:r>
            <a:r>
              <a:rPr lang="en-US" sz="2000" b="1" dirty="0" smtClean="0"/>
              <a:t>704 KAR 3:305. </a:t>
            </a:r>
          </a:p>
          <a:p>
            <a:r>
              <a:rPr lang="en-US" b="1" dirty="0" smtClean="0">
                <a:solidFill>
                  <a:srgbClr val="FF0000"/>
                </a:solidFill>
              </a:rPr>
              <a:t>Resources on the ILP (college comparisons, career outlooks, scholarship applications, resume building, award tracking, goal setting, etc.)</a:t>
            </a:r>
            <a:r>
              <a:rPr lang="en-US" dirty="0" smtClean="0"/>
              <a:t>. You may also visit the following website to learn more about using the ILP:  </a:t>
            </a:r>
            <a:r>
              <a:rPr lang="en-US" u="sng" dirty="0" smtClean="0">
                <a:hlinkClick r:id="rId2"/>
              </a:rPr>
              <a:t>http://education.ky.gov/educational/CCadv/ilp/Pages/ILPResources.aspx</a:t>
            </a:r>
            <a:endParaRPr lang="en-US" sz="2800" dirty="0" smtClean="0"/>
          </a:p>
          <a:p>
            <a:r>
              <a:rPr lang="en-US" dirty="0" smtClean="0"/>
              <a:t>  	 Click on “ILP Parent Toolkit” on the left.  </a:t>
            </a:r>
            <a:endParaRPr lang="en-US" dirty="0"/>
          </a:p>
        </p:txBody>
      </p:sp>
      <p:sp>
        <p:nvSpPr>
          <p:cNvPr id="2" name="Title 1"/>
          <p:cNvSpPr>
            <a:spLocks noGrp="1"/>
          </p:cNvSpPr>
          <p:nvPr>
            <p:ph type="title"/>
          </p:nvPr>
        </p:nvSpPr>
        <p:spPr>
          <a:xfrm>
            <a:off x="457200" y="274638"/>
            <a:ext cx="7467600" cy="639762"/>
          </a:xfrm>
        </p:spPr>
        <p:txBody>
          <a:bodyPr>
            <a:normAutofit fontScale="90000"/>
          </a:bodyPr>
          <a:lstStyle/>
          <a:p>
            <a:pPr algn="ctr"/>
            <a:r>
              <a:rPr lang="en-US" dirty="0" smtClean="0"/>
              <a:t>Individual Learning Plan (ILP)</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467600" cy="5635752"/>
          </a:xfrm>
        </p:spPr>
        <p:txBody>
          <a:bodyPr/>
          <a:lstStyle/>
          <a:p>
            <a:r>
              <a:rPr lang="en-US" smtClean="0"/>
              <a:t>Required EVERY </a:t>
            </a:r>
            <a:r>
              <a:rPr lang="en-US" dirty="0" smtClean="0"/>
              <a:t>year for ANY </a:t>
            </a:r>
            <a:r>
              <a:rPr lang="en-US" smtClean="0"/>
              <a:t>Kentucky student </a:t>
            </a:r>
            <a:r>
              <a:rPr lang="en-US" dirty="0" smtClean="0"/>
              <a:t>in grades 6 through 12.  </a:t>
            </a:r>
            <a:endParaRPr lang="en-US" sz="2800" dirty="0" smtClean="0"/>
          </a:p>
          <a:p>
            <a:r>
              <a:rPr lang="en-US" dirty="0" smtClean="0"/>
              <a:t>If you do NOT have internet and you cannot get to the library or a friend’s home to use it</a:t>
            </a:r>
            <a:r>
              <a:rPr lang="en-US" smtClean="0"/>
              <a:t>, you can review a hard copy.  However, the ILP </a:t>
            </a:r>
            <a:r>
              <a:rPr lang="en-US" dirty="0" smtClean="0"/>
              <a:t>is MOST useful from the web as ALL its resources are available</a:t>
            </a:r>
            <a:r>
              <a:rPr lang="en-US" smtClean="0"/>
              <a:t>.  </a:t>
            </a:r>
            <a:endParaRPr lang="en-US" sz="2800" dirty="0" smtClean="0"/>
          </a:p>
          <a:p>
            <a:r>
              <a:rPr lang="en-US" b="1" smtClean="0"/>
              <a:t>Go </a:t>
            </a:r>
            <a:r>
              <a:rPr lang="en-US" b="1" dirty="0" smtClean="0"/>
              <a:t>to the website  </a:t>
            </a:r>
            <a:r>
              <a:rPr lang="en-US" b="1" u="sng" dirty="0" smtClean="0">
                <a:hlinkClick r:id="rId2"/>
              </a:rPr>
              <a:t>https://www.careercruising.com/parent/default.aspx</a:t>
            </a:r>
            <a:r>
              <a:rPr lang="en-US" b="1" dirty="0" smtClean="0"/>
              <a:t>   or to the  Quick Link on our school’s webpage under “Individual Learning Plan (</a:t>
            </a:r>
            <a:r>
              <a:rPr lang="en-US" b="1" smtClean="0"/>
              <a:t>ILP)”</a:t>
            </a:r>
            <a:endParaRPr lang="en-US" sz="2800" dirty="0" smtClean="0"/>
          </a:p>
        </p:txBody>
      </p:sp>
      <p:sp>
        <p:nvSpPr>
          <p:cNvPr id="2" name="Title 1"/>
          <p:cNvSpPr>
            <a:spLocks noGrp="1"/>
          </p:cNvSpPr>
          <p:nvPr>
            <p:ph type="title"/>
          </p:nvPr>
        </p:nvSpPr>
        <p:spPr>
          <a:xfrm>
            <a:off x="457200" y="274638"/>
            <a:ext cx="7467600" cy="563562"/>
          </a:xfrm>
        </p:spPr>
        <p:txBody>
          <a:bodyPr>
            <a:normAutofit fontScale="90000"/>
          </a:bodyPr>
          <a:lstStyle/>
          <a:p>
            <a:pPr algn="ctr"/>
            <a:r>
              <a:rPr lang="en-US" dirty="0" smtClean="0"/>
              <a:t>ILP</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APEX for enrichment</a:t>
            </a:r>
          </a:p>
          <a:p>
            <a:r>
              <a:rPr lang="en-US" dirty="0" smtClean="0"/>
              <a:t>CCR</a:t>
            </a:r>
          </a:p>
          <a:p>
            <a:pPr lvl="1"/>
            <a:r>
              <a:rPr lang="en-US" dirty="0" smtClean="0"/>
              <a:t>Sample </a:t>
            </a:r>
            <a:r>
              <a:rPr lang="en-US" b="1" dirty="0" smtClean="0">
                <a:solidFill>
                  <a:srgbClr val="FF0000"/>
                </a:solidFill>
              </a:rPr>
              <a:t>Actual ACT tests </a:t>
            </a:r>
            <a:r>
              <a:rPr lang="en-US" dirty="0" smtClean="0"/>
              <a:t>are on our website</a:t>
            </a:r>
          </a:p>
          <a:p>
            <a:r>
              <a:rPr lang="en-US" dirty="0" smtClean="0"/>
              <a:t>Early Graduation Information</a:t>
            </a:r>
          </a:p>
          <a:p>
            <a:r>
              <a:rPr lang="en-US" dirty="0" smtClean="0"/>
              <a:t>Infinite Campus Parent Portal (IC)</a:t>
            </a:r>
          </a:p>
          <a:p>
            <a:r>
              <a:rPr lang="en-US" dirty="0" smtClean="0"/>
              <a:t>ILP</a:t>
            </a:r>
          </a:p>
          <a:p>
            <a:r>
              <a:rPr lang="en-US" dirty="0" smtClean="0"/>
              <a:t>Scholarship</a:t>
            </a:r>
          </a:p>
          <a:p>
            <a:r>
              <a:rPr lang="en-US" dirty="0" smtClean="0"/>
              <a:t>NEWS Section: ACT and Early HS Graduation</a:t>
            </a:r>
          </a:p>
          <a:p>
            <a:endParaRPr lang="en-US" dirty="0" smtClean="0"/>
          </a:p>
        </p:txBody>
      </p:sp>
      <p:sp>
        <p:nvSpPr>
          <p:cNvPr id="2" name="Title 1"/>
          <p:cNvSpPr>
            <a:spLocks noGrp="1"/>
          </p:cNvSpPr>
          <p:nvPr>
            <p:ph type="title"/>
          </p:nvPr>
        </p:nvSpPr>
        <p:spPr>
          <a:xfrm>
            <a:off x="457200" y="274638"/>
            <a:ext cx="7467600" cy="563562"/>
          </a:xfrm>
        </p:spPr>
        <p:txBody>
          <a:bodyPr>
            <a:normAutofit fontScale="90000"/>
          </a:bodyPr>
          <a:lstStyle/>
          <a:p>
            <a:pPr algn="ctr"/>
            <a:r>
              <a:rPr lang="en-US" dirty="0" smtClean="0"/>
              <a:t>LCMS Home Page Quick Links &amp; Info</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467600" cy="5330952"/>
          </a:xfrm>
        </p:spPr>
        <p:txBody>
          <a:bodyPr/>
          <a:lstStyle/>
          <a:p>
            <a:r>
              <a:rPr lang="en-US" b="1" dirty="0" smtClean="0">
                <a:solidFill>
                  <a:srgbClr val="FF0000"/>
                </a:solidFill>
              </a:rPr>
              <a:t>Take advanced and AP courses</a:t>
            </a:r>
          </a:p>
          <a:p>
            <a:r>
              <a:rPr lang="en-US" dirty="0" smtClean="0"/>
              <a:t>Strive for straight As &amp; to be valedictorian, but </a:t>
            </a:r>
            <a:r>
              <a:rPr lang="en-US" b="1" dirty="0" smtClean="0">
                <a:solidFill>
                  <a:srgbClr val="FF0000"/>
                </a:solidFill>
              </a:rPr>
              <a:t>learning rigorous course work is MORE important than a 4.0 GPA</a:t>
            </a:r>
            <a:r>
              <a:rPr lang="en-US" dirty="0" smtClean="0"/>
              <a:t>!!!  4 years of a 4.0 gets you $2000.  A high ACT gets you a free ride.  </a:t>
            </a:r>
          </a:p>
          <a:p>
            <a:r>
              <a:rPr lang="en-US" dirty="0" smtClean="0"/>
              <a:t>Growth mindset</a:t>
            </a:r>
          </a:p>
          <a:p>
            <a:r>
              <a:rPr lang="en-US" dirty="0" smtClean="0"/>
              <a:t>Some researchers say an easy senior year leads to high drop out during the freshman year of college</a:t>
            </a:r>
          </a:p>
        </p:txBody>
      </p:sp>
      <p:sp>
        <p:nvSpPr>
          <p:cNvPr id="2" name="Title 1"/>
          <p:cNvSpPr>
            <a:spLocks noGrp="1"/>
          </p:cNvSpPr>
          <p:nvPr>
            <p:ph type="title"/>
          </p:nvPr>
        </p:nvSpPr>
        <p:spPr>
          <a:xfrm>
            <a:off x="457200" y="274638"/>
            <a:ext cx="7467600" cy="715962"/>
          </a:xfrm>
        </p:spPr>
        <p:txBody>
          <a:bodyPr>
            <a:normAutofit fontScale="90000"/>
          </a:bodyPr>
          <a:lstStyle/>
          <a:p>
            <a:pPr algn="ctr"/>
            <a:r>
              <a:rPr lang="en-US" dirty="0" smtClean="0"/>
              <a:t>PREPARE for College Courses</a:t>
            </a:r>
            <a:endParaRPr lang="en-US" dirty="0"/>
          </a:p>
        </p:txBody>
      </p:sp>
    </p:spTree>
    <p:extLst>
      <p:ext uri="{BB962C8B-B14F-4D97-AF65-F5344CB8AC3E}">
        <p14:creationId xmlns:p14="http://schemas.microsoft.com/office/powerpoint/2010/main" val="1826010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762000"/>
            <a:ext cx="6172200" cy="2054225"/>
          </a:xfrm>
        </p:spPr>
        <p:txBody>
          <a:bodyPr/>
          <a:lstStyle/>
          <a:p>
            <a:pPr algn="ctr" eaLnBrk="1" fontAlgn="auto" hangingPunct="1">
              <a:spcAft>
                <a:spcPts val="0"/>
              </a:spcAft>
              <a:defRPr/>
            </a:pPr>
            <a:r>
              <a:rPr lang="en-US" dirty="0" smtClean="0"/>
              <a:t>Test Scores</a:t>
            </a:r>
            <a:endParaRPr lang="en-US" dirty="0"/>
          </a:p>
        </p:txBody>
      </p:sp>
      <p:sp>
        <p:nvSpPr>
          <p:cNvPr id="47107" name="Text Placeholder 2"/>
          <p:cNvSpPr>
            <a:spLocks noGrp="1"/>
          </p:cNvSpPr>
          <p:nvPr>
            <p:ph type="body" idx="1"/>
          </p:nvPr>
        </p:nvSpPr>
        <p:spPr/>
        <p:txBody>
          <a:bodyPr>
            <a:normAutofit fontScale="92500"/>
          </a:bodyPr>
          <a:lstStyle/>
          <a:p>
            <a:pPr eaLnBrk="1" hangingPunct="1"/>
            <a:r>
              <a:rPr lang="en-US" dirty="0" smtClean="0"/>
              <a:t>See Mrs. Huddleston if you want to know your scores, need math help, college help, ideas for options after high school, etc.</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Content Placeholder 2"/>
          <p:cNvSpPr>
            <a:spLocks noGrp="1"/>
          </p:cNvSpPr>
          <p:nvPr>
            <p:ph idx="1"/>
          </p:nvPr>
        </p:nvSpPr>
        <p:spPr/>
        <p:txBody>
          <a:bodyPr>
            <a:normAutofit/>
          </a:bodyPr>
          <a:lstStyle/>
          <a:p>
            <a:pPr lvl="2">
              <a:buNone/>
            </a:pPr>
            <a:endParaRPr lang="en-US" sz="800" dirty="0" smtClean="0"/>
          </a:p>
          <a:p>
            <a:pPr eaLnBrk="1" hangingPunct="1"/>
            <a:r>
              <a:rPr lang="en-US" dirty="0" smtClean="0"/>
              <a:t>MAP or STAR </a:t>
            </a:r>
            <a:r>
              <a:rPr lang="en-US" sz="1400" dirty="0" smtClean="0"/>
              <a:t>(on computer 3 times per year)</a:t>
            </a:r>
          </a:p>
          <a:p>
            <a:pPr eaLnBrk="1" hangingPunct="1"/>
            <a:r>
              <a:rPr lang="en-US" dirty="0" smtClean="0"/>
              <a:t>K-PREP </a:t>
            </a:r>
            <a:r>
              <a:rPr lang="en-US" sz="1400" dirty="0" smtClean="0"/>
              <a:t>(in May each year - formerly referred to as the CATS test)</a:t>
            </a:r>
          </a:p>
          <a:p>
            <a:pPr eaLnBrk="1" hangingPunct="1"/>
            <a:r>
              <a:rPr lang="en-US" dirty="0" smtClean="0"/>
              <a:t>APEX  </a:t>
            </a:r>
            <a:r>
              <a:rPr lang="en-US" sz="1400" dirty="0" smtClean="0"/>
              <a:t>(In computer lab with Mrs. Ferguson)</a:t>
            </a:r>
          </a:p>
          <a:p>
            <a:pPr eaLnBrk="1" hangingPunct="1"/>
            <a:r>
              <a:rPr lang="en-US" dirty="0" smtClean="0"/>
              <a:t>ALEKS or AAA Math, or Catch Up Math</a:t>
            </a:r>
            <a:endParaRPr lang="en-US" sz="1400" dirty="0" smtClean="0"/>
          </a:p>
          <a:p>
            <a:pPr eaLnBrk="1" hangingPunct="1"/>
            <a:r>
              <a:rPr lang="en-US" dirty="0" smtClean="0"/>
              <a:t>Infinite Campus classroom grades</a:t>
            </a:r>
          </a:p>
          <a:p>
            <a:pPr eaLnBrk="1" hangingPunct="1"/>
            <a:r>
              <a:rPr lang="en-US" dirty="0" smtClean="0"/>
              <a:t>Learning Checks </a:t>
            </a:r>
            <a:r>
              <a:rPr lang="en-US" sz="1400" dirty="0" smtClean="0"/>
              <a:t>(each 9 weeks in class)</a:t>
            </a:r>
          </a:p>
          <a:p>
            <a:pPr eaLnBrk="1" hangingPunct="1"/>
            <a:r>
              <a:rPr lang="en-US" dirty="0" smtClean="0"/>
              <a:t>Use your ILP </a:t>
            </a:r>
            <a:r>
              <a:rPr lang="en-US" sz="1400" dirty="0" smtClean="0"/>
              <a:t>(college cost &amp; comparison, course planning, track community service, resume, invite colleges to view, etc.)</a:t>
            </a:r>
          </a:p>
          <a:p>
            <a:pPr eaLnBrk="1" hangingPunct="1"/>
            <a:r>
              <a:rPr lang="en-US" dirty="0" smtClean="0"/>
              <a:t>etc. </a:t>
            </a:r>
          </a:p>
        </p:txBody>
      </p:sp>
      <p:sp>
        <p:nvSpPr>
          <p:cNvPr id="2" name="Title 1"/>
          <p:cNvSpPr>
            <a:spLocks noGrp="1"/>
          </p:cNvSpPr>
          <p:nvPr>
            <p:ph type="title"/>
          </p:nvPr>
        </p:nvSpPr>
        <p:spPr/>
        <p:txBody>
          <a:bodyPr/>
          <a:lstStyle/>
          <a:p>
            <a:pPr algn="ctr" eaLnBrk="1" fontAlgn="auto" hangingPunct="1">
              <a:spcAft>
                <a:spcPts val="0"/>
              </a:spcAft>
              <a:defRPr/>
            </a:pPr>
            <a:r>
              <a:rPr lang="en-US" dirty="0" smtClean="0"/>
              <a:t>Individual Scores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a:spLocks noGrp="1"/>
          </p:cNvSpPr>
          <p:nvPr>
            <p:ph idx="1"/>
          </p:nvPr>
        </p:nvSpPr>
        <p:spPr/>
        <p:txBody>
          <a:bodyPr/>
          <a:lstStyle/>
          <a:p>
            <a:pPr eaLnBrk="1" hangingPunct="1"/>
            <a:r>
              <a:rPr lang="en-US" dirty="0" smtClean="0"/>
              <a:t>Read all the information that is provided!</a:t>
            </a:r>
          </a:p>
          <a:p>
            <a:pPr eaLnBrk="1" hangingPunct="1"/>
            <a:r>
              <a:rPr lang="en-US" dirty="0" smtClean="0"/>
              <a:t>Read all the information that you’ll get in the future!!!</a:t>
            </a:r>
          </a:p>
          <a:p>
            <a:pPr eaLnBrk="1" hangingPunct="1"/>
            <a:r>
              <a:rPr lang="en-US" b="1" dirty="0" smtClean="0">
                <a:solidFill>
                  <a:srgbClr val="FF0000"/>
                </a:solidFill>
              </a:rPr>
              <a:t>Hard work will get you anything that you desire</a:t>
            </a:r>
            <a:r>
              <a:rPr lang="en-US" dirty="0" smtClean="0"/>
              <a:t>!!!</a:t>
            </a:r>
          </a:p>
          <a:p>
            <a:pPr eaLnBrk="1" hangingPunct="1"/>
            <a:r>
              <a:rPr lang="en-US" dirty="0" smtClean="0"/>
              <a:t>Use ILP and resources mentioned today</a:t>
            </a:r>
          </a:p>
          <a:p>
            <a:pPr eaLnBrk="1" hangingPunct="1"/>
            <a:r>
              <a:rPr lang="en-US" dirty="0" smtClean="0"/>
              <a:t>Talk to your parents, peers, teachers, folks in your career area of interest, etc.</a:t>
            </a:r>
          </a:p>
        </p:txBody>
      </p:sp>
      <p:sp>
        <p:nvSpPr>
          <p:cNvPr id="2" name="Title 1"/>
          <p:cNvSpPr>
            <a:spLocks noGrp="1"/>
          </p:cNvSpPr>
          <p:nvPr>
            <p:ph type="title"/>
          </p:nvPr>
        </p:nvSpPr>
        <p:spPr/>
        <p:txBody>
          <a:bodyPr/>
          <a:lstStyle/>
          <a:p>
            <a:pPr algn="ctr" eaLnBrk="1" fontAlgn="auto" hangingPunct="1">
              <a:spcAft>
                <a:spcPts val="0"/>
              </a:spcAft>
              <a:defRPr/>
            </a:pPr>
            <a:r>
              <a:rPr lang="en-US" dirty="0" smtClean="0"/>
              <a:t>Future plans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Content Placeholder 2"/>
          <p:cNvSpPr>
            <a:spLocks noGrp="1"/>
          </p:cNvSpPr>
          <p:nvPr>
            <p:ph idx="1"/>
          </p:nvPr>
        </p:nvSpPr>
        <p:spPr/>
        <p:txBody>
          <a:bodyPr/>
          <a:lstStyle/>
          <a:p>
            <a:pPr eaLnBrk="1" hangingPunct="1"/>
            <a:r>
              <a:rPr lang="en-US" dirty="0" smtClean="0"/>
              <a:t>Do you have any questions?</a:t>
            </a:r>
          </a:p>
          <a:p>
            <a:pPr eaLnBrk="1" hangingPunct="1"/>
            <a:r>
              <a:rPr lang="en-US" dirty="0" smtClean="0"/>
              <a:t>Thanks for your time and attention.</a:t>
            </a:r>
          </a:p>
          <a:p>
            <a:pPr eaLnBrk="1" hangingPunct="1"/>
            <a:r>
              <a:rPr lang="en-US" dirty="0" smtClean="0"/>
              <a:t>Good luck in your future planning!!!   </a:t>
            </a:r>
            <a:r>
              <a:rPr lang="en-US" dirty="0" smtClean="0">
                <a:sym typeface="Wingdings" pitchFamily="2" charset="2"/>
              </a:rPr>
              <a:t></a:t>
            </a:r>
          </a:p>
          <a:p>
            <a:pPr eaLnBrk="1" hangingPunct="1"/>
            <a:endParaRPr lang="en-US" dirty="0" smtClean="0">
              <a:sym typeface="Wingdings" pitchFamily="2" charset="2"/>
            </a:endParaRPr>
          </a:p>
          <a:p>
            <a:pPr eaLnBrk="1" hangingPunct="1"/>
            <a:r>
              <a:rPr lang="en-US" dirty="0" smtClean="0">
                <a:sym typeface="Wingdings" pitchFamily="2" charset="2"/>
              </a:rPr>
              <a:t>If you’d like a copy of this PowerPoint, </a:t>
            </a:r>
          </a:p>
          <a:p>
            <a:pPr lvl="1"/>
            <a:r>
              <a:rPr lang="en-US" dirty="0">
                <a:sym typeface="Wingdings" pitchFamily="2" charset="2"/>
              </a:rPr>
              <a:t>i</a:t>
            </a:r>
            <a:r>
              <a:rPr lang="en-US" dirty="0" smtClean="0">
                <a:sym typeface="Wingdings" pitchFamily="2" charset="2"/>
              </a:rPr>
              <a:t>t is on our school’s webpage under the “CCR” Quick Link on the left, or</a:t>
            </a:r>
            <a:endParaRPr lang="en-US" dirty="0">
              <a:sym typeface="Wingdings" pitchFamily="2" charset="2"/>
            </a:endParaRPr>
          </a:p>
          <a:p>
            <a:pPr lvl="1"/>
            <a:r>
              <a:rPr lang="en-US" dirty="0" smtClean="0">
                <a:sym typeface="Wingdings" pitchFamily="2" charset="2"/>
              </a:rPr>
              <a:t>please give us an email address &amp; we’ll email it to you (if you don’t have an email, we will get you a hardcopy if you let us know).</a:t>
            </a:r>
            <a:endParaRPr lang="en-US" dirty="0" smtClean="0"/>
          </a:p>
        </p:txBody>
      </p:sp>
      <p:sp>
        <p:nvSpPr>
          <p:cNvPr id="2" name="Title 1"/>
          <p:cNvSpPr>
            <a:spLocks noGrp="1"/>
          </p:cNvSpPr>
          <p:nvPr>
            <p:ph type="title"/>
          </p:nvPr>
        </p:nvSpPr>
        <p:spPr/>
        <p:txBody>
          <a:bodyPr/>
          <a:lstStyle/>
          <a:p>
            <a:pPr algn="ctr" eaLnBrk="1" hangingPunct="1">
              <a:defRPr/>
            </a:pPr>
            <a:r>
              <a:rPr lang="en-US" dirty="0" smtClean="0"/>
              <a:t>Questions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Resources on the LCMS website</a:t>
            </a:r>
          </a:p>
          <a:p>
            <a:pPr lvl="1"/>
            <a:r>
              <a:rPr lang="en-US" dirty="0" smtClean="0"/>
              <a:t>NEWS SECTION</a:t>
            </a:r>
          </a:p>
          <a:p>
            <a:pPr lvl="2"/>
            <a:r>
              <a:rPr lang="en-US" dirty="0" smtClean="0"/>
              <a:t>ACT Info &amp; Resources</a:t>
            </a:r>
          </a:p>
          <a:p>
            <a:pPr lvl="2"/>
            <a:r>
              <a:rPr lang="en-US" dirty="0" smtClean="0"/>
              <a:t>Early HS Graduation</a:t>
            </a:r>
          </a:p>
          <a:p>
            <a:pPr lvl="1"/>
            <a:r>
              <a:rPr lang="en-US" dirty="0" smtClean="0"/>
              <a:t>QUICK LINKS</a:t>
            </a:r>
          </a:p>
          <a:p>
            <a:pPr lvl="2"/>
            <a:r>
              <a:rPr lang="en-US" dirty="0" smtClean="0"/>
              <a:t>APEX</a:t>
            </a:r>
          </a:p>
          <a:p>
            <a:pPr lvl="2"/>
            <a:r>
              <a:rPr lang="en-US" dirty="0" smtClean="0"/>
              <a:t>CCR</a:t>
            </a:r>
          </a:p>
          <a:p>
            <a:pPr lvl="3"/>
            <a:r>
              <a:rPr lang="en-US" dirty="0" smtClean="0"/>
              <a:t>This PowerPoint</a:t>
            </a:r>
          </a:p>
          <a:p>
            <a:pPr lvl="3"/>
            <a:r>
              <a:rPr lang="en-US" dirty="0" smtClean="0"/>
              <a:t>Sample ACT test</a:t>
            </a:r>
          </a:p>
          <a:p>
            <a:pPr lvl="2"/>
            <a:r>
              <a:rPr lang="en-US" dirty="0" smtClean="0"/>
              <a:t>Early Graduation</a:t>
            </a:r>
          </a:p>
          <a:p>
            <a:pPr lvl="2"/>
            <a:r>
              <a:rPr lang="en-US" dirty="0" smtClean="0"/>
              <a:t>ILP</a:t>
            </a:r>
          </a:p>
          <a:p>
            <a:r>
              <a:rPr lang="en-US" dirty="0" smtClean="0"/>
              <a:t>Resources on the student’s ILP</a:t>
            </a:r>
          </a:p>
        </p:txBody>
      </p:sp>
      <p:sp>
        <p:nvSpPr>
          <p:cNvPr id="3" name="Title 2"/>
          <p:cNvSpPr>
            <a:spLocks noGrp="1"/>
          </p:cNvSpPr>
          <p:nvPr>
            <p:ph type="title"/>
          </p:nvPr>
        </p:nvSpPr>
        <p:spPr/>
        <p:txBody>
          <a:bodyPr/>
          <a:lstStyle/>
          <a:p>
            <a:pPr algn="ctr"/>
            <a:r>
              <a:rPr lang="en-US" dirty="0" smtClean="0"/>
              <a:t>CCR Technology Tour</a:t>
            </a:r>
            <a:endParaRPr lang="en-US" dirty="0"/>
          </a:p>
        </p:txBody>
      </p:sp>
    </p:spTree>
    <p:extLst>
      <p:ext uri="{BB962C8B-B14F-4D97-AF65-F5344CB8AC3E}">
        <p14:creationId xmlns:p14="http://schemas.microsoft.com/office/powerpoint/2010/main" val="14541405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847</TotalTime>
  <Words>2207</Words>
  <Application>Microsoft Office PowerPoint</Application>
  <PresentationFormat>On-screen Show (4:3)</PresentationFormat>
  <Paragraphs>229</Paragraphs>
  <Slides>31</Slides>
  <Notes>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College &amp; Career Ready (CCR) </vt:lpstr>
      <vt:lpstr>Early HIGH School Graduation </vt:lpstr>
      <vt:lpstr>Why discuss Early HS graduation Now?</vt:lpstr>
      <vt:lpstr>Student Disposition:  </vt:lpstr>
      <vt:lpstr>PowerPoint Presentation</vt:lpstr>
      <vt:lpstr>PowerPoint Presentation</vt:lpstr>
      <vt:lpstr>College  Credit while in High School</vt:lpstr>
      <vt:lpstr>www.3x3links.com/college </vt:lpstr>
      <vt:lpstr>ACT College Admissions Test</vt:lpstr>
      <vt:lpstr>ACT</vt:lpstr>
      <vt:lpstr>Taking the ACT</vt:lpstr>
      <vt:lpstr>ACT</vt:lpstr>
      <vt:lpstr>TIR:  Requesting a Copy of Your Test Questions and Answers </vt:lpstr>
      <vt:lpstr>Items to Take to ACT</vt:lpstr>
      <vt:lpstr>Take to ACT</vt:lpstr>
      <vt:lpstr>Take to ACT</vt:lpstr>
      <vt:lpstr>College INFO</vt:lpstr>
      <vt:lpstr>MOST IMPORTANT</vt:lpstr>
      <vt:lpstr>KEES Kentucky Educational Excellence Scholarship</vt:lpstr>
      <vt:lpstr>KEES</vt:lpstr>
      <vt:lpstr>Is testing that important? Overcome Test Anxiety</vt:lpstr>
      <vt:lpstr>Remember</vt:lpstr>
      <vt:lpstr>Individual Learning Plan (ILP)</vt:lpstr>
      <vt:lpstr>ILP</vt:lpstr>
      <vt:lpstr>LCMS Home Page Quick Links &amp; Info</vt:lpstr>
      <vt:lpstr>PREPARE for College Courses</vt:lpstr>
      <vt:lpstr>Test Scores</vt:lpstr>
      <vt:lpstr>Individual Scores</vt:lpstr>
      <vt:lpstr>Future plans</vt:lpstr>
      <vt:lpstr>Questions</vt:lpstr>
      <vt:lpstr>CCR Technology Tour</vt:lpstr>
    </vt:vector>
  </TitlesOfParts>
  <Company>Livingston County Board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EXPLORE  test 8th grade version of ACT   Individual Student Scores 7th grade September 2011</dc:title>
  <dc:creator>lisa.huddleston</dc:creator>
  <cp:lastModifiedBy>Huddleston, Lisa</cp:lastModifiedBy>
  <cp:revision>123</cp:revision>
  <cp:lastPrinted>2017-01-18T16:49:39Z</cp:lastPrinted>
  <dcterms:created xsi:type="dcterms:W3CDTF">2011-11-22T02:55:22Z</dcterms:created>
  <dcterms:modified xsi:type="dcterms:W3CDTF">2017-03-30T20:46:08Z</dcterms:modified>
</cp:coreProperties>
</file>