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93" r:id="rId14"/>
    <p:sldId id="294" r:id="rId15"/>
    <p:sldId id="295" r:id="rId16"/>
    <p:sldId id="296" r:id="rId17"/>
    <p:sldId id="297" r:id="rId18"/>
    <p:sldId id="29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85" autoAdjust="0"/>
    <p:restoredTop sz="74245" autoAdjust="0"/>
  </p:normalViewPr>
  <p:slideViewPr>
    <p:cSldViewPr>
      <p:cViewPr>
        <p:scale>
          <a:sx n="75" d="100"/>
          <a:sy n="75" d="100"/>
        </p:scale>
        <p:origin x="-786" y="-8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780"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63C81D3-6111-426E-BCC5-9A605BFC4C1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5D7F60-1AB1-4035-A2FA-B0FCCA3BE707}" type="slidenum">
              <a:rPr lang="en-US"/>
              <a:pPr/>
              <a:t>1</a:t>
            </a:fld>
            <a:endParaRPr lang="en-US"/>
          </a:p>
        </p:txBody>
      </p:sp>
      <p:sp>
        <p:nvSpPr>
          <p:cNvPr id="717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17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C7EE38-57D5-4A81-992B-3101A6C51F99}" type="slidenum">
              <a:rPr lang="en-US"/>
              <a:pPr/>
              <a:t>2</a:t>
            </a:fld>
            <a:endParaRPr lang="en-US"/>
          </a:p>
        </p:txBody>
      </p:sp>
      <p:sp>
        <p:nvSpPr>
          <p:cNvPr id="921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21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buFontTx/>
              <a:buChar char="•"/>
            </a:pPr>
            <a:r>
              <a:rPr kumimoji="0" lang="en-US" sz="1400"/>
              <a:t>All the first 8 slides have been annotated and scored.  Before you look at the score and annotation, you should first discuss possible scores with your students. </a:t>
            </a:r>
          </a:p>
          <a:p>
            <a:pPr>
              <a:spcBef>
                <a:spcPct val="0"/>
              </a:spcBef>
              <a:buFontTx/>
              <a:buChar char="•"/>
            </a:pPr>
            <a:r>
              <a:rPr kumimoji="0" lang="en-US" sz="1400"/>
              <a:t>When showing the slide show, the slide will appear first with the example and no annotations.  Annotations will appear as you click further.</a:t>
            </a:r>
          </a:p>
          <a:p>
            <a:pPr>
              <a:spcBef>
                <a:spcPct val="0"/>
              </a:spcBef>
              <a:buFontTx/>
              <a:buChar char="•"/>
            </a:pPr>
            <a:endParaRPr kumimoji="0" lang="en-US" sz="1400"/>
          </a:p>
          <a:p>
            <a:pPr>
              <a:spcBef>
                <a:spcPct val="0"/>
              </a:spcBef>
              <a:buFontTx/>
              <a:buChar char="•"/>
            </a:pPr>
            <a:r>
              <a:rPr kumimoji="0" lang="en-US" sz="1400"/>
              <a:t>WASL Samples are not annotated but are included for scoring practice.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FE8D67-3BD2-40C4-943D-E5E61600096A}" type="slidenum">
              <a:rPr lang="en-US"/>
              <a:pPr/>
              <a:t>3</a:t>
            </a:fld>
            <a:endParaRPr lang="en-US"/>
          </a:p>
        </p:txBody>
      </p:sp>
      <p:sp>
        <p:nvSpPr>
          <p:cNvPr id="11266"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267"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Practice scoring using slides 3-6 (MS) or 7-10 (HS).  Naturally, students should have their copies of the Scoring Guides (found in the Document Folder).  If you want them to have a copy of this paper to mark on, it can be found in the Document Folder as </a:t>
            </a:r>
            <a:r>
              <a:rPr kumimoji="0" lang="en-US">
                <a:solidFill>
                  <a:srgbClr val="000000"/>
                </a:solidFill>
              </a:rPr>
              <a:t>MS Pers prepost.doc</a:t>
            </a:r>
          </a:p>
          <a:p>
            <a:pPr>
              <a:spcBef>
                <a:spcPct val="0"/>
              </a:spcBef>
            </a:pPr>
            <a:endParaRPr kumimoji="0" lang="en-US">
              <a:solidFill>
                <a:srgbClr val="000000"/>
              </a:solidFill>
            </a:endParaRPr>
          </a:p>
          <a:p>
            <a:pPr>
              <a:spcBef>
                <a:spcPct val="0"/>
              </a:spcBef>
            </a:pPr>
            <a:r>
              <a:rPr kumimoji="0" lang="en-US"/>
              <a:t>Show the slide (click only once) and discuss scores FIRST.  The annotations can be added and discussed after the class discussion (further clicking will introduce the annotations one by one).</a:t>
            </a:r>
          </a:p>
          <a:p>
            <a:pPr>
              <a:spcBef>
                <a:spcPct val="0"/>
              </a:spcBef>
            </a:pPr>
            <a:r>
              <a:rPr kumimoji="0" lang="en-US"/>
              <a:t>Annotations:</a:t>
            </a:r>
          </a:p>
          <a:p>
            <a:pPr lvl="1">
              <a:spcBef>
                <a:spcPct val="0"/>
              </a:spcBef>
              <a:buFontTx/>
              <a:buChar char="•"/>
            </a:pPr>
            <a:r>
              <a:rPr kumimoji="0" lang="en-US"/>
              <a:t>Some attempt to engage the reader (…</a:t>
            </a:r>
            <a:r>
              <a:rPr kumimoji="0" lang="en-US" i="1"/>
              <a:t>the crazy thing…</a:t>
            </a:r>
            <a:r>
              <a:rPr kumimoji="0" lang="en-US"/>
              <a:t>)</a:t>
            </a:r>
          </a:p>
          <a:p>
            <a:pPr lvl="1">
              <a:spcBef>
                <a:spcPct val="0"/>
              </a:spcBef>
              <a:buFontTx/>
              <a:buChar char="•"/>
            </a:pPr>
            <a:r>
              <a:rPr kumimoji="0" lang="en-US"/>
              <a:t>Implies a formulaic organizational structure</a:t>
            </a:r>
          </a:p>
          <a:p>
            <a:pPr lvl="1">
              <a:spcBef>
                <a:spcPct val="0"/>
              </a:spcBef>
              <a:buFontTx/>
              <a:buChar char="•"/>
            </a:pPr>
            <a:r>
              <a:rPr kumimoji="0" lang="en-US"/>
              <a:t>Weak attempt of a brief overview</a:t>
            </a:r>
          </a:p>
          <a:p>
            <a:pPr lvl="1">
              <a:spcBef>
                <a:spcPct val="0"/>
              </a:spcBef>
              <a:buFontTx/>
              <a:buChar char="•"/>
            </a:pPr>
            <a:r>
              <a:rPr kumimoji="0" lang="en-US"/>
              <a:t>No support for the thesis</a:t>
            </a:r>
          </a:p>
          <a:p>
            <a:pPr lvl="1">
              <a:spcBef>
                <a:spcPct val="0"/>
              </a:spcBef>
              <a:buFontTx/>
              <a:buChar char="•"/>
            </a:pPr>
            <a:r>
              <a:rPr kumimoji="0" lang="en-US"/>
              <a:t>Thesis present</a:t>
            </a:r>
          </a:p>
          <a:p>
            <a:pPr>
              <a:spcBef>
                <a:spcPct val="0"/>
              </a:spcBef>
            </a:pPr>
            <a:r>
              <a:rPr kumimoji="0" lang="en-US"/>
              <a:t>Score of 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DA8C73-83C7-49BA-9E42-F0E04B7049ED}" type="slidenum">
              <a:rPr lang="en-US"/>
              <a:pPr/>
              <a:t>4</a:t>
            </a:fld>
            <a:endParaRPr lang="en-US"/>
          </a:p>
        </p:txBody>
      </p:sp>
      <p:sp>
        <p:nvSpPr>
          <p:cNvPr id="13314"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315"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Show the slide (click only once) and discuss scores FIRST.  The annotations can be added and discussed after the class discussion (further clicking will introduce the annotations one by one).</a:t>
            </a:r>
          </a:p>
          <a:p>
            <a:pPr>
              <a:spcBef>
                <a:spcPct val="0"/>
              </a:spcBef>
            </a:pPr>
            <a:r>
              <a:rPr kumimoji="0" lang="en-US"/>
              <a:t>If you want students to have a copy of the paper to mark on, it can be found in the Document Folder as </a:t>
            </a:r>
            <a:r>
              <a:rPr kumimoji="0" lang="en-US">
                <a:solidFill>
                  <a:srgbClr val="000000"/>
                </a:solidFill>
              </a:rPr>
              <a:t>c</a:t>
            </a:r>
          </a:p>
          <a:p>
            <a:pPr>
              <a:spcBef>
                <a:spcPct val="0"/>
              </a:spcBef>
            </a:pPr>
            <a:r>
              <a:rPr kumimoji="0" lang="en-US"/>
              <a:t>Annotations:</a:t>
            </a:r>
          </a:p>
          <a:p>
            <a:pPr lvl="1">
              <a:spcBef>
                <a:spcPct val="0"/>
              </a:spcBef>
              <a:buFontTx/>
              <a:buChar char="•"/>
            </a:pPr>
            <a:r>
              <a:rPr kumimoji="0" lang="en-US"/>
              <a:t>Grabs reader’s attention.</a:t>
            </a:r>
          </a:p>
          <a:p>
            <a:pPr lvl="1">
              <a:spcBef>
                <a:spcPct val="0"/>
              </a:spcBef>
              <a:buFontTx/>
              <a:buChar char="•"/>
            </a:pPr>
            <a:r>
              <a:rPr kumimoji="0" lang="en-US"/>
              <a:t>Implies an organizational structure.</a:t>
            </a:r>
          </a:p>
          <a:p>
            <a:pPr lvl="1">
              <a:spcBef>
                <a:spcPct val="0"/>
              </a:spcBef>
              <a:buFontTx/>
              <a:buChar char="•"/>
            </a:pPr>
            <a:r>
              <a:rPr kumimoji="0" lang="en-US"/>
              <a:t>Includes multiple strategies. </a:t>
            </a:r>
          </a:p>
          <a:p>
            <a:pPr lvl="1">
              <a:spcBef>
                <a:spcPct val="0"/>
              </a:spcBef>
              <a:buFontTx/>
              <a:buChar char="•"/>
            </a:pPr>
            <a:r>
              <a:rPr kumimoji="0" lang="en-US"/>
              <a:t>Scenario (</a:t>
            </a:r>
            <a:r>
              <a:rPr kumimoji="0" lang="en-US" i="1"/>
              <a:t>You walk by with a cigarette in your mouth.  People stare at you in disgust</a:t>
            </a:r>
            <a:r>
              <a:rPr kumimoji="0" lang="en-US"/>
              <a:t>… )</a:t>
            </a:r>
          </a:p>
          <a:p>
            <a:pPr lvl="1">
              <a:spcBef>
                <a:spcPct val="0"/>
              </a:spcBef>
              <a:buFontTx/>
              <a:buChar char="•"/>
            </a:pPr>
            <a:r>
              <a:rPr kumimoji="0" lang="en-US"/>
              <a:t>Taking a stand </a:t>
            </a:r>
            <a:r>
              <a:rPr kumimoji="0" lang="en-US" i="1"/>
              <a:t>(How can you resist?  I can.)</a:t>
            </a:r>
            <a:r>
              <a:rPr kumimoji="0" lang="en-US"/>
              <a:t> </a:t>
            </a:r>
          </a:p>
          <a:p>
            <a:pPr lvl="1">
              <a:spcBef>
                <a:spcPct val="0"/>
              </a:spcBef>
              <a:buFontTx/>
              <a:buChar char="•"/>
            </a:pPr>
            <a:r>
              <a:rPr kumimoji="0" lang="en-US"/>
              <a:t>Contrasting situation - 1st and 2nd paragraphs</a:t>
            </a:r>
          </a:p>
          <a:p>
            <a:pPr lvl="1">
              <a:spcBef>
                <a:spcPct val="0"/>
              </a:spcBef>
              <a:buFontTx/>
              <a:buChar char="•"/>
            </a:pPr>
            <a:r>
              <a:rPr lang="en-US">
                <a:ea typeface="ＭＳ Ｐゴシック" pitchFamily="1" charset="-128"/>
              </a:rPr>
              <a:t>Adequate</a:t>
            </a:r>
            <a:r>
              <a:rPr kumimoji="0" lang="en-US"/>
              <a:t> choice of support</a:t>
            </a:r>
          </a:p>
          <a:p>
            <a:pPr lvl="1">
              <a:spcBef>
                <a:spcPct val="0"/>
              </a:spcBef>
              <a:buFontTx/>
              <a:buChar char="•"/>
            </a:pPr>
            <a:r>
              <a:rPr kumimoji="0" lang="en-US"/>
              <a:t>Thesis stated.</a:t>
            </a:r>
          </a:p>
          <a:p>
            <a:pPr>
              <a:spcBef>
                <a:spcPct val="0"/>
              </a:spcBef>
            </a:pPr>
            <a:r>
              <a:rPr kumimoji="0" lang="en-US"/>
              <a:t>Score of 4</a:t>
            </a:r>
          </a:p>
          <a:p>
            <a:pPr>
              <a:spcBef>
                <a:spcPct val="0"/>
              </a:spcBef>
            </a:pPr>
            <a:endParaRPr kumimoji="0"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277E25-327A-47B5-91B8-0845EEAFEF73}" type="slidenum">
              <a:rPr lang="en-US"/>
              <a:pPr/>
              <a:t>5</a:t>
            </a:fld>
            <a:endParaRPr lang="en-US"/>
          </a:p>
        </p:txBody>
      </p:sp>
      <p:sp>
        <p:nvSpPr>
          <p:cNvPr id="15362"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363"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If you want students to have a copy of the paper to mark on, it can be found in the Document Folder as </a:t>
            </a:r>
            <a:r>
              <a:rPr kumimoji="0" lang="en-US">
                <a:solidFill>
                  <a:srgbClr val="000000"/>
                </a:solidFill>
              </a:rPr>
              <a:t>MS Pers prepost.doc.</a:t>
            </a:r>
            <a:r>
              <a:rPr kumimoji="0" lang="en-US"/>
              <a:t> </a:t>
            </a:r>
          </a:p>
          <a:p>
            <a:pPr>
              <a:spcBef>
                <a:spcPct val="0"/>
              </a:spcBef>
            </a:pPr>
            <a:r>
              <a:rPr kumimoji="0" lang="en-US"/>
              <a:t>Show the slide (click only once) and discuss scores FIRST.  The annotations can be added and discussed after the class discussion (further clicking will introduce the annotations one by one).</a:t>
            </a:r>
          </a:p>
          <a:p>
            <a:pPr>
              <a:spcBef>
                <a:spcPct val="0"/>
              </a:spcBef>
            </a:pPr>
            <a:r>
              <a:rPr kumimoji="0" lang="en-US"/>
              <a:t>Annotations:</a:t>
            </a:r>
          </a:p>
          <a:p>
            <a:pPr lvl="1">
              <a:spcBef>
                <a:spcPct val="0"/>
              </a:spcBef>
              <a:buFontTx/>
              <a:buChar char="•"/>
            </a:pPr>
            <a:r>
              <a:rPr kumimoji="0" lang="en-US"/>
              <a:t>Adequate connection to body</a:t>
            </a:r>
          </a:p>
          <a:p>
            <a:pPr lvl="1">
              <a:spcBef>
                <a:spcPct val="0"/>
              </a:spcBef>
              <a:buFontTx/>
              <a:buChar char="•"/>
            </a:pPr>
            <a:r>
              <a:rPr kumimoji="0" lang="en-US"/>
              <a:t>Adequate use of conclusion strategies </a:t>
            </a:r>
          </a:p>
          <a:p>
            <a:pPr lvl="1">
              <a:spcBef>
                <a:spcPct val="0"/>
              </a:spcBef>
              <a:buFontTx/>
              <a:buChar char="•"/>
            </a:pPr>
            <a:r>
              <a:rPr kumimoji="0" lang="en-US"/>
              <a:t>Rhetorical question (</a:t>
            </a:r>
            <a:r>
              <a:rPr kumimoji="0" lang="en-US" i="1"/>
              <a:t>So why would I do it?)</a:t>
            </a:r>
            <a:r>
              <a:rPr kumimoji="0" lang="en-US"/>
              <a:t> </a:t>
            </a:r>
          </a:p>
          <a:p>
            <a:pPr lvl="1">
              <a:spcBef>
                <a:spcPct val="0"/>
              </a:spcBef>
              <a:buFontTx/>
              <a:buChar char="•"/>
            </a:pPr>
            <a:r>
              <a:rPr kumimoji="0" lang="en-US"/>
              <a:t>Generalization (</a:t>
            </a:r>
            <a:r>
              <a:rPr kumimoji="0" lang="en-US" i="1"/>
              <a:t>I know how horrible it is to your appearance, and your insides</a:t>
            </a:r>
            <a:r>
              <a:rPr kumimoji="0" lang="en-US"/>
              <a:t>. )</a:t>
            </a:r>
          </a:p>
          <a:p>
            <a:pPr lvl="1">
              <a:spcBef>
                <a:spcPct val="0"/>
              </a:spcBef>
              <a:buFontTx/>
              <a:buChar char="•"/>
            </a:pPr>
            <a:r>
              <a:rPr kumimoji="0" lang="en-US"/>
              <a:t>Call to action (</a:t>
            </a:r>
            <a:r>
              <a:rPr kumimoji="0" lang="en-US" i="1"/>
              <a:t>If you don’t smoke, don’t start! If you do, just ask yourself, “why do I smoke?” then take it from there.)</a:t>
            </a:r>
            <a:endParaRPr kumimoji="0" lang="en-US"/>
          </a:p>
          <a:p>
            <a:pPr lvl="1">
              <a:spcBef>
                <a:spcPct val="0"/>
              </a:spcBef>
              <a:buFontTx/>
              <a:buChar char="•"/>
            </a:pPr>
            <a:r>
              <a:rPr kumimoji="0" lang="en-US"/>
              <a:t>Wraps up the writing</a:t>
            </a:r>
          </a:p>
          <a:p>
            <a:pPr>
              <a:spcBef>
                <a:spcPct val="0"/>
              </a:spcBef>
            </a:pPr>
            <a:r>
              <a:rPr kumimoji="0" lang="en-US"/>
              <a:t>Score of 3</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1698BC-52CF-48AC-869C-E01E4402F486}" type="slidenum">
              <a:rPr lang="en-US"/>
              <a:pPr/>
              <a:t>6</a:t>
            </a:fld>
            <a:endParaRPr lang="en-US"/>
          </a:p>
        </p:txBody>
      </p:sp>
      <p:sp>
        <p:nvSpPr>
          <p:cNvPr id="1741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41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If you want students to have a copy of the paper to mark on, it can be found in the Document Folder as </a:t>
            </a:r>
            <a:r>
              <a:rPr kumimoji="0" lang="en-US" i="1"/>
              <a:t>Persuasive intros - MS.doc</a:t>
            </a:r>
            <a:r>
              <a:rPr kumimoji="0" lang="en-US"/>
              <a:t>. </a:t>
            </a:r>
          </a:p>
          <a:p>
            <a:pPr>
              <a:spcBef>
                <a:spcPct val="0"/>
              </a:spcBef>
            </a:pPr>
            <a:r>
              <a:rPr kumimoji="0" lang="en-US"/>
              <a:t>Show the slide (click only once) and discuss scores FIRST.  The annotations can be added and discussed after the class discussion (further clicking will introduce the annotations one by one).</a:t>
            </a:r>
          </a:p>
          <a:p>
            <a:pPr>
              <a:spcBef>
                <a:spcPct val="0"/>
              </a:spcBef>
            </a:pPr>
            <a:r>
              <a:rPr kumimoji="0" lang="en-US"/>
              <a:t>Annotations:</a:t>
            </a:r>
          </a:p>
          <a:p>
            <a:pPr lvl="1">
              <a:spcBef>
                <a:spcPct val="0"/>
              </a:spcBef>
              <a:buFontTx/>
              <a:buChar char="•"/>
            </a:pPr>
            <a:r>
              <a:rPr kumimoji="0" lang="en-US"/>
              <a:t>Adequately connects to beginning and body of the paper</a:t>
            </a:r>
          </a:p>
          <a:p>
            <a:pPr lvl="1">
              <a:spcBef>
                <a:spcPct val="0"/>
              </a:spcBef>
              <a:buFontTx/>
              <a:buChar char="•"/>
            </a:pPr>
            <a:r>
              <a:rPr kumimoji="0" lang="en-US"/>
              <a:t>Uses more than one conclusion strategy </a:t>
            </a:r>
          </a:p>
          <a:p>
            <a:pPr lvl="1">
              <a:spcBef>
                <a:spcPct val="0"/>
              </a:spcBef>
              <a:buFontTx/>
              <a:buChar char="•"/>
            </a:pPr>
            <a:r>
              <a:rPr kumimoji="0" lang="en-US"/>
              <a:t>Echo of the beginning</a:t>
            </a:r>
          </a:p>
          <a:p>
            <a:pPr lvl="1">
              <a:spcBef>
                <a:spcPct val="0"/>
              </a:spcBef>
              <a:buFontTx/>
              <a:buChar char="•"/>
            </a:pPr>
            <a:r>
              <a:rPr kumimoji="0" lang="en-US"/>
              <a:t>Scenario (</a:t>
            </a:r>
            <a:r>
              <a:rPr kumimoji="0" lang="en-US" i="1"/>
              <a:t>The smell of burning cigarettes floating though your home, the neighbors complain, the dog complains, you complain.)</a:t>
            </a:r>
            <a:endParaRPr kumimoji="0" lang="en-US"/>
          </a:p>
          <a:p>
            <a:pPr lvl="1">
              <a:spcBef>
                <a:spcPct val="0"/>
              </a:spcBef>
              <a:buFontTx/>
              <a:buChar char="•"/>
            </a:pPr>
            <a:r>
              <a:rPr kumimoji="0" lang="en-US"/>
              <a:t>Call to action - (</a:t>
            </a:r>
            <a:r>
              <a:rPr kumimoji="0" lang="en-US" i="1"/>
              <a:t>Quit smoking and live your life. It is never too late.)</a:t>
            </a:r>
            <a:endParaRPr kumimoji="0" lang="en-US"/>
          </a:p>
          <a:p>
            <a:pPr lvl="1">
              <a:spcBef>
                <a:spcPct val="0"/>
              </a:spcBef>
              <a:buFontTx/>
              <a:buChar char="•"/>
            </a:pPr>
            <a:r>
              <a:rPr kumimoji="0" lang="en-US"/>
              <a:t>Wraps up the writing and gives the reader something to think about.</a:t>
            </a:r>
          </a:p>
          <a:p>
            <a:pPr>
              <a:spcBef>
                <a:spcPct val="0"/>
              </a:spcBef>
            </a:pPr>
            <a:r>
              <a:rPr kumimoji="0" lang="en-US"/>
              <a:t>Score of 4</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C6ABE5-7902-431B-8793-B534B9DDC61D}" type="slidenum">
              <a:rPr lang="en-US"/>
              <a:pPr/>
              <a:t>7</a:t>
            </a:fld>
            <a:endParaRPr lang="en-US"/>
          </a:p>
        </p:txBody>
      </p:sp>
      <p:sp>
        <p:nvSpPr>
          <p:cNvPr id="1945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945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If you want students to have a copy of the paper to mark on, it can be found in the Document Folder as </a:t>
            </a:r>
            <a:r>
              <a:rPr kumimoji="0" lang="en-US" sz="1400">
                <a:solidFill>
                  <a:srgbClr val="000000"/>
                </a:solidFill>
              </a:rPr>
              <a:t>HS expos intro.doc.</a:t>
            </a:r>
          </a:p>
          <a:p>
            <a:pPr>
              <a:spcBef>
                <a:spcPct val="0"/>
              </a:spcBef>
            </a:pPr>
            <a:r>
              <a:rPr kumimoji="0" lang="en-US" sz="1400"/>
              <a:t>Show the slide (click only once) and discuss scores FIRST.  The annotations can be added and discussed after the class discussion (further clicking will introduce the annotations one by one). </a:t>
            </a:r>
          </a:p>
          <a:p>
            <a:pPr>
              <a:spcBef>
                <a:spcPct val="0"/>
              </a:spcBef>
            </a:pPr>
            <a:r>
              <a:rPr kumimoji="0" lang="en-US" sz="1400"/>
              <a:t>Annotations:</a:t>
            </a:r>
          </a:p>
          <a:p>
            <a:pPr lvl="1">
              <a:spcBef>
                <a:spcPct val="0"/>
              </a:spcBef>
              <a:buFontTx/>
              <a:buChar char="•"/>
            </a:pPr>
            <a:r>
              <a:rPr kumimoji="0" lang="en-US" sz="1400"/>
              <a:t>Little attempt to get reader’s attention</a:t>
            </a:r>
          </a:p>
          <a:p>
            <a:pPr lvl="1">
              <a:spcBef>
                <a:spcPct val="0"/>
              </a:spcBef>
              <a:buFontTx/>
              <a:buChar char="•"/>
            </a:pPr>
            <a:r>
              <a:rPr kumimoji="0" lang="en-US" sz="1400"/>
              <a:t>Implies a vague structure</a:t>
            </a:r>
          </a:p>
          <a:p>
            <a:pPr lvl="1">
              <a:spcBef>
                <a:spcPct val="0"/>
              </a:spcBef>
              <a:buFontTx/>
              <a:buChar char="•"/>
            </a:pPr>
            <a:r>
              <a:rPr kumimoji="0" lang="en-US" sz="1400"/>
              <a:t>Contains some announcements that seem to be a disconnected list</a:t>
            </a:r>
          </a:p>
          <a:p>
            <a:pPr lvl="1">
              <a:spcBef>
                <a:spcPct val="0"/>
              </a:spcBef>
              <a:buFontTx/>
              <a:buChar char="•"/>
            </a:pPr>
            <a:r>
              <a:rPr lang="en-US" sz="1400">
                <a:ea typeface="ＭＳ Ｐゴシック" pitchFamily="1" charset="-128"/>
              </a:rPr>
              <a:t>Support not clearly connected to thesis</a:t>
            </a:r>
          </a:p>
          <a:p>
            <a:pPr lvl="1">
              <a:spcBef>
                <a:spcPct val="0"/>
              </a:spcBef>
              <a:buFontTx/>
              <a:buChar char="•"/>
            </a:pPr>
            <a:r>
              <a:rPr lang="en-US" sz="1400">
                <a:ea typeface="ＭＳ Ｐゴシック" pitchFamily="1" charset="-128"/>
              </a:rPr>
              <a:t>Vague thesis (</a:t>
            </a:r>
            <a:r>
              <a:rPr lang="en-US" sz="1400" i="1">
                <a:ea typeface="ＭＳ Ｐゴシック" pitchFamily="1" charset="-128"/>
              </a:rPr>
              <a:t>baseball</a:t>
            </a:r>
            <a:r>
              <a:rPr lang="en-US" sz="1400">
                <a:ea typeface="ＭＳ Ｐゴシック" pitchFamily="1" charset="-128"/>
              </a:rPr>
              <a:t>)</a:t>
            </a:r>
          </a:p>
          <a:p>
            <a:pPr eaLnBrk="1" hangingPunct="1">
              <a:lnSpc>
                <a:spcPct val="90000"/>
              </a:lnSpc>
              <a:spcBef>
                <a:spcPct val="20000"/>
              </a:spcBef>
            </a:pPr>
            <a:r>
              <a:rPr lang="en-US" sz="1400">
                <a:ea typeface="ＭＳ Ｐゴシック" pitchFamily="1" charset="-128"/>
              </a:rPr>
              <a:t>Score of 2</a:t>
            </a:r>
            <a:endParaRPr lang="en-US" sz="1400" b="1">
              <a:ea typeface="ＭＳ Ｐゴシック" pitchFamily="1" charset="-128"/>
            </a:endParaRPr>
          </a:p>
          <a:p>
            <a:pPr>
              <a:spcBef>
                <a:spcPct val="0"/>
              </a:spcBef>
            </a:pPr>
            <a:endParaRPr kumimoji="0" lang="en-US" sz="2400">
              <a:latin typeface="Times"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0EA69A-4FEE-4E54-AFD0-26C833D78B0B}" type="slidenum">
              <a:rPr lang="en-US"/>
              <a:pPr/>
              <a:t>8</a:t>
            </a:fld>
            <a:endParaRPr lang="en-US"/>
          </a:p>
        </p:txBody>
      </p:sp>
      <p:sp>
        <p:nvSpPr>
          <p:cNvPr id="21506"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1507"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If you want students to have a copy of the paper to mark on, it can be found in the Document Folder as </a:t>
            </a:r>
            <a:r>
              <a:rPr kumimoji="0" lang="en-US" sz="1400">
                <a:solidFill>
                  <a:srgbClr val="000000"/>
                </a:solidFill>
              </a:rPr>
              <a:t>HS expos intro.doc</a:t>
            </a:r>
            <a:r>
              <a:rPr kumimoji="0" lang="en-US" sz="1400"/>
              <a:t>. </a:t>
            </a:r>
          </a:p>
          <a:p>
            <a:pPr>
              <a:spcBef>
                <a:spcPct val="0"/>
              </a:spcBef>
            </a:pPr>
            <a:r>
              <a:rPr kumimoji="0" lang="en-US" sz="1400"/>
              <a:t>Show the slide (click only once) and discuss scores FIRST.  The annotations can be added and discussed after the class discussion (further clicking will introduce the annotations one by one). Annotations:	</a:t>
            </a:r>
          </a:p>
          <a:p>
            <a:pPr lvl="1">
              <a:spcBef>
                <a:spcPct val="0"/>
              </a:spcBef>
              <a:buFontTx/>
              <a:buChar char="•"/>
            </a:pPr>
            <a:r>
              <a:rPr kumimoji="0" lang="en-US" sz="1400"/>
              <a:t>Adequately engages the reader</a:t>
            </a:r>
          </a:p>
          <a:p>
            <a:pPr lvl="1">
              <a:spcBef>
                <a:spcPct val="0"/>
              </a:spcBef>
              <a:buFontTx/>
              <a:buChar char="•"/>
            </a:pPr>
            <a:r>
              <a:rPr kumimoji="0" lang="en-US" sz="1400"/>
              <a:t>Implies a reason by reason structure (why I love baseball)</a:t>
            </a:r>
          </a:p>
          <a:p>
            <a:pPr lvl="1">
              <a:spcBef>
                <a:spcPct val="0"/>
              </a:spcBef>
              <a:buFontTx/>
              <a:buChar char="•"/>
            </a:pPr>
            <a:r>
              <a:rPr kumimoji="0" lang="en-US" sz="1400"/>
              <a:t>Includes an anecdote and draws a conclusion (</a:t>
            </a:r>
            <a:r>
              <a:rPr kumimoji="0" lang="en-US" sz="1400" i="1"/>
              <a:t>I knew then, that I loved the game of baseball</a:t>
            </a:r>
            <a:r>
              <a:rPr kumimoji="0" lang="en-US" sz="1400"/>
              <a:t>.)</a:t>
            </a:r>
          </a:p>
          <a:p>
            <a:pPr lvl="1">
              <a:spcBef>
                <a:spcPct val="0"/>
              </a:spcBef>
              <a:buFontTx/>
              <a:buChar char="•"/>
            </a:pPr>
            <a:r>
              <a:rPr lang="en-US" sz="1400">
                <a:ea typeface="ＭＳ Ｐゴシック" pitchFamily="1" charset="-128"/>
              </a:rPr>
              <a:t>Appropriate support for the thesis.</a:t>
            </a:r>
          </a:p>
          <a:p>
            <a:pPr lvl="1">
              <a:spcBef>
                <a:spcPct val="0"/>
              </a:spcBef>
              <a:buFontTx/>
              <a:buChar char="•"/>
            </a:pPr>
            <a:r>
              <a:rPr lang="en-US" sz="1400">
                <a:ea typeface="ＭＳ Ｐゴシック" pitchFamily="1" charset="-128"/>
              </a:rPr>
              <a:t>Thesis present (I love baseball).</a:t>
            </a:r>
          </a:p>
          <a:p>
            <a:pPr>
              <a:spcBef>
                <a:spcPct val="0"/>
              </a:spcBef>
            </a:pPr>
            <a:r>
              <a:rPr kumimoji="0" lang="en-US" sz="1400" b="1"/>
              <a:t>Score of 3</a:t>
            </a:r>
          </a:p>
          <a:p>
            <a:pPr>
              <a:spcBef>
                <a:spcPct val="0"/>
              </a:spcBef>
            </a:pPr>
            <a:endParaRPr kumimoji="0" lang="en-US"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36DA0-6919-4356-B91C-FF83E86A905A}" type="slidenum">
              <a:rPr lang="en-US"/>
              <a:pPr/>
              <a:t>9</a:t>
            </a:fld>
            <a:endParaRPr lang="en-US"/>
          </a:p>
        </p:txBody>
      </p:sp>
      <p:sp>
        <p:nvSpPr>
          <p:cNvPr id="23554"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3555"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If you want students to have a copy of the paper to mark on, it can be found in the Document Folder as </a:t>
            </a:r>
            <a:r>
              <a:rPr kumimoji="0" lang="en-US" sz="1400">
                <a:solidFill>
                  <a:srgbClr val="000000"/>
                </a:solidFill>
              </a:rPr>
              <a:t>HS expos concl.doc.</a:t>
            </a:r>
            <a:endParaRPr kumimoji="0" lang="en-US" sz="1400"/>
          </a:p>
          <a:p>
            <a:pPr>
              <a:spcBef>
                <a:spcPct val="0"/>
              </a:spcBef>
            </a:pPr>
            <a:r>
              <a:rPr kumimoji="0" lang="en-US" sz="1400"/>
              <a:t>Show the slide (click only once) and discuss scores FIRST.  The annotations can be added and discussed after the class discussion (further clicking will introduce the annotations one by one). </a:t>
            </a:r>
          </a:p>
          <a:p>
            <a:pPr>
              <a:spcBef>
                <a:spcPct val="0"/>
              </a:spcBef>
            </a:pPr>
            <a:r>
              <a:rPr kumimoji="0" lang="en-US" sz="1400"/>
              <a:t>Annotations:</a:t>
            </a:r>
          </a:p>
          <a:p>
            <a:pPr lvl="1">
              <a:spcBef>
                <a:spcPct val="0"/>
              </a:spcBef>
              <a:buFontTx/>
              <a:buChar char="•"/>
            </a:pPr>
            <a:r>
              <a:rPr kumimoji="0" lang="en-US" sz="1400"/>
              <a:t>Surface level connection with body of paper	</a:t>
            </a:r>
          </a:p>
          <a:p>
            <a:pPr lvl="1">
              <a:spcBef>
                <a:spcPct val="0"/>
              </a:spcBef>
              <a:buFontTx/>
              <a:buChar char="•"/>
            </a:pPr>
            <a:r>
              <a:rPr kumimoji="0" lang="en-US" sz="1400"/>
              <a:t>No attempt at using a strategy</a:t>
            </a:r>
          </a:p>
          <a:p>
            <a:pPr lvl="1">
              <a:spcBef>
                <a:spcPct val="0"/>
              </a:spcBef>
              <a:buFontTx/>
              <a:buChar char="•"/>
            </a:pPr>
            <a:r>
              <a:rPr kumimoji="0" lang="en-US" sz="1400"/>
              <a:t>Doesn’t wrap up the writing </a:t>
            </a:r>
          </a:p>
          <a:p>
            <a:pPr>
              <a:spcBef>
                <a:spcPct val="0"/>
              </a:spcBef>
            </a:pPr>
            <a:r>
              <a:rPr kumimoji="0" lang="en-US" sz="1400"/>
              <a:t>Score of 2</a:t>
            </a:r>
          </a:p>
          <a:p>
            <a:pPr>
              <a:spcBef>
                <a:spcPct val="0"/>
              </a:spcBef>
            </a:pPr>
            <a:endParaRPr kumimoji="0" lang="en-US" sz="2400">
              <a:latin typeface="Times"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D7831-1144-4ECA-BAD4-DBCF63DDBFCA}" type="slidenum">
              <a:rPr lang="en-US"/>
              <a:pPr/>
              <a:t>10</a:t>
            </a:fld>
            <a:endParaRPr lang="en-US"/>
          </a:p>
        </p:txBody>
      </p:sp>
      <p:sp>
        <p:nvSpPr>
          <p:cNvPr id="25602" name="Rectangle 2"/>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5603" name="Rectangle 3"/>
          <p:cNvSpPr>
            <a:spLocks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If you want students to have a copy of the paper to mark on, it can be found in the Document Folder as </a:t>
            </a:r>
            <a:r>
              <a:rPr kumimoji="0" lang="en-US" sz="1400" u="sng">
                <a:solidFill>
                  <a:srgbClr val="000000"/>
                </a:solidFill>
              </a:rPr>
              <a:t>HS expos concl.doc</a:t>
            </a:r>
            <a:r>
              <a:rPr kumimoji="0" lang="en-US" sz="1400"/>
              <a:t>. </a:t>
            </a:r>
          </a:p>
          <a:p>
            <a:pPr>
              <a:spcBef>
                <a:spcPct val="0"/>
              </a:spcBef>
            </a:pPr>
            <a:r>
              <a:rPr kumimoji="0" lang="en-US" sz="1400"/>
              <a:t>Show the slide (click only once) and discuss scores FIRST.  The annotations can be added and discussed after the class discussion (further clicking will introduce the annotations one by one). Annotations:</a:t>
            </a:r>
          </a:p>
          <a:p>
            <a:pPr lvl="1">
              <a:spcBef>
                <a:spcPct val="0"/>
              </a:spcBef>
              <a:buFontTx/>
              <a:buChar char="•"/>
            </a:pPr>
            <a:r>
              <a:rPr kumimoji="0" lang="en-US" sz="1400"/>
              <a:t>Connects introduction and body of the paper	</a:t>
            </a:r>
          </a:p>
          <a:p>
            <a:pPr lvl="1">
              <a:spcBef>
                <a:spcPct val="0"/>
              </a:spcBef>
              <a:buFontTx/>
              <a:buChar char="•"/>
            </a:pPr>
            <a:r>
              <a:rPr kumimoji="0" lang="en-US" sz="1400"/>
              <a:t>Uses the strategy of generalization (</a:t>
            </a:r>
            <a:r>
              <a:rPr kumimoji="0" lang="en-US" sz="1400" i="1"/>
              <a:t>I know it, my brother knows it …)</a:t>
            </a:r>
            <a:endParaRPr kumimoji="0" lang="en-US" sz="1400"/>
          </a:p>
          <a:p>
            <a:pPr lvl="1">
              <a:spcBef>
                <a:spcPct val="0"/>
              </a:spcBef>
              <a:buFontTx/>
              <a:buChar char="•"/>
            </a:pPr>
            <a:r>
              <a:rPr kumimoji="0" lang="en-US" sz="1400"/>
              <a:t>Wraps up the writing </a:t>
            </a:r>
          </a:p>
          <a:p>
            <a:pPr>
              <a:spcBef>
                <a:spcPct val="0"/>
              </a:spcBef>
            </a:pPr>
            <a:r>
              <a:rPr kumimoji="0" lang="en-US" sz="1400"/>
              <a:t>Score of 3</a:t>
            </a:r>
          </a:p>
          <a:p>
            <a:pPr>
              <a:spcBef>
                <a:spcPct val="0"/>
              </a:spcBef>
            </a:pPr>
            <a:endParaRPr kumimoji="0" lang="en-US" sz="2400">
              <a:latin typeface="Times" pitchFamily="18" charset="0"/>
            </a:endParaRPr>
          </a:p>
          <a:p>
            <a:pPr>
              <a:spcBef>
                <a:spcPct val="0"/>
              </a:spcBef>
            </a:pPr>
            <a:endParaRPr kumimoji="0" lang="en-US" sz="2400">
              <a:latin typeface="Times"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2B5900-380E-4B03-BD1A-189C3FDF27DC}" type="slidenum">
              <a:rPr lang="en-US"/>
              <a:pPr/>
              <a:t>11</a:t>
            </a:fld>
            <a:endParaRPr lang="en-US"/>
          </a:p>
        </p:txBody>
      </p:sp>
      <p:sp>
        <p:nvSpPr>
          <p:cNvPr id="2765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65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09D937-47FF-4B3F-8C60-D1343998CCF7}" type="slidenum">
              <a:rPr lang="en-US"/>
              <a:pPr/>
              <a:t>12</a:t>
            </a:fld>
            <a:endParaRPr lang="en-US"/>
          </a:p>
        </p:txBody>
      </p:sp>
      <p:sp>
        <p:nvSpPr>
          <p:cNvPr id="2969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69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6E71EC-93E1-4E12-B54E-535B5E677A84}" type="slidenum">
              <a:rPr lang="en-US"/>
              <a:pPr/>
              <a:t>13</a:t>
            </a:fld>
            <a:endParaRPr lang="en-US"/>
          </a:p>
        </p:txBody>
      </p:sp>
      <p:sp>
        <p:nvSpPr>
          <p:cNvPr id="8089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089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t>Use these WASL samples for practice scoring.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167E4E-277D-4D6C-9521-D82BC12D7734}" type="slidenum">
              <a:rPr lang="en-US"/>
              <a:pPr/>
              <a:t>14</a:t>
            </a:fld>
            <a:endParaRPr lang="en-US"/>
          </a:p>
        </p:txBody>
      </p:sp>
      <p:sp>
        <p:nvSpPr>
          <p:cNvPr id="82946"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2947"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t>Use these WASL samples for practice scoring. A copy of this Introduction can be found in the Document Folder as </a:t>
            </a:r>
            <a:r>
              <a:rPr lang="en-US" i="1"/>
              <a:t>Expository WASL 2 MS.doc</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3A890C-93CA-430A-BEDA-45DDBFA542B4}" type="slidenum">
              <a:rPr lang="en-US"/>
              <a:pPr/>
              <a:t>15</a:t>
            </a:fld>
            <a:endParaRPr lang="en-US"/>
          </a:p>
        </p:txBody>
      </p:sp>
      <p:sp>
        <p:nvSpPr>
          <p:cNvPr id="84994"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4995"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CB3B5B-7460-499F-830E-01DF980C259C}" type="slidenum">
              <a:rPr lang="en-US"/>
              <a:pPr/>
              <a:t>16</a:t>
            </a:fld>
            <a:endParaRPr lang="en-US"/>
          </a:p>
        </p:txBody>
      </p:sp>
      <p:sp>
        <p:nvSpPr>
          <p:cNvPr id="87042"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7043"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t>Use these WASL samples for practice scoring. </a:t>
            </a:r>
          </a:p>
          <a:p>
            <a:r>
              <a:rPr lang="en-US"/>
              <a:t>A copy of this sample can be found in the Document Folder as </a:t>
            </a:r>
            <a:r>
              <a:rPr lang="en-US" i="1"/>
              <a:t>Persuasive WASL MS.doc.</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726760-3F0C-490B-84F3-0E0030F2D421}" type="slidenum">
              <a:rPr lang="en-US"/>
              <a:pPr/>
              <a:t>17</a:t>
            </a:fld>
            <a:endParaRPr lang="en-US"/>
          </a:p>
        </p:txBody>
      </p:sp>
      <p:sp>
        <p:nvSpPr>
          <p:cNvPr id="8909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909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t>Use these WASL samples for practice scoring.</a:t>
            </a:r>
          </a:p>
          <a:p>
            <a:r>
              <a:rPr lang="en-US"/>
              <a:t>A copy of this sample can be found in the Document Folder as </a:t>
            </a:r>
            <a:r>
              <a:rPr lang="en-US" i="1"/>
              <a:t>Persuasive WASL 2 MS.doc.</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83903B-E981-4A91-92AA-213A8F769DE8}" type="slidenum">
              <a:rPr lang="en-US"/>
              <a:pPr/>
              <a:t>18</a:t>
            </a:fld>
            <a:endParaRPr lang="en-US"/>
          </a:p>
        </p:txBody>
      </p:sp>
      <p:sp>
        <p:nvSpPr>
          <p:cNvPr id="9113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113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BD501B-C17B-409B-A69C-3ABC220C1011}" type="slidenum">
              <a:rPr lang="en-US"/>
              <a:pPr/>
              <a:t>19</a:t>
            </a:fld>
            <a:endParaRPr lang="en-US"/>
          </a:p>
        </p:txBody>
      </p:sp>
      <p:sp>
        <p:nvSpPr>
          <p:cNvPr id="31746"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1747"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957A89-4846-4C1E-B02A-B7F5F1AF8E7C}" type="slidenum">
              <a:rPr lang="en-US"/>
              <a:pPr/>
              <a:t>20</a:t>
            </a:fld>
            <a:endParaRPr lang="en-US"/>
          </a:p>
        </p:txBody>
      </p:sp>
      <p:sp>
        <p:nvSpPr>
          <p:cNvPr id="33794"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3795"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Use these WASL samples for practice scoring.</a:t>
            </a:r>
          </a:p>
          <a:p>
            <a:pPr>
              <a:spcBef>
                <a:spcPct val="0"/>
              </a:spcBef>
            </a:pPr>
            <a:r>
              <a:rPr kumimoji="0" lang="en-US" sz="1400"/>
              <a:t>A copy of this sample can be found in the Document Folder as </a:t>
            </a:r>
            <a:r>
              <a:rPr kumimoji="0" lang="en-US" sz="1400">
                <a:solidFill>
                  <a:srgbClr val="000000"/>
                </a:solidFill>
              </a:rPr>
              <a:t>HS WASL pers2.doc.</a:t>
            </a:r>
            <a:endParaRPr kumimoji="0" lang="en-US" sz="2400" i="1">
              <a:latin typeface="Times"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4F9D48-140C-4974-9EC1-CC3B6ABC373D}" type="slidenum">
              <a:rPr lang="en-US"/>
              <a:pPr/>
              <a:t>21</a:t>
            </a:fld>
            <a:endParaRPr lang="en-US"/>
          </a:p>
        </p:txBody>
      </p:sp>
      <p:sp>
        <p:nvSpPr>
          <p:cNvPr id="35842"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5843"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3A3646-37BF-44E8-A91D-20883A268C6F}" type="slidenum">
              <a:rPr lang="en-US"/>
              <a:pPr/>
              <a:t>22</a:t>
            </a:fld>
            <a:endParaRPr lang="en-US"/>
          </a:p>
        </p:txBody>
      </p:sp>
      <p:sp>
        <p:nvSpPr>
          <p:cNvPr id="3789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789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Use these WASL samples for practice scoring.</a:t>
            </a:r>
          </a:p>
          <a:p>
            <a:pPr>
              <a:spcBef>
                <a:spcPct val="0"/>
              </a:spcBef>
            </a:pPr>
            <a:r>
              <a:rPr kumimoji="0" lang="en-US" sz="1400"/>
              <a:t>A copy of this sample can be found in the Document Folder as </a:t>
            </a:r>
            <a:r>
              <a:rPr kumimoji="0" lang="en-US" sz="1400">
                <a:solidFill>
                  <a:srgbClr val="000000"/>
                </a:solidFill>
              </a:rPr>
              <a:t>HS WASL pers.doc.</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E44FD8-8C45-4891-9200-E986DD4408BA}" type="slidenum">
              <a:rPr lang="en-US"/>
              <a:pPr/>
              <a:t>23</a:t>
            </a:fld>
            <a:endParaRPr lang="en-US"/>
          </a:p>
        </p:txBody>
      </p:sp>
      <p:sp>
        <p:nvSpPr>
          <p:cNvPr id="78850" name="Rectangle 2"/>
          <p:cNvSpPr>
            <a:spLocks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F57B5C-383E-4BFB-A92D-918229E9F7ED}" type="slidenum">
              <a:rPr lang="en-US"/>
              <a:pPr/>
              <a:t>24</a:t>
            </a:fld>
            <a:endParaRPr lang="en-US"/>
          </a:p>
        </p:txBody>
      </p:sp>
      <p:sp>
        <p:nvSpPr>
          <p:cNvPr id="40962"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ChangeArrowheads="1"/>
          </p:cNvSpPr>
          <p:nvPr>
            <p:ph type="body" idx="1"/>
          </p:nvPr>
        </p:nvSpPr>
        <p:spPr bwMode="auto">
          <a:xfrm>
            <a:off x="838200" y="42672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The following 8 slides have examples of student introductions and conclusions and have been annotated.   The annotations drop into the slide each time you click the mouse. You may use them for scoring discussions.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2D6365-69B5-439E-85C6-10FAA2A1F417}" type="slidenum">
              <a:rPr lang="en-US"/>
              <a:pPr/>
              <a:t>25</a:t>
            </a:fld>
            <a:endParaRPr lang="en-US"/>
          </a:p>
        </p:txBody>
      </p:sp>
      <p:sp>
        <p:nvSpPr>
          <p:cNvPr id="4301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01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Annotations</a:t>
            </a:r>
          </a:p>
          <a:p>
            <a:pPr>
              <a:spcBef>
                <a:spcPct val="0"/>
              </a:spcBef>
              <a:buFontTx/>
              <a:buChar char="•"/>
            </a:pPr>
            <a:r>
              <a:rPr kumimoji="0" lang="en-US"/>
              <a:t>Adequately engages reader’s interest (personal voice)</a:t>
            </a:r>
          </a:p>
          <a:p>
            <a:pPr>
              <a:spcBef>
                <a:spcPct val="0"/>
              </a:spcBef>
              <a:buFontTx/>
              <a:buChar char="•"/>
            </a:pPr>
            <a:r>
              <a:rPr kumimoji="0" lang="en-US"/>
              <a:t>Implies a vague and  formulaic structure (</a:t>
            </a:r>
            <a:r>
              <a:rPr kumimoji="0" lang="en-US" i="1"/>
              <a:t>In this letter I am writing you I will tell you how)</a:t>
            </a:r>
            <a:endParaRPr kumimoji="0" lang="en-US"/>
          </a:p>
          <a:p>
            <a:pPr>
              <a:spcBef>
                <a:spcPct val="0"/>
              </a:spcBef>
              <a:buFontTx/>
              <a:buChar char="•"/>
            </a:pPr>
            <a:r>
              <a:rPr kumimoji="0" lang="en-US"/>
              <a:t>Includes a very brief overview (</a:t>
            </a:r>
            <a:r>
              <a:rPr kumimoji="0" lang="en-US" i="1"/>
              <a:t>many things have changed in the past 100 years)</a:t>
            </a:r>
            <a:r>
              <a:rPr kumimoji="0" lang="en-US"/>
              <a:t> and question (</a:t>
            </a:r>
            <a:r>
              <a:rPr kumimoji="0" lang="en-US" i="1"/>
              <a:t>How has it changed?)</a:t>
            </a:r>
            <a:endParaRPr kumimoji="0" lang="en-US"/>
          </a:p>
          <a:p>
            <a:pPr>
              <a:spcBef>
                <a:spcPct val="0"/>
              </a:spcBef>
              <a:buFontTx/>
              <a:buChar char="•"/>
            </a:pPr>
            <a:r>
              <a:rPr kumimoji="0" lang="en-US"/>
              <a:t>Support loosely connected to the thesis (</a:t>
            </a:r>
            <a:r>
              <a:rPr kumimoji="0" lang="en-US" i="1"/>
              <a:t>How has it changed?).</a:t>
            </a:r>
            <a:endParaRPr kumimoji="0" lang="en-US"/>
          </a:p>
          <a:p>
            <a:pPr>
              <a:spcBef>
                <a:spcPct val="0"/>
              </a:spcBef>
              <a:buFontTx/>
              <a:buChar char="•"/>
            </a:pPr>
            <a:r>
              <a:rPr kumimoji="0" lang="en-US"/>
              <a:t>Thesis stated (</a:t>
            </a:r>
            <a:r>
              <a:rPr kumimoji="0" lang="en-US" i="1"/>
              <a:t>many things have changed in the past 100 years</a:t>
            </a:r>
            <a:r>
              <a:rPr kumimoji="0" lang="en-US"/>
              <a:t>).</a:t>
            </a:r>
          </a:p>
          <a:p>
            <a:pPr>
              <a:spcBef>
                <a:spcPct val="0"/>
              </a:spcBef>
            </a:pPr>
            <a:r>
              <a:rPr kumimoji="0" lang="en-US"/>
              <a:t>Score of 3</a:t>
            </a:r>
            <a:endParaRPr kumimoji="0" lang="en-US" b="1"/>
          </a:p>
          <a:p>
            <a:pPr>
              <a:spcBef>
                <a:spcPct val="0"/>
              </a:spcBef>
            </a:pPr>
            <a:endParaRPr kumimoji="0" lang="en-US" sz="2400">
              <a:latin typeface="Times"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D9CC22-6EC3-4314-ADD6-96F631FD804C}" type="slidenum">
              <a:rPr lang="en-US"/>
              <a:pPr/>
              <a:t>26</a:t>
            </a:fld>
            <a:endParaRPr lang="en-US"/>
          </a:p>
        </p:txBody>
      </p:sp>
      <p:sp>
        <p:nvSpPr>
          <p:cNvPr id="4505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505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buFontTx/>
              <a:buChar char="•"/>
            </a:pPr>
            <a:r>
              <a:rPr kumimoji="0" lang="en-US"/>
              <a:t>Grabs the reader’s attention</a:t>
            </a:r>
          </a:p>
          <a:p>
            <a:pPr>
              <a:spcBef>
                <a:spcPct val="0"/>
              </a:spcBef>
              <a:buFontTx/>
              <a:buChar char="•"/>
            </a:pPr>
            <a:r>
              <a:rPr kumimoji="0" lang="en-US"/>
              <a:t>Implies a comparison organizational structure (</a:t>
            </a:r>
            <a:r>
              <a:rPr kumimoji="0" lang="en-US" i="1"/>
              <a:t>Life in the year 2005 is drastically different than in the year of 1905</a:t>
            </a:r>
            <a:r>
              <a:rPr kumimoji="0" lang="en-US"/>
              <a:t>.)</a:t>
            </a:r>
          </a:p>
          <a:p>
            <a:pPr>
              <a:spcBef>
                <a:spcPct val="0"/>
              </a:spcBef>
              <a:buFontTx/>
              <a:buChar char="•"/>
            </a:pPr>
            <a:r>
              <a:rPr kumimoji="0" lang="en-US"/>
              <a:t>Contains contrast (</a:t>
            </a:r>
            <a:r>
              <a:rPr kumimoji="0" lang="en-US" i="1"/>
              <a:t>automobiles, our version of your horseless carriage), description (</a:t>
            </a:r>
            <a:r>
              <a:rPr kumimoji="0" lang="en-US"/>
              <a:t> </a:t>
            </a:r>
            <a:r>
              <a:rPr kumimoji="0" lang="en-US" i="1"/>
              <a:t>… air with pollution that would make you sick to your stomach.</a:t>
            </a:r>
            <a:r>
              <a:rPr kumimoji="0" lang="en-US"/>
              <a:t>), and makes announcements (</a:t>
            </a:r>
            <a:r>
              <a:rPr kumimoji="0" lang="en-US" i="1"/>
              <a:t>Women have the same rights as men…elitism still exists)</a:t>
            </a:r>
            <a:endParaRPr kumimoji="0" lang="en-US"/>
          </a:p>
          <a:p>
            <a:pPr>
              <a:spcBef>
                <a:spcPct val="0"/>
              </a:spcBef>
              <a:buFontTx/>
              <a:buChar char="•"/>
            </a:pPr>
            <a:r>
              <a:rPr kumimoji="0" lang="en-US"/>
              <a:t>Support connected to the thesis providing strong lead in (</a:t>
            </a:r>
            <a:r>
              <a:rPr kumimoji="0" lang="en-US" i="1"/>
              <a:t>This is the future) </a:t>
            </a:r>
            <a:r>
              <a:rPr kumimoji="0" lang="en-US"/>
              <a:t>that is clear, relevant, and connected</a:t>
            </a:r>
          </a:p>
          <a:p>
            <a:pPr>
              <a:spcBef>
                <a:spcPct val="0"/>
              </a:spcBef>
              <a:buFontTx/>
              <a:buChar char="•"/>
            </a:pPr>
            <a:r>
              <a:rPr kumimoji="0" lang="en-US"/>
              <a:t>Clear thesis (</a:t>
            </a:r>
            <a:r>
              <a:rPr kumimoji="0" lang="en-US" i="1"/>
              <a:t>Life in the year 2005 is drastically different than in the year of 1905.</a:t>
            </a:r>
            <a:r>
              <a:rPr kumimoji="0" lang="en-US"/>
              <a:t>)</a:t>
            </a:r>
          </a:p>
          <a:p>
            <a:pPr>
              <a:spcBef>
                <a:spcPct val="0"/>
              </a:spcBef>
            </a:pPr>
            <a:r>
              <a:rPr kumimoji="0" lang="en-US"/>
              <a:t>Score of 4</a:t>
            </a:r>
            <a:endParaRPr kumimoji="0" lang="en-US" b="1"/>
          </a:p>
          <a:p>
            <a:pPr>
              <a:spcBef>
                <a:spcPct val="0"/>
              </a:spcBef>
            </a:pPr>
            <a:endParaRPr kumimoji="0" lang="en-US" sz="1000">
              <a:latin typeface="Times"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3F3499-94D7-4966-8B24-B763139A998D}" type="slidenum">
              <a:rPr lang="en-US"/>
              <a:pPr/>
              <a:t>27</a:t>
            </a:fld>
            <a:endParaRPr lang="en-US"/>
          </a:p>
        </p:txBody>
      </p:sp>
      <p:sp>
        <p:nvSpPr>
          <p:cNvPr id="47106"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7107"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Annotations:</a:t>
            </a:r>
          </a:p>
          <a:p>
            <a:pPr>
              <a:spcBef>
                <a:spcPct val="0"/>
              </a:spcBef>
              <a:buFontTx/>
              <a:buChar char="•"/>
            </a:pPr>
            <a:r>
              <a:rPr kumimoji="0" lang="en-US"/>
              <a:t>No clear attention-getter</a:t>
            </a:r>
          </a:p>
          <a:p>
            <a:pPr>
              <a:spcBef>
                <a:spcPct val="0"/>
              </a:spcBef>
              <a:buFontTx/>
              <a:buChar char="•"/>
            </a:pPr>
            <a:r>
              <a:rPr kumimoji="0" lang="en-US"/>
              <a:t>Implies a formulaic organizational structure</a:t>
            </a:r>
          </a:p>
          <a:p>
            <a:pPr>
              <a:spcBef>
                <a:spcPct val="0"/>
              </a:spcBef>
              <a:buFontTx/>
              <a:buChar char="•"/>
            </a:pPr>
            <a:r>
              <a:rPr kumimoji="0" lang="en-US"/>
              <a:t>No introduction strategies</a:t>
            </a:r>
          </a:p>
          <a:p>
            <a:pPr>
              <a:spcBef>
                <a:spcPct val="0"/>
              </a:spcBef>
              <a:buFontTx/>
              <a:buChar char="•"/>
            </a:pPr>
            <a:r>
              <a:rPr kumimoji="0" lang="en-US"/>
              <a:t>Support not clearly connected to topic</a:t>
            </a:r>
          </a:p>
          <a:p>
            <a:pPr>
              <a:spcBef>
                <a:spcPct val="0"/>
              </a:spcBef>
              <a:buFontTx/>
              <a:buChar char="•"/>
            </a:pPr>
            <a:r>
              <a:rPr kumimoji="0" lang="en-US"/>
              <a:t>Vague thesis</a:t>
            </a:r>
          </a:p>
          <a:p>
            <a:pPr>
              <a:spcBef>
                <a:spcPct val="0"/>
              </a:spcBef>
            </a:pPr>
            <a:endParaRPr kumimoji="0" lang="en-US"/>
          </a:p>
          <a:p>
            <a:pPr>
              <a:spcBef>
                <a:spcPct val="0"/>
              </a:spcBef>
            </a:pPr>
            <a:r>
              <a:rPr kumimoji="0" lang="en-US"/>
              <a:t>Score of 2 (low 2)</a:t>
            </a:r>
          </a:p>
          <a:p>
            <a:pPr>
              <a:spcBef>
                <a:spcPct val="0"/>
              </a:spcBef>
            </a:pPr>
            <a:endParaRPr kumimoji="0" lang="en-US"/>
          </a:p>
          <a:p>
            <a:pPr>
              <a:spcBef>
                <a:spcPct val="0"/>
              </a:spcBef>
            </a:pPr>
            <a:r>
              <a:rPr kumimoji="0" lang="en-US"/>
              <a:t>(This paper was written by an ELL student.)</a:t>
            </a:r>
            <a:endParaRPr kumimoji="0" lang="en-US" b="1"/>
          </a:p>
          <a:p>
            <a:pPr>
              <a:spcBef>
                <a:spcPct val="0"/>
              </a:spcBef>
            </a:pPr>
            <a:endParaRPr kumimoji="0"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4EA06B-EDB4-4FC3-88D9-9986C4A4684E}" type="slidenum">
              <a:rPr lang="en-US"/>
              <a:pPr/>
              <a:t>28</a:t>
            </a:fld>
            <a:endParaRPr lang="en-US"/>
          </a:p>
        </p:txBody>
      </p:sp>
      <p:sp>
        <p:nvSpPr>
          <p:cNvPr id="49154"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9155"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Annotations:</a:t>
            </a:r>
          </a:p>
          <a:p>
            <a:pPr>
              <a:spcBef>
                <a:spcPct val="0"/>
              </a:spcBef>
              <a:buFontTx/>
              <a:buChar char="•"/>
            </a:pPr>
            <a:r>
              <a:rPr kumimoji="0" lang="en-US" sz="1400"/>
              <a:t>Engages reader’s interest</a:t>
            </a:r>
          </a:p>
          <a:p>
            <a:pPr>
              <a:spcBef>
                <a:spcPct val="0"/>
              </a:spcBef>
              <a:buFontTx/>
              <a:buChar char="•"/>
            </a:pPr>
            <a:r>
              <a:rPr kumimoji="0" lang="en-US" sz="1400"/>
              <a:t>Implies an organizational structure</a:t>
            </a:r>
          </a:p>
          <a:p>
            <a:pPr>
              <a:spcBef>
                <a:spcPct val="0"/>
              </a:spcBef>
              <a:buFontTx/>
              <a:buChar char="•"/>
            </a:pPr>
            <a:r>
              <a:rPr kumimoji="0" lang="en-US" sz="1400"/>
              <a:t>Uses multiple introduction strategies (taking a stand, contrasting situation)</a:t>
            </a:r>
          </a:p>
          <a:p>
            <a:pPr>
              <a:spcBef>
                <a:spcPct val="0"/>
              </a:spcBef>
              <a:buFontTx/>
              <a:buChar char="•"/>
            </a:pPr>
            <a:r>
              <a:rPr kumimoji="0" lang="en-US" sz="1400"/>
              <a:t>Support loosely tied to topic</a:t>
            </a:r>
          </a:p>
          <a:p>
            <a:pPr>
              <a:spcBef>
                <a:spcPct val="0"/>
              </a:spcBef>
              <a:buFontTx/>
              <a:buChar char="•"/>
            </a:pPr>
            <a:r>
              <a:rPr lang="en-US" sz="1400">
                <a:ea typeface="ＭＳ Ｐゴシック" pitchFamily="1" charset="-128"/>
              </a:rPr>
              <a:t>Thesis stated</a:t>
            </a:r>
            <a:endParaRPr kumimoji="0" lang="en-US" sz="1400"/>
          </a:p>
          <a:p>
            <a:pPr>
              <a:spcBef>
                <a:spcPct val="0"/>
              </a:spcBef>
            </a:pPr>
            <a:r>
              <a:rPr kumimoji="0" lang="en-US" sz="1400"/>
              <a:t>Score of 4 (low 4 - give the benefit when on the line)</a:t>
            </a:r>
            <a:endParaRPr kumimoji="0" lang="en-US" sz="1400" b="1"/>
          </a:p>
          <a:p>
            <a:pPr>
              <a:spcBef>
                <a:spcPct val="0"/>
              </a:spcBef>
            </a:pPr>
            <a:endParaRPr kumimoji="0" lang="en-US" sz="2400">
              <a:latin typeface="Times"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A6A887-EB2D-4017-AEE9-2A0BBC42D3DC}" type="slidenum">
              <a:rPr lang="en-US"/>
              <a:pPr/>
              <a:t>29</a:t>
            </a:fld>
            <a:endParaRPr lang="en-US"/>
          </a:p>
        </p:txBody>
      </p:sp>
      <p:sp>
        <p:nvSpPr>
          <p:cNvPr id="51202"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1203"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Annotations:</a:t>
            </a:r>
          </a:p>
          <a:p>
            <a:pPr>
              <a:spcBef>
                <a:spcPct val="0"/>
              </a:spcBef>
              <a:buFontTx/>
              <a:buChar char="•"/>
            </a:pPr>
            <a:r>
              <a:rPr kumimoji="0" lang="en-US" sz="1400"/>
              <a:t>Surface level connection to paper</a:t>
            </a:r>
          </a:p>
          <a:p>
            <a:pPr>
              <a:spcBef>
                <a:spcPct val="0"/>
              </a:spcBef>
              <a:buFontTx/>
              <a:buChar char="•"/>
            </a:pPr>
            <a:r>
              <a:rPr kumimoji="0" lang="en-US" sz="1400"/>
              <a:t>Ends with little or no attempt at conclusion strategies</a:t>
            </a:r>
          </a:p>
          <a:p>
            <a:pPr>
              <a:spcBef>
                <a:spcPct val="0"/>
              </a:spcBef>
              <a:buFontTx/>
              <a:buChar char="•"/>
            </a:pPr>
            <a:r>
              <a:rPr kumimoji="0" lang="en-US" sz="1400"/>
              <a:t>Does not wrap up the writing</a:t>
            </a:r>
          </a:p>
          <a:p>
            <a:pPr>
              <a:spcBef>
                <a:spcPct val="0"/>
              </a:spcBef>
            </a:pPr>
            <a:r>
              <a:rPr kumimoji="0" lang="en-US" sz="1400"/>
              <a:t>Score of 1</a:t>
            </a:r>
            <a:endParaRPr kumimoji="0" lang="en-US" sz="1400" b="1"/>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468409-2AB3-48DE-BAD2-92972003DAE6}" type="slidenum">
              <a:rPr lang="en-US"/>
              <a:pPr/>
              <a:t>30</a:t>
            </a:fld>
            <a:endParaRPr lang="en-US"/>
          </a:p>
        </p:txBody>
      </p:sp>
      <p:sp>
        <p:nvSpPr>
          <p:cNvPr id="5325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325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Annotations:</a:t>
            </a:r>
          </a:p>
          <a:p>
            <a:pPr>
              <a:spcBef>
                <a:spcPct val="0"/>
              </a:spcBef>
              <a:buFontTx/>
              <a:buChar char="•"/>
            </a:pPr>
            <a:r>
              <a:rPr kumimoji="0" lang="en-US" sz="1400"/>
              <a:t>Formulaic connection with the introduction and body of the paper</a:t>
            </a:r>
          </a:p>
          <a:p>
            <a:pPr>
              <a:spcBef>
                <a:spcPct val="0"/>
              </a:spcBef>
              <a:buFontTx/>
              <a:buChar char="•"/>
            </a:pPr>
            <a:r>
              <a:rPr kumimoji="0" lang="en-US" sz="1400"/>
              <a:t>Minimal attempt at conclusion strategies (generalization, call to action)</a:t>
            </a:r>
          </a:p>
          <a:p>
            <a:pPr>
              <a:spcBef>
                <a:spcPct val="0"/>
              </a:spcBef>
              <a:buFontTx/>
              <a:buChar char="•"/>
            </a:pPr>
            <a:r>
              <a:rPr kumimoji="0" lang="en-US" sz="1400"/>
              <a:t>Weak wrap-up of the text</a:t>
            </a:r>
          </a:p>
          <a:p>
            <a:pPr>
              <a:spcBef>
                <a:spcPct val="0"/>
              </a:spcBef>
            </a:pPr>
            <a:r>
              <a:rPr kumimoji="0" lang="en-US" sz="1400"/>
              <a:t>Score of 2</a:t>
            </a:r>
            <a:endParaRPr kumimoji="0" lang="en-US" sz="1000">
              <a:latin typeface="Times"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8A47E1-62E8-4524-BC77-C1076300B4D7}" type="slidenum">
              <a:rPr lang="en-US"/>
              <a:pPr/>
              <a:t>31</a:t>
            </a:fld>
            <a:endParaRPr lang="en-US"/>
          </a:p>
        </p:txBody>
      </p:sp>
      <p:sp>
        <p:nvSpPr>
          <p:cNvPr id="5529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529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Annotations</a:t>
            </a:r>
          </a:p>
          <a:p>
            <a:pPr>
              <a:spcBef>
                <a:spcPct val="0"/>
              </a:spcBef>
              <a:buFontTx/>
              <a:buChar char="•"/>
            </a:pPr>
            <a:r>
              <a:rPr kumimoji="0" lang="en-US" sz="1400"/>
              <a:t>Surface level connection with the body of the paper</a:t>
            </a:r>
          </a:p>
          <a:p>
            <a:pPr>
              <a:spcBef>
                <a:spcPct val="0"/>
              </a:spcBef>
              <a:buFontTx/>
              <a:buChar char="•"/>
            </a:pPr>
            <a:r>
              <a:rPr kumimoji="0" lang="en-US" sz="1400"/>
              <a:t>Ends with a minimal summary statement (</a:t>
            </a:r>
            <a:r>
              <a:rPr kumimoji="0" lang="en-US" sz="1400" i="1"/>
              <a:t>…life has changed…since 1905.)</a:t>
            </a:r>
          </a:p>
          <a:p>
            <a:pPr>
              <a:spcBef>
                <a:spcPct val="0"/>
              </a:spcBef>
              <a:buFontTx/>
              <a:buChar char="•"/>
            </a:pPr>
            <a:r>
              <a:rPr kumimoji="0" lang="en-US" sz="1400"/>
              <a:t>Weak wrap up</a:t>
            </a:r>
          </a:p>
          <a:p>
            <a:pPr>
              <a:spcBef>
                <a:spcPct val="0"/>
              </a:spcBef>
            </a:pPr>
            <a:r>
              <a:rPr kumimoji="0" lang="en-US" sz="1400"/>
              <a:t>Score of 2</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A2ADFA-BDC2-441C-8CD2-3BF731974424}" type="slidenum">
              <a:rPr lang="en-US"/>
              <a:pPr/>
              <a:t>32</a:t>
            </a:fld>
            <a:endParaRPr lang="en-US"/>
          </a:p>
        </p:txBody>
      </p:sp>
      <p:sp>
        <p:nvSpPr>
          <p:cNvPr id="57346"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7347"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Annotations</a:t>
            </a:r>
          </a:p>
          <a:p>
            <a:pPr>
              <a:spcBef>
                <a:spcPct val="0"/>
              </a:spcBef>
              <a:buFontTx/>
              <a:buChar char="•"/>
            </a:pPr>
            <a:r>
              <a:rPr kumimoji="0" lang="en-US" sz="1400"/>
              <a:t>Surface level connection to introduction and body </a:t>
            </a:r>
          </a:p>
          <a:p>
            <a:pPr>
              <a:spcBef>
                <a:spcPct val="0"/>
              </a:spcBef>
              <a:buFontTx/>
              <a:buChar char="•"/>
            </a:pPr>
            <a:r>
              <a:rPr kumimoji="0" lang="en-US" sz="1400"/>
              <a:t>Uses generalizations, making a point  (</a:t>
            </a:r>
            <a:r>
              <a:rPr kumimoji="0" lang="en-US" sz="1400" i="1"/>
              <a:t>Living in 2005 is great. The improvements and inventions…living is so much easier and more enjoyable.)</a:t>
            </a:r>
          </a:p>
          <a:p>
            <a:pPr>
              <a:spcBef>
                <a:spcPct val="0"/>
              </a:spcBef>
              <a:buFontTx/>
              <a:buChar char="•"/>
            </a:pPr>
            <a:r>
              <a:rPr kumimoji="0" lang="en-US" sz="1400"/>
              <a:t>Weak wrap up of the writing</a:t>
            </a:r>
          </a:p>
          <a:p>
            <a:pPr>
              <a:spcBef>
                <a:spcPct val="0"/>
              </a:spcBef>
            </a:pPr>
            <a:r>
              <a:rPr kumimoji="0" lang="en-US" sz="1400"/>
              <a:t>Score of 2</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4B1A4C-A4D4-419D-8EC9-38CDA8F1E005}" type="slidenum">
              <a:rPr lang="en-US"/>
              <a:pPr/>
              <a:t>33</a:t>
            </a:fld>
            <a:endParaRPr lang="en-US"/>
          </a:p>
        </p:txBody>
      </p:sp>
      <p:sp>
        <p:nvSpPr>
          <p:cNvPr id="59394"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9395"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sz="1400"/>
              <a:t>The following 6 slides have examples of student introductions and conclusions and have been annotated.   The pre-instruction and post-instruction examples are side by side on each slide.  The annotations are in the teacher notes. You may use them for scoring discussions.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E108F3-7C3A-45ED-8C27-680D512D8EAC}" type="slidenum">
              <a:rPr lang="en-US"/>
              <a:pPr/>
              <a:t>34</a:t>
            </a:fld>
            <a:endParaRPr lang="en-US"/>
          </a:p>
        </p:txBody>
      </p:sp>
      <p:sp>
        <p:nvSpPr>
          <p:cNvPr id="61442" name="Rectangle 2"/>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1443" name="Rectangle 3"/>
          <p:cNvSpPr>
            <a:spLocks noChangeArrowheads="1"/>
          </p:cNvSpPr>
          <p:nvPr>
            <p:ph type="body" idx="1"/>
          </p:nvPr>
        </p:nvSpPr>
        <p:spPr bwMode="auto">
          <a:xfrm>
            <a:off x="914400" y="4343400"/>
            <a:ext cx="5029200" cy="4114800"/>
          </a:xfrm>
          <a:prstGeom prst="rect">
            <a:avLst/>
          </a:prstGeom>
          <a:solidFill>
            <a:srgbClr val="FFFFFF"/>
          </a:solidFill>
          <a:ln>
            <a:miter lim="800000"/>
            <a:headEnd/>
            <a:tailEnd/>
          </a:ln>
        </p:spPr>
        <p:txBody>
          <a:bodyPr/>
          <a:lstStyle/>
          <a:p>
            <a:pPr>
              <a:lnSpc>
                <a:spcPct val="90000"/>
              </a:lnSpc>
              <a:spcBef>
                <a:spcPct val="0"/>
              </a:spcBef>
            </a:pPr>
            <a:r>
              <a:rPr kumimoji="0" lang="en-US"/>
              <a:t>Use the annotations to guide students in scoring the pre/post examples.</a:t>
            </a:r>
          </a:p>
          <a:p>
            <a:pPr>
              <a:lnSpc>
                <a:spcPct val="90000"/>
              </a:lnSpc>
              <a:spcBef>
                <a:spcPct val="0"/>
              </a:spcBef>
            </a:pPr>
            <a:endParaRPr kumimoji="0" lang="en-US"/>
          </a:p>
          <a:p>
            <a:pPr>
              <a:lnSpc>
                <a:spcPct val="90000"/>
              </a:lnSpc>
              <a:spcBef>
                <a:spcPct val="0"/>
              </a:spcBef>
            </a:pPr>
            <a:r>
              <a:rPr kumimoji="0" lang="en-US"/>
              <a:t>Pre  </a:t>
            </a:r>
          </a:p>
          <a:p>
            <a:pPr>
              <a:lnSpc>
                <a:spcPct val="90000"/>
              </a:lnSpc>
              <a:spcBef>
                <a:spcPct val="0"/>
              </a:spcBef>
              <a:buFontTx/>
              <a:buChar char="•"/>
            </a:pPr>
            <a:r>
              <a:rPr kumimoji="0" lang="en-US"/>
              <a:t>Makes little attempt to engage the reader’s interest</a:t>
            </a:r>
          </a:p>
          <a:p>
            <a:pPr>
              <a:lnSpc>
                <a:spcPct val="90000"/>
              </a:lnSpc>
              <a:spcBef>
                <a:spcPct val="0"/>
              </a:spcBef>
              <a:buFontTx/>
              <a:buChar char="•"/>
            </a:pPr>
            <a:r>
              <a:rPr kumimoji="0" lang="en-US"/>
              <a:t>Implies formulaic structure</a:t>
            </a:r>
          </a:p>
          <a:p>
            <a:pPr>
              <a:lnSpc>
                <a:spcPct val="90000"/>
              </a:lnSpc>
              <a:spcBef>
                <a:spcPct val="0"/>
              </a:spcBef>
              <a:buFontTx/>
              <a:buChar char="•"/>
            </a:pPr>
            <a:r>
              <a:rPr kumimoji="0" lang="en-US"/>
              <a:t>Attempts to make an announcement, but in the end only lists</a:t>
            </a:r>
          </a:p>
          <a:p>
            <a:pPr>
              <a:lnSpc>
                <a:spcPct val="90000"/>
              </a:lnSpc>
              <a:spcBef>
                <a:spcPct val="0"/>
              </a:spcBef>
              <a:buFontTx/>
              <a:buChar char="•"/>
            </a:pPr>
            <a:r>
              <a:rPr kumimoji="0" lang="en-US"/>
              <a:t>Appropriate choice of support for paper’s main idea</a:t>
            </a:r>
          </a:p>
          <a:p>
            <a:pPr>
              <a:lnSpc>
                <a:spcPct val="90000"/>
              </a:lnSpc>
              <a:spcBef>
                <a:spcPct val="0"/>
              </a:spcBef>
              <a:buFontTx/>
              <a:buChar char="•"/>
            </a:pPr>
            <a:r>
              <a:rPr kumimoji="0" lang="en-US"/>
              <a:t>Thesis present (</a:t>
            </a:r>
            <a:r>
              <a:rPr kumimoji="0" lang="en-US" i="1"/>
              <a:t>I have dreamed of having super hero powers.)</a:t>
            </a:r>
            <a:r>
              <a:rPr kumimoji="0" lang="en-US" b="1"/>
              <a:t> </a:t>
            </a:r>
          </a:p>
          <a:p>
            <a:pPr>
              <a:lnSpc>
                <a:spcPct val="90000"/>
              </a:lnSpc>
              <a:spcBef>
                <a:spcPct val="0"/>
              </a:spcBef>
            </a:pPr>
            <a:r>
              <a:rPr kumimoji="0" lang="en-US"/>
              <a:t>Score of 2</a:t>
            </a:r>
          </a:p>
          <a:p>
            <a:pPr>
              <a:lnSpc>
                <a:spcPct val="90000"/>
              </a:lnSpc>
              <a:spcBef>
                <a:spcPct val="0"/>
              </a:spcBef>
            </a:pPr>
            <a:endParaRPr kumimoji="0" lang="en-US"/>
          </a:p>
          <a:p>
            <a:pPr>
              <a:lnSpc>
                <a:spcPct val="90000"/>
              </a:lnSpc>
              <a:spcBef>
                <a:spcPct val="0"/>
              </a:spcBef>
            </a:pPr>
            <a:r>
              <a:rPr kumimoji="0" lang="en-US"/>
              <a:t>Post </a:t>
            </a:r>
          </a:p>
          <a:p>
            <a:pPr>
              <a:lnSpc>
                <a:spcPct val="90000"/>
              </a:lnSpc>
              <a:spcBef>
                <a:spcPct val="0"/>
              </a:spcBef>
              <a:buFontTx/>
              <a:buChar char="•"/>
            </a:pPr>
            <a:r>
              <a:rPr kumimoji="0" lang="en-US"/>
              <a:t>Grabs the reader’s attention (“</a:t>
            </a:r>
            <a:r>
              <a:rPr kumimoji="0" lang="en-US" i="1"/>
              <a:t>98, 99, 100… ready or not, here I come!”)</a:t>
            </a:r>
            <a:endParaRPr kumimoji="0" lang="en-US"/>
          </a:p>
          <a:p>
            <a:pPr>
              <a:lnSpc>
                <a:spcPct val="90000"/>
              </a:lnSpc>
              <a:spcBef>
                <a:spcPct val="0"/>
              </a:spcBef>
              <a:buFontTx/>
              <a:buChar char="•"/>
            </a:pPr>
            <a:r>
              <a:rPr kumimoji="0" lang="en-US"/>
              <a:t>Implies an organizational structure of various super powers to come</a:t>
            </a:r>
          </a:p>
          <a:p>
            <a:pPr>
              <a:lnSpc>
                <a:spcPct val="90000"/>
              </a:lnSpc>
              <a:spcBef>
                <a:spcPct val="0"/>
              </a:spcBef>
              <a:buFontTx/>
              <a:buChar char="•"/>
            </a:pPr>
            <a:r>
              <a:rPr kumimoji="0" lang="en-US"/>
              <a:t>Uses an anecdote, quotation, startling fact</a:t>
            </a:r>
          </a:p>
          <a:p>
            <a:pPr>
              <a:lnSpc>
                <a:spcPct val="90000"/>
              </a:lnSpc>
              <a:spcBef>
                <a:spcPct val="0"/>
              </a:spcBef>
              <a:buFontTx/>
              <a:buChar char="•"/>
            </a:pPr>
            <a:r>
              <a:rPr kumimoji="0" lang="en-US"/>
              <a:t>Specific and relevant support providing a clear, connected lead in to the thesis</a:t>
            </a:r>
          </a:p>
          <a:p>
            <a:pPr>
              <a:lnSpc>
                <a:spcPct val="90000"/>
              </a:lnSpc>
              <a:spcBef>
                <a:spcPct val="0"/>
              </a:spcBef>
              <a:buFontTx/>
              <a:buChar char="•"/>
            </a:pPr>
            <a:r>
              <a:rPr kumimoji="0" lang="en-US"/>
              <a:t>Thesis implied (Super powers I’d like to have) </a:t>
            </a:r>
          </a:p>
          <a:p>
            <a:pPr>
              <a:lnSpc>
                <a:spcPct val="90000"/>
              </a:lnSpc>
              <a:spcBef>
                <a:spcPct val="0"/>
              </a:spcBef>
            </a:pPr>
            <a:r>
              <a:rPr kumimoji="0" lang="en-US"/>
              <a:t>Score of 4</a:t>
            </a:r>
          </a:p>
          <a:p>
            <a:pPr>
              <a:lnSpc>
                <a:spcPct val="90000"/>
              </a:lnSpc>
              <a:spcBef>
                <a:spcPct val="0"/>
              </a:spcBef>
            </a:pPr>
            <a:endParaRPr kumimoji="0"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948D8A-3AE9-4846-802B-B397511B8CA9}" type="slidenum">
              <a:rPr lang="en-US"/>
              <a:pPr/>
              <a:t>35</a:t>
            </a:fld>
            <a:endParaRPr lang="en-US"/>
          </a:p>
        </p:txBody>
      </p:sp>
      <p:sp>
        <p:nvSpPr>
          <p:cNvPr id="6349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349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Use the annotations to guide students in scoring the pre/post examples.</a:t>
            </a:r>
          </a:p>
          <a:p>
            <a:pPr>
              <a:spcBef>
                <a:spcPct val="0"/>
              </a:spcBef>
            </a:pPr>
            <a:endParaRPr kumimoji="0" lang="en-US"/>
          </a:p>
          <a:p>
            <a:pPr>
              <a:spcBef>
                <a:spcPct val="0"/>
              </a:spcBef>
            </a:pPr>
            <a:r>
              <a:rPr kumimoji="0" lang="en-US"/>
              <a:t>Pre  </a:t>
            </a:r>
          </a:p>
          <a:p>
            <a:pPr>
              <a:spcBef>
                <a:spcPct val="0"/>
              </a:spcBef>
              <a:buFontTx/>
              <a:buChar char="•"/>
            </a:pPr>
            <a:r>
              <a:rPr kumimoji="0" lang="en-US"/>
              <a:t>No clear attention-getter present</a:t>
            </a:r>
          </a:p>
          <a:p>
            <a:pPr>
              <a:spcBef>
                <a:spcPct val="0"/>
              </a:spcBef>
              <a:buFontTx/>
              <a:buChar char="•"/>
            </a:pPr>
            <a:r>
              <a:rPr kumimoji="0" lang="en-US"/>
              <a:t>Vague organizational structure implied</a:t>
            </a:r>
          </a:p>
          <a:p>
            <a:pPr>
              <a:spcBef>
                <a:spcPct val="0"/>
              </a:spcBef>
              <a:buFontTx/>
              <a:buChar char="•"/>
            </a:pPr>
            <a:r>
              <a:rPr kumimoji="0" lang="en-US"/>
              <a:t>Weak attempt at taking a stand (</a:t>
            </a:r>
            <a:r>
              <a:rPr kumimoji="0" lang="en-US" i="1"/>
              <a:t>student body is against</a:t>
            </a:r>
            <a:r>
              <a:rPr kumimoji="0" lang="en-US"/>
              <a:t>)</a:t>
            </a:r>
          </a:p>
          <a:p>
            <a:pPr>
              <a:spcBef>
                <a:spcPct val="0"/>
              </a:spcBef>
              <a:buFontTx/>
              <a:buChar char="•"/>
            </a:pPr>
            <a:r>
              <a:rPr kumimoji="0" lang="en-US"/>
              <a:t>Unclear support</a:t>
            </a:r>
          </a:p>
          <a:p>
            <a:pPr>
              <a:spcBef>
                <a:spcPct val="0"/>
              </a:spcBef>
              <a:buFontTx/>
              <a:buChar char="•"/>
            </a:pPr>
            <a:r>
              <a:rPr kumimoji="0" lang="en-US"/>
              <a:t>Vague thesis</a:t>
            </a:r>
          </a:p>
          <a:p>
            <a:pPr>
              <a:spcBef>
                <a:spcPct val="0"/>
              </a:spcBef>
            </a:pPr>
            <a:r>
              <a:rPr kumimoji="0" lang="en-US"/>
              <a:t>Score of 2</a:t>
            </a:r>
          </a:p>
          <a:p>
            <a:pPr>
              <a:spcBef>
                <a:spcPct val="0"/>
              </a:spcBef>
            </a:pPr>
            <a:endParaRPr kumimoji="0" lang="en-US"/>
          </a:p>
          <a:p>
            <a:pPr>
              <a:spcBef>
                <a:spcPct val="0"/>
              </a:spcBef>
            </a:pPr>
            <a:r>
              <a:rPr kumimoji="0" lang="en-US"/>
              <a:t>Post  </a:t>
            </a:r>
          </a:p>
          <a:p>
            <a:pPr>
              <a:spcBef>
                <a:spcPct val="0"/>
              </a:spcBef>
              <a:buFontTx/>
              <a:buChar char="•"/>
            </a:pPr>
            <a:r>
              <a:rPr kumimoji="0" lang="en-US"/>
              <a:t>Grabs reader’s attention</a:t>
            </a:r>
          </a:p>
          <a:p>
            <a:pPr>
              <a:spcBef>
                <a:spcPct val="0"/>
              </a:spcBef>
              <a:buFontTx/>
              <a:buChar char="•"/>
            </a:pPr>
            <a:r>
              <a:rPr kumimoji="0" lang="en-US"/>
              <a:t>Effectively implies the organizational structure</a:t>
            </a:r>
          </a:p>
          <a:p>
            <a:pPr>
              <a:spcBef>
                <a:spcPct val="0"/>
              </a:spcBef>
              <a:buFontTx/>
              <a:buChar char="•"/>
            </a:pPr>
            <a:r>
              <a:rPr kumimoji="0" lang="en-US"/>
              <a:t>Effectively uses the techniques of description and scenario</a:t>
            </a:r>
          </a:p>
          <a:p>
            <a:pPr>
              <a:spcBef>
                <a:spcPct val="0"/>
              </a:spcBef>
              <a:buFontTx/>
              <a:buChar char="•"/>
            </a:pPr>
            <a:r>
              <a:rPr kumimoji="0" lang="en-US"/>
              <a:t>Support clearly connected to paper’s main idea</a:t>
            </a:r>
          </a:p>
          <a:p>
            <a:pPr>
              <a:spcBef>
                <a:spcPct val="0"/>
              </a:spcBef>
              <a:buFontTx/>
              <a:buChar char="•"/>
            </a:pPr>
            <a:r>
              <a:rPr kumimoji="0" lang="en-US"/>
              <a:t>Thesis clear </a:t>
            </a:r>
          </a:p>
          <a:p>
            <a:pPr>
              <a:spcBef>
                <a:spcPct val="0"/>
              </a:spcBef>
            </a:pPr>
            <a:r>
              <a:rPr kumimoji="0" lang="en-US"/>
              <a:t>Score of 4</a:t>
            </a:r>
            <a:endParaRPr kumimoji="0" lang="en-US" sz="1000">
              <a:latin typeface="Times"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587001-3199-4BB1-9F1C-B04E00C195F4}" type="slidenum">
              <a:rPr lang="en-US"/>
              <a:pPr/>
              <a:t>36</a:t>
            </a:fld>
            <a:endParaRPr lang="en-US"/>
          </a:p>
        </p:txBody>
      </p:sp>
      <p:sp>
        <p:nvSpPr>
          <p:cNvPr id="6553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553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Use the annotations to guide students in scoring the pre/post examples.</a:t>
            </a:r>
          </a:p>
          <a:p>
            <a:pPr>
              <a:spcBef>
                <a:spcPct val="0"/>
              </a:spcBef>
            </a:pPr>
            <a:r>
              <a:rPr kumimoji="0" lang="en-US"/>
              <a:t>Annotations:</a:t>
            </a:r>
          </a:p>
          <a:p>
            <a:pPr>
              <a:spcBef>
                <a:spcPct val="0"/>
              </a:spcBef>
            </a:pPr>
            <a:r>
              <a:rPr kumimoji="0" lang="en-US"/>
              <a:t>Pre</a:t>
            </a:r>
          </a:p>
          <a:p>
            <a:pPr>
              <a:spcBef>
                <a:spcPct val="0"/>
              </a:spcBef>
              <a:buFontTx/>
              <a:buChar char="•"/>
            </a:pPr>
            <a:r>
              <a:rPr kumimoji="0" lang="en-US"/>
              <a:t>No clear attention-getter                 </a:t>
            </a:r>
          </a:p>
          <a:p>
            <a:pPr>
              <a:spcBef>
                <a:spcPct val="0"/>
              </a:spcBef>
              <a:buFontTx/>
              <a:buChar char="•"/>
            </a:pPr>
            <a:r>
              <a:rPr kumimoji="0" lang="en-US"/>
              <a:t>Implies a vague organizational structure</a:t>
            </a:r>
          </a:p>
          <a:p>
            <a:pPr>
              <a:spcBef>
                <a:spcPct val="0"/>
              </a:spcBef>
              <a:buFontTx/>
              <a:buChar char="•"/>
            </a:pPr>
            <a:r>
              <a:rPr kumimoji="0" lang="en-US"/>
              <a:t>Weak attempt to use question strategy. (…a real solution ?)</a:t>
            </a:r>
          </a:p>
          <a:p>
            <a:pPr>
              <a:spcBef>
                <a:spcPct val="0"/>
              </a:spcBef>
              <a:buFontTx/>
              <a:buChar char="•"/>
            </a:pPr>
            <a:r>
              <a:rPr kumimoji="0" lang="en-US"/>
              <a:t>Redundant support (bad effects…bad idea…dire results…)</a:t>
            </a:r>
          </a:p>
          <a:p>
            <a:pPr>
              <a:spcBef>
                <a:spcPct val="0"/>
              </a:spcBef>
              <a:buFontTx/>
              <a:buChar char="•"/>
            </a:pPr>
            <a:r>
              <a:rPr kumimoji="0" lang="en-US"/>
              <a:t>Thesis present</a:t>
            </a:r>
          </a:p>
          <a:p>
            <a:pPr>
              <a:spcBef>
                <a:spcPct val="0"/>
              </a:spcBef>
            </a:pPr>
            <a:r>
              <a:rPr kumimoji="0" lang="en-US"/>
              <a:t>Score of  2</a:t>
            </a:r>
          </a:p>
          <a:p>
            <a:pPr>
              <a:spcBef>
                <a:spcPct val="0"/>
              </a:spcBef>
            </a:pPr>
            <a:endParaRPr kumimoji="0" lang="en-US"/>
          </a:p>
          <a:p>
            <a:pPr>
              <a:spcBef>
                <a:spcPct val="0"/>
              </a:spcBef>
            </a:pPr>
            <a:r>
              <a:rPr kumimoji="0" lang="en-US"/>
              <a:t>Post</a:t>
            </a:r>
            <a:endParaRPr kumimoji="0" lang="en-US" b="1"/>
          </a:p>
          <a:p>
            <a:pPr>
              <a:spcBef>
                <a:spcPct val="0"/>
              </a:spcBef>
              <a:buFontTx/>
              <a:buChar char="•"/>
            </a:pPr>
            <a:r>
              <a:rPr kumimoji="0" lang="en-US"/>
              <a:t>Adequately engages reader’s attention </a:t>
            </a:r>
          </a:p>
          <a:p>
            <a:pPr>
              <a:spcBef>
                <a:spcPct val="0"/>
              </a:spcBef>
              <a:buFontTx/>
              <a:buChar char="•"/>
            </a:pPr>
            <a:r>
              <a:rPr kumimoji="0" lang="en-US"/>
              <a:t>Adequately implies a problem/solution structure </a:t>
            </a:r>
          </a:p>
          <a:p>
            <a:pPr>
              <a:spcBef>
                <a:spcPct val="0"/>
              </a:spcBef>
              <a:buFontTx/>
              <a:buChar char="•"/>
            </a:pPr>
            <a:r>
              <a:rPr kumimoji="0" lang="en-US"/>
              <a:t>Uses multiple strategies: anecdote and question</a:t>
            </a:r>
          </a:p>
          <a:p>
            <a:pPr>
              <a:spcBef>
                <a:spcPct val="0"/>
              </a:spcBef>
              <a:buFontTx/>
              <a:buChar char="•"/>
            </a:pPr>
            <a:r>
              <a:rPr kumimoji="0" lang="en-US"/>
              <a:t>Adequate choice of support appropriate for paper’s topic </a:t>
            </a:r>
          </a:p>
          <a:p>
            <a:pPr>
              <a:spcBef>
                <a:spcPct val="0"/>
              </a:spcBef>
              <a:buFontTx/>
              <a:buChar char="•"/>
            </a:pPr>
            <a:r>
              <a:rPr kumimoji="0" lang="en-US"/>
              <a:t>Thesis present</a:t>
            </a:r>
          </a:p>
          <a:p>
            <a:pPr>
              <a:spcBef>
                <a:spcPct val="0"/>
              </a:spcBef>
            </a:pPr>
            <a:r>
              <a:rPr kumimoji="0" lang="en-US"/>
              <a:t>Score of 3</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C53471-B480-4C24-9BB6-8D6431CC1772}" type="slidenum">
              <a:rPr lang="en-US"/>
              <a:pPr/>
              <a:t>37</a:t>
            </a:fld>
            <a:endParaRPr lang="en-US"/>
          </a:p>
        </p:txBody>
      </p:sp>
      <p:sp>
        <p:nvSpPr>
          <p:cNvPr id="67586" name="Rectangle 2"/>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7587" name="Rectangle 3"/>
          <p:cNvSpPr>
            <a:spLocks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The Pre-lesson example	</a:t>
            </a:r>
          </a:p>
          <a:p>
            <a:pPr>
              <a:spcBef>
                <a:spcPct val="0"/>
              </a:spcBef>
              <a:buFontTx/>
              <a:buChar char="-"/>
            </a:pPr>
            <a:r>
              <a:rPr kumimoji="0" lang="en-US"/>
              <a:t>Surface level connection with body of paper	</a:t>
            </a:r>
          </a:p>
          <a:p>
            <a:pPr>
              <a:spcBef>
                <a:spcPct val="0"/>
              </a:spcBef>
              <a:buFontTx/>
              <a:buChar char="-"/>
            </a:pPr>
            <a:r>
              <a:rPr kumimoji="0" lang="en-US"/>
              <a:t>No attempt at using a technique	</a:t>
            </a:r>
          </a:p>
          <a:p>
            <a:pPr>
              <a:spcBef>
                <a:spcPct val="0"/>
              </a:spcBef>
              <a:buFontTx/>
              <a:buChar char="-"/>
            </a:pPr>
            <a:r>
              <a:rPr kumimoji="0" lang="en-US"/>
              <a:t>Doesn’t wrap up the writing </a:t>
            </a:r>
          </a:p>
          <a:p>
            <a:pPr>
              <a:spcBef>
                <a:spcPct val="0"/>
              </a:spcBef>
            </a:pPr>
            <a:r>
              <a:rPr kumimoji="0" lang="en-US"/>
              <a:t>Score of 1 </a:t>
            </a:r>
          </a:p>
          <a:p>
            <a:pPr>
              <a:spcBef>
                <a:spcPct val="0"/>
              </a:spcBef>
            </a:pPr>
            <a:endParaRPr kumimoji="0" lang="en-US"/>
          </a:p>
          <a:p>
            <a:pPr>
              <a:spcBef>
                <a:spcPct val="0"/>
              </a:spcBef>
            </a:pPr>
            <a:r>
              <a:rPr kumimoji="0" lang="en-US"/>
              <a:t>Post-lesson example</a:t>
            </a:r>
          </a:p>
          <a:p>
            <a:pPr>
              <a:spcBef>
                <a:spcPct val="0"/>
              </a:spcBef>
              <a:buFontTx/>
              <a:buChar char="-"/>
            </a:pPr>
            <a:r>
              <a:rPr kumimoji="0" lang="en-US"/>
              <a:t>Formulaic connection with paper</a:t>
            </a:r>
          </a:p>
          <a:p>
            <a:pPr>
              <a:spcBef>
                <a:spcPct val="0"/>
              </a:spcBef>
              <a:buFontTx/>
              <a:buChar char="-"/>
            </a:pPr>
            <a:r>
              <a:rPr kumimoji="0" lang="en-US"/>
              <a:t>Uses the technique of response to “so what?” question</a:t>
            </a:r>
          </a:p>
          <a:p>
            <a:pPr>
              <a:spcBef>
                <a:spcPct val="0"/>
              </a:spcBef>
              <a:buFontTx/>
              <a:buChar char="-"/>
            </a:pPr>
            <a:r>
              <a:rPr kumimoji="0" lang="en-US"/>
              <a:t>Wraps up the writing </a:t>
            </a:r>
          </a:p>
          <a:p>
            <a:pPr>
              <a:spcBef>
                <a:spcPct val="0"/>
              </a:spcBef>
            </a:pPr>
            <a:r>
              <a:rPr kumimoji="0" lang="en-US"/>
              <a:t>Score of 3 </a:t>
            </a:r>
          </a:p>
          <a:p>
            <a:pPr>
              <a:spcBef>
                <a:spcPct val="0"/>
              </a:spcBef>
            </a:pPr>
            <a:endParaRPr kumimoji="0"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056978-0BBD-4089-8CD6-944449A03354}" type="slidenum">
              <a:rPr lang="en-US"/>
              <a:pPr/>
              <a:t>38</a:t>
            </a:fld>
            <a:endParaRPr lang="en-US"/>
          </a:p>
        </p:txBody>
      </p:sp>
      <p:sp>
        <p:nvSpPr>
          <p:cNvPr id="69634" name="Rectangle 2"/>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9635" name="Rectangle 3"/>
          <p:cNvSpPr>
            <a:spLocks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a:spcBef>
                <a:spcPct val="0"/>
              </a:spcBef>
            </a:pPr>
            <a:r>
              <a:rPr kumimoji="0" lang="en-US"/>
              <a:t>The Pre-Lesson example</a:t>
            </a:r>
          </a:p>
          <a:p>
            <a:pPr>
              <a:spcBef>
                <a:spcPct val="0"/>
              </a:spcBef>
              <a:buFontTx/>
              <a:buChar char="•"/>
            </a:pPr>
            <a:r>
              <a:rPr kumimoji="0" lang="en-US"/>
              <a:t>Surface level connection with the introduction and body of the paper</a:t>
            </a:r>
          </a:p>
          <a:p>
            <a:pPr>
              <a:spcBef>
                <a:spcPct val="0"/>
              </a:spcBef>
              <a:buFontTx/>
              <a:buChar char="•"/>
            </a:pPr>
            <a:r>
              <a:rPr kumimoji="0" lang="en-US"/>
              <a:t>Minimal attempt at call to action (…make the right decision)</a:t>
            </a:r>
          </a:p>
          <a:p>
            <a:pPr>
              <a:spcBef>
                <a:spcPct val="0"/>
              </a:spcBef>
              <a:buFontTx/>
              <a:buChar char="•"/>
            </a:pPr>
            <a:r>
              <a:rPr kumimoji="0" lang="en-US"/>
              <a:t>Weak wrap up of text</a:t>
            </a:r>
          </a:p>
          <a:p>
            <a:pPr>
              <a:spcBef>
                <a:spcPct val="0"/>
              </a:spcBef>
            </a:pPr>
            <a:r>
              <a:rPr kumimoji="0" lang="en-US"/>
              <a:t>Score of 2 </a:t>
            </a:r>
          </a:p>
          <a:p>
            <a:pPr>
              <a:spcBef>
                <a:spcPct val="0"/>
              </a:spcBef>
            </a:pPr>
            <a:endParaRPr kumimoji="0" lang="en-US"/>
          </a:p>
          <a:p>
            <a:pPr>
              <a:spcBef>
                <a:spcPct val="0"/>
              </a:spcBef>
            </a:pPr>
            <a:r>
              <a:rPr kumimoji="0" lang="en-US"/>
              <a:t>Post-Lesson Example </a:t>
            </a:r>
          </a:p>
          <a:p>
            <a:pPr>
              <a:spcBef>
                <a:spcPct val="0"/>
              </a:spcBef>
              <a:buFontTx/>
              <a:buChar char="•"/>
            </a:pPr>
            <a:r>
              <a:rPr kumimoji="0" lang="en-US"/>
              <a:t>Clearly connects with introduction and body </a:t>
            </a:r>
          </a:p>
          <a:p>
            <a:pPr>
              <a:spcBef>
                <a:spcPct val="0"/>
              </a:spcBef>
              <a:buFontTx/>
              <a:buChar char="•"/>
            </a:pPr>
            <a:r>
              <a:rPr kumimoji="0" lang="en-US"/>
              <a:t>Effectively uses call to action (Please don’t shirk…Allow us…We urge you…)</a:t>
            </a:r>
          </a:p>
          <a:p>
            <a:pPr>
              <a:spcBef>
                <a:spcPct val="0"/>
              </a:spcBef>
              <a:buFontTx/>
              <a:buChar char="•"/>
            </a:pPr>
            <a:r>
              <a:rPr kumimoji="0" lang="en-US"/>
              <a:t>Wraps up the writing with a specific request for action</a:t>
            </a:r>
          </a:p>
          <a:p>
            <a:pPr>
              <a:spcBef>
                <a:spcPct val="0"/>
              </a:spcBef>
            </a:pPr>
            <a:r>
              <a:rPr kumimoji="0" lang="en-US"/>
              <a:t>Score of 4</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60DBCA-3602-44A5-9AF0-DB71CCECB66D}" type="slidenum">
              <a:rPr lang="en-US"/>
              <a:pPr/>
              <a:t>39</a:t>
            </a:fld>
            <a:endParaRPr lang="en-US"/>
          </a:p>
        </p:txBody>
      </p:sp>
      <p:sp>
        <p:nvSpPr>
          <p:cNvPr id="71682"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1683"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marL="228600" indent="-228600">
              <a:spcBef>
                <a:spcPct val="0"/>
              </a:spcBef>
            </a:pPr>
            <a:r>
              <a:rPr kumimoji="0" lang="en-US"/>
              <a:t>Use the annotations to guide students in scoring the pre/post examples.</a:t>
            </a:r>
          </a:p>
          <a:p>
            <a:pPr marL="228600" indent="-228600">
              <a:spcBef>
                <a:spcPct val="0"/>
              </a:spcBef>
            </a:pPr>
            <a:r>
              <a:rPr kumimoji="0" lang="en-US"/>
              <a:t>Pre:</a:t>
            </a:r>
          </a:p>
          <a:p>
            <a:pPr marL="228600" indent="-228600">
              <a:spcBef>
                <a:spcPct val="0"/>
              </a:spcBef>
              <a:buFontTx/>
              <a:buChar char="•"/>
            </a:pPr>
            <a:r>
              <a:rPr kumimoji="0" lang="en-US"/>
              <a:t>Surface level connection with the introduction and body</a:t>
            </a:r>
          </a:p>
          <a:p>
            <a:pPr marL="228600" indent="-228600">
              <a:spcBef>
                <a:spcPct val="0"/>
              </a:spcBef>
              <a:buFontTx/>
              <a:buChar char="•"/>
            </a:pPr>
            <a:r>
              <a:rPr kumimoji="0" lang="en-US"/>
              <a:t>Minimal attempt at call to action strategy ( “leave school times the way they are”)</a:t>
            </a:r>
          </a:p>
          <a:p>
            <a:pPr marL="228600" indent="-228600">
              <a:spcBef>
                <a:spcPct val="0"/>
              </a:spcBef>
              <a:buFontTx/>
              <a:buChar char="•"/>
            </a:pPr>
            <a:r>
              <a:rPr kumimoji="0" lang="en-US"/>
              <a:t>Weak wrap up of the text</a:t>
            </a:r>
          </a:p>
          <a:p>
            <a:pPr marL="228600" indent="-228600">
              <a:spcBef>
                <a:spcPct val="0"/>
              </a:spcBef>
            </a:pPr>
            <a:r>
              <a:rPr kumimoji="0" lang="en-US"/>
              <a:t>Score of  2</a:t>
            </a:r>
          </a:p>
          <a:p>
            <a:pPr marL="228600" indent="-228600">
              <a:spcBef>
                <a:spcPct val="0"/>
              </a:spcBef>
            </a:pPr>
            <a:endParaRPr kumimoji="0" lang="en-US"/>
          </a:p>
          <a:p>
            <a:pPr marL="228600" indent="-228600">
              <a:spcBef>
                <a:spcPct val="0"/>
              </a:spcBef>
            </a:pPr>
            <a:r>
              <a:rPr kumimoji="0" lang="en-US"/>
              <a:t>Post Sample</a:t>
            </a:r>
          </a:p>
          <a:p>
            <a:pPr marL="228600" indent="-228600">
              <a:spcBef>
                <a:spcPct val="0"/>
              </a:spcBef>
              <a:buFont typeface="Times" pitchFamily="18" charset="0"/>
              <a:buChar char="•"/>
            </a:pPr>
            <a:r>
              <a:rPr kumimoji="0" lang="en-US"/>
              <a:t>Adequately connects with the introduction  and the body </a:t>
            </a:r>
          </a:p>
          <a:p>
            <a:pPr marL="228600" indent="-228600">
              <a:spcBef>
                <a:spcPct val="0"/>
              </a:spcBef>
              <a:buFont typeface="Times" pitchFamily="18" charset="0"/>
              <a:buChar char="•"/>
            </a:pPr>
            <a:r>
              <a:rPr kumimoji="0" lang="en-US"/>
              <a:t>Effectively uses the strategies of call to action (Leave school times the way they are) quotation (Early to bed…”), and echo. (Phil would…)</a:t>
            </a:r>
          </a:p>
          <a:p>
            <a:pPr marL="228600" indent="-228600">
              <a:spcBef>
                <a:spcPct val="0"/>
              </a:spcBef>
              <a:buFont typeface="Times" pitchFamily="18" charset="0"/>
              <a:buChar char="•"/>
            </a:pPr>
            <a:r>
              <a:rPr kumimoji="0" lang="en-US"/>
              <a:t>Wraps up the writing </a:t>
            </a:r>
          </a:p>
          <a:p>
            <a:pPr marL="228600" indent="-228600">
              <a:spcBef>
                <a:spcPct val="0"/>
              </a:spcBef>
            </a:pPr>
            <a:r>
              <a:rPr kumimoji="0" lang="en-US"/>
              <a:t>Score of 3</a:t>
            </a:r>
          </a:p>
          <a:p>
            <a:pPr marL="228600" indent="-228600">
              <a:spcBef>
                <a:spcPct val="0"/>
              </a:spcBef>
            </a:pPr>
            <a:endParaRPr kumimoji="0" lang="en-US"/>
          </a:p>
          <a:p>
            <a:pPr marL="228600" indent="-228600">
              <a:spcBef>
                <a:spcPct val="0"/>
              </a:spcBef>
            </a:pPr>
            <a:endParaRPr kumimoji="0"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CF2C91-D187-43FF-98A5-12D7A0B2625F}" type="slidenum">
              <a:rPr lang="en-US"/>
              <a:pPr/>
              <a:t>40</a:t>
            </a:fld>
            <a:endParaRPr lang="en-US"/>
          </a:p>
        </p:txBody>
      </p:sp>
      <p:sp>
        <p:nvSpPr>
          <p:cNvPr id="73730"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3731"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15D933-2600-40E0-9FFD-4A88DC1A0B19}" type="slidenum">
              <a:rPr lang="en-US"/>
              <a:pPr/>
              <a:t>41</a:t>
            </a:fld>
            <a:endParaRPr lang="en-US"/>
          </a:p>
        </p:txBody>
      </p:sp>
      <p:sp>
        <p:nvSpPr>
          <p:cNvPr id="75778"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5779"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4895AD-90F4-4921-9900-014E6E144E8F}" type="slidenum">
              <a:rPr lang="en-US"/>
              <a:pPr/>
              <a:t>42</a:t>
            </a:fld>
            <a:endParaRPr lang="en-US"/>
          </a:p>
        </p:txBody>
      </p:sp>
      <p:sp>
        <p:nvSpPr>
          <p:cNvPr id="77826"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7827"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endParaRPr kumimoji="0" lang="en-US" sz="2400">
              <a:latin typeface="Times"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099" name="Rectangle 3"/>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4100"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101" name="Rectangle 5"/>
          <p:cNvSpPr>
            <a:spLocks noGrp="1" noChangeArrowheads="1"/>
          </p:cNvSpPr>
          <p:nvPr>
            <p:ph type="dt" sz="half" idx="2"/>
          </p:nvPr>
        </p:nvSpPr>
        <p:spPr/>
        <p:txBody>
          <a:bodyPr/>
          <a:lstStyle>
            <a:lvl1pPr>
              <a:defRPr/>
            </a:lvl1pPr>
          </a:lstStyle>
          <a:p>
            <a:endParaRPr lang="en-US"/>
          </a:p>
        </p:txBody>
      </p:sp>
      <p:sp>
        <p:nvSpPr>
          <p:cNvPr id="4102" name="Rectangle 6"/>
          <p:cNvSpPr>
            <a:spLocks noGrp="1" noChangeArrowheads="1"/>
          </p:cNvSpPr>
          <p:nvPr>
            <p:ph type="ftr" sz="quarter" idx="3"/>
          </p:nvPr>
        </p:nvSpPr>
        <p:spPr/>
        <p:txBody>
          <a:bodyPr/>
          <a:lstStyle>
            <a:lvl1pPr>
              <a:defRPr/>
            </a:lvl1pPr>
          </a:lstStyle>
          <a:p>
            <a:r>
              <a:rPr lang="en-US"/>
              <a:t>Copyright 2006 Washington OSPI.  All rights reserved.</a:t>
            </a:r>
          </a:p>
        </p:txBody>
      </p:sp>
      <p:sp>
        <p:nvSpPr>
          <p:cNvPr id="4103" name="Rectangle 7"/>
          <p:cNvSpPr>
            <a:spLocks noGrp="1" noChangeArrowheads="1"/>
          </p:cNvSpPr>
          <p:nvPr>
            <p:ph type="sldNum" sz="quarter" idx="4"/>
          </p:nvPr>
        </p:nvSpPr>
        <p:spPr/>
        <p:txBody>
          <a:bodyPr/>
          <a:lstStyle>
            <a:lvl1pPr>
              <a:defRPr/>
            </a:lvl1pPr>
          </a:lstStyle>
          <a:p>
            <a:fld id="{0B80E989-F17F-4C5D-B613-D93485901DF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2006 Washington OSPI.  All rights reserved.</a:t>
            </a:r>
          </a:p>
        </p:txBody>
      </p:sp>
      <p:sp>
        <p:nvSpPr>
          <p:cNvPr id="6" name="Slide Number Placeholder 5"/>
          <p:cNvSpPr>
            <a:spLocks noGrp="1"/>
          </p:cNvSpPr>
          <p:nvPr>
            <p:ph type="sldNum" sz="quarter" idx="12"/>
          </p:nvPr>
        </p:nvSpPr>
        <p:spPr/>
        <p:txBody>
          <a:bodyPr/>
          <a:lstStyle>
            <a:lvl1pPr>
              <a:defRPr/>
            </a:lvl1pPr>
          </a:lstStyle>
          <a:p>
            <a:fld id="{40A3702A-D004-40B1-BE8C-C607FC02CD2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2006 Washington OSPI.  All rights reserved.</a:t>
            </a:r>
          </a:p>
        </p:txBody>
      </p:sp>
      <p:sp>
        <p:nvSpPr>
          <p:cNvPr id="6" name="Slide Number Placeholder 5"/>
          <p:cNvSpPr>
            <a:spLocks noGrp="1"/>
          </p:cNvSpPr>
          <p:nvPr>
            <p:ph type="sldNum" sz="quarter" idx="12"/>
          </p:nvPr>
        </p:nvSpPr>
        <p:spPr/>
        <p:txBody>
          <a:bodyPr/>
          <a:lstStyle>
            <a:lvl1pPr>
              <a:defRPr/>
            </a:lvl1pPr>
          </a:lstStyle>
          <a:p>
            <a:fld id="{E5C38E0C-B6C6-4AAF-8EDA-78BF77148D3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2006 Washington OSPI.  All rights reserved.</a:t>
            </a:r>
          </a:p>
        </p:txBody>
      </p:sp>
      <p:sp>
        <p:nvSpPr>
          <p:cNvPr id="7" name="Slide Number Placeholder 6"/>
          <p:cNvSpPr>
            <a:spLocks noGrp="1"/>
          </p:cNvSpPr>
          <p:nvPr>
            <p:ph type="sldNum" sz="quarter" idx="12"/>
          </p:nvPr>
        </p:nvSpPr>
        <p:spPr/>
        <p:txBody>
          <a:bodyPr/>
          <a:lstStyle>
            <a:lvl1pPr>
              <a:defRPr/>
            </a:lvl1pPr>
          </a:lstStyle>
          <a:p>
            <a:fld id="{9A7A7361-CE13-45F2-AB6F-CE8E3B92802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a:t>Copyright 2006 Washington OSPI.  All rights reserved.</a:t>
            </a:r>
          </a:p>
        </p:txBody>
      </p:sp>
      <p:sp>
        <p:nvSpPr>
          <p:cNvPr id="9" name="Slide Number Placeholder 8"/>
          <p:cNvSpPr>
            <a:spLocks noGrp="1"/>
          </p:cNvSpPr>
          <p:nvPr>
            <p:ph type="sldNum" sz="quarter" idx="12"/>
          </p:nvPr>
        </p:nvSpPr>
        <p:spPr/>
        <p:txBody>
          <a:bodyPr/>
          <a:lstStyle>
            <a:lvl1pPr>
              <a:defRPr/>
            </a:lvl1pPr>
          </a:lstStyle>
          <a:p>
            <a:fld id="{B96AD8E1-AACA-434D-81C6-A5448680758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a:t>Copyright 2006 Washington OSPI.  All rights reserved.</a:t>
            </a:r>
          </a:p>
        </p:txBody>
      </p:sp>
      <p:sp>
        <p:nvSpPr>
          <p:cNvPr id="5" name="Slide Number Placeholder 4"/>
          <p:cNvSpPr>
            <a:spLocks noGrp="1"/>
          </p:cNvSpPr>
          <p:nvPr>
            <p:ph type="sldNum" sz="quarter" idx="12"/>
          </p:nvPr>
        </p:nvSpPr>
        <p:spPr/>
        <p:txBody>
          <a:bodyPr/>
          <a:lstStyle>
            <a:lvl1pPr>
              <a:defRPr/>
            </a:lvl1pPr>
          </a:lstStyle>
          <a:p>
            <a:fld id="{84175D68-CD50-488C-B9C6-040C2EAF7B4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a:t>Copyright 2006 Washington OSPI.  All rights reserved.</a:t>
            </a:r>
          </a:p>
        </p:txBody>
      </p:sp>
      <p:sp>
        <p:nvSpPr>
          <p:cNvPr id="4" name="Slide Number Placeholder 3"/>
          <p:cNvSpPr>
            <a:spLocks noGrp="1"/>
          </p:cNvSpPr>
          <p:nvPr>
            <p:ph type="sldNum" sz="quarter" idx="12"/>
          </p:nvPr>
        </p:nvSpPr>
        <p:spPr/>
        <p:txBody>
          <a:bodyPr/>
          <a:lstStyle>
            <a:lvl1pPr>
              <a:defRPr/>
            </a:lvl1pPr>
          </a:lstStyle>
          <a:p>
            <a:fld id="{62F14BCE-85CB-47D3-B7B0-F7090BD99F7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2006 Washington OSPI.  All rights reserved.</a:t>
            </a:r>
          </a:p>
        </p:txBody>
      </p:sp>
      <p:sp>
        <p:nvSpPr>
          <p:cNvPr id="7" name="Slide Number Placeholder 6"/>
          <p:cNvSpPr>
            <a:spLocks noGrp="1"/>
          </p:cNvSpPr>
          <p:nvPr>
            <p:ph type="sldNum" sz="quarter" idx="12"/>
          </p:nvPr>
        </p:nvSpPr>
        <p:spPr/>
        <p:txBody>
          <a:bodyPr/>
          <a:lstStyle>
            <a:lvl1pPr>
              <a:defRPr/>
            </a:lvl1pPr>
          </a:lstStyle>
          <a:p>
            <a:fld id="{58260B36-0424-4060-82AF-2320CC45D8B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2006 Washington OSPI.  All rights reserved.</a:t>
            </a:r>
          </a:p>
        </p:txBody>
      </p:sp>
      <p:sp>
        <p:nvSpPr>
          <p:cNvPr id="7" name="Slide Number Placeholder 6"/>
          <p:cNvSpPr>
            <a:spLocks noGrp="1"/>
          </p:cNvSpPr>
          <p:nvPr>
            <p:ph type="sldNum" sz="quarter" idx="12"/>
          </p:nvPr>
        </p:nvSpPr>
        <p:spPr/>
        <p:txBody>
          <a:bodyPr/>
          <a:lstStyle>
            <a:lvl1pPr>
              <a:defRPr/>
            </a:lvl1pPr>
          </a:lstStyle>
          <a:p>
            <a:fld id="{8BD12D93-2A2D-442E-8195-2CD2F02F340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2006 Washington OSPI.  All rights reserved.</a:t>
            </a:r>
          </a:p>
        </p:txBody>
      </p:sp>
      <p:sp>
        <p:nvSpPr>
          <p:cNvPr id="6" name="Slide Number Placeholder 5"/>
          <p:cNvSpPr>
            <a:spLocks noGrp="1"/>
          </p:cNvSpPr>
          <p:nvPr>
            <p:ph type="sldNum" sz="quarter" idx="12"/>
          </p:nvPr>
        </p:nvSpPr>
        <p:spPr/>
        <p:txBody>
          <a:bodyPr/>
          <a:lstStyle>
            <a:lvl1pPr>
              <a:defRPr/>
            </a:lvl1pPr>
          </a:lstStyle>
          <a:p>
            <a:fld id="{1EE2BDF8-2CF8-483B-A46F-E478A2290DD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2006 Washington OSPI.  All rights reserved.</a:t>
            </a:r>
          </a:p>
        </p:txBody>
      </p:sp>
      <p:sp>
        <p:nvSpPr>
          <p:cNvPr id="6" name="Slide Number Placeholder 5"/>
          <p:cNvSpPr>
            <a:spLocks noGrp="1"/>
          </p:cNvSpPr>
          <p:nvPr>
            <p:ph type="sldNum" sz="quarter" idx="12"/>
          </p:nvPr>
        </p:nvSpPr>
        <p:spPr/>
        <p:txBody>
          <a:bodyPr/>
          <a:lstStyle>
            <a:lvl1pPr>
              <a:defRPr/>
            </a:lvl1pPr>
          </a:lstStyle>
          <a:p>
            <a:fld id="{82EB1038-FB7F-4E14-B9EF-38C8557052C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3" cstate="print"/>
          <a:srcRect/>
          <a:stretch>
            <a:fillRect/>
          </a:stretch>
        </p:blipFill>
        <p:spPr bwMode="auto">
          <a:xfrm>
            <a:off x="0" y="0"/>
            <a:ext cx="9144000" cy="6858000"/>
          </a:xfrm>
          <a:prstGeom prst="rect">
            <a:avLst/>
          </a:prstGeom>
          <a:noFill/>
        </p:spPr>
      </p:pic>
      <p:sp>
        <p:nvSpPr>
          <p:cNvPr id="3075" name="Rectangle 3"/>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6" name="Rectangle 4"/>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Rectangle 5"/>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mn-lt"/>
                <a:ea typeface="+mn-ea"/>
              </a:defRPr>
            </a:lvl1pPr>
          </a:lstStyle>
          <a:p>
            <a:endParaRPr lang="en-US"/>
          </a:p>
        </p:txBody>
      </p:sp>
      <p:sp>
        <p:nvSpPr>
          <p:cNvPr id="3078"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mn-lt"/>
                <a:ea typeface="+mn-ea"/>
              </a:defRPr>
            </a:lvl1pPr>
          </a:lstStyle>
          <a:p>
            <a:r>
              <a:rPr lang="en-US"/>
              <a:t>Copyright 2006 Washington OSPI.  All rights reserved.</a:t>
            </a:r>
          </a:p>
        </p:txBody>
      </p:sp>
      <p:sp>
        <p:nvSpPr>
          <p:cNvPr id="3079" name="Rectangle 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mn-lt"/>
                <a:ea typeface="+mn-ea"/>
              </a:defRPr>
            </a:lvl1pPr>
          </a:lstStyle>
          <a:p>
            <a:fld id="{F6D71699-611A-419F-BD71-7B66C943913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dt="0"/>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charset="0"/>
          <a:ea typeface="ＭＳ Ｐゴシック" pitchFamily="1" charset="-128"/>
        </a:defRPr>
      </a:lvl2pPr>
      <a:lvl3pPr algn="ctr" rtl="0" fontAlgn="base">
        <a:spcBef>
          <a:spcPct val="0"/>
        </a:spcBef>
        <a:spcAft>
          <a:spcPct val="0"/>
        </a:spcAft>
        <a:defRPr kumimoji="1" sz="4400">
          <a:solidFill>
            <a:schemeClr val="tx2"/>
          </a:solidFill>
          <a:latin typeface="Arial" charset="0"/>
          <a:ea typeface="ＭＳ Ｐゴシック" pitchFamily="1" charset="-128"/>
        </a:defRPr>
      </a:lvl3pPr>
      <a:lvl4pPr algn="ctr" rtl="0" fontAlgn="base">
        <a:spcBef>
          <a:spcPct val="0"/>
        </a:spcBef>
        <a:spcAft>
          <a:spcPct val="0"/>
        </a:spcAft>
        <a:defRPr kumimoji="1" sz="4400">
          <a:solidFill>
            <a:schemeClr val="tx2"/>
          </a:solidFill>
          <a:latin typeface="Arial" charset="0"/>
          <a:ea typeface="ＭＳ Ｐゴシック" pitchFamily="1" charset="-128"/>
        </a:defRPr>
      </a:lvl4pPr>
      <a:lvl5pPr algn="ctr" rtl="0" fontAlgn="base">
        <a:spcBef>
          <a:spcPct val="0"/>
        </a:spcBef>
        <a:spcAft>
          <a:spcPct val="0"/>
        </a:spcAft>
        <a:defRPr kumimoji="1" sz="4400">
          <a:solidFill>
            <a:schemeClr val="tx2"/>
          </a:solidFill>
          <a:latin typeface="Arial" charset="0"/>
          <a:ea typeface="ＭＳ Ｐゴシック" pitchFamily="1" charset="-128"/>
        </a:defRPr>
      </a:lvl5pPr>
      <a:lvl6pPr marL="457200" algn="ctr" rtl="0" fontAlgn="base">
        <a:spcBef>
          <a:spcPct val="0"/>
        </a:spcBef>
        <a:spcAft>
          <a:spcPct val="0"/>
        </a:spcAft>
        <a:defRPr kumimoji="1" sz="4400">
          <a:solidFill>
            <a:schemeClr val="tx2"/>
          </a:solidFill>
          <a:latin typeface="Arial" charset="0"/>
          <a:ea typeface="ＭＳ Ｐゴシック" pitchFamily="1" charset="-128"/>
        </a:defRPr>
      </a:lvl6pPr>
      <a:lvl7pPr marL="914400" algn="ctr" rtl="0" fontAlgn="base">
        <a:spcBef>
          <a:spcPct val="0"/>
        </a:spcBef>
        <a:spcAft>
          <a:spcPct val="0"/>
        </a:spcAft>
        <a:defRPr kumimoji="1" sz="4400">
          <a:solidFill>
            <a:schemeClr val="tx2"/>
          </a:solidFill>
          <a:latin typeface="Arial" charset="0"/>
          <a:ea typeface="ＭＳ Ｐゴシック" pitchFamily="1" charset="-128"/>
        </a:defRPr>
      </a:lvl7pPr>
      <a:lvl8pPr marL="1371600" algn="ctr" rtl="0" fontAlgn="base">
        <a:spcBef>
          <a:spcPct val="0"/>
        </a:spcBef>
        <a:spcAft>
          <a:spcPct val="0"/>
        </a:spcAft>
        <a:defRPr kumimoji="1" sz="4400">
          <a:solidFill>
            <a:schemeClr val="tx2"/>
          </a:solidFill>
          <a:latin typeface="Arial" charset="0"/>
          <a:ea typeface="ＭＳ Ｐゴシック" pitchFamily="1" charset="-128"/>
        </a:defRPr>
      </a:lvl8pPr>
      <a:lvl9pPr marL="1828800" algn="ctr" rtl="0" fontAlgn="base">
        <a:spcBef>
          <a:spcPct val="0"/>
        </a:spcBef>
        <a:spcAft>
          <a:spcPct val="0"/>
        </a:spcAft>
        <a:defRPr kumimoji="1" sz="4400">
          <a:solidFill>
            <a:schemeClr val="tx2"/>
          </a:solidFill>
          <a:latin typeface="Arial" charset="0"/>
          <a:ea typeface="ＭＳ Ｐゴシック" pitchFamily="1" charset="-128"/>
        </a:defRPr>
      </a:lvl9pPr>
    </p:titleStyle>
    <p:bodyStyle>
      <a:lvl1pPr marL="342900" indent="-342900" algn="l" rtl="0" fontAlgn="base">
        <a:spcBef>
          <a:spcPct val="20000"/>
        </a:spcBef>
        <a:spcAft>
          <a:spcPct val="0"/>
        </a:spcAft>
        <a:buBlip>
          <a:blip r:embed="rId14"/>
        </a:buBlip>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crcarr@comcast.net"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5122" name="Rectangle 2"/>
          <p:cNvSpPr>
            <a:spLocks noGrp="1" noChangeArrowheads="1"/>
          </p:cNvSpPr>
          <p:nvPr>
            <p:ph type="title"/>
          </p:nvPr>
        </p:nvSpPr>
        <p:spPr/>
        <p:txBody>
          <a:bodyPr/>
          <a:lstStyle/>
          <a:p>
            <a:r>
              <a:rPr lang="en-US" sz="4000"/>
              <a:t>Student Writing Samples</a:t>
            </a:r>
          </a:p>
        </p:txBody>
      </p:sp>
      <p:pic>
        <p:nvPicPr>
          <p:cNvPr id="5123" name="Picture 3" descr="class"/>
          <p:cNvPicPr>
            <a:picLocks noGrp="1" noChangeAspect="1" noChangeArrowheads="1"/>
          </p:cNvPicPr>
          <p:nvPr>
            <p:ph idx="1"/>
          </p:nvPr>
        </p:nvPicPr>
        <p:blipFill>
          <a:blip r:embed="rId3" cstate="print"/>
          <a:srcRect/>
          <a:stretch>
            <a:fillRect/>
          </a:stretch>
        </p:blipFill>
        <p:spPr>
          <a:xfrm>
            <a:off x="1905000" y="1676400"/>
            <a:ext cx="5486400" cy="411480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8194" name="Rectangle 2"/>
          <p:cNvSpPr>
            <a:spLocks noGrp="1" noChangeArrowheads="1"/>
          </p:cNvSpPr>
          <p:nvPr>
            <p:ph type="title"/>
          </p:nvPr>
        </p:nvSpPr>
        <p:spPr/>
        <p:txBody>
          <a:bodyPr/>
          <a:lstStyle/>
          <a:p>
            <a:pPr algn="l"/>
            <a:r>
              <a:rPr lang="en-US"/>
              <a:t>Student Examples for Scoring</a:t>
            </a:r>
          </a:p>
        </p:txBody>
      </p:sp>
      <p:sp>
        <p:nvSpPr>
          <p:cNvPr id="8195" name="Rectangle 3"/>
          <p:cNvSpPr>
            <a:spLocks noGrp="1" noChangeArrowheads="1"/>
          </p:cNvSpPr>
          <p:nvPr>
            <p:ph type="body" idx="1"/>
          </p:nvPr>
        </p:nvSpPr>
        <p:spPr>
          <a:xfrm>
            <a:off x="609600" y="1905000"/>
            <a:ext cx="7772400" cy="4114800"/>
          </a:xfrm>
        </p:spPr>
        <p:txBody>
          <a:bodyPr/>
          <a:lstStyle/>
          <a:p>
            <a:pPr>
              <a:lnSpc>
                <a:spcPct val="90000"/>
              </a:lnSpc>
            </a:pPr>
            <a:r>
              <a:rPr lang="en-US" sz="2000"/>
              <a:t>MS Persuasive Introduction Pre-Lesson</a:t>
            </a:r>
          </a:p>
          <a:p>
            <a:pPr>
              <a:lnSpc>
                <a:spcPct val="90000"/>
              </a:lnSpc>
            </a:pPr>
            <a:r>
              <a:rPr lang="en-US" sz="2000"/>
              <a:t>MS Persuasive Introduction Post-Lesson </a:t>
            </a:r>
          </a:p>
          <a:p>
            <a:pPr>
              <a:lnSpc>
                <a:spcPct val="90000"/>
              </a:lnSpc>
            </a:pPr>
            <a:r>
              <a:rPr lang="en-US" sz="2000"/>
              <a:t>MS Persuasive Conclusion Pre-Lesson</a:t>
            </a:r>
          </a:p>
          <a:p>
            <a:pPr>
              <a:lnSpc>
                <a:spcPct val="90000"/>
              </a:lnSpc>
            </a:pPr>
            <a:r>
              <a:rPr lang="en-US" sz="2000"/>
              <a:t>MS Persuasive Conclusion Post-Lesson</a:t>
            </a:r>
          </a:p>
          <a:p>
            <a:pPr>
              <a:lnSpc>
                <a:spcPct val="90000"/>
              </a:lnSpc>
            </a:pPr>
            <a:r>
              <a:rPr lang="en-US" sz="2000"/>
              <a:t>HS Expository Introduction Pre-Lesson</a:t>
            </a:r>
          </a:p>
          <a:p>
            <a:pPr>
              <a:lnSpc>
                <a:spcPct val="90000"/>
              </a:lnSpc>
            </a:pPr>
            <a:r>
              <a:rPr lang="en-US" sz="2000"/>
              <a:t>HS Expository Introduction Post-Lesson </a:t>
            </a:r>
          </a:p>
          <a:p>
            <a:pPr>
              <a:lnSpc>
                <a:spcPct val="90000"/>
              </a:lnSpc>
            </a:pPr>
            <a:r>
              <a:rPr lang="en-US" sz="2000"/>
              <a:t>HS Expository Conclusion Pre-Lesson</a:t>
            </a:r>
          </a:p>
          <a:p>
            <a:pPr>
              <a:lnSpc>
                <a:spcPct val="90000"/>
              </a:lnSpc>
            </a:pPr>
            <a:r>
              <a:rPr lang="en-US" sz="2000"/>
              <a:t>HS Expository Conclusion Post-Lesson</a:t>
            </a:r>
          </a:p>
          <a:p>
            <a:pPr>
              <a:lnSpc>
                <a:spcPct val="90000"/>
              </a:lnSpc>
            </a:pPr>
            <a:r>
              <a:rPr lang="en-US" sz="2000"/>
              <a:t>7th grade WASL Samples</a:t>
            </a:r>
          </a:p>
          <a:p>
            <a:pPr>
              <a:lnSpc>
                <a:spcPct val="90000"/>
              </a:lnSpc>
            </a:pPr>
            <a:r>
              <a:rPr lang="en-US" sz="2000"/>
              <a:t>10th grade WASL Samples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10242" name="Rectangle 2"/>
          <p:cNvSpPr>
            <a:spLocks noGrp="1" noChangeArrowheads="1"/>
          </p:cNvSpPr>
          <p:nvPr>
            <p:ph type="title"/>
          </p:nvPr>
        </p:nvSpPr>
        <p:spPr>
          <a:xfrm>
            <a:off x="685800" y="838200"/>
            <a:ext cx="7772400" cy="762000"/>
          </a:xfrm>
        </p:spPr>
        <p:txBody>
          <a:bodyPr/>
          <a:lstStyle/>
          <a:p>
            <a:pPr>
              <a:lnSpc>
                <a:spcPct val="80000"/>
              </a:lnSpc>
            </a:pPr>
            <a:r>
              <a:rPr lang="en-US" sz="2800"/>
              <a:t>Middle School Persuasive Pre-Lesson Example</a:t>
            </a:r>
            <a:br>
              <a:rPr lang="en-US" sz="2800"/>
            </a:br>
            <a:r>
              <a:rPr lang="en-US" sz="2200"/>
              <a:t>Using the Introduction Scoring Guide, score the introduction.</a:t>
            </a:r>
            <a:endParaRPr lang="en-US" sz="4000"/>
          </a:p>
        </p:txBody>
      </p:sp>
      <p:sp>
        <p:nvSpPr>
          <p:cNvPr id="10243" name="Rectangle 3"/>
          <p:cNvSpPr>
            <a:spLocks noGrp="1" noChangeArrowheads="1"/>
          </p:cNvSpPr>
          <p:nvPr>
            <p:ph type="body" sz="half" idx="1"/>
          </p:nvPr>
        </p:nvSpPr>
        <p:spPr>
          <a:xfrm>
            <a:off x="304800" y="1752600"/>
            <a:ext cx="4419600" cy="4495800"/>
          </a:xfrm>
        </p:spPr>
        <p:txBody>
          <a:bodyPr anchor="ctr"/>
          <a:lstStyle/>
          <a:p>
            <a:pPr>
              <a:buFontTx/>
              <a:buNone/>
            </a:pPr>
            <a:r>
              <a:rPr lang="en-US" sz="2400"/>
              <a:t>	Student A</a:t>
            </a:r>
          </a:p>
          <a:p>
            <a:pPr>
              <a:buFontTx/>
              <a:buNone/>
            </a:pPr>
            <a:r>
              <a:rPr lang="en-US" sz="2400"/>
              <a:t>	There are so many reasons not to smoke and the crazy thing is that people do it anyway.  Cigarettes contain tar, nicotine, and carbon monoxide.  Each of these substances is very harmful.</a:t>
            </a:r>
            <a:endParaRPr lang="en-US"/>
          </a:p>
          <a:p>
            <a:endParaRPr lang="en-US"/>
          </a:p>
        </p:txBody>
      </p:sp>
      <p:sp>
        <p:nvSpPr>
          <p:cNvPr id="10244" name="Rectangle 4"/>
          <p:cNvSpPr>
            <a:spLocks noGrp="1" noChangeArrowheads="1"/>
          </p:cNvSpPr>
          <p:nvPr>
            <p:ph type="body" sz="half" idx="2"/>
          </p:nvPr>
        </p:nvSpPr>
        <p:spPr>
          <a:xfrm>
            <a:off x="4724400" y="1295400"/>
            <a:ext cx="3962400" cy="4191000"/>
          </a:xfrm>
        </p:spPr>
        <p:txBody>
          <a:bodyPr/>
          <a:lstStyle/>
          <a:p>
            <a:pPr marL="173038" indent="-173038">
              <a:lnSpc>
                <a:spcPct val="90000"/>
              </a:lnSpc>
              <a:buFontTx/>
              <a:buNone/>
            </a:pPr>
            <a:endParaRPr lang="en-US" sz="1800"/>
          </a:p>
          <a:p>
            <a:pPr marL="173038" indent="-173038">
              <a:lnSpc>
                <a:spcPct val="30000"/>
              </a:lnSpc>
              <a:buFontTx/>
              <a:buNone/>
            </a:pPr>
            <a:endParaRPr lang="en-US" sz="1800"/>
          </a:p>
          <a:p>
            <a:pPr marL="173038" indent="-173038">
              <a:lnSpc>
                <a:spcPct val="90000"/>
              </a:lnSpc>
              <a:buFontTx/>
              <a:buNone/>
            </a:pPr>
            <a:r>
              <a:rPr lang="en-US" sz="2000"/>
              <a:t>Annotations:</a:t>
            </a:r>
          </a:p>
          <a:p>
            <a:pPr marL="173038" indent="-173038">
              <a:lnSpc>
                <a:spcPct val="90000"/>
              </a:lnSpc>
            </a:pPr>
            <a:r>
              <a:rPr lang="en-US" sz="2400"/>
              <a:t>Some attempt to engage the reader (…</a:t>
            </a:r>
            <a:r>
              <a:rPr lang="en-US" sz="2400" i="1"/>
              <a:t>the crazy thing…</a:t>
            </a:r>
            <a:r>
              <a:rPr lang="en-US" sz="2400"/>
              <a:t>)</a:t>
            </a:r>
          </a:p>
          <a:p>
            <a:pPr marL="173038" indent="-173038">
              <a:lnSpc>
                <a:spcPct val="90000"/>
              </a:lnSpc>
            </a:pPr>
            <a:r>
              <a:rPr lang="en-US" sz="2400"/>
              <a:t>Implies a formulaic organizational structure</a:t>
            </a:r>
          </a:p>
          <a:p>
            <a:pPr marL="173038" indent="-173038">
              <a:lnSpc>
                <a:spcPct val="90000"/>
              </a:lnSpc>
            </a:pPr>
            <a:r>
              <a:rPr lang="en-US" sz="2400"/>
              <a:t>Weak attempt of a brief overview</a:t>
            </a:r>
          </a:p>
          <a:p>
            <a:pPr marL="173038" indent="-173038">
              <a:lnSpc>
                <a:spcPct val="90000"/>
              </a:lnSpc>
            </a:pPr>
            <a:r>
              <a:rPr lang="en-US" sz="2400"/>
              <a:t>No support for the thesis</a:t>
            </a:r>
          </a:p>
          <a:p>
            <a:pPr marL="173038" indent="-173038">
              <a:lnSpc>
                <a:spcPct val="90000"/>
              </a:lnSpc>
            </a:pPr>
            <a:r>
              <a:rPr lang="en-US" sz="2400"/>
              <a:t>Thesis present</a:t>
            </a:r>
          </a:p>
          <a:p>
            <a:pPr marL="173038" indent="-173038">
              <a:lnSpc>
                <a:spcPct val="90000"/>
              </a:lnSpc>
              <a:buFontTx/>
              <a:buNone/>
            </a:pPr>
            <a:r>
              <a:rPr lang="en-US" sz="2400"/>
              <a:t>Score of 2</a:t>
            </a:r>
          </a:p>
          <a:p>
            <a:pPr marL="173038" indent="-173038">
              <a:lnSpc>
                <a:spcPct val="90000"/>
              </a:lnSpc>
            </a:pP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4">
                                            <p:txEl>
                                              <p:pRg st="2" end="2"/>
                                            </p:txEl>
                                          </p:spTgt>
                                        </p:tgtEl>
                                        <p:attrNameLst>
                                          <p:attrName>style.visibility</p:attrName>
                                        </p:attrNameLst>
                                      </p:cBhvr>
                                      <p:to>
                                        <p:strVal val="visible"/>
                                      </p:to>
                                    </p:set>
                                    <p:anim calcmode="lin" valueType="num">
                                      <p:cBhvr additive="base">
                                        <p:cTn id="7" dur="500" fill="hold"/>
                                        <p:tgtEl>
                                          <p:spTgt spid="1024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4">
                                            <p:txEl>
                                              <p:pRg st="3" end="3"/>
                                            </p:txEl>
                                          </p:spTgt>
                                        </p:tgtEl>
                                        <p:attrNameLst>
                                          <p:attrName>style.visibility</p:attrName>
                                        </p:attrNameLst>
                                      </p:cBhvr>
                                      <p:to>
                                        <p:strVal val="visible"/>
                                      </p:to>
                                    </p:set>
                                    <p:anim calcmode="lin" valueType="num">
                                      <p:cBhvr additive="base">
                                        <p:cTn id="13" dur="500" fill="hold"/>
                                        <p:tgtEl>
                                          <p:spTgt spid="1024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4">
                                            <p:txEl>
                                              <p:pRg st="4" end="4"/>
                                            </p:txEl>
                                          </p:spTgt>
                                        </p:tgtEl>
                                        <p:attrNameLst>
                                          <p:attrName>style.visibility</p:attrName>
                                        </p:attrNameLst>
                                      </p:cBhvr>
                                      <p:to>
                                        <p:strVal val="visible"/>
                                      </p:to>
                                    </p:set>
                                    <p:anim calcmode="lin" valueType="num">
                                      <p:cBhvr additive="base">
                                        <p:cTn id="19" dur="500" fill="hold"/>
                                        <p:tgtEl>
                                          <p:spTgt spid="1024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44">
                                            <p:txEl>
                                              <p:pRg st="5" end="5"/>
                                            </p:txEl>
                                          </p:spTgt>
                                        </p:tgtEl>
                                        <p:attrNameLst>
                                          <p:attrName>style.visibility</p:attrName>
                                        </p:attrNameLst>
                                      </p:cBhvr>
                                      <p:to>
                                        <p:strVal val="visible"/>
                                      </p:to>
                                    </p:set>
                                    <p:anim calcmode="lin" valueType="num">
                                      <p:cBhvr additive="base">
                                        <p:cTn id="25" dur="500" fill="hold"/>
                                        <p:tgtEl>
                                          <p:spTgt spid="1024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44">
                                            <p:txEl>
                                              <p:pRg st="6" end="6"/>
                                            </p:txEl>
                                          </p:spTgt>
                                        </p:tgtEl>
                                        <p:attrNameLst>
                                          <p:attrName>style.visibility</p:attrName>
                                        </p:attrNameLst>
                                      </p:cBhvr>
                                      <p:to>
                                        <p:strVal val="visible"/>
                                      </p:to>
                                    </p:set>
                                    <p:anim calcmode="lin" valueType="num">
                                      <p:cBhvr additive="base">
                                        <p:cTn id="31" dur="500" fill="hold"/>
                                        <p:tgtEl>
                                          <p:spTgt spid="1024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244">
                                            <p:txEl>
                                              <p:pRg st="7" end="7"/>
                                            </p:txEl>
                                          </p:spTgt>
                                        </p:tgtEl>
                                        <p:attrNameLst>
                                          <p:attrName>style.visibility</p:attrName>
                                        </p:attrNameLst>
                                      </p:cBhvr>
                                      <p:to>
                                        <p:strVal val="visible"/>
                                      </p:to>
                                    </p:set>
                                    <p:anim calcmode="lin" valueType="num">
                                      <p:cBhvr additive="base">
                                        <p:cTn id="37" dur="500" fill="hold"/>
                                        <p:tgtEl>
                                          <p:spTgt spid="1024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244">
                                            <p:txEl>
                                              <p:pRg st="8" end="8"/>
                                            </p:txEl>
                                          </p:spTgt>
                                        </p:tgtEl>
                                        <p:attrNameLst>
                                          <p:attrName>style.visibility</p:attrName>
                                        </p:attrNameLst>
                                      </p:cBhvr>
                                      <p:to>
                                        <p:strVal val="visible"/>
                                      </p:to>
                                    </p:set>
                                    <p:anim calcmode="lin" valueType="num">
                                      <p:cBhvr additive="base">
                                        <p:cTn id="43" dur="500" fill="hold"/>
                                        <p:tgtEl>
                                          <p:spTgt spid="1024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12290" name="Rectangle 2"/>
          <p:cNvSpPr>
            <a:spLocks noGrp="1" noChangeArrowheads="1"/>
          </p:cNvSpPr>
          <p:nvPr>
            <p:ph type="title"/>
          </p:nvPr>
        </p:nvSpPr>
        <p:spPr>
          <a:xfrm>
            <a:off x="838200" y="228600"/>
            <a:ext cx="7772400" cy="914400"/>
          </a:xfrm>
        </p:spPr>
        <p:txBody>
          <a:bodyPr/>
          <a:lstStyle/>
          <a:p>
            <a:pPr>
              <a:lnSpc>
                <a:spcPct val="80000"/>
              </a:lnSpc>
            </a:pPr>
            <a:r>
              <a:rPr lang="en-US" sz="2600"/>
              <a:t>Middle School Persuasive Post-Lesson Example</a:t>
            </a:r>
            <a:br>
              <a:rPr lang="en-US" sz="2600"/>
            </a:br>
            <a:r>
              <a:rPr lang="en-US" sz="2200"/>
              <a:t>Using the Introduction Scoring Guide, score the introduction.</a:t>
            </a:r>
            <a:endParaRPr lang="en-US" sz="4000"/>
          </a:p>
        </p:txBody>
      </p:sp>
      <p:sp>
        <p:nvSpPr>
          <p:cNvPr id="12291" name="Rectangle 3"/>
          <p:cNvSpPr>
            <a:spLocks noGrp="1" noChangeArrowheads="1"/>
          </p:cNvSpPr>
          <p:nvPr>
            <p:ph type="body" sz="half" idx="1"/>
          </p:nvPr>
        </p:nvSpPr>
        <p:spPr>
          <a:xfrm>
            <a:off x="381000" y="1371600"/>
            <a:ext cx="4343400" cy="5181600"/>
          </a:xfrm>
        </p:spPr>
        <p:txBody>
          <a:bodyPr anchor="ctr"/>
          <a:lstStyle/>
          <a:p>
            <a:pPr marL="0" indent="0">
              <a:lnSpc>
                <a:spcPct val="90000"/>
              </a:lnSpc>
              <a:buFontTx/>
              <a:buNone/>
            </a:pPr>
            <a:r>
              <a:rPr lang="en-US" sz="1800"/>
              <a:t>Student A</a:t>
            </a:r>
          </a:p>
          <a:p>
            <a:pPr marL="0" indent="0">
              <a:lnSpc>
                <a:spcPct val="90000"/>
              </a:lnSpc>
              <a:buFontTx/>
              <a:buNone/>
            </a:pPr>
            <a:r>
              <a:rPr lang="en-US" sz="1800"/>
              <a:t>The smooth white surface of a cigarette.  As you light it you slowly relax.  You feel the day is over.  How can you resist?  I can.  </a:t>
            </a:r>
          </a:p>
          <a:p>
            <a:pPr marL="0" indent="0">
              <a:lnSpc>
                <a:spcPct val="30000"/>
              </a:lnSpc>
              <a:buFontTx/>
              <a:buNone/>
            </a:pPr>
            <a:endParaRPr lang="en-US" sz="1800"/>
          </a:p>
          <a:p>
            <a:pPr marL="0" indent="0">
              <a:lnSpc>
                <a:spcPct val="90000"/>
              </a:lnSpc>
              <a:buFontTx/>
              <a:buNone/>
            </a:pPr>
            <a:r>
              <a:rPr lang="en-US" sz="1800"/>
              <a:t>Just think about all those people you are hurting, the innocent people trying to live a normal life.  Then you walk by with a cigarette in your mouth.  People stare at you in disgust.  You try to ignore it, but all the faces are looking, watching, waiting.  You sit by the subway entrance in a huge crowd.  The smoke slowly drifts into the smoggy air.  You hear coughing, sniffling, whispering.  They cover up their noses to get away from the scent.  </a:t>
            </a:r>
          </a:p>
          <a:p>
            <a:pPr marL="0" indent="0">
              <a:lnSpc>
                <a:spcPct val="90000"/>
              </a:lnSpc>
              <a:buFontTx/>
              <a:buNone/>
            </a:pPr>
            <a:endParaRPr lang="en-US" sz="1800"/>
          </a:p>
          <a:p>
            <a:pPr marL="0" indent="0">
              <a:lnSpc>
                <a:spcPct val="90000"/>
              </a:lnSpc>
            </a:pPr>
            <a:endParaRPr lang="en-US" sz="2000"/>
          </a:p>
        </p:txBody>
      </p:sp>
      <p:sp>
        <p:nvSpPr>
          <p:cNvPr id="12292" name="Rectangle 4"/>
          <p:cNvSpPr>
            <a:spLocks noGrp="1" noChangeArrowheads="1"/>
          </p:cNvSpPr>
          <p:nvPr>
            <p:ph type="body" sz="half" idx="2"/>
          </p:nvPr>
        </p:nvSpPr>
        <p:spPr>
          <a:xfrm>
            <a:off x="4724400" y="1295400"/>
            <a:ext cx="3886200" cy="4572000"/>
          </a:xfrm>
        </p:spPr>
        <p:txBody>
          <a:bodyPr/>
          <a:lstStyle/>
          <a:p>
            <a:pPr marL="173038" indent="-173038">
              <a:lnSpc>
                <a:spcPct val="90000"/>
              </a:lnSpc>
              <a:buFontTx/>
              <a:buNone/>
            </a:pPr>
            <a:r>
              <a:rPr lang="en-US" sz="2000"/>
              <a:t>Annotations:</a:t>
            </a:r>
          </a:p>
          <a:p>
            <a:pPr marL="173038" indent="-173038">
              <a:lnSpc>
                <a:spcPct val="90000"/>
              </a:lnSpc>
            </a:pPr>
            <a:r>
              <a:rPr lang="en-US" sz="2400"/>
              <a:t>Grabs reader’s attention.</a:t>
            </a:r>
          </a:p>
          <a:p>
            <a:pPr marL="173038" indent="-173038">
              <a:lnSpc>
                <a:spcPct val="90000"/>
              </a:lnSpc>
            </a:pPr>
            <a:r>
              <a:rPr lang="en-US" sz="2400"/>
              <a:t>Implies an organizational structure.</a:t>
            </a:r>
          </a:p>
          <a:p>
            <a:pPr marL="173038" indent="-173038">
              <a:lnSpc>
                <a:spcPct val="90000"/>
              </a:lnSpc>
            </a:pPr>
            <a:r>
              <a:rPr lang="en-US" sz="2400"/>
              <a:t>Includes multiple strategies (scenario, taking a stand, contrasting situation).</a:t>
            </a:r>
          </a:p>
          <a:p>
            <a:pPr marL="173038" indent="-173038">
              <a:lnSpc>
                <a:spcPct val="90000"/>
              </a:lnSpc>
            </a:pPr>
            <a:r>
              <a:rPr lang="en-US" sz="2400"/>
              <a:t>Adequate choice of support</a:t>
            </a:r>
          </a:p>
          <a:p>
            <a:pPr marL="173038" indent="-173038">
              <a:lnSpc>
                <a:spcPct val="90000"/>
              </a:lnSpc>
            </a:pPr>
            <a:r>
              <a:rPr lang="en-US" sz="2400"/>
              <a:t>Thesis/position stated.</a:t>
            </a:r>
          </a:p>
          <a:p>
            <a:pPr marL="173038" indent="-173038">
              <a:lnSpc>
                <a:spcPct val="90000"/>
              </a:lnSpc>
              <a:buFontTx/>
              <a:buNone/>
            </a:pPr>
            <a:r>
              <a:rPr lang="en-US" sz="2400"/>
              <a:t>Score of 4</a:t>
            </a:r>
          </a:p>
          <a:p>
            <a:pPr marL="173038" indent="-173038">
              <a:lnSpc>
                <a:spcPct val="90000"/>
              </a:lnSpc>
            </a:pP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 calcmode="lin" valueType="num">
                                      <p:cBhvr additive="base">
                                        <p:cTn id="7" dur="500" fill="hold"/>
                                        <p:tgtEl>
                                          <p:spTgt spid="122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2">
                                            <p:txEl>
                                              <p:pRg st="1" end="1"/>
                                            </p:txEl>
                                          </p:spTgt>
                                        </p:tgtEl>
                                        <p:attrNameLst>
                                          <p:attrName>style.visibility</p:attrName>
                                        </p:attrNameLst>
                                      </p:cBhvr>
                                      <p:to>
                                        <p:strVal val="visible"/>
                                      </p:to>
                                    </p:set>
                                    <p:anim calcmode="lin" valueType="num">
                                      <p:cBhvr additive="base">
                                        <p:cTn id="13" dur="500" fill="hold"/>
                                        <p:tgtEl>
                                          <p:spTgt spid="1229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2">
                                            <p:txEl>
                                              <p:pRg st="2" end="2"/>
                                            </p:txEl>
                                          </p:spTgt>
                                        </p:tgtEl>
                                        <p:attrNameLst>
                                          <p:attrName>style.visibility</p:attrName>
                                        </p:attrNameLst>
                                      </p:cBhvr>
                                      <p:to>
                                        <p:strVal val="visible"/>
                                      </p:to>
                                    </p:set>
                                    <p:anim calcmode="lin" valueType="num">
                                      <p:cBhvr additive="base">
                                        <p:cTn id="19" dur="500" fill="hold"/>
                                        <p:tgtEl>
                                          <p:spTgt spid="1229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292">
                                            <p:txEl>
                                              <p:pRg st="3" end="3"/>
                                            </p:txEl>
                                          </p:spTgt>
                                        </p:tgtEl>
                                        <p:attrNameLst>
                                          <p:attrName>style.visibility</p:attrName>
                                        </p:attrNameLst>
                                      </p:cBhvr>
                                      <p:to>
                                        <p:strVal val="visible"/>
                                      </p:to>
                                    </p:set>
                                    <p:anim calcmode="lin" valueType="num">
                                      <p:cBhvr additive="base">
                                        <p:cTn id="25" dur="500" fill="hold"/>
                                        <p:tgtEl>
                                          <p:spTgt spid="1229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2">
                                            <p:txEl>
                                              <p:pRg st="4" end="4"/>
                                            </p:txEl>
                                          </p:spTgt>
                                        </p:tgtEl>
                                        <p:attrNameLst>
                                          <p:attrName>style.visibility</p:attrName>
                                        </p:attrNameLst>
                                      </p:cBhvr>
                                      <p:to>
                                        <p:strVal val="visible"/>
                                      </p:to>
                                    </p:set>
                                    <p:anim calcmode="lin" valueType="num">
                                      <p:cBhvr additive="base">
                                        <p:cTn id="31" dur="500" fill="hold"/>
                                        <p:tgtEl>
                                          <p:spTgt spid="1229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292">
                                            <p:txEl>
                                              <p:pRg st="5" end="5"/>
                                            </p:txEl>
                                          </p:spTgt>
                                        </p:tgtEl>
                                        <p:attrNameLst>
                                          <p:attrName>style.visibility</p:attrName>
                                        </p:attrNameLst>
                                      </p:cBhvr>
                                      <p:to>
                                        <p:strVal val="visible"/>
                                      </p:to>
                                    </p:set>
                                    <p:anim calcmode="lin" valueType="num">
                                      <p:cBhvr additive="base">
                                        <p:cTn id="37" dur="500" fill="hold"/>
                                        <p:tgtEl>
                                          <p:spTgt spid="1229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29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292">
                                            <p:txEl>
                                              <p:pRg st="6" end="6"/>
                                            </p:txEl>
                                          </p:spTgt>
                                        </p:tgtEl>
                                        <p:attrNameLst>
                                          <p:attrName>style.visibility</p:attrName>
                                        </p:attrNameLst>
                                      </p:cBhvr>
                                      <p:to>
                                        <p:strVal val="visible"/>
                                      </p:to>
                                    </p:set>
                                    <p:anim calcmode="lin" valueType="num">
                                      <p:cBhvr additive="base">
                                        <p:cTn id="43" dur="500" fill="hold"/>
                                        <p:tgtEl>
                                          <p:spTgt spid="1229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29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14338" name="Rectangle 2"/>
          <p:cNvSpPr>
            <a:spLocks noGrp="1" noChangeArrowheads="1"/>
          </p:cNvSpPr>
          <p:nvPr>
            <p:ph type="title"/>
          </p:nvPr>
        </p:nvSpPr>
        <p:spPr/>
        <p:txBody>
          <a:bodyPr/>
          <a:lstStyle/>
          <a:p>
            <a:pPr>
              <a:lnSpc>
                <a:spcPct val="60000"/>
              </a:lnSpc>
            </a:pPr>
            <a:r>
              <a:rPr lang="en-US" sz="2800"/>
              <a:t>Middle School Persuasive Pre-Lesson Example</a:t>
            </a:r>
            <a:br>
              <a:rPr lang="en-US" sz="2800"/>
            </a:br>
            <a:r>
              <a:rPr lang="en-US" sz="2800"/>
              <a:t/>
            </a:r>
            <a:br>
              <a:rPr lang="en-US" sz="2800"/>
            </a:br>
            <a:r>
              <a:rPr lang="en-US" sz="2200"/>
              <a:t>Using the Conclusion Scoring Guide,  score the conclusion.</a:t>
            </a:r>
          </a:p>
        </p:txBody>
      </p:sp>
      <p:sp>
        <p:nvSpPr>
          <p:cNvPr id="14339" name="Rectangle 3"/>
          <p:cNvSpPr>
            <a:spLocks noGrp="1" noChangeArrowheads="1"/>
          </p:cNvSpPr>
          <p:nvPr>
            <p:ph type="body" sz="half" idx="1"/>
          </p:nvPr>
        </p:nvSpPr>
        <p:spPr>
          <a:xfrm>
            <a:off x="685800" y="1752600"/>
            <a:ext cx="3810000" cy="4114800"/>
          </a:xfrm>
        </p:spPr>
        <p:txBody>
          <a:bodyPr/>
          <a:lstStyle/>
          <a:p>
            <a:pPr marL="0" indent="0">
              <a:lnSpc>
                <a:spcPct val="90000"/>
              </a:lnSpc>
              <a:buFontTx/>
              <a:buNone/>
            </a:pPr>
            <a:r>
              <a:rPr lang="en-US" sz="2000"/>
              <a:t>Student B</a:t>
            </a:r>
          </a:p>
          <a:p>
            <a:pPr marL="0" indent="0">
              <a:lnSpc>
                <a:spcPct val="90000"/>
              </a:lnSpc>
              <a:buFontTx/>
              <a:buNone/>
            </a:pPr>
            <a:r>
              <a:rPr lang="en-US" sz="2000"/>
              <a:t>I personally would never smoke, even if “being cool” was at stake. I know how horrible it is to your appearance, and your insides. So why would I do it? So if you smoke, think of everything horrible that it does to you. If you don’t smoke, don’t start! If you do, just ask yourself, “Why do I smoke?” then take it from there.</a:t>
            </a:r>
          </a:p>
          <a:p>
            <a:pPr marL="0" indent="0">
              <a:lnSpc>
                <a:spcPct val="90000"/>
              </a:lnSpc>
            </a:pPr>
            <a:endParaRPr lang="en-US" sz="2000"/>
          </a:p>
        </p:txBody>
      </p:sp>
      <p:sp>
        <p:nvSpPr>
          <p:cNvPr id="14340" name="Rectangle 4"/>
          <p:cNvSpPr>
            <a:spLocks noGrp="1" noChangeArrowheads="1"/>
          </p:cNvSpPr>
          <p:nvPr>
            <p:ph type="body" sz="half" idx="2"/>
          </p:nvPr>
        </p:nvSpPr>
        <p:spPr/>
        <p:txBody>
          <a:bodyPr/>
          <a:lstStyle/>
          <a:p>
            <a:pPr>
              <a:buFontTx/>
              <a:buNone/>
            </a:pPr>
            <a:r>
              <a:rPr lang="en-US" sz="2400"/>
              <a:t>Annotations:</a:t>
            </a:r>
          </a:p>
          <a:p>
            <a:r>
              <a:rPr lang="en-US" sz="2400"/>
              <a:t>Adequate connection to body</a:t>
            </a:r>
          </a:p>
          <a:p>
            <a:r>
              <a:rPr lang="en-US" sz="2400"/>
              <a:t>Adequate use of conclusion strategies</a:t>
            </a:r>
          </a:p>
          <a:p>
            <a:r>
              <a:rPr lang="en-US" sz="2400"/>
              <a:t>Wraps up the writing</a:t>
            </a:r>
          </a:p>
          <a:p>
            <a:pPr>
              <a:buFontTx/>
              <a:buNone/>
            </a:pPr>
            <a:r>
              <a:rPr lang="en-US" sz="2400"/>
              <a:t>Score of 3</a:t>
            </a:r>
          </a:p>
          <a:p>
            <a:pPr>
              <a:buFontTx/>
              <a:buNone/>
            </a:pPr>
            <a:endParaRPr lang="en-US" sz="1800"/>
          </a:p>
          <a:p>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 calcmode="lin" valueType="num">
                                      <p:cBhvr additive="base">
                                        <p:cTn id="7" dur="500" fill="hold"/>
                                        <p:tgtEl>
                                          <p:spTgt spid="1434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40">
                                            <p:txEl>
                                              <p:pRg st="1" end="1"/>
                                            </p:txEl>
                                          </p:spTgt>
                                        </p:tgtEl>
                                        <p:attrNameLst>
                                          <p:attrName>style.visibility</p:attrName>
                                        </p:attrNameLst>
                                      </p:cBhvr>
                                      <p:to>
                                        <p:strVal val="visible"/>
                                      </p:to>
                                    </p:set>
                                    <p:anim calcmode="lin" valueType="num">
                                      <p:cBhvr additive="base">
                                        <p:cTn id="13" dur="500" fill="hold"/>
                                        <p:tgtEl>
                                          <p:spTgt spid="1434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4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340">
                                            <p:txEl>
                                              <p:pRg st="2" end="2"/>
                                            </p:txEl>
                                          </p:spTgt>
                                        </p:tgtEl>
                                        <p:attrNameLst>
                                          <p:attrName>style.visibility</p:attrName>
                                        </p:attrNameLst>
                                      </p:cBhvr>
                                      <p:to>
                                        <p:strVal val="visible"/>
                                      </p:to>
                                    </p:set>
                                    <p:anim calcmode="lin" valueType="num">
                                      <p:cBhvr additive="base">
                                        <p:cTn id="19" dur="500" fill="hold"/>
                                        <p:tgtEl>
                                          <p:spTgt spid="1434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4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340">
                                            <p:txEl>
                                              <p:pRg st="3" end="3"/>
                                            </p:txEl>
                                          </p:spTgt>
                                        </p:tgtEl>
                                        <p:attrNameLst>
                                          <p:attrName>style.visibility</p:attrName>
                                        </p:attrNameLst>
                                      </p:cBhvr>
                                      <p:to>
                                        <p:strVal val="visible"/>
                                      </p:to>
                                    </p:set>
                                    <p:anim calcmode="lin" valueType="num">
                                      <p:cBhvr additive="base">
                                        <p:cTn id="25" dur="500" fill="hold"/>
                                        <p:tgtEl>
                                          <p:spTgt spid="1434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4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340">
                                            <p:txEl>
                                              <p:pRg st="4" end="4"/>
                                            </p:txEl>
                                          </p:spTgt>
                                        </p:tgtEl>
                                        <p:attrNameLst>
                                          <p:attrName>style.visibility</p:attrName>
                                        </p:attrNameLst>
                                      </p:cBhvr>
                                      <p:to>
                                        <p:strVal val="visible"/>
                                      </p:to>
                                    </p:set>
                                    <p:anim calcmode="lin" valueType="num">
                                      <p:cBhvr additive="base">
                                        <p:cTn id="31" dur="500" fill="hold"/>
                                        <p:tgtEl>
                                          <p:spTgt spid="1434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4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16386" name="Rectangle 2"/>
          <p:cNvSpPr>
            <a:spLocks noGrp="1" noChangeArrowheads="1"/>
          </p:cNvSpPr>
          <p:nvPr>
            <p:ph type="title"/>
          </p:nvPr>
        </p:nvSpPr>
        <p:spPr/>
        <p:txBody>
          <a:bodyPr/>
          <a:lstStyle/>
          <a:p>
            <a:pPr>
              <a:lnSpc>
                <a:spcPct val="150000"/>
              </a:lnSpc>
            </a:pPr>
            <a:r>
              <a:rPr lang="en-US" sz="2400"/>
              <a:t>Middle School Persuasive Post-Lesson Example</a:t>
            </a:r>
            <a:r>
              <a:rPr lang="en-US" sz="2700"/>
              <a:t/>
            </a:r>
            <a:br>
              <a:rPr lang="en-US" sz="2700"/>
            </a:br>
            <a:r>
              <a:rPr lang="en-US" sz="2200"/>
              <a:t>Using the Conclusion Scoring Guide, score the conclusion.</a:t>
            </a:r>
          </a:p>
        </p:txBody>
      </p:sp>
      <p:sp>
        <p:nvSpPr>
          <p:cNvPr id="16387" name="Rectangle 3"/>
          <p:cNvSpPr>
            <a:spLocks noGrp="1" noChangeArrowheads="1"/>
          </p:cNvSpPr>
          <p:nvPr>
            <p:ph type="body" sz="half" idx="1"/>
          </p:nvPr>
        </p:nvSpPr>
        <p:spPr>
          <a:xfrm>
            <a:off x="685800" y="1676400"/>
            <a:ext cx="3810000" cy="4114800"/>
          </a:xfrm>
        </p:spPr>
        <p:txBody>
          <a:bodyPr/>
          <a:lstStyle/>
          <a:p>
            <a:pPr marL="0" indent="0">
              <a:lnSpc>
                <a:spcPct val="90000"/>
              </a:lnSpc>
              <a:buFontTx/>
              <a:buNone/>
            </a:pPr>
            <a:r>
              <a:rPr lang="en-US" sz="2000"/>
              <a:t>Student B</a:t>
            </a:r>
            <a:endParaRPr lang="en-US" sz="2400"/>
          </a:p>
          <a:p>
            <a:pPr marL="0" indent="0">
              <a:lnSpc>
                <a:spcPct val="90000"/>
              </a:lnSpc>
              <a:buFontTx/>
              <a:buNone/>
            </a:pPr>
            <a:r>
              <a:rPr lang="en-US" sz="2400"/>
              <a:t>The smell of burning cigarettes floating though your home, the neighbors complain, the dog complains, you complain. You want to stop, but you just don’t have the time. You feel older, you look older, it feels like your time has come, but you still have a chance. Quit smoking and live your life. It is never too late.</a:t>
            </a:r>
          </a:p>
        </p:txBody>
      </p:sp>
      <p:sp>
        <p:nvSpPr>
          <p:cNvPr id="16388" name="Rectangle 4"/>
          <p:cNvSpPr>
            <a:spLocks noGrp="1" noChangeArrowheads="1"/>
          </p:cNvSpPr>
          <p:nvPr>
            <p:ph type="body" sz="half" idx="2"/>
          </p:nvPr>
        </p:nvSpPr>
        <p:spPr>
          <a:xfrm>
            <a:off x="4572000" y="1676400"/>
            <a:ext cx="3810000" cy="4114800"/>
          </a:xfrm>
        </p:spPr>
        <p:txBody>
          <a:bodyPr/>
          <a:lstStyle/>
          <a:p>
            <a:pPr>
              <a:buFontTx/>
              <a:buNone/>
            </a:pPr>
            <a:r>
              <a:rPr lang="en-US" sz="2000"/>
              <a:t>Annotations:</a:t>
            </a:r>
          </a:p>
          <a:p>
            <a:r>
              <a:rPr lang="en-US" sz="2400"/>
              <a:t>Adequately connects to beginning and body </a:t>
            </a:r>
          </a:p>
          <a:p>
            <a:r>
              <a:rPr lang="en-US" sz="2400"/>
              <a:t>Uses more than one conclusion strategy</a:t>
            </a:r>
          </a:p>
          <a:p>
            <a:r>
              <a:rPr lang="en-US" sz="2400"/>
              <a:t>Wraps up the writing and gives the reader something to think about</a:t>
            </a:r>
          </a:p>
          <a:p>
            <a:pPr>
              <a:buFontTx/>
              <a:buNone/>
            </a:pPr>
            <a:r>
              <a:rPr lang="en-US" sz="2400"/>
              <a:t>Score of 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 calcmode="lin" valueType="num">
                                      <p:cBhvr additive="base">
                                        <p:cTn id="7" dur="500" fill="hold"/>
                                        <p:tgtEl>
                                          <p:spTgt spid="1638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8">
                                            <p:txEl>
                                              <p:pRg st="1" end="1"/>
                                            </p:txEl>
                                          </p:spTgt>
                                        </p:tgtEl>
                                        <p:attrNameLst>
                                          <p:attrName>style.visibility</p:attrName>
                                        </p:attrNameLst>
                                      </p:cBhvr>
                                      <p:to>
                                        <p:strVal val="visible"/>
                                      </p:to>
                                    </p:set>
                                    <p:anim calcmode="lin" valueType="num">
                                      <p:cBhvr additive="base">
                                        <p:cTn id="13" dur="500" fill="hold"/>
                                        <p:tgtEl>
                                          <p:spTgt spid="1638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88">
                                            <p:txEl>
                                              <p:pRg st="2" end="2"/>
                                            </p:txEl>
                                          </p:spTgt>
                                        </p:tgtEl>
                                        <p:attrNameLst>
                                          <p:attrName>style.visibility</p:attrName>
                                        </p:attrNameLst>
                                      </p:cBhvr>
                                      <p:to>
                                        <p:strVal val="visible"/>
                                      </p:to>
                                    </p:set>
                                    <p:anim calcmode="lin" valueType="num">
                                      <p:cBhvr additive="base">
                                        <p:cTn id="19" dur="500" fill="hold"/>
                                        <p:tgtEl>
                                          <p:spTgt spid="1638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88">
                                            <p:txEl>
                                              <p:pRg st="3" end="3"/>
                                            </p:txEl>
                                          </p:spTgt>
                                        </p:tgtEl>
                                        <p:attrNameLst>
                                          <p:attrName>style.visibility</p:attrName>
                                        </p:attrNameLst>
                                      </p:cBhvr>
                                      <p:to>
                                        <p:strVal val="visible"/>
                                      </p:to>
                                    </p:set>
                                    <p:anim calcmode="lin" valueType="num">
                                      <p:cBhvr additive="base">
                                        <p:cTn id="25" dur="500" fill="hold"/>
                                        <p:tgtEl>
                                          <p:spTgt spid="1638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388">
                                            <p:txEl>
                                              <p:pRg st="4" end="4"/>
                                            </p:txEl>
                                          </p:spTgt>
                                        </p:tgtEl>
                                        <p:attrNameLst>
                                          <p:attrName>style.visibility</p:attrName>
                                        </p:attrNameLst>
                                      </p:cBhvr>
                                      <p:to>
                                        <p:strVal val="visible"/>
                                      </p:to>
                                    </p:set>
                                    <p:anim calcmode="lin" valueType="num">
                                      <p:cBhvr additive="base">
                                        <p:cTn id="31" dur="500" fill="hold"/>
                                        <p:tgtEl>
                                          <p:spTgt spid="1638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5"/>
          <p:cNvSpPr>
            <a:spLocks noGrp="1"/>
          </p:cNvSpPr>
          <p:nvPr>
            <p:ph type="ftr" sz="quarter" idx="11"/>
          </p:nvPr>
        </p:nvSpPr>
        <p:spPr/>
        <p:txBody>
          <a:bodyPr/>
          <a:lstStyle/>
          <a:p>
            <a:r>
              <a:rPr lang="en-US"/>
              <a:t>Copyright 2006 Washington OSPI.  All rights reserved.</a:t>
            </a:r>
          </a:p>
        </p:txBody>
      </p:sp>
      <p:sp>
        <p:nvSpPr>
          <p:cNvPr id="18434" name="Rectangle 2"/>
          <p:cNvSpPr>
            <a:spLocks noChangeArrowheads="1"/>
          </p:cNvSpPr>
          <p:nvPr/>
        </p:nvSpPr>
        <p:spPr bwMode="auto">
          <a:xfrm>
            <a:off x="5597525" y="2228850"/>
            <a:ext cx="3013075" cy="457200"/>
          </a:xfrm>
          <a:prstGeom prst="rect">
            <a:avLst/>
          </a:prstGeom>
          <a:noFill/>
          <a:ln w="12700" cap="sq">
            <a:noFill/>
            <a:miter lim="800000"/>
            <a:headEnd type="none" w="sm" len="sm"/>
            <a:tailEnd type="none" w="sm" len="sm"/>
          </a:ln>
          <a:effectLst/>
        </p:spPr>
        <p:txBody>
          <a:bodyPr>
            <a:spAutoFit/>
          </a:bodyPr>
          <a:lstStyle/>
          <a:p>
            <a:pPr eaLnBrk="1" hangingPunct="1"/>
            <a:endParaRPr lang="en-US">
              <a:latin typeface="Arial" charset="0"/>
            </a:endParaRPr>
          </a:p>
        </p:txBody>
      </p:sp>
      <p:sp>
        <p:nvSpPr>
          <p:cNvPr id="18435" name="Text Box 3"/>
          <p:cNvSpPr txBox="1">
            <a:spLocks noChangeArrowheads="1"/>
          </p:cNvSpPr>
          <p:nvPr/>
        </p:nvSpPr>
        <p:spPr bwMode="auto">
          <a:xfrm>
            <a:off x="4419600" y="1676400"/>
            <a:ext cx="4114800" cy="457200"/>
          </a:xfrm>
          <a:prstGeom prst="rect">
            <a:avLst/>
          </a:prstGeom>
          <a:noFill/>
          <a:ln w="12700" cap="sq">
            <a:noFill/>
            <a:miter lim="800000"/>
            <a:headEnd type="none" w="sm" len="sm"/>
            <a:tailEnd type="none" w="sm" len="sm"/>
          </a:ln>
          <a:effectLst/>
        </p:spPr>
        <p:txBody>
          <a:bodyPr>
            <a:spAutoFit/>
          </a:bodyPr>
          <a:lstStyle/>
          <a:p>
            <a:pPr eaLnBrk="1" hangingPunct="1">
              <a:spcBef>
                <a:spcPct val="50000"/>
              </a:spcBef>
            </a:pPr>
            <a:endParaRPr lang="en-US">
              <a:latin typeface="Arial" charset="0"/>
            </a:endParaRPr>
          </a:p>
        </p:txBody>
      </p:sp>
      <p:sp>
        <p:nvSpPr>
          <p:cNvPr id="18436" name="Rectangle 4"/>
          <p:cNvSpPr>
            <a:spLocks noGrp="1" noChangeArrowheads="1"/>
          </p:cNvSpPr>
          <p:nvPr>
            <p:ph type="title"/>
          </p:nvPr>
        </p:nvSpPr>
        <p:spPr>
          <a:xfrm>
            <a:off x="685800" y="533400"/>
            <a:ext cx="7772400" cy="1143000"/>
          </a:xfrm>
        </p:spPr>
        <p:txBody>
          <a:bodyPr/>
          <a:lstStyle/>
          <a:p>
            <a:pPr>
              <a:lnSpc>
                <a:spcPct val="70000"/>
              </a:lnSpc>
            </a:pPr>
            <a:r>
              <a:rPr lang="en-US" sz="2400"/>
              <a:t>High School Expository Pre-Lesson Example</a:t>
            </a:r>
            <a:br>
              <a:rPr lang="en-US" sz="2400"/>
            </a:br>
            <a:r>
              <a:rPr lang="en-US" sz="2400"/>
              <a:t/>
            </a:r>
            <a:br>
              <a:rPr lang="en-US" sz="2400"/>
            </a:br>
            <a:r>
              <a:rPr lang="en-US" sz="2000"/>
              <a:t>Using the Introduction Scoring  Guide, score the introduction.</a:t>
            </a:r>
            <a:endParaRPr lang="en-US"/>
          </a:p>
        </p:txBody>
      </p:sp>
      <p:sp>
        <p:nvSpPr>
          <p:cNvPr id="18437" name="Rectangle 5"/>
          <p:cNvSpPr>
            <a:spLocks noGrp="1" noChangeArrowheads="1"/>
          </p:cNvSpPr>
          <p:nvPr>
            <p:ph type="body" sz="half" idx="1"/>
          </p:nvPr>
        </p:nvSpPr>
        <p:spPr>
          <a:xfrm>
            <a:off x="685800" y="1828800"/>
            <a:ext cx="3810000" cy="4114800"/>
          </a:xfrm>
        </p:spPr>
        <p:txBody>
          <a:bodyPr/>
          <a:lstStyle/>
          <a:p>
            <a:pPr marL="0" indent="0">
              <a:lnSpc>
                <a:spcPct val="90000"/>
              </a:lnSpc>
              <a:buFontTx/>
              <a:buNone/>
            </a:pPr>
            <a:r>
              <a:rPr lang="en-US" sz="2000"/>
              <a:t>Student A</a:t>
            </a:r>
          </a:p>
          <a:p>
            <a:pPr marL="0" indent="0">
              <a:lnSpc>
                <a:spcPct val="90000"/>
              </a:lnSpc>
              <a:buFontTx/>
              <a:buNone/>
            </a:pPr>
            <a:r>
              <a:rPr lang="en-US" sz="2000"/>
              <a:t>My talent is playing baseball. The way I developed this skill is practicing pretty much my whole life. Baseball has taught me that you cannot get frustrated when you’re having trouble hitting or fielding a ground ball. Baseball is a very humbling game.</a:t>
            </a:r>
          </a:p>
        </p:txBody>
      </p:sp>
      <p:sp>
        <p:nvSpPr>
          <p:cNvPr id="18438" name="Rectangle 6"/>
          <p:cNvSpPr>
            <a:spLocks noGrp="1" noChangeArrowheads="1"/>
          </p:cNvSpPr>
          <p:nvPr>
            <p:ph type="body" sz="half" idx="2"/>
          </p:nvPr>
        </p:nvSpPr>
        <p:spPr>
          <a:xfrm>
            <a:off x="4572000" y="1828800"/>
            <a:ext cx="3810000" cy="4114800"/>
          </a:xfrm>
        </p:spPr>
        <p:txBody>
          <a:bodyPr/>
          <a:lstStyle/>
          <a:p>
            <a:pPr>
              <a:lnSpc>
                <a:spcPct val="90000"/>
              </a:lnSpc>
              <a:buFontTx/>
              <a:buNone/>
            </a:pPr>
            <a:r>
              <a:rPr lang="en-US" sz="1800"/>
              <a:t>Annotations:</a:t>
            </a:r>
          </a:p>
          <a:p>
            <a:pPr>
              <a:lnSpc>
                <a:spcPct val="90000"/>
              </a:lnSpc>
            </a:pPr>
            <a:r>
              <a:rPr lang="en-US" sz="2000"/>
              <a:t>Little attempt to get reader’s attention</a:t>
            </a:r>
          </a:p>
          <a:p>
            <a:pPr>
              <a:lnSpc>
                <a:spcPct val="90000"/>
              </a:lnSpc>
            </a:pPr>
            <a:r>
              <a:rPr lang="en-US" sz="2000"/>
              <a:t>Implies a vague structure</a:t>
            </a:r>
          </a:p>
          <a:p>
            <a:pPr>
              <a:lnSpc>
                <a:spcPct val="90000"/>
              </a:lnSpc>
            </a:pPr>
            <a:r>
              <a:rPr lang="en-US" sz="2000"/>
              <a:t>Contains some announcements that seem to be a disconnected list</a:t>
            </a:r>
          </a:p>
          <a:p>
            <a:pPr>
              <a:lnSpc>
                <a:spcPct val="90000"/>
              </a:lnSpc>
            </a:pPr>
            <a:r>
              <a:rPr lang="en-US" sz="2000"/>
              <a:t>Support not clearly connected to thesis</a:t>
            </a:r>
          </a:p>
          <a:p>
            <a:pPr>
              <a:lnSpc>
                <a:spcPct val="90000"/>
              </a:lnSpc>
            </a:pPr>
            <a:r>
              <a:rPr lang="en-US" sz="2000"/>
              <a:t>Vague thesis</a:t>
            </a:r>
          </a:p>
          <a:p>
            <a:pPr>
              <a:lnSpc>
                <a:spcPct val="90000"/>
              </a:lnSpc>
              <a:buFontTx/>
              <a:buNone/>
            </a:pPr>
            <a:r>
              <a:rPr lang="en-US" sz="2000"/>
              <a:t>Score of 2</a:t>
            </a:r>
            <a:endParaRPr lang="en-US" sz="2000" b="1"/>
          </a:p>
          <a:p>
            <a:pPr>
              <a:lnSpc>
                <a:spcPct val="90000"/>
              </a:lnSpc>
              <a:buFontTx/>
              <a:buNone/>
            </a:pPr>
            <a:endParaRPr lang="en-US" sz="2000"/>
          </a:p>
          <a:p>
            <a:pPr>
              <a:lnSpc>
                <a:spcPct val="90000"/>
              </a:lnSpc>
            </a:pP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8">
                                            <p:txEl>
                                              <p:pRg st="0" end="0"/>
                                            </p:txEl>
                                          </p:spTgt>
                                        </p:tgtEl>
                                        <p:attrNameLst>
                                          <p:attrName>style.visibility</p:attrName>
                                        </p:attrNameLst>
                                      </p:cBhvr>
                                      <p:to>
                                        <p:strVal val="visible"/>
                                      </p:to>
                                    </p:set>
                                    <p:anim calcmode="lin" valueType="num">
                                      <p:cBhvr additive="base">
                                        <p:cTn id="7" dur="500" fill="hold"/>
                                        <p:tgtEl>
                                          <p:spTgt spid="184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8">
                                            <p:txEl>
                                              <p:pRg st="1" end="1"/>
                                            </p:txEl>
                                          </p:spTgt>
                                        </p:tgtEl>
                                        <p:attrNameLst>
                                          <p:attrName>style.visibility</p:attrName>
                                        </p:attrNameLst>
                                      </p:cBhvr>
                                      <p:to>
                                        <p:strVal val="visible"/>
                                      </p:to>
                                    </p:set>
                                    <p:anim calcmode="lin" valueType="num">
                                      <p:cBhvr additive="base">
                                        <p:cTn id="13" dur="500" fill="hold"/>
                                        <p:tgtEl>
                                          <p:spTgt spid="184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438">
                                            <p:txEl>
                                              <p:pRg st="2" end="2"/>
                                            </p:txEl>
                                          </p:spTgt>
                                        </p:tgtEl>
                                        <p:attrNameLst>
                                          <p:attrName>style.visibility</p:attrName>
                                        </p:attrNameLst>
                                      </p:cBhvr>
                                      <p:to>
                                        <p:strVal val="visible"/>
                                      </p:to>
                                    </p:set>
                                    <p:anim calcmode="lin" valueType="num">
                                      <p:cBhvr additive="base">
                                        <p:cTn id="19" dur="500" fill="hold"/>
                                        <p:tgtEl>
                                          <p:spTgt spid="184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438">
                                            <p:txEl>
                                              <p:pRg st="3" end="3"/>
                                            </p:txEl>
                                          </p:spTgt>
                                        </p:tgtEl>
                                        <p:attrNameLst>
                                          <p:attrName>style.visibility</p:attrName>
                                        </p:attrNameLst>
                                      </p:cBhvr>
                                      <p:to>
                                        <p:strVal val="visible"/>
                                      </p:to>
                                    </p:set>
                                    <p:anim calcmode="lin" valueType="num">
                                      <p:cBhvr additive="base">
                                        <p:cTn id="25" dur="500" fill="hold"/>
                                        <p:tgtEl>
                                          <p:spTgt spid="1843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438">
                                            <p:txEl>
                                              <p:pRg st="4" end="4"/>
                                            </p:txEl>
                                          </p:spTgt>
                                        </p:tgtEl>
                                        <p:attrNameLst>
                                          <p:attrName>style.visibility</p:attrName>
                                        </p:attrNameLst>
                                      </p:cBhvr>
                                      <p:to>
                                        <p:strVal val="visible"/>
                                      </p:to>
                                    </p:set>
                                    <p:anim calcmode="lin" valueType="num">
                                      <p:cBhvr additive="base">
                                        <p:cTn id="31" dur="500" fill="hold"/>
                                        <p:tgtEl>
                                          <p:spTgt spid="1843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438">
                                            <p:txEl>
                                              <p:pRg st="5" end="5"/>
                                            </p:txEl>
                                          </p:spTgt>
                                        </p:tgtEl>
                                        <p:attrNameLst>
                                          <p:attrName>style.visibility</p:attrName>
                                        </p:attrNameLst>
                                      </p:cBhvr>
                                      <p:to>
                                        <p:strVal val="visible"/>
                                      </p:to>
                                    </p:set>
                                    <p:anim calcmode="lin" valueType="num">
                                      <p:cBhvr additive="base">
                                        <p:cTn id="37" dur="500" fill="hold"/>
                                        <p:tgtEl>
                                          <p:spTgt spid="1843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843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438">
                                            <p:txEl>
                                              <p:pRg st="6" end="6"/>
                                            </p:txEl>
                                          </p:spTgt>
                                        </p:tgtEl>
                                        <p:attrNameLst>
                                          <p:attrName>style.visibility</p:attrName>
                                        </p:attrNameLst>
                                      </p:cBhvr>
                                      <p:to>
                                        <p:strVal val="visible"/>
                                      </p:to>
                                    </p:set>
                                    <p:anim calcmode="lin" valueType="num">
                                      <p:cBhvr additive="base">
                                        <p:cTn id="43" dur="500" fill="hold"/>
                                        <p:tgtEl>
                                          <p:spTgt spid="1843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843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20482" name="Rectangle 2"/>
          <p:cNvSpPr>
            <a:spLocks noGrp="1" noChangeArrowheads="1"/>
          </p:cNvSpPr>
          <p:nvPr>
            <p:ph type="title"/>
          </p:nvPr>
        </p:nvSpPr>
        <p:spPr>
          <a:xfrm>
            <a:off x="685800" y="304800"/>
            <a:ext cx="7772400" cy="1143000"/>
          </a:xfrm>
        </p:spPr>
        <p:txBody>
          <a:bodyPr/>
          <a:lstStyle/>
          <a:p>
            <a:pPr>
              <a:lnSpc>
                <a:spcPct val="70000"/>
              </a:lnSpc>
            </a:pPr>
            <a:r>
              <a:rPr lang="en-US" sz="2200"/>
              <a:t>High School Expository Post-Lesson Example</a:t>
            </a:r>
            <a:br>
              <a:rPr lang="en-US" sz="2200"/>
            </a:br>
            <a:r>
              <a:rPr lang="en-US" sz="2200"/>
              <a:t/>
            </a:r>
            <a:br>
              <a:rPr lang="en-US" sz="2200"/>
            </a:br>
            <a:r>
              <a:rPr lang="en-US" sz="2200"/>
              <a:t>Using the Introduction Scoring Guide, score the introduction.</a:t>
            </a:r>
            <a:endParaRPr lang="en-US" sz="2200" b="1"/>
          </a:p>
        </p:txBody>
      </p:sp>
      <p:sp>
        <p:nvSpPr>
          <p:cNvPr id="20483" name="Rectangle 3"/>
          <p:cNvSpPr>
            <a:spLocks noGrp="1" noChangeArrowheads="1"/>
          </p:cNvSpPr>
          <p:nvPr>
            <p:ph type="body" sz="half" idx="1"/>
          </p:nvPr>
        </p:nvSpPr>
        <p:spPr>
          <a:xfrm>
            <a:off x="609600" y="1295400"/>
            <a:ext cx="3810000" cy="5181600"/>
          </a:xfrm>
        </p:spPr>
        <p:txBody>
          <a:bodyPr/>
          <a:lstStyle/>
          <a:p>
            <a:pPr marL="0" indent="0">
              <a:lnSpc>
                <a:spcPct val="90000"/>
              </a:lnSpc>
              <a:buFontTx/>
              <a:buNone/>
            </a:pPr>
            <a:r>
              <a:rPr lang="en-US" sz="1800"/>
              <a:t>Student A</a:t>
            </a:r>
          </a:p>
          <a:p>
            <a:pPr marL="0" indent="0">
              <a:lnSpc>
                <a:spcPct val="90000"/>
              </a:lnSpc>
              <a:buFontTx/>
              <a:buNone/>
            </a:pPr>
            <a:r>
              <a:rPr lang="en-US" sz="2400"/>
              <a:t>It was the bottom of the 6</a:t>
            </a:r>
            <a:r>
              <a:rPr lang="en-US" sz="2400" baseline="30000"/>
              <a:t>th</a:t>
            </a:r>
            <a:r>
              <a:rPr lang="en-US" sz="2400"/>
              <a:t> inning and we were down by one run. It was our rival team and the biggest game of the year. There were men on first and second and I was up to bat. The catcher put the ball on the tee, then I swung as hard as I could and the ball went flying and the two men on base came home. I knew then, that I loved the game of baseball</a:t>
            </a:r>
            <a:r>
              <a:rPr lang="en-US" sz="2000"/>
              <a:t>.</a:t>
            </a:r>
          </a:p>
        </p:txBody>
      </p:sp>
      <p:sp>
        <p:nvSpPr>
          <p:cNvPr id="20484" name="Rectangle 4"/>
          <p:cNvSpPr>
            <a:spLocks noGrp="1" noChangeArrowheads="1"/>
          </p:cNvSpPr>
          <p:nvPr>
            <p:ph type="body" sz="half" idx="2"/>
          </p:nvPr>
        </p:nvSpPr>
        <p:spPr>
          <a:xfrm>
            <a:off x="4419600" y="1371600"/>
            <a:ext cx="4191000" cy="4572000"/>
          </a:xfrm>
        </p:spPr>
        <p:txBody>
          <a:bodyPr/>
          <a:lstStyle/>
          <a:p>
            <a:pPr>
              <a:lnSpc>
                <a:spcPct val="90000"/>
              </a:lnSpc>
              <a:buFontTx/>
              <a:buNone/>
            </a:pPr>
            <a:r>
              <a:rPr lang="en-US" sz="2000"/>
              <a:t>Annotations:</a:t>
            </a:r>
            <a:r>
              <a:rPr lang="en-US" sz="2400"/>
              <a:t>	</a:t>
            </a:r>
          </a:p>
          <a:p>
            <a:pPr>
              <a:lnSpc>
                <a:spcPct val="90000"/>
              </a:lnSpc>
            </a:pPr>
            <a:r>
              <a:rPr lang="en-US" sz="2400"/>
              <a:t>Adequately engages the reader</a:t>
            </a:r>
          </a:p>
          <a:p>
            <a:pPr>
              <a:lnSpc>
                <a:spcPct val="90000"/>
              </a:lnSpc>
            </a:pPr>
            <a:r>
              <a:rPr lang="en-US" sz="2400"/>
              <a:t>Implies a reason by reason structure (why I love baseball)</a:t>
            </a:r>
          </a:p>
          <a:p>
            <a:pPr>
              <a:lnSpc>
                <a:spcPct val="90000"/>
              </a:lnSpc>
            </a:pPr>
            <a:r>
              <a:rPr lang="en-US" sz="2400"/>
              <a:t>Includes an anecdote and draws a conclusion </a:t>
            </a:r>
          </a:p>
          <a:p>
            <a:pPr>
              <a:lnSpc>
                <a:spcPct val="90000"/>
              </a:lnSpc>
            </a:pPr>
            <a:r>
              <a:rPr lang="en-US" sz="2400"/>
              <a:t>Appropriate support for the thesis.</a:t>
            </a:r>
          </a:p>
          <a:p>
            <a:pPr>
              <a:lnSpc>
                <a:spcPct val="90000"/>
              </a:lnSpc>
            </a:pPr>
            <a:r>
              <a:rPr lang="en-US" sz="2400"/>
              <a:t>Thesis present (I love baseball).</a:t>
            </a:r>
          </a:p>
          <a:p>
            <a:pPr>
              <a:lnSpc>
                <a:spcPct val="90000"/>
              </a:lnSpc>
              <a:buFontTx/>
              <a:buNone/>
            </a:pPr>
            <a:r>
              <a:rPr lang="en-US" sz="2400"/>
              <a:t>Score of 3</a:t>
            </a:r>
            <a:endParaRPr lang="en-US" sz="2400" b="1"/>
          </a:p>
          <a:p>
            <a:pPr>
              <a:lnSpc>
                <a:spcPct val="90000"/>
              </a:lnSpc>
              <a:buFontTx/>
              <a:buNone/>
            </a:pP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 calcmode="lin" valueType="num">
                                      <p:cBhvr additive="base">
                                        <p:cTn id="7"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4">
                                            <p:txEl>
                                              <p:pRg st="1" end="1"/>
                                            </p:txEl>
                                          </p:spTgt>
                                        </p:tgtEl>
                                        <p:attrNameLst>
                                          <p:attrName>style.visibility</p:attrName>
                                        </p:attrNameLst>
                                      </p:cBhvr>
                                      <p:to>
                                        <p:strVal val="visible"/>
                                      </p:to>
                                    </p:set>
                                    <p:anim calcmode="lin" valueType="num">
                                      <p:cBhvr additive="base">
                                        <p:cTn id="13" dur="500" fill="hold"/>
                                        <p:tgtEl>
                                          <p:spTgt spid="2048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484">
                                            <p:txEl>
                                              <p:pRg st="2" end="2"/>
                                            </p:txEl>
                                          </p:spTgt>
                                        </p:tgtEl>
                                        <p:attrNameLst>
                                          <p:attrName>style.visibility</p:attrName>
                                        </p:attrNameLst>
                                      </p:cBhvr>
                                      <p:to>
                                        <p:strVal val="visible"/>
                                      </p:to>
                                    </p:set>
                                    <p:anim calcmode="lin" valueType="num">
                                      <p:cBhvr additive="base">
                                        <p:cTn id="19" dur="500" fill="hold"/>
                                        <p:tgtEl>
                                          <p:spTgt spid="2048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484">
                                            <p:txEl>
                                              <p:pRg st="3" end="3"/>
                                            </p:txEl>
                                          </p:spTgt>
                                        </p:tgtEl>
                                        <p:attrNameLst>
                                          <p:attrName>style.visibility</p:attrName>
                                        </p:attrNameLst>
                                      </p:cBhvr>
                                      <p:to>
                                        <p:strVal val="visible"/>
                                      </p:to>
                                    </p:set>
                                    <p:anim calcmode="lin" valueType="num">
                                      <p:cBhvr additive="base">
                                        <p:cTn id="25" dur="500" fill="hold"/>
                                        <p:tgtEl>
                                          <p:spTgt spid="2048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484">
                                            <p:txEl>
                                              <p:pRg st="4" end="4"/>
                                            </p:txEl>
                                          </p:spTgt>
                                        </p:tgtEl>
                                        <p:attrNameLst>
                                          <p:attrName>style.visibility</p:attrName>
                                        </p:attrNameLst>
                                      </p:cBhvr>
                                      <p:to>
                                        <p:strVal val="visible"/>
                                      </p:to>
                                    </p:set>
                                    <p:anim calcmode="lin" valueType="num">
                                      <p:cBhvr additive="base">
                                        <p:cTn id="31" dur="500" fill="hold"/>
                                        <p:tgtEl>
                                          <p:spTgt spid="2048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48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484">
                                            <p:txEl>
                                              <p:pRg st="5" end="5"/>
                                            </p:txEl>
                                          </p:spTgt>
                                        </p:tgtEl>
                                        <p:attrNameLst>
                                          <p:attrName>style.visibility</p:attrName>
                                        </p:attrNameLst>
                                      </p:cBhvr>
                                      <p:to>
                                        <p:strVal val="visible"/>
                                      </p:to>
                                    </p:set>
                                    <p:anim calcmode="lin" valueType="num">
                                      <p:cBhvr additive="base">
                                        <p:cTn id="37" dur="500" fill="hold"/>
                                        <p:tgtEl>
                                          <p:spTgt spid="2048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48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0484">
                                            <p:txEl>
                                              <p:pRg st="6" end="6"/>
                                            </p:txEl>
                                          </p:spTgt>
                                        </p:tgtEl>
                                        <p:attrNameLst>
                                          <p:attrName>style.visibility</p:attrName>
                                        </p:attrNameLst>
                                      </p:cBhvr>
                                      <p:to>
                                        <p:strVal val="visible"/>
                                      </p:to>
                                    </p:set>
                                    <p:anim calcmode="lin" valueType="num">
                                      <p:cBhvr additive="base">
                                        <p:cTn id="43" dur="500" fill="hold"/>
                                        <p:tgtEl>
                                          <p:spTgt spid="2048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048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22530" name="Rectangle 2"/>
          <p:cNvSpPr>
            <a:spLocks noGrp="1" noChangeArrowheads="1"/>
          </p:cNvSpPr>
          <p:nvPr>
            <p:ph type="title"/>
          </p:nvPr>
        </p:nvSpPr>
        <p:spPr/>
        <p:txBody>
          <a:bodyPr/>
          <a:lstStyle/>
          <a:p>
            <a:pPr>
              <a:lnSpc>
                <a:spcPct val="70000"/>
              </a:lnSpc>
            </a:pPr>
            <a:r>
              <a:rPr lang="en-US" sz="2200"/>
              <a:t>High School Expository Pre-Lesson Example</a:t>
            </a:r>
            <a:br>
              <a:rPr lang="en-US" sz="2200"/>
            </a:br>
            <a:r>
              <a:rPr lang="en-US" sz="2200"/>
              <a:t/>
            </a:r>
            <a:br>
              <a:rPr lang="en-US" sz="2200"/>
            </a:br>
            <a:r>
              <a:rPr lang="en-US" sz="2200"/>
              <a:t>Using the Conclusion Scoring Guide, score the conclusion.</a:t>
            </a:r>
          </a:p>
        </p:txBody>
      </p:sp>
      <p:sp>
        <p:nvSpPr>
          <p:cNvPr id="22531" name="Rectangle 3"/>
          <p:cNvSpPr>
            <a:spLocks noGrp="1" noChangeArrowheads="1"/>
          </p:cNvSpPr>
          <p:nvPr>
            <p:ph type="body" sz="half" idx="1"/>
          </p:nvPr>
        </p:nvSpPr>
        <p:spPr>
          <a:xfrm>
            <a:off x="609600" y="1752600"/>
            <a:ext cx="3810000" cy="4114800"/>
          </a:xfrm>
        </p:spPr>
        <p:txBody>
          <a:bodyPr/>
          <a:lstStyle/>
          <a:p>
            <a:pPr marL="0" indent="0">
              <a:lnSpc>
                <a:spcPct val="90000"/>
              </a:lnSpc>
              <a:buFontTx/>
              <a:buNone/>
            </a:pPr>
            <a:r>
              <a:rPr lang="en-US" sz="2000"/>
              <a:t>Student B</a:t>
            </a:r>
          </a:p>
          <a:p>
            <a:pPr marL="0" indent="0">
              <a:lnSpc>
                <a:spcPct val="90000"/>
              </a:lnSpc>
              <a:buFontTx/>
              <a:buNone/>
            </a:pPr>
            <a:r>
              <a:rPr lang="en-US" sz="2400"/>
              <a:t>The first one I really enjoy is the chocolate chip cookie.  I especially like them when they’re warm and soft.  I like the way the chocolate just melts in your mouth.  I also love the flavor of a warm chocolate chip cookie right when you bite into it.  It’s like being in heaven.</a:t>
            </a:r>
          </a:p>
        </p:txBody>
      </p:sp>
      <p:sp>
        <p:nvSpPr>
          <p:cNvPr id="22532" name="Rectangle 4"/>
          <p:cNvSpPr>
            <a:spLocks noGrp="1" noChangeArrowheads="1"/>
          </p:cNvSpPr>
          <p:nvPr>
            <p:ph type="body" sz="half" idx="2"/>
          </p:nvPr>
        </p:nvSpPr>
        <p:spPr>
          <a:xfrm>
            <a:off x="4572000" y="1676400"/>
            <a:ext cx="3810000" cy="4114800"/>
          </a:xfrm>
        </p:spPr>
        <p:txBody>
          <a:bodyPr/>
          <a:lstStyle/>
          <a:p>
            <a:pPr>
              <a:buFontTx/>
              <a:buNone/>
            </a:pPr>
            <a:r>
              <a:rPr lang="en-US"/>
              <a:t>Annotations:</a:t>
            </a:r>
          </a:p>
          <a:p>
            <a:r>
              <a:rPr lang="en-US" sz="2400"/>
              <a:t>Surface level connection with body of paper</a:t>
            </a:r>
          </a:p>
          <a:p>
            <a:r>
              <a:rPr lang="en-US" sz="2400"/>
              <a:t>No attempt at using a strategy</a:t>
            </a:r>
          </a:p>
          <a:p>
            <a:r>
              <a:rPr lang="en-US" sz="2400"/>
              <a:t>Doesn’t wrap up the writing</a:t>
            </a:r>
          </a:p>
          <a:p>
            <a:pPr>
              <a:buFontTx/>
              <a:buNone/>
            </a:pPr>
            <a:r>
              <a:rPr lang="en-US" sz="2400"/>
              <a:t>Score of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 calcmode="lin" valueType="num">
                                      <p:cBhvr additive="base">
                                        <p:cTn id="7" dur="500" fill="hold"/>
                                        <p:tgtEl>
                                          <p:spTgt spid="2253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532">
                                            <p:txEl>
                                              <p:pRg st="1" end="1"/>
                                            </p:txEl>
                                          </p:spTgt>
                                        </p:tgtEl>
                                        <p:attrNameLst>
                                          <p:attrName>style.visibility</p:attrName>
                                        </p:attrNameLst>
                                      </p:cBhvr>
                                      <p:to>
                                        <p:strVal val="visible"/>
                                      </p:to>
                                    </p:set>
                                    <p:anim calcmode="lin" valueType="num">
                                      <p:cBhvr additive="base">
                                        <p:cTn id="13" dur="500" fill="hold"/>
                                        <p:tgtEl>
                                          <p:spTgt spid="2253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532">
                                            <p:txEl>
                                              <p:pRg st="2" end="2"/>
                                            </p:txEl>
                                          </p:spTgt>
                                        </p:tgtEl>
                                        <p:attrNameLst>
                                          <p:attrName>style.visibility</p:attrName>
                                        </p:attrNameLst>
                                      </p:cBhvr>
                                      <p:to>
                                        <p:strVal val="visible"/>
                                      </p:to>
                                    </p:set>
                                    <p:anim calcmode="lin" valueType="num">
                                      <p:cBhvr additive="base">
                                        <p:cTn id="19" dur="500" fill="hold"/>
                                        <p:tgtEl>
                                          <p:spTgt spid="2253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532">
                                            <p:txEl>
                                              <p:pRg st="3" end="3"/>
                                            </p:txEl>
                                          </p:spTgt>
                                        </p:tgtEl>
                                        <p:attrNameLst>
                                          <p:attrName>style.visibility</p:attrName>
                                        </p:attrNameLst>
                                      </p:cBhvr>
                                      <p:to>
                                        <p:strVal val="visible"/>
                                      </p:to>
                                    </p:set>
                                    <p:anim calcmode="lin" valueType="num">
                                      <p:cBhvr additive="base">
                                        <p:cTn id="25" dur="500" fill="hold"/>
                                        <p:tgtEl>
                                          <p:spTgt spid="2253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53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532">
                                            <p:txEl>
                                              <p:pRg st="4" end="4"/>
                                            </p:txEl>
                                          </p:spTgt>
                                        </p:tgtEl>
                                        <p:attrNameLst>
                                          <p:attrName>style.visibility</p:attrName>
                                        </p:attrNameLst>
                                      </p:cBhvr>
                                      <p:to>
                                        <p:strVal val="visible"/>
                                      </p:to>
                                    </p:set>
                                    <p:anim calcmode="lin" valueType="num">
                                      <p:cBhvr additive="base">
                                        <p:cTn id="31" dur="500" fill="hold"/>
                                        <p:tgtEl>
                                          <p:spTgt spid="2253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53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24578" name="Rectangle 2"/>
          <p:cNvSpPr>
            <a:spLocks noGrp="1" noChangeArrowheads="1"/>
          </p:cNvSpPr>
          <p:nvPr>
            <p:ph type="title"/>
          </p:nvPr>
        </p:nvSpPr>
        <p:spPr>
          <a:xfrm>
            <a:off x="381000" y="457200"/>
            <a:ext cx="8382000" cy="1143000"/>
          </a:xfrm>
        </p:spPr>
        <p:txBody>
          <a:bodyPr/>
          <a:lstStyle/>
          <a:p>
            <a:pPr>
              <a:lnSpc>
                <a:spcPct val="80000"/>
              </a:lnSpc>
            </a:pPr>
            <a:r>
              <a:rPr lang="en-US" sz="2400"/>
              <a:t>High School Expository Post-Lesson Example</a:t>
            </a:r>
            <a:br>
              <a:rPr lang="en-US" sz="2400"/>
            </a:br>
            <a:r>
              <a:rPr lang="en-US" sz="2400"/>
              <a:t/>
            </a:r>
            <a:br>
              <a:rPr lang="en-US" sz="2400"/>
            </a:br>
            <a:r>
              <a:rPr lang="en-US" sz="2400"/>
              <a:t>Using the Conclusion Scoring Guide, score the conclusion.</a:t>
            </a:r>
            <a:endParaRPr lang="en-US"/>
          </a:p>
        </p:txBody>
      </p:sp>
      <p:sp>
        <p:nvSpPr>
          <p:cNvPr id="24579" name="Rectangle 3"/>
          <p:cNvSpPr>
            <a:spLocks noGrp="1" noChangeArrowheads="1"/>
          </p:cNvSpPr>
          <p:nvPr>
            <p:ph type="body" sz="half" idx="1"/>
          </p:nvPr>
        </p:nvSpPr>
        <p:spPr>
          <a:xfrm>
            <a:off x="381000" y="1447800"/>
            <a:ext cx="4114800" cy="4419600"/>
          </a:xfrm>
        </p:spPr>
        <p:txBody>
          <a:bodyPr/>
          <a:lstStyle/>
          <a:p>
            <a:pPr marL="0" indent="0">
              <a:lnSpc>
                <a:spcPct val="90000"/>
              </a:lnSpc>
              <a:buFontTx/>
              <a:buNone/>
            </a:pPr>
            <a:r>
              <a:rPr lang="en-US" sz="2000"/>
              <a:t>Student B</a:t>
            </a:r>
          </a:p>
          <a:p>
            <a:pPr marL="0" indent="0">
              <a:lnSpc>
                <a:spcPct val="90000"/>
              </a:lnSpc>
              <a:buFontTx/>
              <a:buNone/>
            </a:pPr>
            <a:r>
              <a:rPr lang="en-US" sz="2400"/>
              <a:t>Melted chips, soft creamy butter, a crunchy nut combine to make a delicious cookie.  The soft, brown cookie melts in my mouth, then a chip melts in my mouth and it’s like being in heaven.  I know it, my brother knows it – biting into one of mom’s freshly baked chocolate chip cookies is like your own paradise even on a cold day.</a:t>
            </a:r>
          </a:p>
        </p:txBody>
      </p:sp>
      <p:sp>
        <p:nvSpPr>
          <p:cNvPr id="24580" name="Rectangle 4"/>
          <p:cNvSpPr>
            <a:spLocks noGrp="1" noChangeArrowheads="1"/>
          </p:cNvSpPr>
          <p:nvPr>
            <p:ph type="body" sz="half" idx="2"/>
          </p:nvPr>
        </p:nvSpPr>
        <p:spPr>
          <a:xfrm>
            <a:off x="4572000" y="1676400"/>
            <a:ext cx="3810000" cy="4114800"/>
          </a:xfrm>
        </p:spPr>
        <p:txBody>
          <a:bodyPr/>
          <a:lstStyle/>
          <a:p>
            <a:pPr>
              <a:buFontTx/>
              <a:buNone/>
            </a:pPr>
            <a:r>
              <a:rPr lang="en-US" sz="2000"/>
              <a:t>Annotations:</a:t>
            </a:r>
          </a:p>
          <a:p>
            <a:r>
              <a:rPr lang="en-US" sz="2400"/>
              <a:t>Connects to introduction and body of the paper	</a:t>
            </a:r>
          </a:p>
          <a:p>
            <a:r>
              <a:rPr lang="en-US" sz="2400"/>
              <a:t>Uses the strategy of generalization	</a:t>
            </a:r>
          </a:p>
          <a:p>
            <a:r>
              <a:rPr lang="en-US" sz="2400"/>
              <a:t>Wraps up the writing </a:t>
            </a:r>
          </a:p>
          <a:p>
            <a:pPr>
              <a:buFontTx/>
              <a:buNone/>
            </a:pPr>
            <a:r>
              <a:rPr lang="en-US" sz="2400"/>
              <a:t>Score of 3	</a:t>
            </a:r>
            <a:endParaRPr lang="en-US" sz="2000"/>
          </a:p>
          <a:p>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anim calcmode="lin" valueType="num">
                                      <p:cBhvr additive="base">
                                        <p:cTn id="7" dur="500" fill="hold"/>
                                        <p:tgtEl>
                                          <p:spTgt spid="2458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8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580">
                                            <p:txEl>
                                              <p:pRg st="1" end="1"/>
                                            </p:txEl>
                                          </p:spTgt>
                                        </p:tgtEl>
                                        <p:attrNameLst>
                                          <p:attrName>style.visibility</p:attrName>
                                        </p:attrNameLst>
                                      </p:cBhvr>
                                      <p:to>
                                        <p:strVal val="visible"/>
                                      </p:to>
                                    </p:set>
                                    <p:anim calcmode="lin" valueType="num">
                                      <p:cBhvr additive="base">
                                        <p:cTn id="13" dur="500" fill="hold"/>
                                        <p:tgtEl>
                                          <p:spTgt spid="2458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8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580">
                                            <p:txEl>
                                              <p:pRg st="2" end="2"/>
                                            </p:txEl>
                                          </p:spTgt>
                                        </p:tgtEl>
                                        <p:attrNameLst>
                                          <p:attrName>style.visibility</p:attrName>
                                        </p:attrNameLst>
                                      </p:cBhvr>
                                      <p:to>
                                        <p:strVal val="visible"/>
                                      </p:to>
                                    </p:set>
                                    <p:anim calcmode="lin" valueType="num">
                                      <p:cBhvr additive="base">
                                        <p:cTn id="19" dur="500" fill="hold"/>
                                        <p:tgtEl>
                                          <p:spTgt spid="2458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8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580">
                                            <p:txEl>
                                              <p:pRg st="3" end="3"/>
                                            </p:txEl>
                                          </p:spTgt>
                                        </p:tgtEl>
                                        <p:attrNameLst>
                                          <p:attrName>style.visibility</p:attrName>
                                        </p:attrNameLst>
                                      </p:cBhvr>
                                      <p:to>
                                        <p:strVal val="visible"/>
                                      </p:to>
                                    </p:set>
                                    <p:anim calcmode="lin" valueType="num">
                                      <p:cBhvr additive="base">
                                        <p:cTn id="25" dur="500" fill="hold"/>
                                        <p:tgtEl>
                                          <p:spTgt spid="2458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8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580">
                                            <p:txEl>
                                              <p:pRg st="4" end="4"/>
                                            </p:txEl>
                                          </p:spTgt>
                                        </p:tgtEl>
                                        <p:attrNameLst>
                                          <p:attrName>style.visibility</p:attrName>
                                        </p:attrNameLst>
                                      </p:cBhvr>
                                      <p:to>
                                        <p:strVal val="visible"/>
                                      </p:to>
                                    </p:set>
                                    <p:anim calcmode="lin" valueType="num">
                                      <p:cBhvr additive="base">
                                        <p:cTn id="31" dur="500" fill="hold"/>
                                        <p:tgtEl>
                                          <p:spTgt spid="2458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58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3"/>
          </p:nvPr>
        </p:nvSpPr>
        <p:spPr/>
        <p:txBody>
          <a:bodyPr/>
          <a:lstStyle/>
          <a:p>
            <a:r>
              <a:rPr lang="en-US"/>
              <a:t>Copyright 2006 Washington OSPI.  All rights reserved.</a:t>
            </a:r>
          </a:p>
        </p:txBody>
      </p:sp>
      <p:sp>
        <p:nvSpPr>
          <p:cNvPr id="26626" name="Rectangle 2"/>
          <p:cNvSpPr>
            <a:spLocks noGrp="1" noChangeArrowheads="1"/>
          </p:cNvSpPr>
          <p:nvPr>
            <p:ph type="ctrTitle"/>
          </p:nvPr>
        </p:nvSpPr>
        <p:spPr/>
        <p:txBody>
          <a:bodyPr/>
          <a:lstStyle/>
          <a:p>
            <a:r>
              <a:rPr lang="en-US"/>
              <a:t>WASL Examples</a:t>
            </a:r>
          </a:p>
        </p:txBody>
      </p:sp>
      <p:sp>
        <p:nvSpPr>
          <p:cNvPr id="26627" name="Rectangle 3"/>
          <p:cNvSpPr>
            <a:spLocks noGrp="1" noChangeArrowheads="1"/>
          </p:cNvSpPr>
          <p:nvPr>
            <p:ph type="subTitle" idx="1"/>
          </p:nvPr>
        </p:nvSpPr>
        <p:spPr/>
        <p:txBody>
          <a:bodyPr/>
          <a:lstStyle/>
          <a:p>
            <a:r>
              <a:rPr lang="en-US" sz="4400"/>
              <a:t>7th Grade</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28674" name="Rectangle 2"/>
          <p:cNvSpPr>
            <a:spLocks noGrp="1" noChangeArrowheads="1"/>
          </p:cNvSpPr>
          <p:nvPr>
            <p:ph type="title"/>
          </p:nvPr>
        </p:nvSpPr>
        <p:spPr>
          <a:xfrm>
            <a:off x="685800" y="762000"/>
            <a:ext cx="7772400" cy="1143000"/>
          </a:xfrm>
        </p:spPr>
        <p:txBody>
          <a:bodyPr/>
          <a:lstStyle/>
          <a:p>
            <a:r>
              <a:rPr lang="en-US" sz="2800" b="1"/>
              <a:t>Grade 7 Expository Writing Prompt</a:t>
            </a:r>
            <a:br>
              <a:rPr lang="en-US" sz="2800" b="1"/>
            </a:br>
            <a:r>
              <a:rPr lang="en-US" sz="2800" b="1"/>
              <a:t> What Every Seventh-Grade Teacher Should Know</a:t>
            </a:r>
            <a:r>
              <a:rPr lang="en-US" sz="2400" b="1"/>
              <a:t/>
            </a:r>
            <a:br>
              <a:rPr lang="en-US" sz="2400" b="1"/>
            </a:br>
            <a:endParaRPr lang="en-US" sz="2000"/>
          </a:p>
        </p:txBody>
      </p:sp>
      <p:sp>
        <p:nvSpPr>
          <p:cNvPr id="28675" name="Rectangle 3"/>
          <p:cNvSpPr>
            <a:spLocks noGrp="1" noChangeArrowheads="1"/>
          </p:cNvSpPr>
          <p:nvPr>
            <p:ph type="body" idx="1"/>
          </p:nvPr>
        </p:nvSpPr>
        <p:spPr>
          <a:xfrm>
            <a:off x="685800" y="1981200"/>
            <a:ext cx="7772400" cy="3124200"/>
          </a:xfrm>
        </p:spPr>
        <p:txBody>
          <a:bodyPr/>
          <a:lstStyle/>
          <a:p>
            <a:pPr>
              <a:lnSpc>
                <a:spcPct val="80000"/>
              </a:lnSpc>
              <a:buFontTx/>
              <a:buNone/>
            </a:pPr>
            <a:r>
              <a:rPr lang="en-US" sz="2800"/>
              <a:t>	Suppose a new teacher has come to your school.  In a multiple-paragraph letter, </a:t>
            </a:r>
            <a:r>
              <a:rPr lang="en-US" sz="2800" u="sng"/>
              <a:t>explain</a:t>
            </a:r>
            <a:r>
              <a:rPr lang="en-US" sz="2800"/>
              <a:t> to this teacher what is important to know about teaching seventh-grade students at your school.</a:t>
            </a:r>
            <a:endParaRPr lang="en-US" sz="14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79874" name="Rectangle 1026"/>
          <p:cNvSpPr>
            <a:spLocks noGrp="1" noChangeArrowheads="1"/>
          </p:cNvSpPr>
          <p:nvPr>
            <p:ph type="title"/>
          </p:nvPr>
        </p:nvSpPr>
        <p:spPr>
          <a:xfrm>
            <a:off x="685800" y="457200"/>
            <a:ext cx="7772400" cy="762000"/>
          </a:xfrm>
        </p:spPr>
        <p:txBody>
          <a:bodyPr/>
          <a:lstStyle/>
          <a:p>
            <a:r>
              <a:rPr lang="en-US" sz="2400" b="1"/>
              <a:t>Sample 1</a:t>
            </a:r>
          </a:p>
        </p:txBody>
      </p:sp>
      <p:sp>
        <p:nvSpPr>
          <p:cNvPr id="79875" name="Rectangle 1027"/>
          <p:cNvSpPr>
            <a:spLocks noGrp="1" noChangeArrowheads="1"/>
          </p:cNvSpPr>
          <p:nvPr>
            <p:ph type="body" idx="1"/>
          </p:nvPr>
        </p:nvSpPr>
        <p:spPr>
          <a:xfrm>
            <a:off x="685800" y="1066800"/>
            <a:ext cx="7772400" cy="4114800"/>
          </a:xfrm>
        </p:spPr>
        <p:txBody>
          <a:bodyPr/>
          <a:lstStyle/>
          <a:p>
            <a:pPr>
              <a:lnSpc>
                <a:spcPct val="80000"/>
              </a:lnSpc>
              <a:buFontTx/>
              <a:buNone/>
            </a:pPr>
            <a:r>
              <a:rPr lang="en-US" sz="2000" b="1"/>
              <a:t>	Introduction</a:t>
            </a:r>
            <a:r>
              <a:rPr lang="en-US" sz="2000"/>
              <a:t>: “All you</a:t>
            </a:r>
            <a:r>
              <a:rPr lang="en-US" sz="2000" b="1"/>
              <a:t> </a:t>
            </a:r>
            <a:r>
              <a:rPr lang="en-US" sz="2000"/>
              <a:t>have to do is that!” screamed the new seventh-grade teacher across the hall angrily.  “Wow, I thought to myself, “what a scary teacher! I hope I don’t have him.”</a:t>
            </a:r>
          </a:p>
          <a:p>
            <a:pPr>
              <a:lnSpc>
                <a:spcPct val="10000"/>
              </a:lnSpc>
              <a:buFontTx/>
              <a:buNone/>
            </a:pPr>
            <a:endParaRPr lang="en-US" sz="2000"/>
          </a:p>
          <a:p>
            <a:pPr>
              <a:lnSpc>
                <a:spcPct val="80000"/>
              </a:lnSpc>
              <a:buFontTx/>
              <a:buNone/>
            </a:pPr>
            <a:r>
              <a:rPr lang="en-US" sz="2000"/>
              <a:t>	Seventh grade is pretty new and scary for the kids who are experiencing it for the first time.  What is even more frightening, however, is all of the new teachers.  When the seventh graders arrive, they are bombarded with six new and different teachers, and they are overwhelmed with excitement and fright.  What would help out a lot is if all new seventh-grade teachers know how to be patient, gave enough time to work in class, and demonstrated things that the class were constructing.</a:t>
            </a:r>
          </a:p>
          <a:p>
            <a:pPr>
              <a:lnSpc>
                <a:spcPct val="0"/>
              </a:lnSpc>
              <a:buFontTx/>
              <a:buNone/>
            </a:pPr>
            <a:endParaRPr lang="en-US" sz="2000" b="1"/>
          </a:p>
          <a:p>
            <a:pPr>
              <a:lnSpc>
                <a:spcPct val="80000"/>
              </a:lnSpc>
              <a:buFontTx/>
              <a:buNone/>
            </a:pPr>
            <a:r>
              <a:rPr lang="en-US" sz="2000" b="1"/>
              <a:t>	Conclusion:</a:t>
            </a:r>
            <a:r>
              <a:rPr lang="en-US" sz="2000"/>
              <a:t>  So in conclusion, all new seventh grade teachers can work their way up to the number one place on the charts simply by being patient, giving enough time to work in class, and by giving demonstrations of many class projects and class art work.  If all of the world’s teachers taught by these criteria, there would be happiness ringing down all of the halls at every school.  Seventh grade would, for sure, be more fun for the teachers and the students.  Now who wouldn’t want that?</a:t>
            </a:r>
            <a:endParaRPr lang="en-US" sz="1200"/>
          </a:p>
          <a:p>
            <a:pPr>
              <a:lnSpc>
                <a:spcPct val="90000"/>
              </a:lnSpc>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81922" name="Rectangle 1026"/>
          <p:cNvSpPr>
            <a:spLocks noGrp="1" noChangeArrowheads="1"/>
          </p:cNvSpPr>
          <p:nvPr>
            <p:ph type="title"/>
          </p:nvPr>
        </p:nvSpPr>
        <p:spPr>
          <a:xfrm>
            <a:off x="685800" y="533400"/>
            <a:ext cx="7772400" cy="457200"/>
          </a:xfrm>
        </p:spPr>
        <p:txBody>
          <a:bodyPr/>
          <a:lstStyle/>
          <a:p>
            <a:r>
              <a:rPr lang="en-US" sz="2600" b="1"/>
              <a:t>Sample 2</a:t>
            </a:r>
          </a:p>
        </p:txBody>
      </p:sp>
      <p:sp>
        <p:nvSpPr>
          <p:cNvPr id="81923" name="Rectangle 1027"/>
          <p:cNvSpPr>
            <a:spLocks noGrp="1" noChangeArrowheads="1"/>
          </p:cNvSpPr>
          <p:nvPr>
            <p:ph type="body" idx="1"/>
          </p:nvPr>
        </p:nvSpPr>
        <p:spPr>
          <a:xfrm>
            <a:off x="685800" y="990600"/>
            <a:ext cx="7848600" cy="5102225"/>
          </a:xfrm>
        </p:spPr>
        <p:txBody>
          <a:bodyPr>
            <a:spAutoFit/>
          </a:bodyPr>
          <a:lstStyle/>
          <a:p>
            <a:pPr>
              <a:lnSpc>
                <a:spcPct val="80000"/>
              </a:lnSpc>
              <a:buFontTx/>
              <a:buNone/>
            </a:pPr>
            <a:r>
              <a:rPr lang="en-US" sz="1500" b="1"/>
              <a:t>	</a:t>
            </a:r>
            <a:r>
              <a:rPr lang="en-US" sz="2000" b="1"/>
              <a:t>Introduction: </a:t>
            </a:r>
            <a:r>
              <a:rPr lang="en-US" sz="2000"/>
              <a:t>Quiet as ever, sitting on the tips of their seats are the seventh graders awaiting their new teacher’s arrival.  The bell rings.  Five minutes after the bell, the anxious students hear something.  “Click, clack, click, clack.”  You can hear the teacher’s heels pounding furiously against the floor as she approaches the classroom door in a bit of a hurry.  The door bursts open.  “Hello class, I’m sorry I’m late but the photocopier got jammed.”</a:t>
            </a:r>
          </a:p>
          <a:p>
            <a:pPr>
              <a:lnSpc>
                <a:spcPct val="0"/>
              </a:lnSpc>
              <a:buFontTx/>
              <a:buNone/>
            </a:pPr>
            <a:endParaRPr lang="en-US" sz="2000"/>
          </a:p>
          <a:p>
            <a:pPr>
              <a:lnSpc>
                <a:spcPct val="80000"/>
              </a:lnSpc>
              <a:buFontTx/>
              <a:buNone/>
            </a:pPr>
            <a:r>
              <a:rPr lang="en-US" sz="2000"/>
              <a:t>	</a:t>
            </a:r>
            <a:r>
              <a:rPr lang="en-US" sz="2000" b="1"/>
              <a:t>Conclusion: </a:t>
            </a:r>
            <a:r>
              <a:rPr lang="en-US" sz="2000"/>
              <a:t>“So you guys have been in school for seven months now, and your teacher has recently broken her leg.  I think we should talk a little about me.  My name is Mrs. W_____ and I have recently retired from 6th grade after eight years of hard work.  Now, enough about me.  Take out your reading books and start reading.  I will let you know when time is up.”  After about 20 minutes, the teacher says, “OK time to stop reading.  I have whipped up an assignment for you to work on until the end of class.  I want you to write me an expository letter.  This letter explains to me what’s important to know about teaching seventh-grade students at this school.   It’s due at the end of the class period.</a:t>
            </a:r>
            <a:endParaRPr lang="en-US" sz="15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83970" name="Rectangle 1026"/>
          <p:cNvSpPr>
            <a:spLocks noGrp="1" noChangeArrowheads="1"/>
          </p:cNvSpPr>
          <p:nvPr>
            <p:ph type="title"/>
          </p:nvPr>
        </p:nvSpPr>
        <p:spPr>
          <a:xfrm>
            <a:off x="685800" y="838200"/>
            <a:ext cx="7772400" cy="685800"/>
          </a:xfrm>
        </p:spPr>
        <p:txBody>
          <a:bodyPr/>
          <a:lstStyle/>
          <a:p>
            <a:r>
              <a:rPr lang="en-US" sz="2800" b="1"/>
              <a:t>Grade 7 Persuasive Writing Prompt</a:t>
            </a:r>
            <a:br>
              <a:rPr lang="en-US" sz="2800" b="1"/>
            </a:br>
            <a:endParaRPr lang="en-US" sz="4000" b="1"/>
          </a:p>
        </p:txBody>
      </p:sp>
      <p:sp>
        <p:nvSpPr>
          <p:cNvPr id="83971" name="Rectangle 1027"/>
          <p:cNvSpPr>
            <a:spLocks noGrp="1" noChangeArrowheads="1"/>
          </p:cNvSpPr>
          <p:nvPr>
            <p:ph type="body" idx="1"/>
          </p:nvPr>
        </p:nvSpPr>
        <p:spPr>
          <a:xfrm>
            <a:off x="762000" y="1752600"/>
            <a:ext cx="7772400" cy="3886200"/>
          </a:xfrm>
        </p:spPr>
        <p:txBody>
          <a:bodyPr/>
          <a:lstStyle/>
          <a:p>
            <a:pPr algn="ctr">
              <a:lnSpc>
                <a:spcPct val="80000"/>
              </a:lnSpc>
              <a:buFontTx/>
              <a:buNone/>
            </a:pPr>
            <a:r>
              <a:rPr lang="en-US" sz="2000" b="1"/>
              <a:t>	</a:t>
            </a:r>
            <a:r>
              <a:rPr lang="en-US" sz="2400" b="1"/>
              <a:t>Concert at Your School  </a:t>
            </a:r>
          </a:p>
          <a:p>
            <a:pPr>
              <a:lnSpc>
                <a:spcPct val="80000"/>
              </a:lnSpc>
              <a:buFontTx/>
              <a:buNone/>
            </a:pPr>
            <a:r>
              <a:rPr lang="en-US" sz="2400" b="1"/>
              <a:t>	Your principal is considering inviting a singer or musical group to perform for students at your school to raise money for a local charity.  If you could invite anyone, whom would you choose?  In a multiple-paragraph letter, persuade your principal to invite the singer or group of your choice.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86018" name="Rectangle 1026"/>
          <p:cNvSpPr>
            <a:spLocks noGrp="1" noChangeArrowheads="1"/>
          </p:cNvSpPr>
          <p:nvPr>
            <p:ph type="title"/>
          </p:nvPr>
        </p:nvSpPr>
        <p:spPr>
          <a:xfrm>
            <a:off x="685800" y="381000"/>
            <a:ext cx="7772400" cy="533400"/>
          </a:xfrm>
        </p:spPr>
        <p:txBody>
          <a:bodyPr/>
          <a:lstStyle/>
          <a:p>
            <a:r>
              <a:rPr lang="en-US" sz="2400" b="1"/>
              <a:t>Sample 1</a:t>
            </a:r>
          </a:p>
        </p:txBody>
      </p:sp>
      <p:sp>
        <p:nvSpPr>
          <p:cNvPr id="86019" name="Rectangle 1027"/>
          <p:cNvSpPr>
            <a:spLocks noGrp="1" noChangeArrowheads="1"/>
          </p:cNvSpPr>
          <p:nvPr>
            <p:ph type="body" idx="1"/>
          </p:nvPr>
        </p:nvSpPr>
        <p:spPr>
          <a:xfrm>
            <a:off x="609600" y="838200"/>
            <a:ext cx="7772400" cy="4114800"/>
          </a:xfrm>
        </p:spPr>
        <p:txBody>
          <a:bodyPr/>
          <a:lstStyle/>
          <a:p>
            <a:pPr>
              <a:lnSpc>
                <a:spcPct val="80000"/>
              </a:lnSpc>
              <a:buFontTx/>
              <a:buNone/>
            </a:pPr>
            <a:r>
              <a:rPr lang="en-US" sz="1600" b="1"/>
              <a:t>	Introduction:</a:t>
            </a:r>
            <a:r>
              <a:rPr lang="en-US" sz="1600"/>
              <a:t>  I don’t believe that M____ is doing its part for this community.  In order to fulfill our debt to those in need, I think we should have a fundraiser for S____’s Children Hospital.  They do their part to help children, and I think they should be rewarded for their efforts.</a:t>
            </a:r>
          </a:p>
          <a:p>
            <a:pPr>
              <a:lnSpc>
                <a:spcPct val="30000"/>
              </a:lnSpc>
              <a:buFontTx/>
              <a:buNone/>
            </a:pPr>
            <a:endParaRPr lang="en-US" sz="1600"/>
          </a:p>
          <a:p>
            <a:pPr>
              <a:lnSpc>
                <a:spcPct val="80000"/>
              </a:lnSpc>
              <a:buFontTx/>
              <a:buNone/>
            </a:pPr>
            <a:r>
              <a:rPr lang="en-US" sz="1600"/>
              <a:t>	Throughout the course of human history, there has always been a passion for the one thing that unites us all in some form or another.  Music.  Music is a special bond between people that can change your feelings instantaneously and fill you with a natural ecstasy.  Music stimulates you mind and filters out into other aspects of life. The whole world revolves around music, so what better way to raise money than a live concert?</a:t>
            </a:r>
          </a:p>
          <a:p>
            <a:pPr>
              <a:lnSpc>
                <a:spcPct val="30000"/>
              </a:lnSpc>
              <a:buFontTx/>
              <a:buNone/>
            </a:pPr>
            <a:endParaRPr lang="en-US" sz="1600"/>
          </a:p>
          <a:p>
            <a:pPr>
              <a:lnSpc>
                <a:spcPct val="80000"/>
              </a:lnSpc>
              <a:buFontTx/>
              <a:buNone/>
            </a:pPr>
            <a:r>
              <a:rPr lang="en-US" sz="1600"/>
              <a:t>	Of course, the obvious question races through your mind:  Who should I have perform at the concert?”  The answer is obvious.  Who better to perform than the band led by the greatest guitarist ever, Jimi Hendrix Experience was an incredibly talented band, drawing their energy from Hendrix himself.</a:t>
            </a:r>
          </a:p>
          <a:p>
            <a:pPr>
              <a:lnSpc>
                <a:spcPct val="80000"/>
              </a:lnSpc>
            </a:pPr>
            <a:endParaRPr lang="en-US" sz="1600" b="1"/>
          </a:p>
          <a:p>
            <a:pPr>
              <a:lnSpc>
                <a:spcPct val="80000"/>
              </a:lnSpc>
              <a:buFontTx/>
              <a:buNone/>
            </a:pPr>
            <a:r>
              <a:rPr lang="en-US" sz="1600" b="1"/>
              <a:t>	Conclusion: </a:t>
            </a:r>
            <a:r>
              <a:rPr lang="en-US" sz="1600"/>
              <a:t> As you can see, Mr. B______, there is absolutely no reason why you should exhibit any skepticism about inviting the Jimi Hendrix Experience to our school.  Jimi Hendrix was the greatest man to ever pick up the guitar, and the money you donated to the children at the hospital would give you the appearance of a generous benevolent leader in our community.  If you have any further uncertainties about anything regarding the concert, you can address your questions to me in person.  I hope my input could be of assistance, and I hope you make the decision you feel is suitable for our school.  Thank you for the time.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88066" name="Rectangle 1026"/>
          <p:cNvSpPr>
            <a:spLocks noGrp="1" noChangeArrowheads="1"/>
          </p:cNvSpPr>
          <p:nvPr>
            <p:ph type="title"/>
          </p:nvPr>
        </p:nvSpPr>
        <p:spPr>
          <a:xfrm>
            <a:off x="685800" y="609600"/>
            <a:ext cx="7772400" cy="609600"/>
          </a:xfrm>
        </p:spPr>
        <p:txBody>
          <a:bodyPr/>
          <a:lstStyle/>
          <a:p>
            <a:r>
              <a:rPr lang="en-US" sz="2800" b="1"/>
              <a:t>Sample 2</a:t>
            </a:r>
            <a:endParaRPr lang="en-US" sz="3200" b="1"/>
          </a:p>
        </p:txBody>
      </p:sp>
      <p:sp>
        <p:nvSpPr>
          <p:cNvPr id="88067" name="Rectangle 1027"/>
          <p:cNvSpPr>
            <a:spLocks noGrp="1" noChangeArrowheads="1"/>
          </p:cNvSpPr>
          <p:nvPr>
            <p:ph type="body" idx="1"/>
          </p:nvPr>
        </p:nvSpPr>
        <p:spPr>
          <a:xfrm>
            <a:off x="762000" y="1219200"/>
            <a:ext cx="7772400" cy="5410200"/>
          </a:xfrm>
        </p:spPr>
        <p:txBody>
          <a:bodyPr/>
          <a:lstStyle/>
          <a:p>
            <a:pPr>
              <a:lnSpc>
                <a:spcPct val="80000"/>
              </a:lnSpc>
              <a:buFontTx/>
              <a:buNone/>
            </a:pPr>
            <a:r>
              <a:rPr lang="en-US" sz="2000" b="1"/>
              <a:t>	Introduction</a:t>
            </a:r>
            <a:r>
              <a:rPr lang="en-US" sz="2000"/>
              <a:t>:  The bell rings and kids rush in, pushing and shoving trying to get to their lockers.  They walk into class and hear the announcement.  They announced that all students are to go to the gym for a special performance by Maroon 5.  All the kids are shocked.  They all start whistling and cheering.  </a:t>
            </a:r>
          </a:p>
          <a:p>
            <a:pPr>
              <a:lnSpc>
                <a:spcPct val="80000"/>
              </a:lnSpc>
              <a:buFontTx/>
              <a:buNone/>
            </a:pPr>
            <a:endParaRPr lang="en-US" sz="2000"/>
          </a:p>
          <a:p>
            <a:pPr>
              <a:lnSpc>
                <a:spcPct val="80000"/>
              </a:lnSpc>
              <a:buFontTx/>
              <a:buNone/>
            </a:pPr>
            <a:r>
              <a:rPr lang="en-US" sz="2000"/>
              <a:t>	Ms. B______, wouldn’t it be so tremendous to be able to put a smile on everyone’s face?  To be able to see how shocked they are to hear those words?  It’s not an everyday thing when you get to hear that Maroon 5 will be playing right here in our very own school.</a:t>
            </a:r>
            <a:endParaRPr lang="en-US" sz="2000" b="1"/>
          </a:p>
          <a:p>
            <a:pPr>
              <a:lnSpc>
                <a:spcPct val="80000"/>
              </a:lnSpc>
              <a:buFontTx/>
              <a:buNone/>
            </a:pPr>
            <a:endParaRPr lang="en-US" sz="2000" b="1"/>
          </a:p>
          <a:p>
            <a:pPr>
              <a:lnSpc>
                <a:spcPct val="80000"/>
              </a:lnSpc>
              <a:buFontTx/>
              <a:buNone/>
            </a:pPr>
            <a:r>
              <a:rPr lang="en-US" sz="2000" b="1"/>
              <a:t>	Conclusion</a:t>
            </a:r>
            <a:r>
              <a:rPr lang="en-US" sz="2000"/>
              <a:t>:  In conclusion, please take the time and check this band out.  They’re really great.  Most people don’t get a chance like this to have a singer or group come to their school and perform.  So please take into consideration my idea of inviting Maroon 5 to come to perform.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3"/>
          </p:nvPr>
        </p:nvSpPr>
        <p:spPr/>
        <p:txBody>
          <a:bodyPr/>
          <a:lstStyle/>
          <a:p>
            <a:r>
              <a:rPr lang="en-US"/>
              <a:t>Copyright 2006 Washington OSPI.  All rights reserved.</a:t>
            </a:r>
          </a:p>
        </p:txBody>
      </p:sp>
      <p:sp>
        <p:nvSpPr>
          <p:cNvPr id="90114" name="Rectangle 1026"/>
          <p:cNvSpPr>
            <a:spLocks noGrp="1" noChangeArrowheads="1"/>
          </p:cNvSpPr>
          <p:nvPr>
            <p:ph type="ctrTitle"/>
          </p:nvPr>
        </p:nvSpPr>
        <p:spPr/>
        <p:txBody>
          <a:bodyPr/>
          <a:lstStyle/>
          <a:p>
            <a:r>
              <a:rPr lang="en-US"/>
              <a:t>WASL Examples</a:t>
            </a:r>
          </a:p>
        </p:txBody>
      </p:sp>
      <p:sp>
        <p:nvSpPr>
          <p:cNvPr id="90115" name="Rectangle 1027"/>
          <p:cNvSpPr>
            <a:spLocks noGrp="1" noChangeArrowheads="1"/>
          </p:cNvSpPr>
          <p:nvPr>
            <p:ph type="subTitle" idx="1"/>
          </p:nvPr>
        </p:nvSpPr>
        <p:spPr/>
        <p:txBody>
          <a:bodyPr/>
          <a:lstStyle/>
          <a:p>
            <a:r>
              <a:rPr lang="en-US" sz="4400"/>
              <a:t>10th Grade</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30722" name="Rectangle 2"/>
          <p:cNvSpPr>
            <a:spLocks noGrp="1" noChangeArrowheads="1"/>
          </p:cNvSpPr>
          <p:nvPr>
            <p:ph type="title"/>
          </p:nvPr>
        </p:nvSpPr>
        <p:spPr>
          <a:xfrm>
            <a:off x="685800" y="685800"/>
            <a:ext cx="7772400" cy="990600"/>
          </a:xfrm>
        </p:spPr>
        <p:txBody>
          <a:bodyPr/>
          <a:lstStyle/>
          <a:p>
            <a:r>
              <a:rPr lang="en-US" sz="2800" b="1"/>
              <a:t>Grade 10 Persuasive Writing Prompt</a:t>
            </a:r>
            <a:br>
              <a:rPr lang="en-US" sz="2800" b="1"/>
            </a:br>
            <a:endParaRPr lang="en-US" sz="2000" b="1"/>
          </a:p>
        </p:txBody>
      </p:sp>
      <p:sp>
        <p:nvSpPr>
          <p:cNvPr id="30723" name="Rectangle 3"/>
          <p:cNvSpPr>
            <a:spLocks noGrp="1" noChangeArrowheads="1"/>
          </p:cNvSpPr>
          <p:nvPr>
            <p:ph type="body" idx="1"/>
          </p:nvPr>
        </p:nvSpPr>
        <p:spPr>
          <a:xfrm>
            <a:off x="762000" y="1981200"/>
            <a:ext cx="7772400" cy="3733800"/>
          </a:xfrm>
        </p:spPr>
        <p:txBody>
          <a:bodyPr/>
          <a:lstStyle/>
          <a:p>
            <a:pPr algn="ctr">
              <a:lnSpc>
                <a:spcPct val="80000"/>
              </a:lnSpc>
              <a:buFontTx/>
              <a:buNone/>
            </a:pPr>
            <a:r>
              <a:rPr lang="en-US" sz="1400" b="1"/>
              <a:t>	</a:t>
            </a:r>
            <a:r>
              <a:rPr lang="en-US" sz="2400" b="1"/>
              <a:t>Your Community</a:t>
            </a:r>
          </a:p>
          <a:p>
            <a:pPr>
              <a:lnSpc>
                <a:spcPct val="80000"/>
              </a:lnSpc>
              <a:buFontTx/>
              <a:buNone/>
            </a:pPr>
            <a:r>
              <a:rPr lang="en-US" sz="2400" b="1"/>
              <a:t> 	Many young people have strong opinions about whether nor not their communities are desirable places for teens to live.  Do you consider your community a desirable place for teens to live?  Write a multiple-paragraph letter to parents of teens who live in another area persuading them to move to or avoid your community.</a:t>
            </a:r>
            <a:endParaRPr lang="en-US" sz="1400" b="1"/>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32770" name="Rectangle 2"/>
          <p:cNvSpPr>
            <a:spLocks noGrp="1" noChangeArrowheads="1"/>
          </p:cNvSpPr>
          <p:nvPr>
            <p:ph type="title"/>
          </p:nvPr>
        </p:nvSpPr>
        <p:spPr>
          <a:xfrm>
            <a:off x="685800" y="381000"/>
            <a:ext cx="7772400" cy="685800"/>
          </a:xfrm>
        </p:spPr>
        <p:txBody>
          <a:bodyPr/>
          <a:lstStyle/>
          <a:p>
            <a:r>
              <a:rPr lang="en-US" sz="2800" b="1"/>
              <a:t>Sample 1</a:t>
            </a:r>
            <a:endParaRPr lang="en-US" sz="3200" b="1"/>
          </a:p>
        </p:txBody>
      </p:sp>
      <p:sp>
        <p:nvSpPr>
          <p:cNvPr id="32771" name="Rectangle 3"/>
          <p:cNvSpPr>
            <a:spLocks noGrp="1" noChangeArrowheads="1"/>
          </p:cNvSpPr>
          <p:nvPr>
            <p:ph type="body" idx="1"/>
          </p:nvPr>
        </p:nvSpPr>
        <p:spPr>
          <a:xfrm>
            <a:off x="762000" y="838200"/>
            <a:ext cx="7772400" cy="5486400"/>
          </a:xfrm>
        </p:spPr>
        <p:txBody>
          <a:bodyPr/>
          <a:lstStyle/>
          <a:p>
            <a:pPr>
              <a:lnSpc>
                <a:spcPct val="80000"/>
              </a:lnSpc>
              <a:buFontTx/>
              <a:buNone/>
            </a:pPr>
            <a:r>
              <a:rPr lang="en-US" sz="2000" b="1"/>
              <a:t>	Introduction</a:t>
            </a:r>
            <a:r>
              <a:rPr lang="en-US" sz="2000"/>
              <a:t>:  </a:t>
            </a:r>
          </a:p>
          <a:p>
            <a:pPr>
              <a:lnSpc>
                <a:spcPct val="80000"/>
              </a:lnSpc>
              <a:buFontTx/>
              <a:buNone/>
            </a:pPr>
            <a:r>
              <a:rPr lang="en-US" sz="2000"/>
              <a:t>	A nine year old and his best friends are proudly walking down a dirt trail to the pond to catch tadpoles.  It’s a beautiful, quiet spring day.  The woods are alive with birds, squirrels, and chipmunks.  There’s hardly any crime and everybody seems to be happy.</a:t>
            </a:r>
          </a:p>
          <a:p>
            <a:pPr>
              <a:lnSpc>
                <a:spcPct val="20000"/>
              </a:lnSpc>
              <a:buFontTx/>
              <a:buNone/>
            </a:pPr>
            <a:r>
              <a:rPr lang="en-US" sz="2000"/>
              <a:t>	</a:t>
            </a:r>
          </a:p>
          <a:p>
            <a:pPr>
              <a:lnSpc>
                <a:spcPct val="80000"/>
              </a:lnSpc>
              <a:buFontTx/>
              <a:buNone/>
            </a:pPr>
            <a:r>
              <a:rPr lang="en-US" sz="2000"/>
              <a:t>	You must think that’s a perfect community for a teen to grow up in. Over 2,000 people must have thought that because they decided to move right in.  The beautiful pond with frogs and tadpoles is now just a dried-up rock bed.  The forest, alive with deer and animals, is now thousands of luxurious houses with a development name…</a:t>
            </a:r>
          </a:p>
          <a:p>
            <a:pPr>
              <a:lnSpc>
                <a:spcPct val="20000"/>
              </a:lnSpc>
              <a:buFontTx/>
              <a:buNone/>
            </a:pPr>
            <a:endParaRPr lang="en-US" sz="2000" b="1"/>
          </a:p>
          <a:p>
            <a:pPr>
              <a:lnSpc>
                <a:spcPct val="80000"/>
              </a:lnSpc>
              <a:buFontTx/>
              <a:buNone/>
            </a:pPr>
            <a:r>
              <a:rPr lang="en-US" sz="2000" b="1"/>
              <a:t>	Conclusion</a:t>
            </a:r>
            <a:r>
              <a:rPr lang="en-US" sz="2000"/>
              <a:t>:  I hate seeing more developments and more houses pop up around me.  This is no place for a teen to grow up in.  The crime rate has tripled.  The noise pollution is unbelievable.  On top of all that, no one has fun any more.  No one is smiling.</a:t>
            </a:r>
          </a:p>
          <a:p>
            <a:pPr>
              <a:lnSpc>
                <a:spcPct val="30000"/>
              </a:lnSpc>
              <a:buFontTx/>
              <a:buNone/>
            </a:pPr>
            <a:r>
              <a:rPr lang="en-US" sz="2000"/>
              <a:t>	</a:t>
            </a:r>
          </a:p>
          <a:p>
            <a:pPr>
              <a:lnSpc>
                <a:spcPct val="80000"/>
              </a:lnSpc>
              <a:buFontTx/>
              <a:buNone/>
            </a:pPr>
            <a:r>
              <a:rPr lang="en-US" sz="2000"/>
              <a:t>	I do not consider this a good place for a teen to live.</a:t>
            </a:r>
            <a:endParaRPr lang="en-US" sz="18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34818" name="Rectangle 2"/>
          <p:cNvSpPr>
            <a:spLocks noGrp="1" noChangeArrowheads="1"/>
          </p:cNvSpPr>
          <p:nvPr>
            <p:ph type="title"/>
          </p:nvPr>
        </p:nvSpPr>
        <p:spPr/>
        <p:txBody>
          <a:bodyPr/>
          <a:lstStyle/>
          <a:p>
            <a:r>
              <a:rPr lang="en-US">
                <a:solidFill>
                  <a:schemeClr val="tx1"/>
                </a:solidFill>
              </a:rPr>
              <a:t>Grade 10 Persuasive Prompt</a:t>
            </a:r>
            <a:endParaRPr lang="en-US">
              <a:solidFill>
                <a:schemeClr val="tx1"/>
              </a:solidFill>
              <a:latin typeface="Comic Sans MS" pitchFamily="66" charset="0"/>
            </a:endParaRPr>
          </a:p>
        </p:txBody>
      </p:sp>
      <p:sp>
        <p:nvSpPr>
          <p:cNvPr id="34819" name="Rectangle 3"/>
          <p:cNvSpPr>
            <a:spLocks noGrp="1" noChangeArrowheads="1"/>
          </p:cNvSpPr>
          <p:nvPr>
            <p:ph type="body" idx="1"/>
          </p:nvPr>
        </p:nvSpPr>
        <p:spPr/>
        <p:txBody>
          <a:bodyPr/>
          <a:lstStyle/>
          <a:p>
            <a:pPr>
              <a:buFontTx/>
              <a:buNone/>
            </a:pPr>
            <a:r>
              <a:rPr lang="en-US"/>
              <a:t>	You have been asked to be on a committee to review your high school’s rules.  Choose one rule that needs to be revised, added, or eliminated.  Write a multiple-paragraph letter to your principal </a:t>
            </a:r>
            <a:r>
              <a:rPr lang="en-US" i="1"/>
              <a:t>persuading</a:t>
            </a:r>
            <a:r>
              <a:rPr lang="en-US"/>
              <a:t> him or her to adopt your recommendation.</a:t>
            </a:r>
            <a:endParaRPr lang="en-US">
              <a:latin typeface="Comic Sans MS" pitchFamily="66" charset="0"/>
            </a:endParaRPr>
          </a:p>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36866" name="Rectangle 2"/>
          <p:cNvSpPr>
            <a:spLocks noGrp="1" noChangeArrowheads="1"/>
          </p:cNvSpPr>
          <p:nvPr>
            <p:ph type="title"/>
          </p:nvPr>
        </p:nvSpPr>
        <p:spPr>
          <a:xfrm>
            <a:off x="685800" y="381000"/>
            <a:ext cx="7772400" cy="457200"/>
          </a:xfrm>
        </p:spPr>
        <p:txBody>
          <a:bodyPr/>
          <a:lstStyle/>
          <a:p>
            <a:r>
              <a:rPr lang="en-US" sz="2800" b="1"/>
              <a:t>Sample 1</a:t>
            </a:r>
            <a:endParaRPr lang="en-US"/>
          </a:p>
        </p:txBody>
      </p:sp>
      <p:sp>
        <p:nvSpPr>
          <p:cNvPr id="36867" name="Rectangle 3"/>
          <p:cNvSpPr>
            <a:spLocks noGrp="1" noChangeArrowheads="1"/>
          </p:cNvSpPr>
          <p:nvPr>
            <p:ph type="body" idx="1"/>
          </p:nvPr>
        </p:nvSpPr>
        <p:spPr>
          <a:xfrm>
            <a:off x="685800" y="685800"/>
            <a:ext cx="7772400" cy="4114800"/>
          </a:xfrm>
        </p:spPr>
        <p:txBody>
          <a:bodyPr/>
          <a:lstStyle/>
          <a:p>
            <a:pPr>
              <a:lnSpc>
                <a:spcPct val="90000"/>
              </a:lnSpc>
              <a:buFontTx/>
              <a:buNone/>
            </a:pPr>
            <a:r>
              <a:rPr lang="en-US" sz="1600" b="1"/>
              <a:t>	Introduction</a:t>
            </a:r>
          </a:p>
          <a:p>
            <a:pPr>
              <a:lnSpc>
                <a:spcPct val="90000"/>
              </a:lnSpc>
              <a:buFontTx/>
              <a:buNone/>
            </a:pPr>
            <a:r>
              <a:rPr lang="en-US" sz="1600"/>
              <a:t>	</a:t>
            </a:r>
            <a:r>
              <a:rPr lang="en-US" sz="1800"/>
              <a:t>As an appointed member of the recently established School Rule Review Committee, I have spent the past few days along with my colleague, Mr.. C----t, looking over the rules and regulations of Sesame High School concerning transportation and the housing of vehicles.  In doing so, it has come to our attention that one in particular fails to support the needs and wishes of the student body.  I am referring to Article III, Section IV of the Rules and Regulations hand book which states that “The parking of motor vehicles in the tricycle lot is prohibited.  Violators will be subject to immediate defenestration.” Presently, the rule is more of a hindrance than help for the school.</a:t>
            </a:r>
            <a:endParaRPr lang="en-US" sz="1600"/>
          </a:p>
          <a:p>
            <a:pPr>
              <a:lnSpc>
                <a:spcPct val="20000"/>
              </a:lnSpc>
              <a:buFontTx/>
              <a:buNone/>
            </a:pPr>
            <a:endParaRPr lang="en-US" sz="1600"/>
          </a:p>
          <a:p>
            <a:pPr>
              <a:lnSpc>
                <a:spcPct val="90000"/>
              </a:lnSpc>
              <a:buFontTx/>
              <a:buNone/>
            </a:pPr>
            <a:r>
              <a:rPr lang="en-US" sz="1600" b="1"/>
              <a:t>	Conclusion</a:t>
            </a:r>
          </a:p>
          <a:p>
            <a:pPr>
              <a:lnSpc>
                <a:spcPct val="90000"/>
              </a:lnSpc>
              <a:buFontTx/>
              <a:buNone/>
            </a:pPr>
            <a:r>
              <a:rPr lang="en-US" sz="1600"/>
              <a:t>	</a:t>
            </a:r>
            <a:r>
              <a:rPr lang="en-US" sz="1800"/>
              <a:t>By allowing owners of motor scooters parking privileges in the tricycle lot, the students will be delighted and tardies will promptly drop down to their previous numbers.  Thirty years ago Article III Section IV was created for a purpose which it served most effectively.  Now that threat is gone and new circumstances call for change.  As amusing as it is to watch violators being thrown from a window, I hope that you will consider my words as legitimate representation of the student body and amend the policy.  Thank you for your time</a:t>
            </a:r>
            <a:r>
              <a:rPr lang="en-US" sz="1600"/>
              <a:t>.</a:t>
            </a:r>
            <a:r>
              <a:rPr lang="en-US" sz="2400">
                <a:latin typeface="Comic Sans MS" pitchFamily="66" charset="0"/>
              </a:rPr>
              <a:t>                      </a:t>
            </a:r>
          </a:p>
          <a:p>
            <a:pPr>
              <a:lnSpc>
                <a:spcPct val="90000"/>
              </a:lnSpc>
            </a:pPr>
            <a:endParaRPr lang="en-US" sz="24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p>
            <a:r>
              <a:rPr lang="en-US"/>
              <a:t>Copyright 2006 Washington OSPI.  All rights reserved.</a:t>
            </a:r>
          </a:p>
        </p:txBody>
      </p:sp>
      <p:sp>
        <p:nvSpPr>
          <p:cNvPr id="38914" name="Text Box 2"/>
          <p:cNvSpPr txBox="1">
            <a:spLocks noChangeArrowheads="1"/>
          </p:cNvSpPr>
          <p:nvPr/>
        </p:nvSpPr>
        <p:spPr bwMode="auto">
          <a:xfrm>
            <a:off x="1455738" y="1792288"/>
            <a:ext cx="7002462" cy="2041525"/>
          </a:xfrm>
          <a:prstGeom prst="rect">
            <a:avLst/>
          </a:prstGeom>
          <a:noFill/>
          <a:ln w="12700" cap="sq">
            <a:noFill/>
            <a:miter lim="800000"/>
            <a:headEnd type="none" w="sm" len="sm"/>
            <a:tailEnd type="none" w="sm" len="sm"/>
          </a:ln>
          <a:effectLst/>
        </p:spPr>
        <p:txBody>
          <a:bodyPr>
            <a:spAutoFit/>
          </a:bodyPr>
          <a:lstStyle/>
          <a:p>
            <a:pPr eaLnBrk="1" hangingPunct="1"/>
            <a:r>
              <a:rPr lang="en-US" sz="3200">
                <a:latin typeface="Arial" charset="0"/>
              </a:rPr>
              <a:t>What follows are pre-instruction and </a:t>
            </a:r>
          </a:p>
          <a:p>
            <a:pPr eaLnBrk="1" hangingPunct="1"/>
            <a:r>
              <a:rPr lang="en-US" sz="3200">
                <a:latin typeface="Arial" charset="0"/>
              </a:rPr>
              <a:t>post-instruction examples of introductions and conclusions that may be used for additional scoring.</a:t>
            </a:r>
            <a:r>
              <a:rPr lang="en-US">
                <a:latin typeface="Arial" charset="0"/>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3"/>
          </p:nvPr>
        </p:nvSpPr>
        <p:spPr/>
        <p:txBody>
          <a:bodyPr/>
          <a:lstStyle/>
          <a:p>
            <a:r>
              <a:rPr lang="en-US"/>
              <a:t>Copyright 2006 Washington OSPI.  All rights reserved.</a:t>
            </a:r>
          </a:p>
        </p:txBody>
      </p:sp>
      <p:sp>
        <p:nvSpPr>
          <p:cNvPr id="39938" name="Rectangle 2"/>
          <p:cNvSpPr>
            <a:spLocks noGrp="1" noChangeArrowheads="1"/>
          </p:cNvSpPr>
          <p:nvPr>
            <p:ph type="ctrTitle"/>
          </p:nvPr>
        </p:nvSpPr>
        <p:spPr>
          <a:xfrm>
            <a:off x="609600" y="914400"/>
            <a:ext cx="7772400" cy="1143000"/>
          </a:xfrm>
        </p:spPr>
        <p:txBody>
          <a:bodyPr/>
          <a:lstStyle/>
          <a:p>
            <a:r>
              <a:rPr lang="en-US"/>
              <a:t>Pre/Post Examples</a:t>
            </a:r>
          </a:p>
        </p:txBody>
      </p:sp>
      <p:sp>
        <p:nvSpPr>
          <p:cNvPr id="39939" name="Rectangle 3"/>
          <p:cNvSpPr>
            <a:spLocks noGrp="1" noChangeArrowheads="1"/>
          </p:cNvSpPr>
          <p:nvPr>
            <p:ph type="subTitle" idx="1"/>
          </p:nvPr>
        </p:nvSpPr>
        <p:spPr>
          <a:xfrm>
            <a:off x="1295400" y="1905000"/>
            <a:ext cx="6400800" cy="1752600"/>
          </a:xfrm>
        </p:spPr>
        <p:txBody>
          <a:bodyPr/>
          <a:lstStyle/>
          <a:p>
            <a:r>
              <a:rPr lang="en-US" sz="4400"/>
              <a:t>7th Grade</a:t>
            </a:r>
          </a:p>
          <a:p>
            <a:endParaRPr lang="en-US" sz="4400"/>
          </a:p>
          <a:p>
            <a:endParaRPr lang="en-US" sz="44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41986" name="Rectangle 2"/>
          <p:cNvSpPr>
            <a:spLocks noGrp="1" noChangeArrowheads="1"/>
          </p:cNvSpPr>
          <p:nvPr>
            <p:ph type="title"/>
          </p:nvPr>
        </p:nvSpPr>
        <p:spPr>
          <a:xfrm>
            <a:off x="228600" y="762000"/>
            <a:ext cx="8915400" cy="762000"/>
          </a:xfrm>
        </p:spPr>
        <p:txBody>
          <a:bodyPr/>
          <a:lstStyle/>
          <a:p>
            <a:pPr>
              <a:lnSpc>
                <a:spcPct val="60000"/>
              </a:lnSpc>
            </a:pPr>
            <a:r>
              <a:rPr lang="en-US" sz="2800"/>
              <a:t>Middle School Expository Pre-Lesson Example</a:t>
            </a:r>
            <a:br>
              <a:rPr lang="en-US" sz="2800"/>
            </a:br>
            <a:r>
              <a:rPr lang="en-US" sz="2800"/>
              <a:t/>
            </a:r>
            <a:br>
              <a:rPr lang="en-US" sz="2800"/>
            </a:br>
            <a:r>
              <a:rPr lang="en-US" sz="2200"/>
              <a:t>Using the Introduction Scoring  Guide, score the introduction.</a:t>
            </a:r>
            <a:endParaRPr lang="en-US" sz="4000"/>
          </a:p>
        </p:txBody>
      </p:sp>
      <p:sp>
        <p:nvSpPr>
          <p:cNvPr id="41987" name="Rectangle 3"/>
          <p:cNvSpPr>
            <a:spLocks noGrp="1" noChangeArrowheads="1"/>
          </p:cNvSpPr>
          <p:nvPr>
            <p:ph type="body" sz="half" idx="1"/>
          </p:nvPr>
        </p:nvSpPr>
        <p:spPr>
          <a:xfrm>
            <a:off x="457200" y="1752600"/>
            <a:ext cx="4114800" cy="3581400"/>
          </a:xfrm>
        </p:spPr>
        <p:txBody>
          <a:bodyPr anchor="ctr"/>
          <a:lstStyle/>
          <a:p>
            <a:pPr marL="0" indent="0">
              <a:lnSpc>
                <a:spcPct val="90000"/>
              </a:lnSpc>
              <a:buFontTx/>
              <a:buNone/>
            </a:pPr>
            <a:endParaRPr lang="en-US" sz="2400"/>
          </a:p>
          <a:p>
            <a:pPr marL="0" indent="0">
              <a:lnSpc>
                <a:spcPct val="90000"/>
              </a:lnSpc>
              <a:buFontTx/>
              <a:buNone/>
            </a:pPr>
            <a:r>
              <a:rPr lang="en-US" sz="2400"/>
              <a:t>Hello, I am a girl from the future.  100 years to be exact.  I live in the big city of …., ….. and many things have changed in the past 100 years.  “How has it changed?” you may be asking yourself.  In this letter I am writing you I will tell you how.</a:t>
            </a:r>
          </a:p>
          <a:p>
            <a:pPr marL="0" indent="0">
              <a:lnSpc>
                <a:spcPct val="90000"/>
              </a:lnSpc>
              <a:buFontTx/>
              <a:buNone/>
            </a:pPr>
            <a:endParaRPr lang="en-US" sz="2000">
              <a:latin typeface="Times New Roman" pitchFamily="18" charset="0"/>
            </a:endParaRPr>
          </a:p>
          <a:p>
            <a:pPr marL="0" indent="0">
              <a:lnSpc>
                <a:spcPct val="90000"/>
              </a:lnSpc>
            </a:pPr>
            <a:endParaRPr lang="en-US" sz="1200"/>
          </a:p>
        </p:txBody>
      </p:sp>
      <p:sp>
        <p:nvSpPr>
          <p:cNvPr id="41988" name="Rectangle 4"/>
          <p:cNvSpPr>
            <a:spLocks noGrp="1" noChangeArrowheads="1"/>
          </p:cNvSpPr>
          <p:nvPr>
            <p:ph type="body" sz="half" idx="2"/>
          </p:nvPr>
        </p:nvSpPr>
        <p:spPr>
          <a:xfrm>
            <a:off x="4572000" y="1752600"/>
            <a:ext cx="3962400" cy="4191000"/>
          </a:xfrm>
        </p:spPr>
        <p:txBody>
          <a:bodyPr/>
          <a:lstStyle/>
          <a:p>
            <a:pPr marL="173038" indent="-173038">
              <a:lnSpc>
                <a:spcPct val="90000"/>
              </a:lnSpc>
              <a:buFontTx/>
              <a:buNone/>
            </a:pPr>
            <a:r>
              <a:rPr lang="en-US" sz="2000"/>
              <a:t>Annotations:</a:t>
            </a:r>
          </a:p>
          <a:p>
            <a:pPr marL="173038" indent="-173038">
              <a:lnSpc>
                <a:spcPct val="90000"/>
              </a:lnSpc>
            </a:pPr>
            <a:r>
              <a:rPr lang="en-US" sz="2400"/>
              <a:t>Adequately engages reader’s interest</a:t>
            </a:r>
          </a:p>
          <a:p>
            <a:pPr marL="173038" indent="-173038">
              <a:lnSpc>
                <a:spcPct val="90000"/>
              </a:lnSpc>
            </a:pPr>
            <a:r>
              <a:rPr lang="en-US" sz="2400"/>
              <a:t>Implies a vague structure</a:t>
            </a:r>
          </a:p>
          <a:p>
            <a:pPr marL="173038" indent="-173038">
              <a:lnSpc>
                <a:spcPct val="90000"/>
              </a:lnSpc>
            </a:pPr>
            <a:r>
              <a:rPr lang="en-US" sz="2400"/>
              <a:t>Includes a very brief overview and question</a:t>
            </a:r>
          </a:p>
          <a:p>
            <a:pPr marL="173038" indent="-173038">
              <a:lnSpc>
                <a:spcPct val="90000"/>
              </a:lnSpc>
            </a:pPr>
            <a:r>
              <a:rPr lang="en-US" sz="2400"/>
              <a:t>Support loosely connected to the thesis</a:t>
            </a:r>
          </a:p>
          <a:p>
            <a:pPr marL="173038" indent="-173038">
              <a:lnSpc>
                <a:spcPct val="90000"/>
              </a:lnSpc>
            </a:pPr>
            <a:r>
              <a:rPr lang="en-US" sz="2400"/>
              <a:t>Thesis stated</a:t>
            </a:r>
          </a:p>
          <a:p>
            <a:pPr marL="173038" indent="-173038">
              <a:lnSpc>
                <a:spcPct val="90000"/>
              </a:lnSpc>
              <a:buFontTx/>
              <a:buNone/>
            </a:pPr>
            <a:r>
              <a:rPr lang="en-US" sz="2400"/>
              <a:t>Score of 3</a:t>
            </a:r>
            <a:endParaRPr lang="en-US" sz="2400">
              <a:latin typeface="Times New Roman" pitchFamily="18" charset="0"/>
            </a:endParaRPr>
          </a:p>
          <a:p>
            <a:pPr marL="173038" indent="-173038">
              <a:lnSpc>
                <a:spcPct val="90000"/>
              </a:lnSpc>
            </a:pPr>
            <a:endParaRPr lang="en-US" sz="20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88">
                                            <p:txEl>
                                              <p:pRg st="0" end="0"/>
                                            </p:txEl>
                                          </p:spTgt>
                                        </p:tgtEl>
                                        <p:attrNameLst>
                                          <p:attrName>style.visibility</p:attrName>
                                        </p:attrNameLst>
                                      </p:cBhvr>
                                      <p:to>
                                        <p:strVal val="visible"/>
                                      </p:to>
                                    </p:set>
                                    <p:anim calcmode="lin" valueType="num">
                                      <p:cBhvr additive="base">
                                        <p:cTn id="7" dur="500" fill="hold"/>
                                        <p:tgtEl>
                                          <p:spTgt spid="4198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9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988">
                                            <p:txEl>
                                              <p:pRg st="1" end="1"/>
                                            </p:txEl>
                                          </p:spTgt>
                                        </p:tgtEl>
                                        <p:attrNameLst>
                                          <p:attrName>style.visibility</p:attrName>
                                        </p:attrNameLst>
                                      </p:cBhvr>
                                      <p:to>
                                        <p:strVal val="visible"/>
                                      </p:to>
                                    </p:set>
                                    <p:anim calcmode="lin" valueType="num">
                                      <p:cBhvr additive="base">
                                        <p:cTn id="13" dur="500" fill="hold"/>
                                        <p:tgtEl>
                                          <p:spTgt spid="4198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98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988">
                                            <p:txEl>
                                              <p:pRg st="2" end="2"/>
                                            </p:txEl>
                                          </p:spTgt>
                                        </p:tgtEl>
                                        <p:attrNameLst>
                                          <p:attrName>style.visibility</p:attrName>
                                        </p:attrNameLst>
                                      </p:cBhvr>
                                      <p:to>
                                        <p:strVal val="visible"/>
                                      </p:to>
                                    </p:set>
                                    <p:anim calcmode="lin" valueType="num">
                                      <p:cBhvr additive="base">
                                        <p:cTn id="19" dur="500" fill="hold"/>
                                        <p:tgtEl>
                                          <p:spTgt spid="4198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98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1988">
                                            <p:txEl>
                                              <p:pRg st="3" end="3"/>
                                            </p:txEl>
                                          </p:spTgt>
                                        </p:tgtEl>
                                        <p:attrNameLst>
                                          <p:attrName>style.visibility</p:attrName>
                                        </p:attrNameLst>
                                      </p:cBhvr>
                                      <p:to>
                                        <p:strVal val="visible"/>
                                      </p:to>
                                    </p:set>
                                    <p:anim calcmode="lin" valueType="num">
                                      <p:cBhvr additive="base">
                                        <p:cTn id="25" dur="500" fill="hold"/>
                                        <p:tgtEl>
                                          <p:spTgt spid="4198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98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1988">
                                            <p:txEl>
                                              <p:pRg st="4" end="4"/>
                                            </p:txEl>
                                          </p:spTgt>
                                        </p:tgtEl>
                                        <p:attrNameLst>
                                          <p:attrName>style.visibility</p:attrName>
                                        </p:attrNameLst>
                                      </p:cBhvr>
                                      <p:to>
                                        <p:strVal val="visible"/>
                                      </p:to>
                                    </p:set>
                                    <p:anim calcmode="lin" valueType="num">
                                      <p:cBhvr additive="base">
                                        <p:cTn id="31" dur="500" fill="hold"/>
                                        <p:tgtEl>
                                          <p:spTgt spid="4198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198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1988">
                                            <p:txEl>
                                              <p:pRg st="5" end="5"/>
                                            </p:txEl>
                                          </p:spTgt>
                                        </p:tgtEl>
                                        <p:attrNameLst>
                                          <p:attrName>style.visibility</p:attrName>
                                        </p:attrNameLst>
                                      </p:cBhvr>
                                      <p:to>
                                        <p:strVal val="visible"/>
                                      </p:to>
                                    </p:set>
                                    <p:anim calcmode="lin" valueType="num">
                                      <p:cBhvr additive="base">
                                        <p:cTn id="37" dur="500" fill="hold"/>
                                        <p:tgtEl>
                                          <p:spTgt spid="4198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198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1988">
                                            <p:txEl>
                                              <p:pRg st="6" end="6"/>
                                            </p:txEl>
                                          </p:spTgt>
                                        </p:tgtEl>
                                        <p:attrNameLst>
                                          <p:attrName>style.visibility</p:attrName>
                                        </p:attrNameLst>
                                      </p:cBhvr>
                                      <p:to>
                                        <p:strVal val="visible"/>
                                      </p:to>
                                    </p:set>
                                    <p:anim calcmode="lin" valueType="num">
                                      <p:cBhvr additive="base">
                                        <p:cTn id="43" dur="500" fill="hold"/>
                                        <p:tgtEl>
                                          <p:spTgt spid="4198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198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44034" name="Rectangle 2"/>
          <p:cNvSpPr>
            <a:spLocks noGrp="1" noChangeArrowheads="1"/>
          </p:cNvSpPr>
          <p:nvPr>
            <p:ph type="title"/>
          </p:nvPr>
        </p:nvSpPr>
        <p:spPr>
          <a:xfrm>
            <a:off x="762000" y="304800"/>
            <a:ext cx="7772400" cy="762000"/>
          </a:xfrm>
        </p:spPr>
        <p:txBody>
          <a:bodyPr/>
          <a:lstStyle/>
          <a:p>
            <a:pPr>
              <a:lnSpc>
                <a:spcPct val="70000"/>
              </a:lnSpc>
            </a:pPr>
            <a:r>
              <a:rPr lang="en-US" sz="2800"/>
              <a:t> </a:t>
            </a:r>
            <a:r>
              <a:rPr lang="en-US" sz="2600"/>
              <a:t>Middle School Expository Post-Lesson Example</a:t>
            </a:r>
            <a:r>
              <a:rPr lang="en-US" sz="2800"/>
              <a:t/>
            </a:r>
            <a:br>
              <a:rPr lang="en-US" sz="2800"/>
            </a:br>
            <a:r>
              <a:rPr lang="en-US" sz="2800"/>
              <a:t/>
            </a:r>
            <a:br>
              <a:rPr lang="en-US" sz="2800"/>
            </a:br>
            <a:r>
              <a:rPr lang="en-US" sz="2200"/>
              <a:t>Using the Introduction Scoring  Guide, score the introduction.</a:t>
            </a:r>
            <a:endParaRPr lang="en-US" sz="4000"/>
          </a:p>
        </p:txBody>
      </p:sp>
      <p:sp>
        <p:nvSpPr>
          <p:cNvPr id="44035" name="Rectangle 3"/>
          <p:cNvSpPr>
            <a:spLocks noGrp="1" noChangeArrowheads="1"/>
          </p:cNvSpPr>
          <p:nvPr>
            <p:ph type="body" sz="half" idx="1"/>
          </p:nvPr>
        </p:nvSpPr>
        <p:spPr>
          <a:xfrm>
            <a:off x="533400" y="1828800"/>
            <a:ext cx="4114800" cy="4495800"/>
          </a:xfrm>
        </p:spPr>
        <p:txBody>
          <a:bodyPr anchor="ctr"/>
          <a:lstStyle/>
          <a:p>
            <a:pPr marL="0" indent="0">
              <a:lnSpc>
                <a:spcPct val="90000"/>
              </a:lnSpc>
              <a:buFontTx/>
              <a:buNone/>
            </a:pPr>
            <a:r>
              <a:rPr lang="en-US" sz="2400"/>
              <a:t>Life in the year 2005 is drastically different than in the year of 1905.  Automobiles (our version of your horseless carriage) choke the air with pollution that would make you sick to your stomach.  Women have the same rights as men and everyone dresses differently.  We live in a time that is supposedly equal, but elitism still exists.  I exist in a time that is rumored to be happy but that is not true for some.  This is the future.</a:t>
            </a:r>
          </a:p>
          <a:p>
            <a:pPr marL="0" indent="0">
              <a:lnSpc>
                <a:spcPct val="90000"/>
              </a:lnSpc>
              <a:buFontTx/>
              <a:buNone/>
            </a:pPr>
            <a:endParaRPr lang="en-US" sz="1400">
              <a:latin typeface="Times New Roman" pitchFamily="18" charset="0"/>
            </a:endParaRPr>
          </a:p>
          <a:p>
            <a:pPr marL="0" indent="0">
              <a:lnSpc>
                <a:spcPct val="90000"/>
              </a:lnSpc>
            </a:pPr>
            <a:endParaRPr lang="en-US" sz="1400"/>
          </a:p>
        </p:txBody>
      </p:sp>
      <p:sp>
        <p:nvSpPr>
          <p:cNvPr id="44036" name="Rectangle 4"/>
          <p:cNvSpPr>
            <a:spLocks noGrp="1" noChangeArrowheads="1"/>
          </p:cNvSpPr>
          <p:nvPr>
            <p:ph type="body" sz="half" idx="2"/>
          </p:nvPr>
        </p:nvSpPr>
        <p:spPr>
          <a:xfrm>
            <a:off x="4572000" y="1295400"/>
            <a:ext cx="4572000" cy="4800600"/>
          </a:xfrm>
        </p:spPr>
        <p:txBody>
          <a:bodyPr/>
          <a:lstStyle/>
          <a:p>
            <a:pPr marL="173038" indent="-173038">
              <a:lnSpc>
                <a:spcPct val="90000"/>
              </a:lnSpc>
              <a:buFontTx/>
              <a:buNone/>
            </a:pPr>
            <a:r>
              <a:rPr lang="en-US" sz="1800"/>
              <a:t>Annotations:</a:t>
            </a:r>
          </a:p>
          <a:p>
            <a:pPr marL="173038" indent="-173038">
              <a:lnSpc>
                <a:spcPct val="90000"/>
              </a:lnSpc>
            </a:pPr>
            <a:r>
              <a:rPr lang="en-US" sz="2400"/>
              <a:t>Grabs the reader’s attention</a:t>
            </a:r>
          </a:p>
          <a:p>
            <a:pPr marL="173038" indent="-173038">
              <a:lnSpc>
                <a:spcPct val="90000"/>
              </a:lnSpc>
            </a:pPr>
            <a:r>
              <a:rPr lang="en-US" sz="2400"/>
              <a:t>Implies a comparison organizational structure</a:t>
            </a:r>
          </a:p>
          <a:p>
            <a:pPr marL="173038" indent="-173038">
              <a:lnSpc>
                <a:spcPct val="90000"/>
              </a:lnSpc>
            </a:pPr>
            <a:r>
              <a:rPr lang="en-US" sz="2400"/>
              <a:t>Contains contrast,</a:t>
            </a:r>
            <a:r>
              <a:rPr lang="en-US" sz="2400" i="1"/>
              <a:t> description </a:t>
            </a:r>
            <a:r>
              <a:rPr lang="en-US" sz="2400"/>
              <a:t>and makes announcements </a:t>
            </a:r>
          </a:p>
          <a:p>
            <a:pPr marL="173038" indent="-173038">
              <a:lnSpc>
                <a:spcPct val="90000"/>
              </a:lnSpc>
            </a:pPr>
            <a:r>
              <a:rPr lang="en-US" sz="2400"/>
              <a:t>Support connected to the thesis providing strong lead in that is clear, relevant, and connected</a:t>
            </a:r>
          </a:p>
          <a:p>
            <a:pPr marL="173038" indent="-173038">
              <a:lnSpc>
                <a:spcPct val="90000"/>
              </a:lnSpc>
            </a:pPr>
            <a:r>
              <a:rPr lang="en-US" sz="2400"/>
              <a:t>Clear thesis</a:t>
            </a:r>
          </a:p>
          <a:p>
            <a:pPr marL="173038" indent="-173038">
              <a:lnSpc>
                <a:spcPct val="90000"/>
              </a:lnSpc>
              <a:buFontTx/>
              <a:buNone/>
            </a:pPr>
            <a:r>
              <a:rPr lang="en-US" sz="2400"/>
              <a:t>Score of 4</a:t>
            </a:r>
            <a:endParaRPr lang="en-US" sz="2400">
              <a:latin typeface="Times New Roman" pitchFamily="18" charset="0"/>
            </a:endParaRPr>
          </a:p>
          <a:p>
            <a:pPr marL="173038" indent="-173038">
              <a:lnSpc>
                <a:spcPct val="90000"/>
              </a:lnSpc>
            </a:pPr>
            <a:endParaRPr lang="en-US" sz="14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036">
                                            <p:txEl>
                                              <p:pRg st="0" end="0"/>
                                            </p:txEl>
                                          </p:spTgt>
                                        </p:tgtEl>
                                        <p:attrNameLst>
                                          <p:attrName>style.visibility</p:attrName>
                                        </p:attrNameLst>
                                      </p:cBhvr>
                                      <p:to>
                                        <p:strVal val="visible"/>
                                      </p:to>
                                    </p:set>
                                    <p:anim calcmode="lin" valueType="num">
                                      <p:cBhvr additive="base">
                                        <p:cTn id="7" dur="500" fill="hold"/>
                                        <p:tgtEl>
                                          <p:spTgt spid="4403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036">
                                            <p:txEl>
                                              <p:pRg st="1" end="1"/>
                                            </p:txEl>
                                          </p:spTgt>
                                        </p:tgtEl>
                                        <p:attrNameLst>
                                          <p:attrName>style.visibility</p:attrName>
                                        </p:attrNameLst>
                                      </p:cBhvr>
                                      <p:to>
                                        <p:strVal val="visible"/>
                                      </p:to>
                                    </p:set>
                                    <p:anim calcmode="lin" valueType="num">
                                      <p:cBhvr additive="base">
                                        <p:cTn id="13" dur="500" fill="hold"/>
                                        <p:tgtEl>
                                          <p:spTgt spid="4403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4036">
                                            <p:txEl>
                                              <p:pRg st="2" end="2"/>
                                            </p:txEl>
                                          </p:spTgt>
                                        </p:tgtEl>
                                        <p:attrNameLst>
                                          <p:attrName>style.visibility</p:attrName>
                                        </p:attrNameLst>
                                      </p:cBhvr>
                                      <p:to>
                                        <p:strVal val="visible"/>
                                      </p:to>
                                    </p:set>
                                    <p:anim calcmode="lin" valueType="num">
                                      <p:cBhvr additive="base">
                                        <p:cTn id="19" dur="500" fill="hold"/>
                                        <p:tgtEl>
                                          <p:spTgt spid="4403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403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4036">
                                            <p:txEl>
                                              <p:pRg st="3" end="3"/>
                                            </p:txEl>
                                          </p:spTgt>
                                        </p:tgtEl>
                                        <p:attrNameLst>
                                          <p:attrName>style.visibility</p:attrName>
                                        </p:attrNameLst>
                                      </p:cBhvr>
                                      <p:to>
                                        <p:strVal val="visible"/>
                                      </p:to>
                                    </p:set>
                                    <p:anim calcmode="lin" valueType="num">
                                      <p:cBhvr additive="base">
                                        <p:cTn id="25" dur="500" fill="hold"/>
                                        <p:tgtEl>
                                          <p:spTgt spid="4403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403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4036">
                                            <p:txEl>
                                              <p:pRg st="4" end="4"/>
                                            </p:txEl>
                                          </p:spTgt>
                                        </p:tgtEl>
                                        <p:attrNameLst>
                                          <p:attrName>style.visibility</p:attrName>
                                        </p:attrNameLst>
                                      </p:cBhvr>
                                      <p:to>
                                        <p:strVal val="visible"/>
                                      </p:to>
                                    </p:set>
                                    <p:anim calcmode="lin" valueType="num">
                                      <p:cBhvr additive="base">
                                        <p:cTn id="31" dur="500" fill="hold"/>
                                        <p:tgtEl>
                                          <p:spTgt spid="4403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403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4036">
                                            <p:txEl>
                                              <p:pRg st="5" end="5"/>
                                            </p:txEl>
                                          </p:spTgt>
                                        </p:tgtEl>
                                        <p:attrNameLst>
                                          <p:attrName>style.visibility</p:attrName>
                                        </p:attrNameLst>
                                      </p:cBhvr>
                                      <p:to>
                                        <p:strVal val="visible"/>
                                      </p:to>
                                    </p:set>
                                    <p:anim calcmode="lin" valueType="num">
                                      <p:cBhvr additive="base">
                                        <p:cTn id="37" dur="500" fill="hold"/>
                                        <p:tgtEl>
                                          <p:spTgt spid="4403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403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4036">
                                            <p:txEl>
                                              <p:pRg st="6" end="6"/>
                                            </p:txEl>
                                          </p:spTgt>
                                        </p:tgtEl>
                                        <p:attrNameLst>
                                          <p:attrName>style.visibility</p:attrName>
                                        </p:attrNameLst>
                                      </p:cBhvr>
                                      <p:to>
                                        <p:strVal val="visible"/>
                                      </p:to>
                                    </p:set>
                                    <p:anim calcmode="lin" valueType="num">
                                      <p:cBhvr additive="base">
                                        <p:cTn id="43" dur="500" fill="hold"/>
                                        <p:tgtEl>
                                          <p:spTgt spid="4403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403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46082" name="Rectangle 2"/>
          <p:cNvSpPr>
            <a:spLocks noGrp="1" noChangeArrowheads="1"/>
          </p:cNvSpPr>
          <p:nvPr>
            <p:ph type="title"/>
          </p:nvPr>
        </p:nvSpPr>
        <p:spPr>
          <a:xfrm>
            <a:off x="685800" y="762000"/>
            <a:ext cx="7772400" cy="1143000"/>
          </a:xfrm>
        </p:spPr>
        <p:txBody>
          <a:bodyPr/>
          <a:lstStyle/>
          <a:p>
            <a:pPr>
              <a:lnSpc>
                <a:spcPct val="90000"/>
              </a:lnSpc>
            </a:pPr>
            <a:r>
              <a:rPr lang="en-US" sz="2800"/>
              <a:t>Middle School Persuasive Pre-Lesson </a:t>
            </a:r>
            <a:br>
              <a:rPr lang="en-US" sz="2800"/>
            </a:br>
            <a:r>
              <a:rPr lang="en-US" sz="2200"/>
              <a:t>Using the Introduction Scoring  Guide, score the introduction.</a:t>
            </a:r>
            <a:r>
              <a:rPr lang="en-US" sz="2800"/>
              <a:t> </a:t>
            </a:r>
            <a:br>
              <a:rPr lang="en-US" sz="2800"/>
            </a:br>
            <a:endParaRPr lang="en-US" sz="2800"/>
          </a:p>
        </p:txBody>
      </p:sp>
      <p:sp>
        <p:nvSpPr>
          <p:cNvPr id="46083" name="Rectangle 3"/>
          <p:cNvSpPr>
            <a:spLocks noGrp="1" noChangeArrowheads="1"/>
          </p:cNvSpPr>
          <p:nvPr>
            <p:ph type="body" sz="half" idx="1"/>
          </p:nvPr>
        </p:nvSpPr>
        <p:spPr/>
        <p:txBody>
          <a:bodyPr/>
          <a:lstStyle/>
          <a:p>
            <a:pPr marL="0" indent="0">
              <a:lnSpc>
                <a:spcPct val="90000"/>
              </a:lnSpc>
              <a:buFontTx/>
              <a:buNone/>
            </a:pPr>
            <a:r>
              <a:rPr lang="en-US"/>
              <a:t>Hello Ms. C.  How are you doing? I just want to tell you what new exercise program or after school program you should add. You will learn more about this new exercise or after school program.</a:t>
            </a:r>
            <a:endParaRPr lang="en-US">
              <a:latin typeface="Times New Roman" pitchFamily="18" charset="0"/>
            </a:endParaRPr>
          </a:p>
          <a:p>
            <a:pPr marL="0" indent="0">
              <a:lnSpc>
                <a:spcPct val="90000"/>
              </a:lnSpc>
              <a:buFontTx/>
              <a:buNone/>
            </a:pPr>
            <a:endParaRPr lang="en-US"/>
          </a:p>
        </p:txBody>
      </p:sp>
      <p:sp>
        <p:nvSpPr>
          <p:cNvPr id="46084" name="Rectangle 4"/>
          <p:cNvSpPr>
            <a:spLocks noGrp="1" noChangeArrowheads="1"/>
          </p:cNvSpPr>
          <p:nvPr>
            <p:ph type="body" sz="half" idx="2"/>
          </p:nvPr>
        </p:nvSpPr>
        <p:spPr>
          <a:xfrm>
            <a:off x="4572000" y="1676400"/>
            <a:ext cx="3810000" cy="4114800"/>
          </a:xfrm>
        </p:spPr>
        <p:txBody>
          <a:bodyPr/>
          <a:lstStyle/>
          <a:p>
            <a:pPr>
              <a:lnSpc>
                <a:spcPct val="90000"/>
              </a:lnSpc>
              <a:buFontTx/>
              <a:buNone/>
            </a:pPr>
            <a:r>
              <a:rPr lang="en-US" sz="2000"/>
              <a:t>Annotations:</a:t>
            </a:r>
          </a:p>
          <a:p>
            <a:pPr>
              <a:lnSpc>
                <a:spcPct val="90000"/>
              </a:lnSpc>
            </a:pPr>
            <a:r>
              <a:rPr lang="en-US" sz="2400"/>
              <a:t>No clear attention-getter</a:t>
            </a:r>
          </a:p>
          <a:p>
            <a:pPr>
              <a:lnSpc>
                <a:spcPct val="90000"/>
              </a:lnSpc>
            </a:pPr>
            <a:r>
              <a:rPr lang="en-US" sz="2400"/>
              <a:t>Implies a formulaic organizational structure</a:t>
            </a:r>
          </a:p>
          <a:p>
            <a:pPr>
              <a:lnSpc>
                <a:spcPct val="90000"/>
              </a:lnSpc>
            </a:pPr>
            <a:r>
              <a:rPr lang="en-US" sz="2400"/>
              <a:t>No introduction strategies</a:t>
            </a:r>
          </a:p>
          <a:p>
            <a:pPr>
              <a:lnSpc>
                <a:spcPct val="90000"/>
              </a:lnSpc>
            </a:pPr>
            <a:r>
              <a:rPr lang="en-US" sz="2400"/>
              <a:t>Support not clearly connected to topic</a:t>
            </a:r>
          </a:p>
          <a:p>
            <a:pPr>
              <a:lnSpc>
                <a:spcPct val="90000"/>
              </a:lnSpc>
            </a:pPr>
            <a:r>
              <a:rPr lang="en-US" sz="2400"/>
              <a:t>Vague thesis</a:t>
            </a:r>
          </a:p>
          <a:p>
            <a:pPr>
              <a:lnSpc>
                <a:spcPct val="90000"/>
              </a:lnSpc>
              <a:buFontTx/>
              <a:buNone/>
            </a:pPr>
            <a:r>
              <a:rPr lang="en-US" sz="2400"/>
              <a:t>Score of 2 (low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084">
                                            <p:txEl>
                                              <p:pRg st="0" end="0"/>
                                            </p:txEl>
                                          </p:spTgt>
                                        </p:tgtEl>
                                        <p:attrNameLst>
                                          <p:attrName>style.visibility</p:attrName>
                                        </p:attrNameLst>
                                      </p:cBhvr>
                                      <p:to>
                                        <p:strVal val="visible"/>
                                      </p:to>
                                    </p:set>
                                    <p:anim calcmode="lin" valueType="num">
                                      <p:cBhvr additive="base">
                                        <p:cTn id="7" dur="500" fill="hold"/>
                                        <p:tgtEl>
                                          <p:spTgt spid="460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6084">
                                            <p:txEl>
                                              <p:pRg st="1" end="1"/>
                                            </p:txEl>
                                          </p:spTgt>
                                        </p:tgtEl>
                                        <p:attrNameLst>
                                          <p:attrName>style.visibility</p:attrName>
                                        </p:attrNameLst>
                                      </p:cBhvr>
                                      <p:to>
                                        <p:strVal val="visible"/>
                                      </p:to>
                                    </p:set>
                                    <p:anim calcmode="lin" valueType="num">
                                      <p:cBhvr additive="base">
                                        <p:cTn id="13" dur="500" fill="hold"/>
                                        <p:tgtEl>
                                          <p:spTgt spid="4608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60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6084">
                                            <p:txEl>
                                              <p:pRg st="2" end="2"/>
                                            </p:txEl>
                                          </p:spTgt>
                                        </p:tgtEl>
                                        <p:attrNameLst>
                                          <p:attrName>style.visibility</p:attrName>
                                        </p:attrNameLst>
                                      </p:cBhvr>
                                      <p:to>
                                        <p:strVal val="visible"/>
                                      </p:to>
                                    </p:set>
                                    <p:anim calcmode="lin" valueType="num">
                                      <p:cBhvr additive="base">
                                        <p:cTn id="19" dur="500" fill="hold"/>
                                        <p:tgtEl>
                                          <p:spTgt spid="4608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608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6084">
                                            <p:txEl>
                                              <p:pRg st="3" end="3"/>
                                            </p:txEl>
                                          </p:spTgt>
                                        </p:tgtEl>
                                        <p:attrNameLst>
                                          <p:attrName>style.visibility</p:attrName>
                                        </p:attrNameLst>
                                      </p:cBhvr>
                                      <p:to>
                                        <p:strVal val="visible"/>
                                      </p:to>
                                    </p:set>
                                    <p:anim calcmode="lin" valueType="num">
                                      <p:cBhvr additive="base">
                                        <p:cTn id="25" dur="500" fill="hold"/>
                                        <p:tgtEl>
                                          <p:spTgt spid="4608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608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6084">
                                            <p:txEl>
                                              <p:pRg st="4" end="4"/>
                                            </p:txEl>
                                          </p:spTgt>
                                        </p:tgtEl>
                                        <p:attrNameLst>
                                          <p:attrName>style.visibility</p:attrName>
                                        </p:attrNameLst>
                                      </p:cBhvr>
                                      <p:to>
                                        <p:strVal val="visible"/>
                                      </p:to>
                                    </p:set>
                                    <p:anim calcmode="lin" valueType="num">
                                      <p:cBhvr additive="base">
                                        <p:cTn id="31" dur="500" fill="hold"/>
                                        <p:tgtEl>
                                          <p:spTgt spid="4608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608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6084">
                                            <p:txEl>
                                              <p:pRg st="5" end="5"/>
                                            </p:txEl>
                                          </p:spTgt>
                                        </p:tgtEl>
                                        <p:attrNameLst>
                                          <p:attrName>style.visibility</p:attrName>
                                        </p:attrNameLst>
                                      </p:cBhvr>
                                      <p:to>
                                        <p:strVal val="visible"/>
                                      </p:to>
                                    </p:set>
                                    <p:anim calcmode="lin" valueType="num">
                                      <p:cBhvr additive="base">
                                        <p:cTn id="37" dur="500" fill="hold"/>
                                        <p:tgtEl>
                                          <p:spTgt spid="4608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608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6084">
                                            <p:txEl>
                                              <p:pRg st="6" end="6"/>
                                            </p:txEl>
                                          </p:spTgt>
                                        </p:tgtEl>
                                        <p:attrNameLst>
                                          <p:attrName>style.visibility</p:attrName>
                                        </p:attrNameLst>
                                      </p:cBhvr>
                                      <p:to>
                                        <p:strVal val="visible"/>
                                      </p:to>
                                    </p:set>
                                    <p:anim calcmode="lin" valueType="num">
                                      <p:cBhvr additive="base">
                                        <p:cTn id="43" dur="500" fill="hold"/>
                                        <p:tgtEl>
                                          <p:spTgt spid="4608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608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48130" name="Rectangle 2"/>
          <p:cNvSpPr>
            <a:spLocks noGrp="1" noChangeArrowheads="1"/>
          </p:cNvSpPr>
          <p:nvPr>
            <p:ph type="title"/>
          </p:nvPr>
        </p:nvSpPr>
        <p:spPr/>
        <p:txBody>
          <a:bodyPr/>
          <a:lstStyle/>
          <a:p>
            <a:r>
              <a:rPr lang="en-US" sz="2800"/>
              <a:t>Middle School Persuasive Post-Lesson </a:t>
            </a:r>
            <a:br>
              <a:rPr lang="en-US" sz="2800"/>
            </a:br>
            <a:r>
              <a:rPr lang="en-US" sz="2200"/>
              <a:t>Using the Introduction Scoring  Guide, score the introduction.</a:t>
            </a:r>
          </a:p>
        </p:txBody>
      </p:sp>
      <p:sp>
        <p:nvSpPr>
          <p:cNvPr id="48131" name="Rectangle 3"/>
          <p:cNvSpPr>
            <a:spLocks noGrp="1" noChangeArrowheads="1"/>
          </p:cNvSpPr>
          <p:nvPr>
            <p:ph type="body" sz="half" idx="1"/>
          </p:nvPr>
        </p:nvSpPr>
        <p:spPr/>
        <p:txBody>
          <a:bodyPr/>
          <a:lstStyle/>
          <a:p>
            <a:pPr marL="0" indent="0">
              <a:buFontTx/>
              <a:buNone/>
            </a:pPr>
            <a:r>
              <a:rPr lang="en-US" sz="2400"/>
              <a:t>“Basketball, basketball, blah, blah, blah.”  This is mostly a man’s exercise.  What girls need is hip-hop dancing lessons.  Hip hop dancing should be added to P.E. at E____.  Then it won’t be “blah, blah.”  It will be, “yaaa!” for girls and maybe even the boys, too</a:t>
            </a:r>
            <a:r>
              <a:rPr lang="en-US" sz="2400">
                <a:latin typeface="Times New Roman" pitchFamily="18" charset="0"/>
              </a:rPr>
              <a:t>.</a:t>
            </a:r>
          </a:p>
        </p:txBody>
      </p:sp>
      <p:sp>
        <p:nvSpPr>
          <p:cNvPr id="48132" name="Rectangle 4"/>
          <p:cNvSpPr>
            <a:spLocks noGrp="1" noChangeArrowheads="1"/>
          </p:cNvSpPr>
          <p:nvPr>
            <p:ph type="body" sz="half" idx="2"/>
          </p:nvPr>
        </p:nvSpPr>
        <p:spPr>
          <a:xfrm>
            <a:off x="4495800" y="1752600"/>
            <a:ext cx="4191000" cy="4495800"/>
          </a:xfrm>
        </p:spPr>
        <p:txBody>
          <a:bodyPr/>
          <a:lstStyle/>
          <a:p>
            <a:pPr>
              <a:buFontTx/>
              <a:buNone/>
            </a:pPr>
            <a:r>
              <a:rPr lang="en-US" sz="2000"/>
              <a:t>Annotations:</a:t>
            </a:r>
          </a:p>
          <a:p>
            <a:r>
              <a:rPr lang="en-US" sz="2400"/>
              <a:t>Engages reader’s interest.</a:t>
            </a:r>
          </a:p>
          <a:p>
            <a:r>
              <a:rPr lang="en-US" sz="2400"/>
              <a:t>Implies an organizational structure</a:t>
            </a:r>
          </a:p>
          <a:p>
            <a:r>
              <a:rPr lang="en-US" sz="2400"/>
              <a:t>Uses multiple introduction strategies (taking a stand, contrasting situation)</a:t>
            </a:r>
          </a:p>
          <a:p>
            <a:r>
              <a:rPr lang="en-US" sz="2400"/>
              <a:t>Support loosely tied to topic</a:t>
            </a:r>
          </a:p>
          <a:p>
            <a:r>
              <a:rPr lang="en-US" sz="2400"/>
              <a:t>Thesis stated</a:t>
            </a:r>
          </a:p>
          <a:p>
            <a:pPr>
              <a:buFontTx/>
              <a:buNone/>
            </a:pPr>
            <a:r>
              <a:rPr lang="en-US" sz="2400"/>
              <a:t>Score of 4 (low 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8132">
                                            <p:txEl>
                                              <p:pRg st="0" end="0"/>
                                            </p:txEl>
                                          </p:spTgt>
                                        </p:tgtEl>
                                        <p:attrNameLst>
                                          <p:attrName>style.visibility</p:attrName>
                                        </p:attrNameLst>
                                      </p:cBhvr>
                                      <p:to>
                                        <p:strVal val="visible"/>
                                      </p:to>
                                    </p:set>
                                    <p:anim calcmode="lin" valueType="num">
                                      <p:cBhvr additive="base">
                                        <p:cTn id="7" dur="500" fill="hold"/>
                                        <p:tgtEl>
                                          <p:spTgt spid="4813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13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8132">
                                            <p:txEl>
                                              <p:pRg st="1" end="1"/>
                                            </p:txEl>
                                          </p:spTgt>
                                        </p:tgtEl>
                                        <p:attrNameLst>
                                          <p:attrName>style.visibility</p:attrName>
                                        </p:attrNameLst>
                                      </p:cBhvr>
                                      <p:to>
                                        <p:strVal val="visible"/>
                                      </p:to>
                                    </p:set>
                                    <p:anim calcmode="lin" valueType="num">
                                      <p:cBhvr additive="base">
                                        <p:cTn id="13" dur="500" fill="hold"/>
                                        <p:tgtEl>
                                          <p:spTgt spid="4813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813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8132">
                                            <p:txEl>
                                              <p:pRg st="2" end="2"/>
                                            </p:txEl>
                                          </p:spTgt>
                                        </p:tgtEl>
                                        <p:attrNameLst>
                                          <p:attrName>style.visibility</p:attrName>
                                        </p:attrNameLst>
                                      </p:cBhvr>
                                      <p:to>
                                        <p:strVal val="visible"/>
                                      </p:to>
                                    </p:set>
                                    <p:anim calcmode="lin" valueType="num">
                                      <p:cBhvr additive="base">
                                        <p:cTn id="19" dur="500" fill="hold"/>
                                        <p:tgtEl>
                                          <p:spTgt spid="4813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813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8132">
                                            <p:txEl>
                                              <p:pRg st="3" end="3"/>
                                            </p:txEl>
                                          </p:spTgt>
                                        </p:tgtEl>
                                        <p:attrNameLst>
                                          <p:attrName>style.visibility</p:attrName>
                                        </p:attrNameLst>
                                      </p:cBhvr>
                                      <p:to>
                                        <p:strVal val="visible"/>
                                      </p:to>
                                    </p:set>
                                    <p:anim calcmode="lin" valueType="num">
                                      <p:cBhvr additive="base">
                                        <p:cTn id="25" dur="500" fill="hold"/>
                                        <p:tgtEl>
                                          <p:spTgt spid="4813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813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8132">
                                            <p:txEl>
                                              <p:pRg st="4" end="4"/>
                                            </p:txEl>
                                          </p:spTgt>
                                        </p:tgtEl>
                                        <p:attrNameLst>
                                          <p:attrName>style.visibility</p:attrName>
                                        </p:attrNameLst>
                                      </p:cBhvr>
                                      <p:to>
                                        <p:strVal val="visible"/>
                                      </p:to>
                                    </p:set>
                                    <p:anim calcmode="lin" valueType="num">
                                      <p:cBhvr additive="base">
                                        <p:cTn id="31" dur="500" fill="hold"/>
                                        <p:tgtEl>
                                          <p:spTgt spid="4813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813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8132">
                                            <p:txEl>
                                              <p:pRg st="5" end="5"/>
                                            </p:txEl>
                                          </p:spTgt>
                                        </p:tgtEl>
                                        <p:attrNameLst>
                                          <p:attrName>style.visibility</p:attrName>
                                        </p:attrNameLst>
                                      </p:cBhvr>
                                      <p:to>
                                        <p:strVal val="visible"/>
                                      </p:to>
                                    </p:set>
                                    <p:anim calcmode="lin" valueType="num">
                                      <p:cBhvr additive="base">
                                        <p:cTn id="37" dur="500" fill="hold"/>
                                        <p:tgtEl>
                                          <p:spTgt spid="4813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813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8132">
                                            <p:txEl>
                                              <p:pRg st="6" end="6"/>
                                            </p:txEl>
                                          </p:spTgt>
                                        </p:tgtEl>
                                        <p:attrNameLst>
                                          <p:attrName>style.visibility</p:attrName>
                                        </p:attrNameLst>
                                      </p:cBhvr>
                                      <p:to>
                                        <p:strVal val="visible"/>
                                      </p:to>
                                    </p:set>
                                    <p:anim calcmode="lin" valueType="num">
                                      <p:cBhvr additive="base">
                                        <p:cTn id="43" dur="500" fill="hold"/>
                                        <p:tgtEl>
                                          <p:spTgt spid="4813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813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50178" name="Rectangle 2"/>
          <p:cNvSpPr>
            <a:spLocks noGrp="1" noChangeArrowheads="1"/>
          </p:cNvSpPr>
          <p:nvPr>
            <p:ph type="title"/>
          </p:nvPr>
        </p:nvSpPr>
        <p:spPr/>
        <p:txBody>
          <a:bodyPr/>
          <a:lstStyle/>
          <a:p>
            <a:r>
              <a:rPr lang="en-US" sz="2800"/>
              <a:t>Middle School Persuasive Pre-Lesson </a:t>
            </a:r>
            <a:br>
              <a:rPr lang="en-US" sz="2800"/>
            </a:br>
            <a:r>
              <a:rPr lang="en-US" sz="2400"/>
              <a:t/>
            </a:r>
            <a:br>
              <a:rPr lang="en-US" sz="2400"/>
            </a:br>
            <a:r>
              <a:rPr lang="en-US" sz="2200"/>
              <a:t>Using the Conclusion Scoring  Guide, score the conclusion.</a:t>
            </a:r>
          </a:p>
        </p:txBody>
      </p:sp>
      <p:sp>
        <p:nvSpPr>
          <p:cNvPr id="50179" name="Rectangle 3"/>
          <p:cNvSpPr>
            <a:spLocks noGrp="1" noChangeArrowheads="1"/>
          </p:cNvSpPr>
          <p:nvPr>
            <p:ph type="body" sz="half" idx="1"/>
          </p:nvPr>
        </p:nvSpPr>
        <p:spPr/>
        <p:txBody>
          <a:bodyPr/>
          <a:lstStyle/>
          <a:p>
            <a:pPr marL="0" indent="0">
              <a:buFontTx/>
              <a:buNone/>
            </a:pPr>
            <a:r>
              <a:rPr lang="en-US" sz="2400"/>
              <a:t>Ms. C this is all I want.  Do anything to me.  You could flunk me, or make me pick up garbage or bucket duty. You choose.</a:t>
            </a:r>
            <a:endParaRPr lang="en-US"/>
          </a:p>
        </p:txBody>
      </p:sp>
      <p:sp>
        <p:nvSpPr>
          <p:cNvPr id="50180" name="Rectangle 4"/>
          <p:cNvSpPr>
            <a:spLocks noGrp="1" noChangeArrowheads="1"/>
          </p:cNvSpPr>
          <p:nvPr>
            <p:ph type="body" sz="half" idx="2"/>
          </p:nvPr>
        </p:nvSpPr>
        <p:spPr/>
        <p:txBody>
          <a:bodyPr/>
          <a:lstStyle/>
          <a:p>
            <a:pPr>
              <a:buFontTx/>
              <a:buNone/>
            </a:pPr>
            <a:r>
              <a:rPr lang="en-US" sz="1800"/>
              <a:t>Annotations:</a:t>
            </a:r>
          </a:p>
          <a:p>
            <a:r>
              <a:rPr lang="en-US" sz="2400"/>
              <a:t>Surface level connection to paper</a:t>
            </a:r>
          </a:p>
          <a:p>
            <a:r>
              <a:rPr lang="en-US" sz="2400"/>
              <a:t>Ends with little or no attempt at conclusion strategies</a:t>
            </a:r>
          </a:p>
          <a:p>
            <a:r>
              <a:rPr lang="en-US" sz="2400"/>
              <a:t>Does not wrap up the writing</a:t>
            </a:r>
          </a:p>
          <a:p>
            <a:pPr>
              <a:buFontTx/>
              <a:buNone/>
            </a:pPr>
            <a:r>
              <a:rPr lang="en-US" sz="2400"/>
              <a:t>Score of 1</a:t>
            </a:r>
          </a:p>
          <a:p>
            <a:pPr>
              <a:buFontTx/>
              <a:buNone/>
            </a:pP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anim calcmode="lin" valueType="num">
                                      <p:cBhvr additive="base">
                                        <p:cTn id="7" dur="500" fill="hold"/>
                                        <p:tgtEl>
                                          <p:spTgt spid="5018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8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anim calcmode="lin" valueType="num">
                                      <p:cBhvr additive="base">
                                        <p:cTn id="13" dur="500" fill="hold"/>
                                        <p:tgtEl>
                                          <p:spTgt spid="5018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8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180">
                                            <p:txEl>
                                              <p:pRg st="2" end="2"/>
                                            </p:txEl>
                                          </p:spTgt>
                                        </p:tgtEl>
                                        <p:attrNameLst>
                                          <p:attrName>style.visibility</p:attrName>
                                        </p:attrNameLst>
                                      </p:cBhvr>
                                      <p:to>
                                        <p:strVal val="visible"/>
                                      </p:to>
                                    </p:set>
                                    <p:anim calcmode="lin" valueType="num">
                                      <p:cBhvr additive="base">
                                        <p:cTn id="19" dur="500" fill="hold"/>
                                        <p:tgtEl>
                                          <p:spTgt spid="5018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018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0180">
                                            <p:txEl>
                                              <p:pRg st="3" end="3"/>
                                            </p:txEl>
                                          </p:spTgt>
                                        </p:tgtEl>
                                        <p:attrNameLst>
                                          <p:attrName>style.visibility</p:attrName>
                                        </p:attrNameLst>
                                      </p:cBhvr>
                                      <p:to>
                                        <p:strVal val="visible"/>
                                      </p:to>
                                    </p:set>
                                    <p:anim calcmode="lin" valueType="num">
                                      <p:cBhvr additive="base">
                                        <p:cTn id="25" dur="500" fill="hold"/>
                                        <p:tgtEl>
                                          <p:spTgt spid="5018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18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0180">
                                            <p:txEl>
                                              <p:pRg st="4" end="4"/>
                                            </p:txEl>
                                          </p:spTgt>
                                        </p:tgtEl>
                                        <p:attrNameLst>
                                          <p:attrName>style.visibility</p:attrName>
                                        </p:attrNameLst>
                                      </p:cBhvr>
                                      <p:to>
                                        <p:strVal val="visible"/>
                                      </p:to>
                                    </p:set>
                                    <p:anim calcmode="lin" valueType="num">
                                      <p:cBhvr additive="base">
                                        <p:cTn id="31" dur="500" fill="hold"/>
                                        <p:tgtEl>
                                          <p:spTgt spid="5018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018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52226" name="Rectangle 2"/>
          <p:cNvSpPr>
            <a:spLocks noGrp="1" noChangeArrowheads="1"/>
          </p:cNvSpPr>
          <p:nvPr>
            <p:ph type="title"/>
          </p:nvPr>
        </p:nvSpPr>
        <p:spPr/>
        <p:txBody>
          <a:bodyPr/>
          <a:lstStyle/>
          <a:p>
            <a:r>
              <a:rPr lang="en-US" sz="2800"/>
              <a:t>Middle School Persuasive Post-Lesson </a:t>
            </a:r>
            <a:br>
              <a:rPr lang="en-US" sz="2800"/>
            </a:br>
            <a:r>
              <a:rPr lang="en-US" sz="2400"/>
              <a:t/>
            </a:r>
            <a:br>
              <a:rPr lang="en-US" sz="2400"/>
            </a:br>
            <a:r>
              <a:rPr lang="en-US" sz="2200"/>
              <a:t>Using the Conclusion Scoring  Guide, score the conclusion.</a:t>
            </a:r>
          </a:p>
        </p:txBody>
      </p:sp>
      <p:sp>
        <p:nvSpPr>
          <p:cNvPr id="52227" name="Rectangle 3"/>
          <p:cNvSpPr>
            <a:spLocks noGrp="1" noChangeArrowheads="1"/>
          </p:cNvSpPr>
          <p:nvPr>
            <p:ph type="body" sz="half" idx="1"/>
          </p:nvPr>
        </p:nvSpPr>
        <p:spPr/>
        <p:txBody>
          <a:bodyPr/>
          <a:lstStyle/>
          <a:p>
            <a:pPr marL="0" indent="0">
              <a:lnSpc>
                <a:spcPct val="90000"/>
              </a:lnSpc>
              <a:buFontTx/>
              <a:buNone/>
            </a:pPr>
            <a:r>
              <a:rPr lang="en-US"/>
              <a:t>Dancing is one of the most fun sports for girls. Hip-hop dancing has been around since the 1980’s. Dancing is better than playing basketball, baseball, and other sports. Hip-hop should be added to P.E.</a:t>
            </a:r>
          </a:p>
        </p:txBody>
      </p:sp>
      <p:sp>
        <p:nvSpPr>
          <p:cNvPr id="52228" name="Rectangle 4"/>
          <p:cNvSpPr>
            <a:spLocks noGrp="1" noChangeArrowheads="1"/>
          </p:cNvSpPr>
          <p:nvPr>
            <p:ph type="body" sz="half" idx="2"/>
          </p:nvPr>
        </p:nvSpPr>
        <p:spPr/>
        <p:txBody>
          <a:bodyPr/>
          <a:lstStyle/>
          <a:p>
            <a:pPr>
              <a:lnSpc>
                <a:spcPct val="90000"/>
              </a:lnSpc>
              <a:buFontTx/>
              <a:buNone/>
            </a:pPr>
            <a:r>
              <a:rPr lang="en-US" sz="2000"/>
              <a:t>Annotations:</a:t>
            </a:r>
          </a:p>
          <a:p>
            <a:pPr>
              <a:lnSpc>
                <a:spcPct val="90000"/>
              </a:lnSpc>
            </a:pPr>
            <a:r>
              <a:rPr lang="en-US" sz="2400"/>
              <a:t>Formulaic connection with the introduction and body of the paper</a:t>
            </a:r>
          </a:p>
          <a:p>
            <a:pPr>
              <a:lnSpc>
                <a:spcPct val="90000"/>
              </a:lnSpc>
            </a:pPr>
            <a:r>
              <a:rPr lang="en-US" sz="2400"/>
              <a:t>Minimal attempt at conclusion strategies (generalization, call to action)</a:t>
            </a:r>
          </a:p>
          <a:p>
            <a:pPr>
              <a:lnSpc>
                <a:spcPct val="90000"/>
              </a:lnSpc>
            </a:pPr>
            <a:r>
              <a:rPr lang="en-US" sz="2400"/>
              <a:t>Weak wrap-up of the text</a:t>
            </a:r>
          </a:p>
          <a:p>
            <a:pPr>
              <a:lnSpc>
                <a:spcPct val="90000"/>
              </a:lnSpc>
              <a:buFontTx/>
              <a:buNone/>
            </a:pPr>
            <a:r>
              <a:rPr lang="en-US" sz="2400"/>
              <a:t>Score of 2</a:t>
            </a:r>
          </a:p>
          <a:p>
            <a:pPr>
              <a:lnSpc>
                <a:spcPct val="90000"/>
              </a:lnSpc>
              <a:buFontTx/>
              <a:buNone/>
            </a:pPr>
            <a:endParaRPr lang="en-US"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anim calcmode="lin" valueType="num">
                                      <p:cBhvr additive="base">
                                        <p:cTn id="7" dur="500" fill="hold"/>
                                        <p:tgtEl>
                                          <p:spTgt spid="5222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2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2228">
                                            <p:txEl>
                                              <p:pRg st="1" end="1"/>
                                            </p:txEl>
                                          </p:spTgt>
                                        </p:tgtEl>
                                        <p:attrNameLst>
                                          <p:attrName>style.visibility</p:attrName>
                                        </p:attrNameLst>
                                      </p:cBhvr>
                                      <p:to>
                                        <p:strVal val="visible"/>
                                      </p:to>
                                    </p:set>
                                    <p:anim calcmode="lin" valueType="num">
                                      <p:cBhvr additive="base">
                                        <p:cTn id="13" dur="500" fill="hold"/>
                                        <p:tgtEl>
                                          <p:spTgt spid="5222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22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2228">
                                            <p:txEl>
                                              <p:pRg st="2" end="2"/>
                                            </p:txEl>
                                          </p:spTgt>
                                        </p:tgtEl>
                                        <p:attrNameLst>
                                          <p:attrName>style.visibility</p:attrName>
                                        </p:attrNameLst>
                                      </p:cBhvr>
                                      <p:to>
                                        <p:strVal val="visible"/>
                                      </p:to>
                                    </p:set>
                                    <p:anim calcmode="lin" valueType="num">
                                      <p:cBhvr additive="base">
                                        <p:cTn id="19" dur="500" fill="hold"/>
                                        <p:tgtEl>
                                          <p:spTgt spid="5222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22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2228">
                                            <p:txEl>
                                              <p:pRg st="3" end="3"/>
                                            </p:txEl>
                                          </p:spTgt>
                                        </p:tgtEl>
                                        <p:attrNameLst>
                                          <p:attrName>style.visibility</p:attrName>
                                        </p:attrNameLst>
                                      </p:cBhvr>
                                      <p:to>
                                        <p:strVal val="visible"/>
                                      </p:to>
                                    </p:set>
                                    <p:anim calcmode="lin" valueType="num">
                                      <p:cBhvr additive="base">
                                        <p:cTn id="25" dur="500" fill="hold"/>
                                        <p:tgtEl>
                                          <p:spTgt spid="5222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22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2228">
                                            <p:txEl>
                                              <p:pRg st="4" end="4"/>
                                            </p:txEl>
                                          </p:spTgt>
                                        </p:tgtEl>
                                        <p:attrNameLst>
                                          <p:attrName>style.visibility</p:attrName>
                                        </p:attrNameLst>
                                      </p:cBhvr>
                                      <p:to>
                                        <p:strVal val="visible"/>
                                      </p:to>
                                    </p:set>
                                    <p:anim calcmode="lin" valueType="num">
                                      <p:cBhvr additive="base">
                                        <p:cTn id="31" dur="500" fill="hold"/>
                                        <p:tgtEl>
                                          <p:spTgt spid="5222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22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54274" name="Rectangle 2"/>
          <p:cNvSpPr>
            <a:spLocks noGrp="1" noChangeArrowheads="1"/>
          </p:cNvSpPr>
          <p:nvPr>
            <p:ph type="title"/>
          </p:nvPr>
        </p:nvSpPr>
        <p:spPr/>
        <p:txBody>
          <a:bodyPr/>
          <a:lstStyle/>
          <a:p>
            <a:pPr>
              <a:lnSpc>
                <a:spcPct val="60000"/>
              </a:lnSpc>
            </a:pPr>
            <a:r>
              <a:rPr lang="en-US" sz="2800"/>
              <a:t>Middle School Expository Pre-Lesson Example</a:t>
            </a:r>
            <a:br>
              <a:rPr lang="en-US" sz="2800"/>
            </a:br>
            <a:r>
              <a:rPr lang="en-US" sz="2800"/>
              <a:t/>
            </a:r>
            <a:br>
              <a:rPr lang="en-US" sz="2800"/>
            </a:br>
            <a:r>
              <a:rPr lang="en-US" sz="2200"/>
              <a:t>Using the Conclusion Scoring  Guide, score the conclusion.</a:t>
            </a:r>
          </a:p>
        </p:txBody>
      </p:sp>
      <p:sp>
        <p:nvSpPr>
          <p:cNvPr id="54275" name="Rectangle 3"/>
          <p:cNvSpPr>
            <a:spLocks noGrp="1" noChangeArrowheads="1"/>
          </p:cNvSpPr>
          <p:nvPr>
            <p:ph type="body" sz="half" idx="1"/>
          </p:nvPr>
        </p:nvSpPr>
        <p:spPr/>
        <p:txBody>
          <a:bodyPr/>
          <a:lstStyle/>
          <a:p>
            <a:pPr marL="0" indent="0">
              <a:buFontTx/>
              <a:buNone/>
            </a:pPr>
            <a:r>
              <a:rPr lang="en-US"/>
              <a:t>In conclusion, life has changed a lot since 1905.</a:t>
            </a:r>
          </a:p>
        </p:txBody>
      </p:sp>
      <p:sp>
        <p:nvSpPr>
          <p:cNvPr id="54276" name="Rectangle 4"/>
          <p:cNvSpPr>
            <a:spLocks noGrp="1" noChangeArrowheads="1"/>
          </p:cNvSpPr>
          <p:nvPr>
            <p:ph type="body" sz="half" idx="2"/>
          </p:nvPr>
        </p:nvSpPr>
        <p:spPr/>
        <p:txBody>
          <a:bodyPr/>
          <a:lstStyle/>
          <a:p>
            <a:pPr>
              <a:lnSpc>
                <a:spcPct val="90000"/>
              </a:lnSpc>
              <a:buFontTx/>
              <a:buNone/>
            </a:pPr>
            <a:r>
              <a:rPr lang="en-US" sz="2400"/>
              <a:t>Annotations:</a:t>
            </a:r>
          </a:p>
          <a:p>
            <a:pPr>
              <a:lnSpc>
                <a:spcPct val="90000"/>
              </a:lnSpc>
            </a:pPr>
            <a:r>
              <a:rPr lang="en-US" sz="2400"/>
              <a:t>Surface level connection with the body of the paper </a:t>
            </a:r>
          </a:p>
          <a:p>
            <a:pPr>
              <a:lnSpc>
                <a:spcPct val="90000"/>
              </a:lnSpc>
            </a:pPr>
            <a:r>
              <a:rPr lang="en-US" sz="2400"/>
              <a:t>Ends with a minimal summary statement</a:t>
            </a:r>
            <a:endParaRPr lang="en-US" sz="2400" i="1"/>
          </a:p>
          <a:p>
            <a:pPr>
              <a:lnSpc>
                <a:spcPct val="90000"/>
              </a:lnSpc>
            </a:pPr>
            <a:r>
              <a:rPr lang="en-US" sz="2400"/>
              <a:t>Weak wrap up.</a:t>
            </a:r>
          </a:p>
          <a:p>
            <a:pPr>
              <a:lnSpc>
                <a:spcPct val="90000"/>
              </a:lnSpc>
              <a:buFontTx/>
              <a:buNone/>
            </a:pPr>
            <a:r>
              <a:rPr lang="en-US" sz="2400"/>
              <a:t>Score of 2</a:t>
            </a:r>
          </a:p>
          <a:p>
            <a:pPr>
              <a:lnSpc>
                <a:spcPct val="90000"/>
              </a:lnSpc>
              <a:buFontTx/>
              <a:buNone/>
            </a:pPr>
            <a:endParaRPr lang="en-US" sz="2400" i="1"/>
          </a:p>
          <a:p>
            <a:pPr>
              <a:lnSpc>
                <a:spcPct val="90000"/>
              </a:lnSpc>
            </a:pP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anim calcmode="lin" valueType="num">
                                      <p:cBhvr additive="base">
                                        <p:cTn id="7" dur="500" fill="hold"/>
                                        <p:tgtEl>
                                          <p:spTgt spid="542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2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4276">
                                            <p:txEl>
                                              <p:pRg st="1" end="1"/>
                                            </p:txEl>
                                          </p:spTgt>
                                        </p:tgtEl>
                                        <p:attrNameLst>
                                          <p:attrName>style.visibility</p:attrName>
                                        </p:attrNameLst>
                                      </p:cBhvr>
                                      <p:to>
                                        <p:strVal val="visible"/>
                                      </p:to>
                                    </p:set>
                                    <p:anim calcmode="lin" valueType="num">
                                      <p:cBhvr additive="base">
                                        <p:cTn id="13" dur="500" fill="hold"/>
                                        <p:tgtEl>
                                          <p:spTgt spid="5427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27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4276">
                                            <p:txEl>
                                              <p:pRg st="2" end="2"/>
                                            </p:txEl>
                                          </p:spTgt>
                                        </p:tgtEl>
                                        <p:attrNameLst>
                                          <p:attrName>style.visibility</p:attrName>
                                        </p:attrNameLst>
                                      </p:cBhvr>
                                      <p:to>
                                        <p:strVal val="visible"/>
                                      </p:to>
                                    </p:set>
                                    <p:anim calcmode="lin" valueType="num">
                                      <p:cBhvr additive="base">
                                        <p:cTn id="19" dur="500" fill="hold"/>
                                        <p:tgtEl>
                                          <p:spTgt spid="5427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27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4276">
                                            <p:txEl>
                                              <p:pRg st="3" end="3"/>
                                            </p:txEl>
                                          </p:spTgt>
                                        </p:tgtEl>
                                        <p:attrNameLst>
                                          <p:attrName>style.visibility</p:attrName>
                                        </p:attrNameLst>
                                      </p:cBhvr>
                                      <p:to>
                                        <p:strVal val="visible"/>
                                      </p:to>
                                    </p:set>
                                    <p:anim calcmode="lin" valueType="num">
                                      <p:cBhvr additive="base">
                                        <p:cTn id="25" dur="500" fill="hold"/>
                                        <p:tgtEl>
                                          <p:spTgt spid="5427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27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4276">
                                            <p:txEl>
                                              <p:pRg st="4" end="4"/>
                                            </p:txEl>
                                          </p:spTgt>
                                        </p:tgtEl>
                                        <p:attrNameLst>
                                          <p:attrName>style.visibility</p:attrName>
                                        </p:attrNameLst>
                                      </p:cBhvr>
                                      <p:to>
                                        <p:strVal val="visible"/>
                                      </p:to>
                                    </p:set>
                                    <p:anim calcmode="lin" valueType="num">
                                      <p:cBhvr additive="base">
                                        <p:cTn id="31" dur="500" fill="hold"/>
                                        <p:tgtEl>
                                          <p:spTgt spid="5427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427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56322" name="Rectangle 2"/>
          <p:cNvSpPr>
            <a:spLocks noGrp="1" noChangeArrowheads="1"/>
          </p:cNvSpPr>
          <p:nvPr>
            <p:ph type="title"/>
          </p:nvPr>
        </p:nvSpPr>
        <p:spPr/>
        <p:txBody>
          <a:bodyPr/>
          <a:lstStyle/>
          <a:p>
            <a:pPr>
              <a:lnSpc>
                <a:spcPct val="90000"/>
              </a:lnSpc>
            </a:pPr>
            <a:r>
              <a:rPr lang="en-US" sz="2800"/>
              <a:t>Middle School Expository Post-Lesson Example</a:t>
            </a:r>
            <a:br>
              <a:rPr lang="en-US" sz="2800"/>
            </a:br>
            <a:r>
              <a:rPr lang="en-US" sz="2200"/>
              <a:t>Using the Conclusion Scoring  Guide, score the conclusion.</a:t>
            </a:r>
          </a:p>
        </p:txBody>
      </p:sp>
      <p:sp>
        <p:nvSpPr>
          <p:cNvPr id="56323" name="Rectangle 3"/>
          <p:cNvSpPr>
            <a:spLocks noGrp="1" noChangeArrowheads="1"/>
          </p:cNvSpPr>
          <p:nvPr>
            <p:ph type="body" sz="half" idx="1"/>
          </p:nvPr>
        </p:nvSpPr>
        <p:spPr/>
        <p:txBody>
          <a:bodyPr/>
          <a:lstStyle/>
          <a:p>
            <a:pPr marL="0" indent="0">
              <a:buFontTx/>
              <a:buNone/>
            </a:pPr>
            <a:r>
              <a:rPr lang="en-US"/>
              <a:t>Living in 2005 is great.  The improvements and inventions since 1905 have made living so much easier and more enjoyable.</a:t>
            </a:r>
          </a:p>
        </p:txBody>
      </p:sp>
      <p:sp>
        <p:nvSpPr>
          <p:cNvPr id="56324" name="Rectangle 4"/>
          <p:cNvSpPr>
            <a:spLocks noGrp="1" noChangeArrowheads="1"/>
          </p:cNvSpPr>
          <p:nvPr>
            <p:ph type="body" sz="half" idx="2"/>
          </p:nvPr>
        </p:nvSpPr>
        <p:spPr/>
        <p:txBody>
          <a:bodyPr/>
          <a:lstStyle/>
          <a:p>
            <a:pPr>
              <a:buFontTx/>
              <a:buNone/>
            </a:pPr>
            <a:r>
              <a:rPr lang="en-US" sz="2400"/>
              <a:t>Annotations:</a:t>
            </a:r>
          </a:p>
          <a:p>
            <a:r>
              <a:rPr lang="en-US" sz="2400"/>
              <a:t>Surface level connection to introduction and body</a:t>
            </a:r>
          </a:p>
          <a:p>
            <a:r>
              <a:rPr lang="en-US" sz="2400"/>
              <a:t>Uses generalizations, making a point</a:t>
            </a:r>
            <a:endParaRPr lang="en-US" sz="2400" i="1"/>
          </a:p>
          <a:p>
            <a:r>
              <a:rPr lang="en-US" sz="2400"/>
              <a:t>Weak wrap up of the writing</a:t>
            </a:r>
          </a:p>
          <a:p>
            <a:pPr>
              <a:buFontTx/>
              <a:buNone/>
            </a:pPr>
            <a:r>
              <a:rPr lang="en-US" sz="2400"/>
              <a:t>Score of 2</a:t>
            </a:r>
          </a:p>
          <a:p>
            <a:pPr>
              <a:buFontTx/>
              <a:buNone/>
            </a:pPr>
            <a:endParaRPr lang="en-US" sz="240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324">
                                            <p:txEl>
                                              <p:pRg st="0" end="0"/>
                                            </p:txEl>
                                          </p:spTgt>
                                        </p:tgtEl>
                                        <p:attrNameLst>
                                          <p:attrName>style.visibility</p:attrName>
                                        </p:attrNameLst>
                                      </p:cBhvr>
                                      <p:to>
                                        <p:strVal val="visible"/>
                                      </p:to>
                                    </p:set>
                                    <p:anim calcmode="lin" valueType="num">
                                      <p:cBhvr additive="base">
                                        <p:cTn id="7" dur="500" fill="hold"/>
                                        <p:tgtEl>
                                          <p:spTgt spid="563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6324">
                                            <p:txEl>
                                              <p:pRg st="1" end="1"/>
                                            </p:txEl>
                                          </p:spTgt>
                                        </p:tgtEl>
                                        <p:attrNameLst>
                                          <p:attrName>style.visibility</p:attrName>
                                        </p:attrNameLst>
                                      </p:cBhvr>
                                      <p:to>
                                        <p:strVal val="visible"/>
                                      </p:to>
                                    </p:set>
                                    <p:anim calcmode="lin" valueType="num">
                                      <p:cBhvr additive="base">
                                        <p:cTn id="13" dur="500" fill="hold"/>
                                        <p:tgtEl>
                                          <p:spTgt spid="5632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6324">
                                            <p:txEl>
                                              <p:pRg st="2" end="2"/>
                                            </p:txEl>
                                          </p:spTgt>
                                        </p:tgtEl>
                                        <p:attrNameLst>
                                          <p:attrName>style.visibility</p:attrName>
                                        </p:attrNameLst>
                                      </p:cBhvr>
                                      <p:to>
                                        <p:strVal val="visible"/>
                                      </p:to>
                                    </p:set>
                                    <p:anim calcmode="lin" valueType="num">
                                      <p:cBhvr additive="base">
                                        <p:cTn id="19" dur="500" fill="hold"/>
                                        <p:tgtEl>
                                          <p:spTgt spid="5632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32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6324">
                                            <p:txEl>
                                              <p:pRg st="3" end="3"/>
                                            </p:txEl>
                                          </p:spTgt>
                                        </p:tgtEl>
                                        <p:attrNameLst>
                                          <p:attrName>style.visibility</p:attrName>
                                        </p:attrNameLst>
                                      </p:cBhvr>
                                      <p:to>
                                        <p:strVal val="visible"/>
                                      </p:to>
                                    </p:set>
                                    <p:anim calcmode="lin" valueType="num">
                                      <p:cBhvr additive="base">
                                        <p:cTn id="25" dur="500" fill="hold"/>
                                        <p:tgtEl>
                                          <p:spTgt spid="5632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63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6324">
                                            <p:txEl>
                                              <p:pRg st="4" end="4"/>
                                            </p:txEl>
                                          </p:spTgt>
                                        </p:tgtEl>
                                        <p:attrNameLst>
                                          <p:attrName>style.visibility</p:attrName>
                                        </p:attrNameLst>
                                      </p:cBhvr>
                                      <p:to>
                                        <p:strVal val="visible"/>
                                      </p:to>
                                    </p:set>
                                    <p:anim calcmode="lin" valueType="num">
                                      <p:cBhvr additive="base">
                                        <p:cTn id="31" dur="500" fill="hold"/>
                                        <p:tgtEl>
                                          <p:spTgt spid="5632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632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3"/>
          </p:nvPr>
        </p:nvSpPr>
        <p:spPr/>
        <p:txBody>
          <a:bodyPr/>
          <a:lstStyle/>
          <a:p>
            <a:r>
              <a:rPr lang="en-US"/>
              <a:t>Copyright 2006 Washington OSPI.  All rights reserved.</a:t>
            </a:r>
          </a:p>
        </p:txBody>
      </p:sp>
      <p:sp>
        <p:nvSpPr>
          <p:cNvPr id="58370" name="Rectangle 2"/>
          <p:cNvSpPr>
            <a:spLocks noGrp="1" noChangeArrowheads="1"/>
          </p:cNvSpPr>
          <p:nvPr>
            <p:ph type="ctrTitle"/>
          </p:nvPr>
        </p:nvSpPr>
        <p:spPr/>
        <p:txBody>
          <a:bodyPr/>
          <a:lstStyle/>
          <a:p>
            <a:r>
              <a:rPr lang="en-US"/>
              <a:t>Pre/Post Examples</a:t>
            </a:r>
          </a:p>
        </p:txBody>
      </p:sp>
      <p:sp>
        <p:nvSpPr>
          <p:cNvPr id="58371" name="Rectangle 3"/>
          <p:cNvSpPr>
            <a:spLocks noGrp="1" noChangeArrowheads="1"/>
          </p:cNvSpPr>
          <p:nvPr>
            <p:ph type="subTitle" idx="1"/>
          </p:nvPr>
        </p:nvSpPr>
        <p:spPr/>
        <p:txBody>
          <a:bodyPr/>
          <a:lstStyle/>
          <a:p>
            <a:r>
              <a:rPr lang="en-US" sz="4400"/>
              <a:t>10th Grade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60418" name="Rectangle 2"/>
          <p:cNvSpPr>
            <a:spLocks noGrp="1" noChangeArrowheads="1"/>
          </p:cNvSpPr>
          <p:nvPr>
            <p:ph type="title"/>
          </p:nvPr>
        </p:nvSpPr>
        <p:spPr/>
        <p:txBody>
          <a:bodyPr/>
          <a:lstStyle/>
          <a:p>
            <a:r>
              <a:rPr lang="en-US" sz="2800"/>
              <a:t>High School Pre/Post </a:t>
            </a:r>
            <a:br>
              <a:rPr lang="en-US" sz="2800"/>
            </a:br>
            <a:r>
              <a:rPr lang="en-US" sz="2800"/>
              <a:t>Expository Introduction Example</a:t>
            </a:r>
            <a:endParaRPr lang="en-US" sz="4000"/>
          </a:p>
        </p:txBody>
      </p:sp>
      <p:sp>
        <p:nvSpPr>
          <p:cNvPr id="60419" name="Rectangle 3"/>
          <p:cNvSpPr>
            <a:spLocks noGrp="1" noChangeArrowheads="1"/>
          </p:cNvSpPr>
          <p:nvPr>
            <p:ph sz="half" idx="1"/>
          </p:nvPr>
        </p:nvSpPr>
        <p:spPr>
          <a:xfrm>
            <a:off x="457200" y="1219200"/>
            <a:ext cx="4114800" cy="5943600"/>
          </a:xfrm>
        </p:spPr>
        <p:txBody>
          <a:bodyPr/>
          <a:lstStyle/>
          <a:p>
            <a:pPr marL="0" indent="0">
              <a:buFontTx/>
              <a:buNone/>
            </a:pPr>
            <a:r>
              <a:rPr lang="en-US" sz="2000"/>
              <a:t>Pre</a:t>
            </a:r>
          </a:p>
          <a:p>
            <a:pPr marL="0" indent="0">
              <a:buFontTx/>
              <a:buNone/>
            </a:pPr>
            <a:r>
              <a:rPr lang="en-US" sz="2400"/>
              <a:t>Ever since I was a young child, I have dreamed of having super hero powers.  Three of those powers are the power to be invisible, the power to fly, and the power to have super human speed.  These powers would be great because I could do secret missions for the government, I could save people in tough spots, and I could get out of tough spots myself.</a:t>
            </a:r>
          </a:p>
        </p:txBody>
      </p:sp>
      <p:sp>
        <p:nvSpPr>
          <p:cNvPr id="60420" name="Rectangle 4"/>
          <p:cNvSpPr>
            <a:spLocks noGrp="1" noChangeArrowheads="1"/>
          </p:cNvSpPr>
          <p:nvPr>
            <p:ph sz="half" idx="2"/>
          </p:nvPr>
        </p:nvSpPr>
        <p:spPr>
          <a:xfrm>
            <a:off x="4800600" y="1752600"/>
            <a:ext cx="3810000" cy="4114800"/>
          </a:xfrm>
        </p:spPr>
        <p:txBody>
          <a:bodyPr/>
          <a:lstStyle/>
          <a:p>
            <a:pPr marL="0" indent="0">
              <a:buFontTx/>
              <a:buNone/>
            </a:pPr>
            <a:r>
              <a:rPr lang="en-US" sz="2000"/>
              <a:t>Post</a:t>
            </a:r>
          </a:p>
          <a:p>
            <a:pPr marL="0" indent="0">
              <a:buFontTx/>
              <a:buNone/>
            </a:pPr>
            <a:r>
              <a:rPr lang="en-US" sz="2400"/>
              <a:t>"98, 99, 100... ready or not, here I come!" shouts my little sister Jackie. She looks everywhere and finds everybody, except for me. Nobody can find me because I am invisible. Invisibility is one of a few super hero powers I have always wished to have.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62466" name="Rectangle 2"/>
          <p:cNvSpPr>
            <a:spLocks noGrp="1" noChangeArrowheads="1"/>
          </p:cNvSpPr>
          <p:nvPr>
            <p:ph type="title"/>
          </p:nvPr>
        </p:nvSpPr>
        <p:spPr>
          <a:xfrm>
            <a:off x="685800" y="609600"/>
            <a:ext cx="7772400" cy="914400"/>
          </a:xfrm>
        </p:spPr>
        <p:txBody>
          <a:bodyPr/>
          <a:lstStyle/>
          <a:p>
            <a:r>
              <a:rPr lang="en-US" sz="2800"/>
              <a:t>High School Pre/Post </a:t>
            </a:r>
            <a:br>
              <a:rPr lang="en-US" sz="2800"/>
            </a:br>
            <a:r>
              <a:rPr lang="en-US" sz="2800"/>
              <a:t>Persuasive Introduction Example</a:t>
            </a:r>
          </a:p>
        </p:txBody>
      </p:sp>
      <p:sp>
        <p:nvSpPr>
          <p:cNvPr id="62467" name="Rectangle 3"/>
          <p:cNvSpPr>
            <a:spLocks noGrp="1" noChangeArrowheads="1"/>
          </p:cNvSpPr>
          <p:nvPr>
            <p:ph type="body" sz="half" idx="1"/>
          </p:nvPr>
        </p:nvSpPr>
        <p:spPr>
          <a:xfrm>
            <a:off x="533400" y="1143000"/>
            <a:ext cx="3810000" cy="5334000"/>
          </a:xfrm>
        </p:spPr>
        <p:txBody>
          <a:bodyPr/>
          <a:lstStyle/>
          <a:p>
            <a:pPr marL="0" indent="0">
              <a:buFontTx/>
              <a:buNone/>
            </a:pPr>
            <a:r>
              <a:rPr lang="en-US" sz="1600"/>
              <a:t>Pre</a:t>
            </a:r>
          </a:p>
          <a:p>
            <a:pPr marL="0" indent="0">
              <a:buFontTx/>
              <a:buNone/>
            </a:pPr>
            <a:r>
              <a:rPr lang="en-US" sz="2000"/>
              <a:t>I am writing on behalf of the no-uniform party.  The majority of the student body is against the required wearing of uniforms being incorporated into our lives.  Being that we are the larger percentage of the school community, we would appreciate if you would print this letter in your article to help the school board understand our point of view.</a:t>
            </a:r>
            <a:endParaRPr lang="en-US" sz="1600"/>
          </a:p>
          <a:p>
            <a:pPr marL="0" indent="0"/>
            <a:endParaRPr lang="en-US" sz="1400"/>
          </a:p>
        </p:txBody>
      </p:sp>
      <p:sp>
        <p:nvSpPr>
          <p:cNvPr id="62468" name="Rectangle 4"/>
          <p:cNvSpPr>
            <a:spLocks noGrp="1" noChangeArrowheads="1"/>
          </p:cNvSpPr>
          <p:nvPr>
            <p:ph type="body" sz="half" idx="2"/>
          </p:nvPr>
        </p:nvSpPr>
        <p:spPr>
          <a:xfrm>
            <a:off x="4648200" y="1600200"/>
            <a:ext cx="3962400" cy="4876800"/>
          </a:xfrm>
        </p:spPr>
        <p:txBody>
          <a:bodyPr/>
          <a:lstStyle/>
          <a:p>
            <a:pPr marL="0" indent="0">
              <a:lnSpc>
                <a:spcPct val="90000"/>
              </a:lnSpc>
              <a:buFontTx/>
              <a:buNone/>
            </a:pPr>
            <a:r>
              <a:rPr lang="en-US" sz="2000"/>
              <a:t>Post</a:t>
            </a:r>
          </a:p>
          <a:p>
            <a:pPr marL="0" indent="0">
              <a:lnSpc>
                <a:spcPct val="90000"/>
              </a:lnSpc>
              <a:buFontTx/>
              <a:buNone/>
            </a:pPr>
            <a:r>
              <a:rPr lang="en-US" sz="2000"/>
              <a:t>Imagine a world where all jobs are run by robots.  Everything is strictly calculated.  There is no room for error.  Nothing is different.  Everyone is identical in physical attributes and mental.  Now picture that as you look closer.  You discover that these aren’t robots; they are human beings.  This is what would happen if everyone thought the same, no one had imagination, and not a soul was creative.  This is the danger of the uniform.</a:t>
            </a:r>
          </a:p>
          <a:p>
            <a:pPr marL="0" indent="0">
              <a:lnSpc>
                <a:spcPct val="90000"/>
              </a:lnSpc>
              <a:buFontTx/>
              <a:buNone/>
            </a:pPr>
            <a:endParaRPr lang="en-US" sz="20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64514" name="Rectangle 2"/>
          <p:cNvSpPr>
            <a:spLocks noGrp="1" noChangeArrowheads="1"/>
          </p:cNvSpPr>
          <p:nvPr>
            <p:ph type="title"/>
          </p:nvPr>
        </p:nvSpPr>
        <p:spPr>
          <a:xfrm>
            <a:off x="685800" y="533400"/>
            <a:ext cx="7772400" cy="1143000"/>
          </a:xfrm>
        </p:spPr>
        <p:txBody>
          <a:bodyPr/>
          <a:lstStyle/>
          <a:p>
            <a:r>
              <a:rPr lang="en-US" sz="2800"/>
              <a:t>High School Pre/Post </a:t>
            </a:r>
            <a:br>
              <a:rPr lang="en-US" sz="2800"/>
            </a:br>
            <a:r>
              <a:rPr lang="en-US" sz="2800"/>
              <a:t>Persuasive Introduction Example</a:t>
            </a:r>
          </a:p>
        </p:txBody>
      </p:sp>
      <p:sp>
        <p:nvSpPr>
          <p:cNvPr id="64515" name="Rectangle 3"/>
          <p:cNvSpPr>
            <a:spLocks noGrp="1" noChangeArrowheads="1"/>
          </p:cNvSpPr>
          <p:nvPr>
            <p:ph type="body" sz="half" idx="1"/>
          </p:nvPr>
        </p:nvSpPr>
        <p:spPr>
          <a:xfrm>
            <a:off x="685800" y="1600200"/>
            <a:ext cx="3810000" cy="4114800"/>
          </a:xfrm>
        </p:spPr>
        <p:txBody>
          <a:bodyPr/>
          <a:lstStyle/>
          <a:p>
            <a:pPr marL="0" indent="0" algn="ctr">
              <a:buFontTx/>
              <a:buNone/>
            </a:pPr>
            <a:r>
              <a:rPr lang="en-US" sz="2000"/>
              <a:t>Pre</a:t>
            </a:r>
          </a:p>
          <a:p>
            <a:pPr marL="0" indent="0">
              <a:buFontTx/>
              <a:buNone/>
            </a:pPr>
            <a:r>
              <a:rPr lang="en-US" sz="2000"/>
              <a:t>The rigors of school leave many students sleep-deprived, but is starting and ending school two hours later a real solution?  Starting school earlier would have many bad effects that the advantages could never equal. Changing school hours is a bad idea.  It would have too many dire results.  School hours should not be changed.</a:t>
            </a:r>
          </a:p>
        </p:txBody>
      </p:sp>
      <p:sp>
        <p:nvSpPr>
          <p:cNvPr id="64516" name="Rectangle 4"/>
          <p:cNvSpPr>
            <a:spLocks noGrp="1" noChangeArrowheads="1"/>
          </p:cNvSpPr>
          <p:nvPr>
            <p:ph type="body" sz="half" idx="2"/>
          </p:nvPr>
        </p:nvSpPr>
        <p:spPr>
          <a:xfrm>
            <a:off x="4572000" y="1600200"/>
            <a:ext cx="4191000" cy="4876800"/>
          </a:xfrm>
        </p:spPr>
        <p:txBody>
          <a:bodyPr/>
          <a:lstStyle/>
          <a:p>
            <a:pPr marL="0" indent="0" algn="ctr">
              <a:lnSpc>
                <a:spcPct val="90000"/>
              </a:lnSpc>
              <a:buFontTx/>
              <a:buNone/>
            </a:pPr>
            <a:r>
              <a:rPr lang="en-US" sz="2000"/>
              <a:t>Post</a:t>
            </a:r>
          </a:p>
          <a:p>
            <a:pPr marL="0" indent="0">
              <a:lnSpc>
                <a:spcPct val="90000"/>
              </a:lnSpc>
              <a:buFontTx/>
              <a:buNone/>
            </a:pPr>
            <a:r>
              <a:rPr lang="en-US" sz="2000"/>
              <a:t>Phil woke up at six, barely catching the bus to school an hour later.  In first period, he fell asleep after staying out until midnight the night before.  For Phil, this is a daily occurrence because he stays out with his friends as late as possible.  Phil and most high school students from the country are suffering in the day for staying out late at night.  This increasing trend has schools willing to concede that starting and ending school two hours later will be a solution to this problem.  But will it?</a:t>
            </a:r>
            <a:r>
              <a:rPr lang="en-US" sz="1800"/>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66562" name="Rectangle 2"/>
          <p:cNvSpPr>
            <a:spLocks noGrp="1" noChangeArrowheads="1"/>
          </p:cNvSpPr>
          <p:nvPr>
            <p:ph type="title"/>
          </p:nvPr>
        </p:nvSpPr>
        <p:spPr>
          <a:xfrm>
            <a:off x="685800" y="533400"/>
            <a:ext cx="7772400" cy="1143000"/>
          </a:xfrm>
        </p:spPr>
        <p:txBody>
          <a:bodyPr/>
          <a:lstStyle/>
          <a:p>
            <a:r>
              <a:rPr lang="en-US" sz="2800"/>
              <a:t>High School Pre/Post </a:t>
            </a:r>
            <a:br>
              <a:rPr lang="en-US" sz="2800"/>
            </a:br>
            <a:r>
              <a:rPr lang="en-US" sz="2800"/>
              <a:t>Expository Conclusion Example</a:t>
            </a:r>
          </a:p>
        </p:txBody>
      </p:sp>
      <p:sp>
        <p:nvSpPr>
          <p:cNvPr id="66563" name="Rectangle 3"/>
          <p:cNvSpPr>
            <a:spLocks noGrp="1" noChangeArrowheads="1"/>
          </p:cNvSpPr>
          <p:nvPr>
            <p:ph sz="half" idx="1"/>
          </p:nvPr>
        </p:nvSpPr>
        <p:spPr>
          <a:xfrm>
            <a:off x="685800" y="1676400"/>
            <a:ext cx="3814763" cy="4114800"/>
          </a:xfrm>
        </p:spPr>
        <p:txBody>
          <a:bodyPr/>
          <a:lstStyle/>
          <a:p>
            <a:pPr marL="66675" indent="-66675" algn="ctr">
              <a:buFontTx/>
              <a:buNone/>
            </a:pPr>
            <a:r>
              <a:rPr lang="en-US" sz="2000"/>
              <a:t>Pre</a:t>
            </a:r>
          </a:p>
          <a:p>
            <a:pPr marL="66675" indent="-66675">
              <a:buFontTx/>
              <a:buNone/>
            </a:pPr>
            <a:r>
              <a:rPr lang="en-US" sz="2000"/>
              <a:t>If my house were burning down, I would make sure that these items were rescued. I made my decision on which items I would take by their worth to me in money and in sentimental value. I decided that the most important things to me were things that had cost me a great deal of money and items that were either next to impossible or impossible to ever have another of or fully replace. </a:t>
            </a:r>
          </a:p>
        </p:txBody>
      </p:sp>
      <p:sp>
        <p:nvSpPr>
          <p:cNvPr id="66564" name="Rectangle 4"/>
          <p:cNvSpPr>
            <a:spLocks noGrp="1" noChangeArrowheads="1"/>
          </p:cNvSpPr>
          <p:nvPr>
            <p:ph sz="half" idx="2"/>
          </p:nvPr>
        </p:nvSpPr>
        <p:spPr>
          <a:xfrm>
            <a:off x="4572000" y="1676400"/>
            <a:ext cx="3814763" cy="4114800"/>
          </a:xfrm>
        </p:spPr>
        <p:txBody>
          <a:bodyPr/>
          <a:lstStyle/>
          <a:p>
            <a:pPr marL="0" indent="0" algn="ctr">
              <a:buFontTx/>
              <a:buNone/>
            </a:pPr>
            <a:r>
              <a:rPr lang="en-US" sz="2000"/>
              <a:t>Post</a:t>
            </a:r>
          </a:p>
          <a:p>
            <a:pPr marL="0" indent="0">
              <a:buFontTx/>
              <a:buNone/>
            </a:pPr>
            <a:r>
              <a:rPr lang="en-US" sz="2000"/>
              <a:t>If my house were burning down, the three things I would take have a lot of meaning to me. They say a lot about me, my personality, and my dream. These three items are me, without these I would feel as if I had lost a part of myself and my personality. I would feel as if my dream had been crushed in a way if I had to watch these things burn away in my house.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68610" name="Rectangle 2"/>
          <p:cNvSpPr>
            <a:spLocks noGrp="1" noChangeArrowheads="1"/>
          </p:cNvSpPr>
          <p:nvPr>
            <p:ph type="title"/>
          </p:nvPr>
        </p:nvSpPr>
        <p:spPr>
          <a:xfrm>
            <a:off x="685800" y="533400"/>
            <a:ext cx="7772400" cy="1143000"/>
          </a:xfrm>
        </p:spPr>
        <p:txBody>
          <a:bodyPr/>
          <a:lstStyle/>
          <a:p>
            <a:r>
              <a:rPr lang="en-US" sz="2800"/>
              <a:t>High School Pre/Post </a:t>
            </a:r>
            <a:br>
              <a:rPr lang="en-US" sz="2800"/>
            </a:br>
            <a:r>
              <a:rPr lang="en-US" sz="2800"/>
              <a:t>Persuasive Conclusion Example</a:t>
            </a:r>
          </a:p>
        </p:txBody>
      </p:sp>
      <p:sp>
        <p:nvSpPr>
          <p:cNvPr id="68611" name="Rectangle 3"/>
          <p:cNvSpPr>
            <a:spLocks noGrp="1" noChangeArrowheads="1"/>
          </p:cNvSpPr>
          <p:nvPr>
            <p:ph sz="half" idx="1"/>
          </p:nvPr>
        </p:nvSpPr>
        <p:spPr>
          <a:xfrm>
            <a:off x="685800" y="1676400"/>
            <a:ext cx="3814763" cy="4114800"/>
          </a:xfrm>
        </p:spPr>
        <p:txBody>
          <a:bodyPr/>
          <a:lstStyle/>
          <a:p>
            <a:pPr marL="0" indent="0" algn="ctr">
              <a:buFontTx/>
              <a:buNone/>
            </a:pPr>
            <a:r>
              <a:rPr lang="en-US"/>
              <a:t> </a:t>
            </a:r>
            <a:r>
              <a:rPr lang="en-US" sz="2400"/>
              <a:t>Pre</a:t>
            </a:r>
          </a:p>
          <a:p>
            <a:pPr marL="0" indent="0">
              <a:buFontTx/>
              <a:buNone/>
            </a:pPr>
            <a:r>
              <a:rPr lang="en-US" sz="2400"/>
              <a:t>Thank you for listening to our petition and for your willingness to support us.  We wait anxiously for your reply and hope that you make the right decision.</a:t>
            </a:r>
          </a:p>
        </p:txBody>
      </p:sp>
      <p:sp>
        <p:nvSpPr>
          <p:cNvPr id="68612" name="Rectangle 4"/>
          <p:cNvSpPr>
            <a:spLocks noGrp="1" noChangeArrowheads="1"/>
          </p:cNvSpPr>
          <p:nvPr>
            <p:ph sz="half" idx="2"/>
          </p:nvPr>
        </p:nvSpPr>
        <p:spPr>
          <a:xfrm>
            <a:off x="4648200" y="1676400"/>
            <a:ext cx="3814763" cy="4114800"/>
          </a:xfrm>
        </p:spPr>
        <p:txBody>
          <a:bodyPr/>
          <a:lstStyle/>
          <a:p>
            <a:pPr marL="0" indent="0" algn="ctr">
              <a:buFontTx/>
              <a:buNone/>
            </a:pPr>
            <a:r>
              <a:rPr lang="en-US" sz="2400"/>
              <a:t>Post</a:t>
            </a:r>
          </a:p>
          <a:p>
            <a:pPr marL="0" indent="0">
              <a:buFontTx/>
              <a:buNone/>
            </a:pPr>
            <a:r>
              <a:rPr lang="en-US" sz="2400"/>
              <a:t>Please don’t shirk your duties in education.  Allow us this one area to let our imaginations shine!! Ways to express our individuality are few, so please let us keep the ability to show our personality.  We urge you pick up your pens and vote down the uniform policy.</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Copyright 2006 Washington OSPI.  All rights reserved.</a:t>
            </a:r>
          </a:p>
        </p:txBody>
      </p:sp>
      <p:sp>
        <p:nvSpPr>
          <p:cNvPr id="70658" name="Rectangle 2"/>
          <p:cNvSpPr>
            <a:spLocks noGrp="1" noChangeArrowheads="1"/>
          </p:cNvSpPr>
          <p:nvPr>
            <p:ph type="title"/>
          </p:nvPr>
        </p:nvSpPr>
        <p:spPr/>
        <p:txBody>
          <a:bodyPr/>
          <a:lstStyle/>
          <a:p>
            <a:r>
              <a:rPr lang="en-US" sz="2800"/>
              <a:t>High School Pre/Post </a:t>
            </a:r>
            <a:br>
              <a:rPr lang="en-US" sz="2800"/>
            </a:br>
            <a:r>
              <a:rPr lang="en-US" sz="2800"/>
              <a:t>Persuasive Conclusion Example</a:t>
            </a:r>
          </a:p>
        </p:txBody>
      </p:sp>
      <p:sp>
        <p:nvSpPr>
          <p:cNvPr id="70659" name="Rectangle 3"/>
          <p:cNvSpPr>
            <a:spLocks noGrp="1" noChangeArrowheads="1"/>
          </p:cNvSpPr>
          <p:nvPr>
            <p:ph type="body" sz="half" idx="1"/>
          </p:nvPr>
        </p:nvSpPr>
        <p:spPr>
          <a:xfrm>
            <a:off x="685800" y="1752600"/>
            <a:ext cx="3810000" cy="4495800"/>
          </a:xfrm>
        </p:spPr>
        <p:txBody>
          <a:bodyPr/>
          <a:lstStyle/>
          <a:p>
            <a:pPr marL="0" indent="0" algn="ctr">
              <a:lnSpc>
                <a:spcPct val="90000"/>
              </a:lnSpc>
              <a:buFontTx/>
              <a:buNone/>
            </a:pPr>
            <a:r>
              <a:rPr lang="en-US" sz="2000"/>
              <a:t>Pre</a:t>
            </a:r>
          </a:p>
          <a:p>
            <a:pPr marL="0" indent="0">
              <a:lnSpc>
                <a:spcPct val="90000"/>
              </a:lnSpc>
              <a:buFontTx/>
              <a:buNone/>
            </a:pPr>
            <a:r>
              <a:rPr lang="en-US" sz="2000"/>
              <a:t>Starting and ending school two hours later is an exceedingly bad idea.  When all of the pros and cons are found, the cons effortlessly outnumber every pro.  I agree with sleeping longer, but I would rather be released from school earlier.  I believe that the verdict over school times is a no-brainer; Leave school times the way that they are and have been for years.</a:t>
            </a:r>
          </a:p>
          <a:p>
            <a:pPr marL="0" indent="0">
              <a:lnSpc>
                <a:spcPct val="90000"/>
              </a:lnSpc>
              <a:buFontTx/>
              <a:buNone/>
            </a:pPr>
            <a:endParaRPr lang="en-US" sz="2000"/>
          </a:p>
        </p:txBody>
      </p:sp>
      <p:sp>
        <p:nvSpPr>
          <p:cNvPr id="70660" name="Rectangle 4"/>
          <p:cNvSpPr>
            <a:spLocks noGrp="1" noChangeArrowheads="1"/>
          </p:cNvSpPr>
          <p:nvPr>
            <p:ph type="body" sz="half" idx="2"/>
          </p:nvPr>
        </p:nvSpPr>
        <p:spPr>
          <a:xfrm>
            <a:off x="4648200" y="1676400"/>
            <a:ext cx="3810000" cy="4876800"/>
          </a:xfrm>
        </p:spPr>
        <p:txBody>
          <a:bodyPr/>
          <a:lstStyle/>
          <a:p>
            <a:pPr marL="0" indent="0" algn="ctr">
              <a:buFontTx/>
              <a:buNone/>
            </a:pPr>
            <a:r>
              <a:rPr lang="en-US" sz="2000"/>
              <a:t>Post</a:t>
            </a:r>
          </a:p>
          <a:p>
            <a:pPr marL="0" indent="0">
              <a:buFontTx/>
              <a:buNone/>
            </a:pPr>
            <a:r>
              <a:rPr lang="en-US" sz="2000"/>
              <a:t>If school ended two hours later, Phil would fall asleep in first period after staying out past midnight the night before. The schools must realize that the answer of changing school times is a no-brainer: leave school times the way they have been for years. The school should go along with the old saying, “Early to bed, and early to rise, makes a man healthy, wealthy, and wise.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72706" name="Rectangle 2"/>
          <p:cNvSpPr>
            <a:spLocks noGrp="1" noChangeArrowheads="1"/>
          </p:cNvSpPr>
          <p:nvPr>
            <p:ph type="title"/>
          </p:nvPr>
        </p:nvSpPr>
        <p:spPr>
          <a:xfrm>
            <a:off x="685800" y="609600"/>
            <a:ext cx="7772400" cy="685800"/>
          </a:xfrm>
        </p:spPr>
        <p:txBody>
          <a:bodyPr/>
          <a:lstStyle/>
          <a:p>
            <a:r>
              <a:rPr lang="en-US"/>
              <a:t>A note about examples…</a:t>
            </a:r>
          </a:p>
        </p:txBody>
      </p:sp>
      <p:sp>
        <p:nvSpPr>
          <p:cNvPr id="72707" name="Rectangle 3"/>
          <p:cNvSpPr>
            <a:spLocks noGrp="1" noChangeArrowheads="1"/>
          </p:cNvSpPr>
          <p:nvPr>
            <p:ph type="body" idx="1"/>
          </p:nvPr>
        </p:nvSpPr>
        <p:spPr/>
        <p:txBody>
          <a:bodyPr/>
          <a:lstStyle/>
          <a:p>
            <a:pPr>
              <a:buFontTx/>
              <a:buNone/>
            </a:pPr>
            <a:r>
              <a:rPr lang="en-US"/>
              <a:t>	The most powerful examples you can use for instruction and modeling in your classroom are examples collected from your students.  Although we have provided several examples, we encourage you to find your own.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74754" name="Rectangle 2"/>
          <p:cNvSpPr>
            <a:spLocks noGrp="1" noChangeArrowheads="1"/>
          </p:cNvSpPr>
          <p:nvPr>
            <p:ph type="title"/>
          </p:nvPr>
        </p:nvSpPr>
        <p:spPr>
          <a:xfrm>
            <a:off x="685800" y="228600"/>
            <a:ext cx="7772400" cy="1143000"/>
          </a:xfrm>
        </p:spPr>
        <p:txBody>
          <a:bodyPr/>
          <a:lstStyle/>
          <a:p>
            <a:r>
              <a:rPr lang="en-US"/>
              <a:t>Agenda</a:t>
            </a:r>
          </a:p>
        </p:txBody>
      </p:sp>
      <p:sp>
        <p:nvSpPr>
          <p:cNvPr id="74755" name="Rectangle 3"/>
          <p:cNvSpPr>
            <a:spLocks noGrp="1" noChangeArrowheads="1"/>
          </p:cNvSpPr>
          <p:nvPr>
            <p:ph type="body" idx="1"/>
          </p:nvPr>
        </p:nvSpPr>
        <p:spPr>
          <a:xfrm>
            <a:off x="685800" y="1219200"/>
            <a:ext cx="7772400" cy="4114800"/>
          </a:xfrm>
        </p:spPr>
        <p:txBody>
          <a:bodyPr/>
          <a:lstStyle/>
          <a:p>
            <a:pPr>
              <a:lnSpc>
                <a:spcPct val="90000"/>
              </a:lnSpc>
              <a:buClr>
                <a:srgbClr val="FF2041"/>
              </a:buClr>
              <a:buFont typeface="Wingdings" pitchFamily="2" charset="2"/>
              <a:buChar char="ü"/>
            </a:pPr>
            <a:r>
              <a:rPr lang="en-US" sz="2400"/>
              <a:t>Discuss introductions: purpose, strategies, scoring</a:t>
            </a:r>
          </a:p>
          <a:p>
            <a:pPr>
              <a:lnSpc>
                <a:spcPct val="90000"/>
              </a:lnSpc>
              <a:buClr>
                <a:srgbClr val="FF2041"/>
              </a:buClr>
              <a:buFont typeface="Wingdings" pitchFamily="2" charset="2"/>
              <a:buChar char="ü"/>
            </a:pPr>
            <a:r>
              <a:rPr lang="en-US" sz="2400"/>
              <a:t>Analyze introductions from printed texts</a:t>
            </a:r>
          </a:p>
          <a:p>
            <a:pPr>
              <a:lnSpc>
                <a:spcPct val="90000"/>
              </a:lnSpc>
              <a:buClr>
                <a:srgbClr val="FF2041"/>
              </a:buClr>
              <a:buFont typeface="Wingdings" pitchFamily="2" charset="2"/>
              <a:buChar char="ü"/>
            </a:pPr>
            <a:r>
              <a:rPr lang="en-US" sz="2400"/>
              <a:t>Discuss conclusions:  purpose, strategies, scoring</a:t>
            </a:r>
          </a:p>
          <a:p>
            <a:pPr>
              <a:lnSpc>
                <a:spcPct val="90000"/>
              </a:lnSpc>
              <a:buClr>
                <a:srgbClr val="FF2041"/>
              </a:buClr>
              <a:buFont typeface="Wingdings" pitchFamily="2" charset="2"/>
              <a:buChar char="ü"/>
            </a:pPr>
            <a:r>
              <a:rPr lang="en-US" sz="2400"/>
              <a:t>Analyze conclusions from printed texts </a:t>
            </a:r>
          </a:p>
          <a:p>
            <a:pPr>
              <a:lnSpc>
                <a:spcPct val="90000"/>
              </a:lnSpc>
              <a:buClr>
                <a:srgbClr val="FF2041"/>
              </a:buClr>
              <a:buFont typeface="Wingdings" pitchFamily="2" charset="2"/>
              <a:buChar char="ü"/>
            </a:pPr>
            <a:r>
              <a:rPr lang="en-US" sz="2400"/>
              <a:t>Analyze and score paired introductions and conclusions</a:t>
            </a:r>
          </a:p>
          <a:p>
            <a:pPr>
              <a:lnSpc>
                <a:spcPct val="90000"/>
              </a:lnSpc>
              <a:buClr>
                <a:srgbClr val="FF2041"/>
              </a:buClr>
              <a:buFont typeface="Wingdings" pitchFamily="2" charset="2"/>
              <a:buChar char="ü"/>
            </a:pPr>
            <a:r>
              <a:rPr lang="en-US" sz="2400"/>
              <a:t>Practice writing and revising introductions and conclusions</a:t>
            </a:r>
          </a:p>
          <a:p>
            <a:pPr>
              <a:lnSpc>
                <a:spcPct val="90000"/>
              </a:lnSpc>
              <a:buClr>
                <a:srgbClr val="FF2041"/>
              </a:buClr>
              <a:buFont typeface="Wingdings" pitchFamily="2" charset="2"/>
              <a:buChar char="ü"/>
            </a:pPr>
            <a:r>
              <a:rPr lang="en-US" sz="2400"/>
              <a:t>Score additional student samples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2006 Washington OSPI.  All rights reserved.</a:t>
            </a:r>
          </a:p>
        </p:txBody>
      </p:sp>
      <p:sp>
        <p:nvSpPr>
          <p:cNvPr id="76802" name="Rectangle 2"/>
          <p:cNvSpPr>
            <a:spLocks noGrp="1" noChangeArrowheads="1"/>
          </p:cNvSpPr>
          <p:nvPr>
            <p:ph type="title"/>
          </p:nvPr>
        </p:nvSpPr>
        <p:spPr/>
        <p:txBody>
          <a:bodyPr/>
          <a:lstStyle/>
          <a:p>
            <a:r>
              <a:rPr lang="en-US"/>
              <a:t>We welcome your comments</a:t>
            </a:r>
          </a:p>
        </p:txBody>
      </p:sp>
      <p:sp>
        <p:nvSpPr>
          <p:cNvPr id="76803" name="Rectangle 3"/>
          <p:cNvSpPr>
            <a:spLocks noGrp="1" noChangeArrowheads="1"/>
          </p:cNvSpPr>
          <p:nvPr>
            <p:ph type="body" idx="1"/>
          </p:nvPr>
        </p:nvSpPr>
        <p:spPr/>
        <p:txBody>
          <a:bodyPr/>
          <a:lstStyle/>
          <a:p>
            <a:pPr>
              <a:buFontTx/>
              <a:buNone/>
            </a:pPr>
            <a:r>
              <a:rPr lang="en-US"/>
              <a:t>	</a:t>
            </a:r>
            <a:r>
              <a:rPr lang="en-US">
                <a:solidFill>
                  <a:srgbClr val="000000"/>
                </a:solidFill>
                <a:cs typeface="Times New Roman" pitchFamily="18" charset="0"/>
              </a:rPr>
              <a:t>We welcome your comments.  Please feel free to try these lessons and send feedback to Nikki Elliott-Schuman at </a:t>
            </a:r>
            <a:r>
              <a:rPr lang="en-US" u="sng">
                <a:solidFill>
                  <a:srgbClr val="009999"/>
                </a:solidFill>
                <a:hlinkClick r:id="rId3"/>
              </a:rPr>
              <a:t>nelliott@ospi.wednet.edu</a:t>
            </a:r>
            <a:r>
              <a:rPr lang="en-US">
                <a:solidFill>
                  <a:srgbClr val="000000"/>
                </a:solidFill>
                <a:cs typeface="Times New Roman" pitchFamily="18" charset="0"/>
              </a:rPr>
              <a:t>.  We appreciate your labeling the subject line as Feedback: OSPI Instructional Support Materials.</a:t>
            </a:r>
            <a:endParaRPr lang="en-US">
              <a:latin typeface="Comic Sans MS" pitchFamily="66" charset="0"/>
            </a:endParaRPr>
          </a:p>
          <a:p>
            <a:pPr>
              <a:buFontTx/>
              <a:buNone/>
            </a:pP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rbit">
  <a:themeElements>
    <a:clrScheme name="Orbit 1">
      <a:dk1>
        <a:srgbClr val="003300"/>
      </a:dk1>
      <a:lt1>
        <a:srgbClr val="FFFFFF"/>
      </a:lt1>
      <a:dk2>
        <a:srgbClr val="003300"/>
      </a:dk2>
      <a:lt2>
        <a:srgbClr val="808080"/>
      </a:lt2>
      <a:accent1>
        <a:srgbClr val="A6BF73"/>
      </a:accent1>
      <a:accent2>
        <a:srgbClr val="FFFFCC"/>
      </a:accent2>
      <a:accent3>
        <a:srgbClr val="FFFFFF"/>
      </a:accent3>
      <a:accent4>
        <a:srgbClr val="002A00"/>
      </a:accent4>
      <a:accent5>
        <a:srgbClr val="D0DCBC"/>
      </a:accent5>
      <a:accent6>
        <a:srgbClr val="E7E7B9"/>
      </a:accent6>
      <a:hlink>
        <a:srgbClr val="70AABF"/>
      </a:hlink>
      <a:folHlink>
        <a:srgbClr val="BF848A"/>
      </a:folHlink>
    </a:clrScheme>
    <a:fontScheme name="Orbit">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Orbit 1">
        <a:dk1>
          <a:srgbClr val="003300"/>
        </a:dk1>
        <a:lt1>
          <a:srgbClr val="FFFFFF"/>
        </a:lt1>
        <a:dk2>
          <a:srgbClr val="003300"/>
        </a:dk2>
        <a:lt2>
          <a:srgbClr val="808080"/>
        </a:lt2>
        <a:accent1>
          <a:srgbClr val="A6BF73"/>
        </a:accent1>
        <a:accent2>
          <a:srgbClr val="FFFFCC"/>
        </a:accent2>
        <a:accent3>
          <a:srgbClr val="FFFFFF"/>
        </a:accent3>
        <a:accent4>
          <a:srgbClr val="002A00"/>
        </a:accent4>
        <a:accent5>
          <a:srgbClr val="D0DCBC"/>
        </a:accent5>
        <a:accent6>
          <a:srgbClr val="E7E7B9"/>
        </a:accent6>
        <a:hlink>
          <a:srgbClr val="70AABF"/>
        </a:hlink>
        <a:folHlink>
          <a:srgbClr val="BF848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4829</Words>
  <Application>Microsoft Office PowerPoint</Application>
  <PresentationFormat>On-screen Show (4:3)</PresentationFormat>
  <Paragraphs>561</Paragraphs>
  <Slides>42</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Times</vt:lpstr>
      <vt:lpstr>Arial</vt:lpstr>
      <vt:lpstr>ＭＳ Ｐゴシック</vt:lpstr>
      <vt:lpstr>Comic Sans MS</vt:lpstr>
      <vt:lpstr>Times New Roman</vt:lpstr>
      <vt:lpstr>Wingdings</vt:lpstr>
      <vt:lpstr>Orbit</vt:lpstr>
      <vt:lpstr>Student Writing Samples</vt:lpstr>
      <vt:lpstr>Student Examples for Scoring</vt:lpstr>
      <vt:lpstr>Middle School Persuasive Pre-Lesson Example Using the Introduction Scoring Guide, score the introduction.</vt:lpstr>
      <vt:lpstr>Middle School Persuasive Post-Lesson Example Using the Introduction Scoring Guide, score the introduction.</vt:lpstr>
      <vt:lpstr>Middle School Persuasive Pre-Lesson Example  Using the Conclusion Scoring Guide,  score the conclusion.</vt:lpstr>
      <vt:lpstr>Middle School Persuasive Post-Lesson Example Using the Conclusion Scoring Guide, score the conclusion.</vt:lpstr>
      <vt:lpstr>High School Expository Pre-Lesson Example  Using the Introduction Scoring  Guide, score the introduction.</vt:lpstr>
      <vt:lpstr>High School Expository Post-Lesson Example  Using the Introduction Scoring Guide, score the introduction.</vt:lpstr>
      <vt:lpstr>High School Expository Pre-Lesson Example  Using the Conclusion Scoring Guide, score the conclusion.</vt:lpstr>
      <vt:lpstr>High School Expository Post-Lesson Example  Using the Conclusion Scoring Guide, score the conclusion.</vt:lpstr>
      <vt:lpstr>WASL Examples</vt:lpstr>
      <vt:lpstr>Grade 7 Expository Writing Prompt  What Every Seventh-Grade Teacher Should Know </vt:lpstr>
      <vt:lpstr>Sample 1</vt:lpstr>
      <vt:lpstr>Sample 2</vt:lpstr>
      <vt:lpstr>Grade 7 Persuasive Writing Prompt </vt:lpstr>
      <vt:lpstr>Sample 1</vt:lpstr>
      <vt:lpstr>Sample 2</vt:lpstr>
      <vt:lpstr>WASL Examples</vt:lpstr>
      <vt:lpstr>Grade 10 Persuasive Writing Prompt </vt:lpstr>
      <vt:lpstr>Sample 1</vt:lpstr>
      <vt:lpstr>Grade 10 Persuasive Prompt</vt:lpstr>
      <vt:lpstr>Sample 1</vt:lpstr>
      <vt:lpstr>Slide 23</vt:lpstr>
      <vt:lpstr>Pre/Post Examples</vt:lpstr>
      <vt:lpstr>Middle School Expository Pre-Lesson Example  Using the Introduction Scoring  Guide, score the introduction.</vt:lpstr>
      <vt:lpstr> Middle School Expository Post-Lesson Example  Using the Introduction Scoring  Guide, score the introduction.</vt:lpstr>
      <vt:lpstr>Middle School Persuasive Pre-Lesson  Using the Introduction Scoring  Guide, score the introduction.  </vt:lpstr>
      <vt:lpstr>Middle School Persuasive Post-Lesson  Using the Introduction Scoring  Guide, score the introduction.</vt:lpstr>
      <vt:lpstr>Middle School Persuasive Pre-Lesson   Using the Conclusion Scoring  Guide, score the conclusion.</vt:lpstr>
      <vt:lpstr>Middle School Persuasive Post-Lesson   Using the Conclusion Scoring  Guide, score the conclusion.</vt:lpstr>
      <vt:lpstr>Middle School Expository Pre-Lesson Example  Using the Conclusion Scoring  Guide, score the conclusion.</vt:lpstr>
      <vt:lpstr>Middle School Expository Post-Lesson Example Using the Conclusion Scoring  Guide, score the conclusion.</vt:lpstr>
      <vt:lpstr>Pre/Post Examples</vt:lpstr>
      <vt:lpstr>High School Pre/Post  Expository Introduction Example</vt:lpstr>
      <vt:lpstr>High School Pre/Post  Persuasive Introduction Example</vt:lpstr>
      <vt:lpstr>High School Pre/Post  Persuasive Introduction Example</vt:lpstr>
      <vt:lpstr>High School Pre/Post  Expository Conclusion Example</vt:lpstr>
      <vt:lpstr>High School Pre/Post  Persuasive Conclusion Example</vt:lpstr>
      <vt:lpstr>High School Pre/Post  Persuasive Conclusion Example</vt:lpstr>
      <vt:lpstr>A note about examples…</vt:lpstr>
      <vt:lpstr>Agenda</vt:lpstr>
      <vt:lpstr>We welcome your comments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Writing Samples</dc:title>
  <dc:creator>charlotte carr</dc:creator>
  <cp:lastModifiedBy>tbaugh</cp:lastModifiedBy>
  <cp:revision>13</cp:revision>
  <dcterms:created xsi:type="dcterms:W3CDTF">2006-02-14T19:22:42Z</dcterms:created>
  <dcterms:modified xsi:type="dcterms:W3CDTF">2011-01-12T18:29:29Z</dcterms:modified>
</cp:coreProperties>
</file>