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
  </p:notesMasterIdLst>
  <p:sldIdLst>
    <p:sldId id="256" r:id="rId2"/>
    <p:sldId id="257"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1" d="100"/>
          <a:sy n="121" d="100"/>
        </p:scale>
        <p:origin x="-102"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0831785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40ff501db9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40ff501db9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791075" y="574025"/>
            <a:ext cx="2544900" cy="46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b="1">
                <a:latin typeface="Trebuchet MS"/>
                <a:ea typeface="Trebuchet MS"/>
                <a:cs typeface="Trebuchet MS"/>
                <a:sym typeface="Trebuchet MS"/>
              </a:rPr>
              <a:t>From the Desk of the DPP</a:t>
            </a:r>
            <a:endParaRPr sz="1800" b="1">
              <a:latin typeface="Trebuchet MS"/>
              <a:ea typeface="Trebuchet MS"/>
              <a:cs typeface="Trebuchet MS"/>
              <a:sym typeface="Trebuchet MS"/>
            </a:endParaRPr>
          </a:p>
        </p:txBody>
      </p:sp>
      <p:pic>
        <p:nvPicPr>
          <p:cNvPr id="55" name="Google Shape;55;p13"/>
          <p:cNvPicPr preferRelativeResize="0"/>
          <p:nvPr/>
        </p:nvPicPr>
        <p:blipFill>
          <a:blip r:embed="rId3">
            <a:alphaModFix/>
          </a:blip>
          <a:stretch>
            <a:fillRect/>
          </a:stretch>
        </p:blipFill>
        <p:spPr>
          <a:xfrm>
            <a:off x="261300" y="124475"/>
            <a:ext cx="1637700" cy="1637700"/>
          </a:xfrm>
          <a:prstGeom prst="rect">
            <a:avLst/>
          </a:prstGeom>
          <a:noFill/>
          <a:ln>
            <a:noFill/>
          </a:ln>
        </p:spPr>
      </p:pic>
      <p:sp>
        <p:nvSpPr>
          <p:cNvPr id="56" name="Google Shape;56;p13"/>
          <p:cNvSpPr txBox="1"/>
          <p:nvPr/>
        </p:nvSpPr>
        <p:spPr>
          <a:xfrm>
            <a:off x="117050" y="1817900"/>
            <a:ext cx="3290100" cy="194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u="sng">
                <a:latin typeface="Trebuchet MS"/>
                <a:ea typeface="Trebuchet MS"/>
                <a:cs typeface="Trebuchet MS"/>
                <a:sym typeface="Trebuchet MS"/>
              </a:rPr>
              <a:t>Month 4 District Attendance Winners</a:t>
            </a:r>
            <a:endParaRPr b="1">
              <a:latin typeface="Trebuchet MS"/>
              <a:ea typeface="Trebuchet MS"/>
              <a:cs typeface="Trebuchet MS"/>
              <a:sym typeface="Trebuchet MS"/>
            </a:endParaRPr>
          </a:p>
          <a:p>
            <a:pPr marL="0" lvl="0" indent="0" algn="l" rtl="0">
              <a:spcBef>
                <a:spcPts val="0"/>
              </a:spcBef>
              <a:spcAft>
                <a:spcPts val="0"/>
              </a:spcAft>
              <a:buNone/>
            </a:pPr>
            <a:r>
              <a:rPr lang="en" sz="1200" b="1">
                <a:latin typeface="Trebuchet MS"/>
                <a:ea typeface="Trebuchet MS"/>
                <a:cs typeface="Trebuchet MS"/>
                <a:sym typeface="Trebuchet MS"/>
              </a:rPr>
              <a:t>Congratulations to NES for meeting their attendance goal for the 4th month in a row! </a:t>
            </a:r>
            <a:endParaRPr sz="1200" b="1">
              <a:latin typeface="Trebuchet MS"/>
              <a:ea typeface="Trebuchet MS"/>
              <a:cs typeface="Trebuchet MS"/>
              <a:sym typeface="Trebuchet MS"/>
            </a:endParaRPr>
          </a:p>
          <a:p>
            <a:pPr marL="0" lvl="0" indent="0" algn="l" rtl="0">
              <a:spcBef>
                <a:spcPts val="0"/>
              </a:spcBef>
              <a:spcAft>
                <a:spcPts val="0"/>
              </a:spcAft>
              <a:buNone/>
            </a:pPr>
            <a:r>
              <a:rPr lang="en" sz="1200" b="1">
                <a:latin typeface="Trebuchet MS"/>
                <a:ea typeface="Trebuchet MS"/>
                <a:cs typeface="Trebuchet MS"/>
                <a:sym typeface="Trebuchet MS"/>
              </a:rPr>
              <a:t>Additional shout to schools who may not have met their goal this month but have a year to date attendance above their established goal for the year: </a:t>
            </a:r>
            <a:endParaRPr sz="1200" b="1">
              <a:latin typeface="Trebuchet MS"/>
              <a:ea typeface="Trebuchet MS"/>
              <a:cs typeface="Trebuchet MS"/>
              <a:sym typeface="Trebuchet MS"/>
            </a:endParaRPr>
          </a:p>
          <a:p>
            <a:pPr marL="0" lvl="0" indent="0" algn="l" rtl="0">
              <a:spcBef>
                <a:spcPts val="0"/>
              </a:spcBef>
              <a:spcAft>
                <a:spcPts val="0"/>
              </a:spcAft>
              <a:buNone/>
            </a:pPr>
            <a:r>
              <a:rPr lang="en" sz="1200" b="1">
                <a:latin typeface="Trebuchet MS"/>
                <a:ea typeface="Trebuchet MS"/>
                <a:cs typeface="Trebuchet MS"/>
                <a:sym typeface="Trebuchet MS"/>
              </a:rPr>
              <a:t>BES	EJMS	 RED	WES</a:t>
            </a:r>
            <a:endParaRPr sz="1200" b="1">
              <a:latin typeface="Trebuchet MS"/>
              <a:ea typeface="Trebuchet MS"/>
              <a:cs typeface="Trebuchet MS"/>
              <a:sym typeface="Trebuchet MS"/>
            </a:endParaRPr>
          </a:p>
          <a:p>
            <a:pPr marL="0" lvl="0" indent="0" algn="l" rtl="0">
              <a:spcBef>
                <a:spcPts val="0"/>
              </a:spcBef>
              <a:spcAft>
                <a:spcPts val="0"/>
              </a:spcAft>
              <a:buNone/>
            </a:pPr>
            <a:r>
              <a:rPr lang="en" sz="1200" b="1">
                <a:latin typeface="Trebuchet MS"/>
                <a:ea typeface="Trebuchet MS"/>
                <a:cs typeface="Trebuchet MS"/>
                <a:sym typeface="Trebuchet MS"/>
              </a:rPr>
              <a:t>TPS	WJHS	WJMS</a:t>
            </a:r>
            <a:endParaRPr sz="1200" b="1">
              <a:latin typeface="Trebuchet MS"/>
              <a:ea typeface="Trebuchet MS"/>
              <a:cs typeface="Trebuchet MS"/>
              <a:sym typeface="Trebuchet MS"/>
            </a:endParaRPr>
          </a:p>
          <a:p>
            <a:pPr marL="0" lvl="0" indent="0" algn="l" rtl="0">
              <a:spcBef>
                <a:spcPts val="0"/>
              </a:spcBef>
              <a:spcAft>
                <a:spcPts val="0"/>
              </a:spcAft>
              <a:buNone/>
            </a:pPr>
            <a:endParaRPr sz="1200" b="1">
              <a:latin typeface="Trebuchet MS"/>
              <a:ea typeface="Trebuchet MS"/>
              <a:cs typeface="Trebuchet MS"/>
              <a:sym typeface="Trebuchet MS"/>
            </a:endParaRPr>
          </a:p>
          <a:p>
            <a:pPr marL="0" lvl="0" indent="0" algn="l" rtl="0">
              <a:spcBef>
                <a:spcPts val="0"/>
              </a:spcBef>
              <a:spcAft>
                <a:spcPts val="0"/>
              </a:spcAft>
              <a:buNone/>
            </a:pPr>
            <a:endParaRPr sz="1200" b="1">
              <a:latin typeface="Trebuchet MS"/>
              <a:ea typeface="Trebuchet MS"/>
              <a:cs typeface="Trebuchet MS"/>
              <a:sym typeface="Trebuchet MS"/>
            </a:endParaRPr>
          </a:p>
        </p:txBody>
      </p:sp>
      <p:sp>
        <p:nvSpPr>
          <p:cNvPr id="57" name="Google Shape;57;p13"/>
          <p:cNvSpPr txBox="1"/>
          <p:nvPr/>
        </p:nvSpPr>
        <p:spPr>
          <a:xfrm>
            <a:off x="4279875" y="0"/>
            <a:ext cx="4697100" cy="289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i="1" u="sng">
                <a:latin typeface="Trebuchet MS"/>
                <a:ea typeface="Trebuchet MS"/>
                <a:cs typeface="Trebuchet MS"/>
                <a:sym typeface="Trebuchet MS"/>
              </a:rPr>
              <a:t>Highlight School of the Month</a:t>
            </a:r>
            <a:endParaRPr sz="1800" b="1" i="1">
              <a:latin typeface="Trebuchet MS"/>
              <a:ea typeface="Trebuchet MS"/>
              <a:cs typeface="Trebuchet MS"/>
              <a:sym typeface="Trebuchet MS"/>
            </a:endParaRPr>
          </a:p>
          <a:p>
            <a:pPr marL="0" lvl="0" indent="0" algn="l" rtl="0">
              <a:spcBef>
                <a:spcPts val="0"/>
              </a:spcBef>
              <a:spcAft>
                <a:spcPts val="0"/>
              </a:spcAft>
              <a:buNone/>
            </a:pPr>
            <a:endParaRPr b="1">
              <a:latin typeface="Trebuchet MS"/>
              <a:ea typeface="Trebuchet MS"/>
              <a:cs typeface="Trebuchet MS"/>
              <a:sym typeface="Trebuchet MS"/>
            </a:endParaRPr>
          </a:p>
          <a:p>
            <a:pPr marL="0" lvl="0" indent="0" algn="l" rtl="0">
              <a:spcBef>
                <a:spcPts val="0"/>
              </a:spcBef>
              <a:spcAft>
                <a:spcPts val="0"/>
              </a:spcAft>
              <a:buNone/>
            </a:pPr>
            <a:r>
              <a:rPr lang="en" sz="1200">
                <a:latin typeface="Trebuchet MS"/>
                <a:ea typeface="Trebuchet MS"/>
                <a:cs typeface="Trebuchet MS"/>
                <a:sym typeface="Trebuchet MS"/>
              </a:rPr>
              <a:t>The great things happening at </a:t>
            </a:r>
            <a:r>
              <a:rPr lang="en" sz="1200" b="1" i="1">
                <a:latin typeface="Trebuchet MS"/>
                <a:ea typeface="Trebuchet MS"/>
                <a:cs typeface="Trebuchet MS"/>
                <a:sym typeface="Trebuchet MS"/>
              </a:rPr>
              <a:t>Red Oak Elementary School</a:t>
            </a:r>
            <a:r>
              <a:rPr lang="en" sz="1200" b="1">
                <a:latin typeface="Trebuchet MS"/>
                <a:ea typeface="Trebuchet MS"/>
                <a:cs typeface="Trebuchet MS"/>
                <a:sym typeface="Trebuchet MS"/>
              </a:rPr>
              <a:t> has led them to being named </a:t>
            </a:r>
            <a:r>
              <a:rPr lang="en" sz="1200">
                <a:solidFill>
                  <a:schemeClr val="dk1"/>
                </a:solidFill>
                <a:latin typeface="Trebuchet MS"/>
                <a:ea typeface="Trebuchet MS"/>
                <a:cs typeface="Trebuchet MS"/>
                <a:sym typeface="Trebuchet MS"/>
              </a:rPr>
              <a:t>Highlight School of the Month! Changes for attendance initiatives and focus have not only kept the attendance average above their goal for the year but has improved their attendance .3 above last year’s first semester results! One factor for improvement has been a clear and streamlined school wide intervention process. The work with a  FRYSC parent call list has been another major factor for improvement. Lastly, impacting both attendance and positive culture for families is the communication from the school both monthly, weekly, and daily.</a:t>
            </a: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Clr>
                <a:schemeClr val="dk1"/>
              </a:buClr>
              <a:buSzPts val="1100"/>
              <a:buFont typeface="Arial"/>
              <a:buNone/>
            </a:pPr>
            <a:r>
              <a:rPr lang="en" sz="1200">
                <a:solidFill>
                  <a:schemeClr val="dk1"/>
                </a:solidFill>
                <a:latin typeface="Trebuchet MS"/>
                <a:ea typeface="Trebuchet MS"/>
                <a:cs typeface="Trebuchet MS"/>
                <a:sym typeface="Trebuchet MS"/>
              </a:rPr>
              <a:t>WAY TO GO RED!!</a:t>
            </a: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Clr>
                <a:schemeClr val="dk1"/>
              </a:buClr>
              <a:buSzPts val="1100"/>
              <a:buFont typeface="Arial"/>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200">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200">
              <a:solidFill>
                <a:schemeClr val="dk1"/>
              </a:solidFill>
              <a:latin typeface="Trebuchet MS"/>
              <a:ea typeface="Trebuchet MS"/>
              <a:cs typeface="Trebuchet MS"/>
              <a:sym typeface="Trebuchet MS"/>
            </a:endParaRPr>
          </a:p>
        </p:txBody>
      </p:sp>
      <p:sp>
        <p:nvSpPr>
          <p:cNvPr id="58" name="Google Shape;58;p13"/>
          <p:cNvSpPr txBox="1"/>
          <p:nvPr/>
        </p:nvSpPr>
        <p:spPr>
          <a:xfrm>
            <a:off x="3638250" y="3073675"/>
            <a:ext cx="5330100" cy="190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u="sng">
                <a:solidFill>
                  <a:schemeClr val="dk1"/>
                </a:solidFill>
                <a:latin typeface="Trebuchet MS"/>
                <a:ea typeface="Trebuchet MS"/>
                <a:cs typeface="Trebuchet MS"/>
                <a:sym typeface="Trebuchet MS"/>
              </a:rPr>
              <a:t>Student Services Travelin’ Road Show</a:t>
            </a:r>
            <a:endParaRPr b="1" u="sng">
              <a:solidFill>
                <a:schemeClr val="dk1"/>
              </a:solidFill>
              <a:latin typeface="Trebuchet MS"/>
              <a:ea typeface="Trebuchet MS"/>
              <a:cs typeface="Trebuchet MS"/>
              <a:sym typeface="Trebuchet MS"/>
            </a:endParaRPr>
          </a:p>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Our team is working hard to get the word out to teachers of the purpose of our office and importance of increasing student attendance! Our topics include attendance codes, teacher attendance talk and understanding the truancy process. Our office has already visited four schools this week! If you have not contacted me to set up a faculty visit, please do so. </a:t>
            </a:r>
            <a:endParaRPr sz="1200">
              <a:solidFill>
                <a:schemeClr val="dk1"/>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p:nvPr/>
        </p:nvSpPr>
        <p:spPr>
          <a:xfrm>
            <a:off x="-44375" y="79950"/>
            <a:ext cx="4186800" cy="485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b="1" u="sng">
                <a:solidFill>
                  <a:schemeClr val="dk1"/>
                </a:solidFill>
                <a:latin typeface="Trebuchet MS"/>
                <a:ea typeface="Trebuchet MS"/>
                <a:cs typeface="Trebuchet MS"/>
                <a:sym typeface="Trebuchet MS"/>
              </a:rPr>
              <a:t>News and Updates</a:t>
            </a:r>
            <a:endParaRPr sz="1200" b="1">
              <a:latin typeface="Trebuchet MS"/>
              <a:ea typeface="Trebuchet MS"/>
              <a:cs typeface="Trebuchet MS"/>
              <a:sym typeface="Trebuchet MS"/>
            </a:endParaRPr>
          </a:p>
          <a:p>
            <a:pPr marL="457200" lvl="0" indent="-304800" algn="l" rtl="0">
              <a:spcBef>
                <a:spcPts val="0"/>
              </a:spcBef>
              <a:spcAft>
                <a:spcPts val="0"/>
              </a:spcAft>
              <a:buSzPts val="1200"/>
              <a:buFont typeface="Trebuchet MS"/>
              <a:buChar char="●"/>
            </a:pPr>
            <a:r>
              <a:rPr lang="en" sz="1200" b="1">
                <a:latin typeface="Trebuchet MS"/>
                <a:ea typeface="Trebuchet MS"/>
                <a:cs typeface="Trebuchet MS"/>
                <a:sym typeface="Trebuchet MS"/>
              </a:rPr>
              <a:t>JCS Attendance </a:t>
            </a:r>
            <a:r>
              <a:rPr lang="en" sz="1200" b="1">
                <a:solidFill>
                  <a:schemeClr val="dk1"/>
                </a:solidFill>
                <a:latin typeface="Trebuchet MS"/>
                <a:ea typeface="Trebuchet MS"/>
                <a:cs typeface="Trebuchet MS"/>
                <a:sym typeface="Trebuchet MS"/>
              </a:rPr>
              <a:t>Invitational</a:t>
            </a:r>
            <a:r>
              <a:rPr lang="en" sz="1200" b="1">
                <a:latin typeface="Trebuchet MS"/>
                <a:ea typeface="Trebuchet MS"/>
                <a:cs typeface="Trebuchet MS"/>
                <a:sym typeface="Trebuchet MS"/>
              </a:rPr>
              <a:t> - </a:t>
            </a:r>
            <a:r>
              <a:rPr lang="en" sz="1200">
                <a:solidFill>
                  <a:srgbClr val="222222"/>
                </a:solidFill>
                <a:highlight>
                  <a:srgbClr val="FFFFFF"/>
                </a:highlight>
                <a:latin typeface="Trebuchet MS"/>
                <a:ea typeface="Trebuchet MS"/>
                <a:cs typeface="Trebuchet MS"/>
                <a:sym typeface="Trebuchet MS"/>
              </a:rPr>
              <a:t>We will be getting with the school levels for the round one winners and the round two winners for prizes by the end of next week. Your work impacted our attendance!</a:t>
            </a:r>
            <a:endParaRPr sz="1200">
              <a:solidFill>
                <a:srgbClr val="222222"/>
              </a:solidFill>
              <a:highlight>
                <a:srgbClr val="FFFFFF"/>
              </a:highlight>
              <a:latin typeface="Trebuchet MS"/>
              <a:ea typeface="Trebuchet MS"/>
              <a:cs typeface="Trebuchet MS"/>
              <a:sym typeface="Trebuchet MS"/>
            </a:endParaRPr>
          </a:p>
          <a:p>
            <a:pPr marL="0" lvl="0" indent="0" algn="l" rtl="0">
              <a:spcBef>
                <a:spcPts val="0"/>
              </a:spcBef>
              <a:spcAft>
                <a:spcPts val="0"/>
              </a:spcAft>
              <a:buNone/>
            </a:pPr>
            <a:endParaRPr sz="1200" b="1">
              <a:solidFill>
                <a:srgbClr val="222222"/>
              </a:solidFill>
              <a:highlight>
                <a:srgbClr val="FFFFFF"/>
              </a:highlight>
              <a:latin typeface="Trebuchet MS"/>
              <a:ea typeface="Trebuchet MS"/>
              <a:cs typeface="Trebuchet MS"/>
              <a:sym typeface="Trebuchet MS"/>
            </a:endParaRPr>
          </a:p>
          <a:p>
            <a:pPr marL="0" lvl="0" indent="0" algn="l" rtl="0">
              <a:spcBef>
                <a:spcPts val="0"/>
              </a:spcBef>
              <a:spcAft>
                <a:spcPts val="0"/>
              </a:spcAft>
              <a:buNone/>
            </a:pPr>
            <a:r>
              <a:rPr lang="en" sz="1200" b="1">
                <a:solidFill>
                  <a:srgbClr val="222222"/>
                </a:solidFill>
                <a:highlight>
                  <a:srgbClr val="FFFFFF"/>
                </a:highlight>
                <a:latin typeface="Trebuchet MS"/>
                <a:ea typeface="Trebuchet MS"/>
                <a:cs typeface="Trebuchet MS"/>
                <a:sym typeface="Trebuchet MS"/>
              </a:rPr>
              <a:t>Final 4: </a:t>
            </a:r>
            <a:r>
              <a:rPr lang="en" sz="1200">
                <a:solidFill>
                  <a:srgbClr val="222222"/>
                </a:solidFill>
                <a:highlight>
                  <a:srgbClr val="FFFF00"/>
                </a:highlight>
                <a:latin typeface="Trebuchet MS"/>
                <a:ea typeface="Trebuchet MS"/>
                <a:cs typeface="Trebuchet MS"/>
                <a:sym typeface="Trebuchet MS"/>
              </a:rPr>
              <a:t>(Final Results)</a:t>
            </a:r>
            <a:endParaRPr sz="1200" b="1">
              <a:solidFill>
                <a:srgbClr val="222222"/>
              </a:solidFill>
              <a:highlight>
                <a:srgbClr val="FFFF00"/>
              </a:highlight>
              <a:latin typeface="Trebuchet MS"/>
              <a:ea typeface="Trebuchet MS"/>
              <a:cs typeface="Trebuchet MS"/>
              <a:sym typeface="Trebuchet MS"/>
            </a:endParaRPr>
          </a:p>
          <a:p>
            <a:pPr marL="0" lvl="0" indent="0" algn="l" rtl="0">
              <a:spcBef>
                <a:spcPts val="0"/>
              </a:spcBef>
              <a:spcAft>
                <a:spcPts val="0"/>
              </a:spcAft>
              <a:buNone/>
            </a:pPr>
            <a:r>
              <a:rPr lang="en" sz="1200">
                <a:solidFill>
                  <a:srgbClr val="222222"/>
                </a:solidFill>
                <a:highlight>
                  <a:srgbClr val="FFFFFF"/>
                </a:highlight>
                <a:latin typeface="Trebuchet MS"/>
                <a:ea typeface="Trebuchet MS"/>
                <a:cs typeface="Trebuchet MS"/>
                <a:sym typeface="Trebuchet MS"/>
              </a:rPr>
              <a:t>ELEMENTARY RESULTS </a:t>
            </a:r>
            <a:endParaRPr sz="1200">
              <a:solidFill>
                <a:srgbClr val="222222"/>
              </a:solidFill>
              <a:highlight>
                <a:srgbClr val="FFFFFF"/>
              </a:highlight>
              <a:latin typeface="Trebuchet MS"/>
              <a:ea typeface="Trebuchet MS"/>
              <a:cs typeface="Trebuchet MS"/>
              <a:sym typeface="Trebuchet MS"/>
            </a:endParaRPr>
          </a:p>
          <a:p>
            <a:pPr marL="0" lvl="0" indent="457200" algn="l" rtl="0">
              <a:spcBef>
                <a:spcPts val="0"/>
              </a:spcBef>
              <a:spcAft>
                <a:spcPts val="0"/>
              </a:spcAft>
              <a:buNone/>
            </a:pPr>
            <a:r>
              <a:rPr lang="en" sz="1200">
                <a:solidFill>
                  <a:srgbClr val="222222"/>
                </a:solidFill>
                <a:highlight>
                  <a:srgbClr val="FFFFFF"/>
                </a:highlight>
                <a:latin typeface="Trebuchet MS"/>
                <a:ea typeface="Trebuchet MS"/>
                <a:cs typeface="Trebuchet MS"/>
                <a:sym typeface="Trebuchet MS"/>
              </a:rPr>
              <a:t>1st grade - 95.56</a:t>
            </a:r>
            <a:endParaRPr sz="1200">
              <a:solidFill>
                <a:srgbClr val="222222"/>
              </a:solidFill>
              <a:highlight>
                <a:srgbClr val="FFFFFF"/>
              </a:highlight>
              <a:latin typeface="Trebuchet MS"/>
              <a:ea typeface="Trebuchet MS"/>
              <a:cs typeface="Trebuchet MS"/>
              <a:sym typeface="Trebuchet MS"/>
            </a:endParaRPr>
          </a:p>
          <a:p>
            <a:pPr marL="0" lvl="0" indent="457200" algn="l" rtl="0">
              <a:spcBef>
                <a:spcPts val="0"/>
              </a:spcBef>
              <a:spcAft>
                <a:spcPts val="0"/>
              </a:spcAft>
              <a:buNone/>
            </a:pPr>
            <a:r>
              <a:rPr lang="en" sz="1200">
                <a:solidFill>
                  <a:srgbClr val="222222"/>
                </a:solidFill>
                <a:highlight>
                  <a:srgbClr val="FFFFFF"/>
                </a:highlight>
                <a:latin typeface="Trebuchet MS"/>
                <a:ea typeface="Trebuchet MS"/>
                <a:cs typeface="Trebuchet MS"/>
                <a:sym typeface="Trebuchet MS"/>
              </a:rPr>
              <a:t>4th grade -</a:t>
            </a:r>
            <a:r>
              <a:rPr lang="en" sz="1200">
                <a:solidFill>
                  <a:srgbClr val="222222"/>
                </a:solidFill>
                <a:highlight>
                  <a:srgbClr val="FFFF00"/>
                </a:highlight>
                <a:latin typeface="Trebuchet MS"/>
                <a:ea typeface="Trebuchet MS"/>
                <a:cs typeface="Trebuchet MS"/>
                <a:sym typeface="Trebuchet MS"/>
              </a:rPr>
              <a:t> 95.69</a:t>
            </a:r>
            <a:endParaRPr sz="1200">
              <a:solidFill>
                <a:srgbClr val="222222"/>
              </a:solidFill>
              <a:highlight>
                <a:srgbClr val="FFFF00"/>
              </a:highlight>
              <a:latin typeface="Trebuchet MS"/>
              <a:ea typeface="Trebuchet MS"/>
              <a:cs typeface="Trebuchet MS"/>
              <a:sym typeface="Trebuchet MS"/>
            </a:endParaRPr>
          </a:p>
          <a:p>
            <a:pPr marL="0" lvl="0" indent="0" algn="l" rtl="0">
              <a:spcBef>
                <a:spcPts val="0"/>
              </a:spcBef>
              <a:spcAft>
                <a:spcPts val="0"/>
              </a:spcAft>
              <a:buNone/>
            </a:pPr>
            <a:r>
              <a:rPr lang="en" sz="1200">
                <a:solidFill>
                  <a:srgbClr val="222222"/>
                </a:solidFill>
                <a:highlight>
                  <a:srgbClr val="FFFFFF"/>
                </a:highlight>
                <a:latin typeface="Trebuchet MS"/>
                <a:ea typeface="Trebuchet MS"/>
                <a:cs typeface="Trebuchet MS"/>
                <a:sym typeface="Trebuchet MS"/>
              </a:rPr>
              <a:t>SECONDARY RESULTS</a:t>
            </a:r>
            <a:endParaRPr sz="1200">
              <a:solidFill>
                <a:srgbClr val="222222"/>
              </a:solidFill>
              <a:highlight>
                <a:srgbClr val="FFFFFF"/>
              </a:highlight>
              <a:latin typeface="Trebuchet MS"/>
              <a:ea typeface="Trebuchet MS"/>
              <a:cs typeface="Trebuchet MS"/>
              <a:sym typeface="Trebuchet MS"/>
            </a:endParaRPr>
          </a:p>
          <a:p>
            <a:pPr marL="0" lvl="0" indent="457200" algn="l" rtl="0">
              <a:spcBef>
                <a:spcPts val="0"/>
              </a:spcBef>
              <a:spcAft>
                <a:spcPts val="0"/>
              </a:spcAft>
              <a:buNone/>
            </a:pPr>
            <a:r>
              <a:rPr lang="en" sz="1200">
                <a:solidFill>
                  <a:srgbClr val="222222"/>
                </a:solidFill>
                <a:highlight>
                  <a:srgbClr val="FFFFFF"/>
                </a:highlight>
                <a:latin typeface="Trebuchet MS"/>
                <a:ea typeface="Trebuchet MS"/>
                <a:cs typeface="Trebuchet MS"/>
                <a:sym typeface="Trebuchet MS"/>
              </a:rPr>
              <a:t>6th grade - </a:t>
            </a:r>
            <a:r>
              <a:rPr lang="en" sz="1200">
                <a:solidFill>
                  <a:srgbClr val="222222"/>
                </a:solidFill>
                <a:highlight>
                  <a:srgbClr val="FFFF00"/>
                </a:highlight>
                <a:latin typeface="Trebuchet MS"/>
                <a:ea typeface="Trebuchet MS"/>
                <a:cs typeface="Trebuchet MS"/>
                <a:sym typeface="Trebuchet MS"/>
              </a:rPr>
              <a:t>94.02</a:t>
            </a:r>
            <a:endParaRPr sz="1200">
              <a:solidFill>
                <a:srgbClr val="222222"/>
              </a:solidFill>
              <a:highlight>
                <a:srgbClr val="FFFF00"/>
              </a:highlight>
              <a:latin typeface="Trebuchet MS"/>
              <a:ea typeface="Trebuchet MS"/>
              <a:cs typeface="Trebuchet MS"/>
              <a:sym typeface="Trebuchet MS"/>
            </a:endParaRPr>
          </a:p>
          <a:p>
            <a:pPr marL="0" lvl="0" indent="457200" algn="l" rtl="0">
              <a:spcBef>
                <a:spcPts val="0"/>
              </a:spcBef>
              <a:spcAft>
                <a:spcPts val="0"/>
              </a:spcAft>
              <a:buNone/>
            </a:pPr>
            <a:r>
              <a:rPr lang="en" sz="1200">
                <a:solidFill>
                  <a:srgbClr val="222222"/>
                </a:solidFill>
                <a:highlight>
                  <a:srgbClr val="FFFFFF"/>
                </a:highlight>
                <a:latin typeface="Trebuchet MS"/>
                <a:ea typeface="Trebuchet MS"/>
                <a:cs typeface="Trebuchet MS"/>
                <a:sym typeface="Trebuchet MS"/>
              </a:rPr>
              <a:t>9th/10th grade - 93.24</a:t>
            </a:r>
            <a:endParaRPr sz="1200">
              <a:solidFill>
                <a:srgbClr val="222222"/>
              </a:solidFill>
              <a:highlight>
                <a:srgbClr val="FFFFFF"/>
              </a:highlight>
              <a:latin typeface="Trebuchet MS"/>
              <a:ea typeface="Trebuchet MS"/>
              <a:cs typeface="Trebuchet MS"/>
              <a:sym typeface="Trebuchet MS"/>
            </a:endParaRPr>
          </a:p>
          <a:p>
            <a:pPr marL="0" lvl="0" indent="0" algn="l" rtl="0">
              <a:spcBef>
                <a:spcPts val="0"/>
              </a:spcBef>
              <a:spcAft>
                <a:spcPts val="0"/>
              </a:spcAft>
              <a:buNone/>
            </a:pPr>
            <a:endParaRPr sz="1100">
              <a:solidFill>
                <a:srgbClr val="222222"/>
              </a:solidFill>
              <a:highlight>
                <a:srgbClr val="FFFFFF"/>
              </a:highlight>
              <a:latin typeface="Trebuchet MS"/>
              <a:ea typeface="Trebuchet MS"/>
              <a:cs typeface="Trebuchet MS"/>
              <a:sym typeface="Trebuchet MS"/>
            </a:endParaRPr>
          </a:p>
          <a:p>
            <a:pPr marL="0" lvl="0" indent="0" algn="l" rtl="0">
              <a:spcBef>
                <a:spcPts val="0"/>
              </a:spcBef>
              <a:spcAft>
                <a:spcPts val="0"/>
              </a:spcAft>
              <a:buNone/>
            </a:pPr>
            <a:endParaRPr sz="1100">
              <a:solidFill>
                <a:srgbClr val="222222"/>
              </a:solidFill>
              <a:highlight>
                <a:srgbClr val="FFFFFF"/>
              </a:highlight>
              <a:latin typeface="Trebuchet MS"/>
              <a:ea typeface="Trebuchet MS"/>
              <a:cs typeface="Trebuchet MS"/>
              <a:sym typeface="Trebuchet MS"/>
            </a:endParaRPr>
          </a:p>
          <a:p>
            <a:pPr marL="0" lvl="0" indent="0" algn="l" rtl="0">
              <a:spcBef>
                <a:spcPts val="0"/>
              </a:spcBef>
              <a:spcAft>
                <a:spcPts val="0"/>
              </a:spcAft>
              <a:buNone/>
            </a:pPr>
            <a:endParaRPr sz="1100">
              <a:solidFill>
                <a:srgbClr val="222222"/>
              </a:solidFill>
              <a:highlight>
                <a:srgbClr val="FFFFFF"/>
              </a:highlight>
              <a:latin typeface="Trebuchet MS"/>
              <a:ea typeface="Trebuchet MS"/>
              <a:cs typeface="Trebuchet MS"/>
              <a:sym typeface="Trebuchet MS"/>
            </a:endParaRPr>
          </a:p>
          <a:p>
            <a:pPr marL="0" lvl="0" indent="0" algn="l" rtl="0">
              <a:spcBef>
                <a:spcPts val="0"/>
              </a:spcBef>
              <a:spcAft>
                <a:spcPts val="0"/>
              </a:spcAft>
              <a:buNone/>
            </a:pPr>
            <a:endParaRPr sz="1100">
              <a:solidFill>
                <a:srgbClr val="222222"/>
              </a:solidFill>
              <a:highlight>
                <a:srgbClr val="FFFFFF"/>
              </a:highlight>
              <a:latin typeface="Trebuchet MS"/>
              <a:ea typeface="Trebuchet MS"/>
              <a:cs typeface="Trebuchet MS"/>
              <a:sym typeface="Trebuchet MS"/>
            </a:endParaRPr>
          </a:p>
          <a:p>
            <a:pPr marL="0" lvl="0" indent="0" algn="l" rtl="0">
              <a:spcBef>
                <a:spcPts val="0"/>
              </a:spcBef>
              <a:spcAft>
                <a:spcPts val="0"/>
              </a:spcAft>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100">
              <a:solidFill>
                <a:srgbClr val="222222"/>
              </a:solidFill>
              <a:highlight>
                <a:srgbClr val="FFFFFF"/>
              </a:highlight>
              <a:latin typeface="Trebuchet MS"/>
              <a:ea typeface="Trebuchet MS"/>
              <a:cs typeface="Trebuchet MS"/>
              <a:sym typeface="Trebuchet MS"/>
            </a:endParaRPr>
          </a:p>
          <a:p>
            <a:pPr marL="457200" lvl="0" indent="0" algn="l" rtl="0">
              <a:spcBef>
                <a:spcPts val="0"/>
              </a:spcBef>
              <a:spcAft>
                <a:spcPts val="0"/>
              </a:spcAft>
              <a:buNone/>
            </a:pPr>
            <a:endParaRPr sz="1200" b="1">
              <a:latin typeface="Trebuchet MS"/>
              <a:ea typeface="Trebuchet MS"/>
              <a:cs typeface="Trebuchet MS"/>
              <a:sym typeface="Trebuchet MS"/>
            </a:endParaRPr>
          </a:p>
        </p:txBody>
      </p:sp>
      <p:sp>
        <p:nvSpPr>
          <p:cNvPr id="64" name="Google Shape;64;p14"/>
          <p:cNvSpPr txBox="1"/>
          <p:nvPr/>
        </p:nvSpPr>
        <p:spPr>
          <a:xfrm>
            <a:off x="858450" y="3848450"/>
            <a:ext cx="74271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14"/>
          <p:cNvSpPr txBox="1"/>
          <p:nvPr/>
        </p:nvSpPr>
        <p:spPr>
          <a:xfrm>
            <a:off x="4338100" y="254575"/>
            <a:ext cx="4449900" cy="292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800" b="1" u="sng">
                <a:solidFill>
                  <a:schemeClr val="dk1"/>
                </a:solidFill>
                <a:latin typeface="Trebuchet MS"/>
                <a:ea typeface="Trebuchet MS"/>
                <a:cs typeface="Trebuchet MS"/>
                <a:sym typeface="Trebuchet MS"/>
              </a:rPr>
              <a:t>STUDENT SURVEY RESULTS</a:t>
            </a:r>
            <a:endParaRPr sz="1200" b="1">
              <a:solidFill>
                <a:schemeClr val="dk1"/>
              </a:solidFill>
              <a:latin typeface="Trebuchet MS"/>
              <a:ea typeface="Trebuchet MS"/>
              <a:cs typeface="Trebuchet MS"/>
              <a:sym typeface="Trebuchet MS"/>
            </a:endParaRPr>
          </a:p>
          <a:p>
            <a:pPr marL="0" lvl="0" indent="0" algn="l" rtl="0">
              <a:spcBef>
                <a:spcPts val="0"/>
              </a:spcBef>
              <a:spcAft>
                <a:spcPts val="0"/>
              </a:spcAft>
              <a:buNone/>
            </a:pPr>
            <a:r>
              <a:rPr lang="en" sz="1200" b="1">
                <a:solidFill>
                  <a:schemeClr val="dk1"/>
                </a:solidFill>
                <a:latin typeface="Trebuchet MS"/>
                <a:ea typeface="Trebuchet MS"/>
                <a:cs typeface="Trebuchet MS"/>
                <a:sym typeface="Trebuchet MS"/>
              </a:rPr>
              <a:t>Last Month we surveyed administrators, attendance clerks, registrars, counselors, and FRYSC coordinators. Based on the results we have focus from you on how we can improve and support your schools. </a:t>
            </a:r>
            <a:endParaRPr sz="1200" b="1">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b="1">
                <a:solidFill>
                  <a:schemeClr val="dk1"/>
                </a:solidFill>
                <a:latin typeface="Trebuchet MS"/>
                <a:ea typeface="Trebuchet MS"/>
                <a:cs typeface="Trebuchet MS"/>
                <a:sym typeface="Trebuchet MS"/>
              </a:rPr>
              <a:t>Communicate information regarding our office responsibilities, purpose, and support.</a:t>
            </a:r>
            <a:endParaRPr sz="1200" b="1">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b="1">
                <a:solidFill>
                  <a:schemeClr val="dk1"/>
                </a:solidFill>
                <a:latin typeface="Trebuchet MS"/>
                <a:ea typeface="Trebuchet MS"/>
                <a:cs typeface="Trebuchet MS"/>
                <a:sym typeface="Trebuchet MS"/>
              </a:rPr>
              <a:t>Create a who to call list for our office </a:t>
            </a:r>
            <a:endParaRPr sz="1200" b="1">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b="1">
                <a:solidFill>
                  <a:schemeClr val="dk1"/>
                </a:solidFill>
                <a:latin typeface="Trebuchet MS"/>
                <a:ea typeface="Trebuchet MS"/>
                <a:cs typeface="Trebuchet MS"/>
                <a:sym typeface="Trebuchet MS"/>
              </a:rPr>
              <a:t>Attendance challenges throughout the year</a:t>
            </a:r>
            <a:endParaRPr sz="1200" b="1">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b="1">
                <a:solidFill>
                  <a:schemeClr val="dk1"/>
                </a:solidFill>
                <a:latin typeface="Trebuchet MS"/>
                <a:ea typeface="Trebuchet MS"/>
                <a:cs typeface="Trebuchet MS"/>
                <a:sym typeface="Trebuchet MS"/>
              </a:rPr>
              <a:t>Strategies to support attendance improvement</a:t>
            </a:r>
            <a:endParaRPr sz="1200" b="1">
              <a:solidFill>
                <a:schemeClr val="dk1"/>
              </a:solidFill>
              <a:latin typeface="Trebuchet MS"/>
              <a:ea typeface="Trebuchet MS"/>
              <a:cs typeface="Trebuchet MS"/>
              <a:sym typeface="Trebuchet MS"/>
            </a:endParaRPr>
          </a:p>
          <a:p>
            <a:pPr marL="0" lvl="0" indent="0" algn="l" rtl="0">
              <a:spcBef>
                <a:spcPts val="0"/>
              </a:spcBef>
              <a:spcAft>
                <a:spcPts val="0"/>
              </a:spcAft>
              <a:buNone/>
            </a:pPr>
            <a:endParaRPr sz="1200" b="1">
              <a:solidFill>
                <a:schemeClr val="dk1"/>
              </a:solidFill>
              <a:latin typeface="Trebuchet MS"/>
              <a:ea typeface="Trebuchet MS"/>
              <a:cs typeface="Trebuchet MS"/>
              <a:sym typeface="Trebuchet MS"/>
            </a:endParaRPr>
          </a:p>
          <a:p>
            <a:pPr marL="0" lvl="0" indent="0" algn="ctr" rtl="0">
              <a:spcBef>
                <a:spcPts val="0"/>
              </a:spcBef>
              <a:spcAft>
                <a:spcPts val="0"/>
              </a:spcAft>
              <a:buNone/>
            </a:pPr>
            <a:r>
              <a:rPr lang="en" sz="1200" b="1">
                <a:solidFill>
                  <a:schemeClr val="dk1"/>
                </a:solidFill>
                <a:latin typeface="Trebuchet MS"/>
                <a:ea typeface="Trebuchet MS"/>
                <a:cs typeface="Trebuchet MS"/>
                <a:sym typeface="Trebuchet MS"/>
              </a:rPr>
              <a:t>Please keep this in mind; you don’t need to wait for a  survey to let me know thoughts and ideas for our office. </a:t>
            </a:r>
            <a:endParaRPr sz="1200" b="1">
              <a:solidFill>
                <a:schemeClr val="dk1"/>
              </a:solidFill>
              <a:latin typeface="Trebuchet MS"/>
              <a:ea typeface="Trebuchet MS"/>
              <a:cs typeface="Trebuchet MS"/>
              <a:sym typeface="Trebuchet MS"/>
            </a:endParaRPr>
          </a:p>
          <a:p>
            <a:pPr marL="0" lvl="0" indent="0" algn="ctr" rtl="0">
              <a:spcBef>
                <a:spcPts val="0"/>
              </a:spcBef>
              <a:spcAft>
                <a:spcPts val="0"/>
              </a:spcAft>
              <a:buNone/>
            </a:pPr>
            <a:r>
              <a:rPr lang="en" sz="1200" b="1">
                <a:solidFill>
                  <a:schemeClr val="dk1"/>
                </a:solidFill>
                <a:latin typeface="Trebuchet MS"/>
                <a:ea typeface="Trebuchet MS"/>
                <a:cs typeface="Trebuchet MS"/>
                <a:sym typeface="Trebuchet MS"/>
              </a:rPr>
              <a:t>Just give me a call….</a:t>
            </a:r>
            <a:endParaRPr sz="1200" b="1">
              <a:solidFill>
                <a:schemeClr val="dk1"/>
              </a:solidFill>
              <a:latin typeface="Trebuchet MS"/>
              <a:ea typeface="Trebuchet MS"/>
              <a:cs typeface="Trebuchet MS"/>
              <a:sym typeface="Trebuchet MS"/>
            </a:endParaRPr>
          </a:p>
        </p:txBody>
      </p:sp>
      <p:sp>
        <p:nvSpPr>
          <p:cNvPr id="66" name="Google Shape;66;p14"/>
          <p:cNvSpPr txBox="1"/>
          <p:nvPr/>
        </p:nvSpPr>
        <p:spPr>
          <a:xfrm>
            <a:off x="5195575" y="5554975"/>
            <a:ext cx="29214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chemeClr val="dk1"/>
              </a:solidFill>
              <a:latin typeface="Trebuchet MS"/>
              <a:ea typeface="Trebuchet MS"/>
              <a:cs typeface="Trebuchet MS"/>
              <a:sym typeface="Trebuchet MS"/>
            </a:endParaRPr>
          </a:p>
          <a:p>
            <a:pPr marL="0" lvl="0" indent="0" algn="ctr" rtl="0">
              <a:spcBef>
                <a:spcPts val="0"/>
              </a:spcBef>
              <a:spcAft>
                <a:spcPts val="0"/>
              </a:spcAft>
              <a:buNone/>
            </a:pPr>
            <a:endParaRPr b="1">
              <a:solidFill>
                <a:schemeClr val="dk1"/>
              </a:solidFill>
              <a:latin typeface="Trebuchet MS"/>
              <a:ea typeface="Trebuchet MS"/>
              <a:cs typeface="Trebuchet MS"/>
              <a:sym typeface="Trebuchet MS"/>
            </a:endParaRPr>
          </a:p>
        </p:txBody>
      </p:sp>
      <p:sp>
        <p:nvSpPr>
          <p:cNvPr id="67" name="Google Shape;67;p14"/>
          <p:cNvSpPr txBox="1"/>
          <p:nvPr/>
        </p:nvSpPr>
        <p:spPr>
          <a:xfrm>
            <a:off x="0" y="2959350"/>
            <a:ext cx="3826800" cy="132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b="1" u="sng">
                <a:solidFill>
                  <a:schemeClr val="dk1"/>
                </a:solidFill>
                <a:latin typeface="Trebuchet MS"/>
                <a:ea typeface="Trebuchet MS"/>
                <a:cs typeface="Trebuchet MS"/>
                <a:sym typeface="Trebuchet MS"/>
              </a:rPr>
              <a:t>Dates to Remember</a:t>
            </a:r>
            <a:endParaRPr sz="1800" b="1" u="sng">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b="1">
                <a:solidFill>
                  <a:schemeClr val="dk1"/>
                </a:solidFill>
                <a:latin typeface="Trebuchet MS"/>
                <a:ea typeface="Trebuchet MS"/>
                <a:cs typeface="Trebuchet MS"/>
                <a:sym typeface="Trebuchet MS"/>
              </a:rPr>
              <a:t>1/15/19 -IC Training: Census Cleanup (9-12/CO)</a:t>
            </a:r>
            <a:endParaRPr sz="1200" b="1">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b="1">
                <a:solidFill>
                  <a:schemeClr val="dk1"/>
                </a:solidFill>
                <a:latin typeface="Trebuchet MS"/>
                <a:ea typeface="Trebuchet MS"/>
                <a:cs typeface="Trebuchet MS"/>
                <a:sym typeface="Trebuchet MS"/>
              </a:rPr>
              <a:t>1/16/19 - Month 5 ends</a:t>
            </a:r>
            <a:endParaRPr sz="1200" b="1">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b="1">
                <a:solidFill>
                  <a:schemeClr val="dk1"/>
                </a:solidFill>
                <a:latin typeface="Trebuchet MS"/>
                <a:ea typeface="Trebuchet MS"/>
                <a:cs typeface="Trebuchet MS"/>
                <a:sym typeface="Trebuchet MS"/>
              </a:rPr>
              <a:t>1/17/19 - Month 6 begins (ends 2/13)</a:t>
            </a:r>
            <a:endParaRPr sz="1200" b="1">
              <a:solidFill>
                <a:schemeClr val="dk1"/>
              </a:solidFill>
              <a:latin typeface="Trebuchet MS"/>
              <a:ea typeface="Trebuchet MS"/>
              <a:cs typeface="Trebuchet MS"/>
              <a:sym typeface="Trebuchet MS"/>
            </a:endParaRPr>
          </a:p>
          <a:p>
            <a:pPr marL="457200" lvl="0" indent="0" algn="l" rtl="0">
              <a:spcBef>
                <a:spcPts val="0"/>
              </a:spcBef>
              <a:spcAft>
                <a:spcPts val="0"/>
              </a:spcAft>
              <a:buClr>
                <a:schemeClr val="dk1"/>
              </a:buClr>
              <a:buSzPts val="1100"/>
              <a:buFont typeface="Arial"/>
              <a:buNone/>
            </a:pPr>
            <a:endParaRPr sz="1200" b="1">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800" b="1" u="sng">
              <a:solidFill>
                <a:schemeClr val="dk1"/>
              </a:solidFill>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a:p>
        </p:txBody>
      </p:sp>
      <p:sp>
        <p:nvSpPr>
          <p:cNvPr id="68" name="Google Shape;68;p14"/>
          <p:cNvSpPr txBox="1"/>
          <p:nvPr/>
        </p:nvSpPr>
        <p:spPr>
          <a:xfrm>
            <a:off x="4469650" y="2913775"/>
            <a:ext cx="4186800" cy="2084700"/>
          </a:xfrm>
          <a:prstGeom prst="rect">
            <a:avLst/>
          </a:prstGeom>
          <a:noFill/>
          <a:ln>
            <a:noFill/>
          </a:ln>
        </p:spPr>
        <p:txBody>
          <a:bodyPr spcFirstLastPara="1" wrap="square" lIns="91425" tIns="91425" rIns="91425" bIns="91425" anchor="t" anchorCtr="0">
            <a:noAutofit/>
          </a:bodyPr>
          <a:lstStyle/>
          <a:p>
            <a:pPr marL="0" lvl="0" indent="0" algn="ctr" rtl="0">
              <a:spcBef>
                <a:spcPts val="1200"/>
              </a:spcBef>
              <a:spcAft>
                <a:spcPts val="0"/>
              </a:spcAft>
              <a:buClr>
                <a:schemeClr val="dk1"/>
              </a:buClr>
              <a:buSzPts val="1100"/>
              <a:buFont typeface="Arial"/>
              <a:buNone/>
            </a:pPr>
            <a:r>
              <a:rPr lang="en" sz="1800" b="1" u="sng">
                <a:latin typeface="Trebuchet MS"/>
                <a:ea typeface="Trebuchet MS"/>
                <a:cs typeface="Trebuchet MS"/>
                <a:sym typeface="Trebuchet MS"/>
              </a:rPr>
              <a:t>Our Purpose</a:t>
            </a:r>
            <a:endParaRPr sz="1800" u="sng">
              <a:latin typeface="Trebuchet MS"/>
              <a:ea typeface="Trebuchet MS"/>
              <a:cs typeface="Trebuchet MS"/>
              <a:sym typeface="Trebuchet MS"/>
            </a:endParaRPr>
          </a:p>
          <a:p>
            <a:pPr marL="0" lvl="0" indent="0" algn="ctr" rtl="0">
              <a:spcBef>
                <a:spcPts val="600"/>
              </a:spcBef>
              <a:spcAft>
                <a:spcPts val="0"/>
              </a:spcAft>
              <a:buClr>
                <a:schemeClr val="dk1"/>
              </a:buClr>
              <a:buSzPts val="1100"/>
              <a:buFont typeface="Arial"/>
              <a:buNone/>
            </a:pPr>
            <a:r>
              <a:rPr lang="en" sz="1200">
                <a:latin typeface="Trebuchet MS"/>
                <a:ea typeface="Trebuchet MS"/>
                <a:cs typeface="Trebuchet MS"/>
                <a:sym typeface="Trebuchet MS"/>
              </a:rPr>
              <a:t>The core purpose of the Office of Student Services team is to serve JC students, families and schools through proactive intervention, barrier removal and accurate and timely data systems in order to support ALL students’ success in school and life. </a:t>
            </a:r>
            <a:endParaRPr sz="1200">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100">
              <a:latin typeface="Trebuchet MS"/>
              <a:ea typeface="Trebuchet MS"/>
              <a:cs typeface="Trebuchet MS"/>
              <a:sym typeface="Trebuchet MS"/>
            </a:endParaRPr>
          </a:p>
          <a:p>
            <a:pPr marL="0" lvl="0" indent="0" algn="l" rtl="0">
              <a:spcBef>
                <a:spcPts val="0"/>
              </a:spcBef>
              <a:spcAft>
                <a:spcPts val="0"/>
              </a:spcAft>
              <a:buNone/>
            </a:pPr>
            <a:endParaRPr sz="1100">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489</Words>
  <Application>Microsoft Office PowerPoint</Application>
  <PresentationFormat>On-screen Show (16:9)</PresentationFormat>
  <Paragraphs>79</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Simple Light</vt:lpstr>
      <vt:lpstr>From the Desk of the DPP</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the Desk of the DPP</dc:title>
  <dc:creator>Sandlin, Daniel - Assistant Director Student Services</dc:creator>
  <cp:lastModifiedBy>dsandlin</cp:lastModifiedBy>
  <cp:revision>1</cp:revision>
  <dcterms:modified xsi:type="dcterms:W3CDTF">2019-01-14T12:58:14Z</dcterms:modified>
</cp:coreProperties>
</file>