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0.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charts/chart11.xml" ContentType="application/vnd.openxmlformats-officedocument.drawingml.chart+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ppt/charts/chart13.xml" ContentType="application/vnd.openxmlformats-officedocument.drawingml.chart+xml"/>
  <Override PartName="/ppt/notesSlides/notesSlide18.xml" ContentType="application/vnd.openxmlformats-officedocument.presentationml.notesSlide+xml"/>
  <Override PartName="/ppt/charts/chart14.xml" ContentType="application/vnd.openxmlformats-officedocument.drawingml.chart+xml"/>
  <Override PartName="/ppt/notesSlides/notesSlide19.xml" ContentType="application/vnd.openxmlformats-officedocument.presentationml.notesSlide+xml"/>
  <Override PartName="/ppt/charts/chart15.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6.xml" ContentType="application/vnd.openxmlformats-officedocument.drawingml.chart+xml"/>
  <Override PartName="/ppt/notesSlides/notesSlide23.xml" ContentType="application/vnd.openxmlformats-officedocument.presentationml.notesSlide+xml"/>
  <Override PartName="/ppt/charts/chart17.xml" ContentType="application/vnd.openxmlformats-officedocument.drawingml.chart+xml"/>
  <Override PartName="/ppt/notesSlides/notesSlide24.xml" ContentType="application/vnd.openxmlformats-officedocument.presentationml.notesSlide+xml"/>
  <Override PartName="/ppt/charts/chart18.xml" ContentType="application/vnd.openxmlformats-officedocument.drawingml.chart+xml"/>
  <Override PartName="/ppt/notesSlides/notesSlide25.xml" ContentType="application/vnd.openxmlformats-officedocument.presentationml.notesSlide+xml"/>
  <Override PartName="/ppt/charts/chart19.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0.xml" ContentType="application/vnd.openxmlformats-officedocument.drawingml.chart+xml"/>
  <Override PartName="/ppt/notesSlides/notesSlide28.xml" ContentType="application/vnd.openxmlformats-officedocument.presentationml.notesSlide+xml"/>
  <Override PartName="/ppt/charts/chart21.xml" ContentType="application/vnd.openxmlformats-officedocument.drawingml.chart+xml"/>
  <Override PartName="/ppt/notesSlides/notesSlide29.xml" ContentType="application/vnd.openxmlformats-officedocument.presentationml.notesSlide+xml"/>
  <Override PartName="/ppt/charts/chart22.xml" ContentType="application/vnd.openxmlformats-officedocument.drawingml.chart+xml"/>
  <Override PartName="/ppt/notesSlides/notesSlide30.xml" ContentType="application/vnd.openxmlformats-officedocument.presentationml.notesSlide+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handoutMasterIdLst>
    <p:handoutMasterId r:id="rId33"/>
  </p:handoutMasterIdLst>
  <p:sldIdLst>
    <p:sldId id="256" r:id="rId2"/>
    <p:sldId id="257" r:id="rId3"/>
    <p:sldId id="264" r:id="rId4"/>
    <p:sldId id="262" r:id="rId5"/>
    <p:sldId id="345" r:id="rId6"/>
    <p:sldId id="347" r:id="rId7"/>
    <p:sldId id="302" r:id="rId8"/>
    <p:sldId id="339" r:id="rId9"/>
    <p:sldId id="268" r:id="rId10"/>
    <p:sldId id="320" r:id="rId11"/>
    <p:sldId id="341" r:id="rId12"/>
    <p:sldId id="346" r:id="rId13"/>
    <p:sldId id="308" r:id="rId14"/>
    <p:sldId id="310" r:id="rId15"/>
    <p:sldId id="312" r:id="rId16"/>
    <p:sldId id="305" r:id="rId17"/>
    <p:sldId id="311" r:id="rId18"/>
    <p:sldId id="314" r:id="rId19"/>
    <p:sldId id="317" r:id="rId20"/>
    <p:sldId id="261" r:id="rId21"/>
    <p:sldId id="270" r:id="rId22"/>
    <p:sldId id="292" r:id="rId23"/>
    <p:sldId id="342" r:id="rId24"/>
    <p:sldId id="343" r:id="rId25"/>
    <p:sldId id="344" r:id="rId26"/>
    <p:sldId id="276" r:id="rId27"/>
    <p:sldId id="324" r:id="rId28"/>
    <p:sldId id="335" r:id="rId29"/>
    <p:sldId id="336" r:id="rId30"/>
    <p:sldId id="333" r:id="rId3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7371"/>
    <a:srgbClr val="E3DB3D"/>
    <a:srgbClr val="F68222"/>
    <a:srgbClr val="F2DC3C"/>
    <a:srgbClr val="F280A1"/>
    <a:srgbClr val="EDB62B"/>
    <a:srgbClr val="F0BC28"/>
    <a:srgbClr val="DAD120"/>
    <a:srgbClr val="F0C24E"/>
    <a:srgbClr val="FDEB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012" autoAdjust="0"/>
    <p:restoredTop sz="94522" autoAdjust="0"/>
  </p:normalViewPr>
  <p:slideViewPr>
    <p:cSldViewPr>
      <p:cViewPr>
        <p:scale>
          <a:sx n="90" d="100"/>
          <a:sy n="90" d="100"/>
        </p:scale>
        <p:origin x="-324" y="-4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9.1389034703995328E-2"/>
          <c:y val="2.6363272387561726E-2"/>
          <c:w val="0.89379615048118988"/>
          <c:h val="0.70875661375661381"/>
        </c:manualLayout>
      </c:layout>
      <c:bar3DChart>
        <c:barDir val="col"/>
        <c:grouping val="clustered"/>
        <c:varyColors val="0"/>
        <c:ser>
          <c:idx val="0"/>
          <c:order val="0"/>
          <c:tx>
            <c:strRef>
              <c:f>Sheet1!$B$1</c:f>
              <c:strCache>
                <c:ptCount val="1"/>
                <c:pt idx="0">
                  <c:v>2011</c:v>
                </c:pt>
              </c:strCache>
            </c:strRef>
          </c:tx>
          <c:spPr>
            <a:solidFill>
              <a:schemeClr val="accent4">
                <a:lumMod val="75000"/>
              </a:schemeClr>
            </a:solidFill>
            <a:ln>
              <a:noFill/>
            </a:ln>
            <a:effectLst/>
          </c:spPr>
          <c:invertIfNegative val="0"/>
          <c:dLbls>
            <c:dLbl>
              <c:idx val="0"/>
              <c:layout>
                <c:manualLayout>
                  <c:x val="-1.4178934154969759E-3"/>
                  <c:y val="3.0197302923341478E-3"/>
                </c:manualLayout>
              </c:layout>
              <c:showLegendKey val="0"/>
              <c:showVal val="1"/>
              <c:showCatName val="0"/>
              <c:showSerName val="0"/>
              <c:showPercent val="0"/>
              <c:showBubbleSize val="0"/>
            </c:dLbl>
            <c:dLbl>
              <c:idx val="1"/>
              <c:layout>
                <c:manualLayout>
                  <c:x val="-7.7341790609507148E-3"/>
                  <c:y val="8.6206896551724137E-3"/>
                </c:manualLayout>
              </c:layout>
              <c:showLegendKey val="0"/>
              <c:showVal val="1"/>
              <c:showCatName val="0"/>
              <c:showSerName val="0"/>
              <c:showPercent val="0"/>
              <c:showBubbleSize val="0"/>
            </c:dLbl>
            <c:dLbl>
              <c:idx val="2"/>
              <c:layout>
                <c:manualLayout>
                  <c:x val="-1.1437845535265539E-2"/>
                  <c:y val="8.3284398772187369E-3"/>
                </c:manualLayout>
              </c:layout>
              <c:showLegendKey val="0"/>
              <c:showVal val="1"/>
              <c:showCatName val="0"/>
              <c:showSerName val="0"/>
              <c:showPercent val="0"/>
              <c:showBubbleSize val="0"/>
            </c:dLbl>
            <c:dLbl>
              <c:idx val="3"/>
              <c:layout>
                <c:manualLayout>
                  <c:x val="-5.3191489361702126E-3"/>
                  <c:y val="0"/>
                </c:manualLayout>
              </c:layout>
              <c:showLegendKey val="0"/>
              <c:showVal val="1"/>
              <c:showCatName val="0"/>
              <c:showSerName val="0"/>
              <c:showPercent val="0"/>
              <c:showBubbleSize val="0"/>
            </c:dLbl>
            <c:dLbl>
              <c:idx val="4"/>
              <c:layout>
                <c:manualLayout>
                  <c:x val="-1.2133243982800022E-2"/>
                  <c:y val="-1.1348147159571156E-2"/>
                </c:manualLayout>
              </c:layout>
              <c:showLegendKey val="0"/>
              <c:showVal val="1"/>
              <c:showCatName val="0"/>
              <c:showSerName val="0"/>
              <c:showPercent val="0"/>
              <c:showBubbleSize val="0"/>
            </c:dLbl>
            <c:dLbl>
              <c:idx val="5"/>
              <c:layout>
                <c:manualLayout>
                  <c:x val="-1.3071895424836602E-2"/>
                  <c:y val="5.7471264367816091E-3"/>
                </c:manualLayout>
              </c:layout>
              <c:showLegendKey val="0"/>
              <c:showVal val="1"/>
              <c:showCatName val="0"/>
              <c:showSerName val="0"/>
              <c:showPercent val="0"/>
              <c:showBubbleSize val="0"/>
            </c:dLbl>
            <c:txPr>
              <a:bodyPr/>
              <a:lstStyle/>
              <a:p>
                <a:pPr>
                  <a:defRPr sz="1300"/>
                </a:pPr>
                <a:endParaRPr lang="en-US"/>
              </a:p>
            </c:txPr>
            <c:showLegendKey val="0"/>
            <c:showVal val="1"/>
            <c:showCatName val="0"/>
            <c:showSerName val="0"/>
            <c:showPercent val="0"/>
            <c:showBubbleSize val="0"/>
            <c:showLeaderLines val="0"/>
          </c:dLbls>
          <c:cat>
            <c:strRef>
              <c:f>Sheet1!$A$2:$A$7</c:f>
              <c:strCache>
                <c:ptCount val="6"/>
                <c:pt idx="0">
                  <c:v>Gr 3</c:v>
                </c:pt>
                <c:pt idx="1">
                  <c:v>Gr 4</c:v>
                </c:pt>
                <c:pt idx="2">
                  <c:v>Gr 5</c:v>
                </c:pt>
                <c:pt idx="3">
                  <c:v>Gr 6</c:v>
                </c:pt>
                <c:pt idx="4">
                  <c:v>Gr 7</c:v>
                </c:pt>
                <c:pt idx="5">
                  <c:v>Gr 8</c:v>
                </c:pt>
              </c:strCache>
            </c:strRef>
          </c:cat>
          <c:val>
            <c:numRef>
              <c:f>Sheet1!$B$2:$B$7</c:f>
              <c:numCache>
                <c:formatCode>0%</c:formatCode>
                <c:ptCount val="6"/>
                <c:pt idx="0">
                  <c:v>0.70199999999999996</c:v>
                </c:pt>
                <c:pt idx="1">
                  <c:v>0.67200000000000004</c:v>
                </c:pt>
                <c:pt idx="2">
                  <c:v>0.53600000000000003</c:v>
                </c:pt>
                <c:pt idx="3">
                  <c:v>0.503</c:v>
                </c:pt>
                <c:pt idx="4">
                  <c:v>0.51700000000000002</c:v>
                </c:pt>
                <c:pt idx="5">
                  <c:v>0.53300000000000003</c:v>
                </c:pt>
              </c:numCache>
            </c:numRef>
          </c:val>
        </c:ser>
        <c:ser>
          <c:idx val="1"/>
          <c:order val="1"/>
          <c:tx>
            <c:strRef>
              <c:f>Sheet1!$C$1</c:f>
              <c:strCache>
                <c:ptCount val="1"/>
                <c:pt idx="0">
                  <c:v>2012</c:v>
                </c:pt>
              </c:strCache>
            </c:strRef>
          </c:tx>
          <c:spPr>
            <a:solidFill>
              <a:schemeClr val="accent6">
                <a:lumMod val="60000"/>
                <a:lumOff val="40000"/>
              </a:schemeClr>
            </a:solidFill>
            <a:ln>
              <a:noFill/>
            </a:ln>
            <a:effectLst/>
          </c:spPr>
          <c:invertIfNegative val="0"/>
          <c:dLbls>
            <c:dLbl>
              <c:idx val="0"/>
              <c:layout>
                <c:manualLayout>
                  <c:x val="-6.9346748323126277E-3"/>
                  <c:y val="3.0197302923341478E-3"/>
                </c:manualLayout>
              </c:layout>
              <c:showLegendKey val="0"/>
              <c:showVal val="1"/>
              <c:showCatName val="0"/>
              <c:showSerName val="0"/>
              <c:showPercent val="0"/>
              <c:showBubbleSize val="0"/>
            </c:dLbl>
            <c:dLbl>
              <c:idx val="1"/>
              <c:layout>
                <c:manualLayout>
                  <c:x val="-7.0921551472732233E-3"/>
                  <c:y val="3.0197302923341612E-3"/>
                </c:manualLayout>
              </c:layout>
              <c:showLegendKey val="0"/>
              <c:showVal val="1"/>
              <c:showCatName val="0"/>
              <c:showSerName val="0"/>
              <c:showPercent val="0"/>
              <c:showBubbleSize val="0"/>
            </c:dLbl>
            <c:dLbl>
              <c:idx val="3"/>
              <c:layout>
                <c:manualLayout>
                  <c:x val="-7.0921985815602835E-3"/>
                  <c:y val="-2.8248587570621209E-3"/>
                </c:manualLayout>
              </c:layout>
              <c:showLegendKey val="0"/>
              <c:showVal val="1"/>
              <c:showCatName val="0"/>
              <c:showSerName val="0"/>
              <c:showPercent val="0"/>
              <c:showBubbleSize val="0"/>
            </c:dLbl>
            <c:dLbl>
              <c:idx val="4"/>
              <c:layout>
                <c:manualLayout>
                  <c:x val="-1.7730496453900709E-3"/>
                  <c:y val="-1.1299435028248588E-2"/>
                </c:manualLayout>
              </c:layout>
              <c:showLegendKey val="0"/>
              <c:showVal val="1"/>
              <c:showCatName val="0"/>
              <c:showSerName val="0"/>
              <c:showPercent val="0"/>
              <c:showBubbleSize val="0"/>
            </c:dLbl>
            <c:dLbl>
              <c:idx val="5"/>
              <c:layout>
                <c:manualLayout>
                  <c:x val="-5.3001439336212005E-3"/>
                  <c:y val="0"/>
                </c:manualLayout>
              </c:layout>
              <c:showLegendKey val="0"/>
              <c:showVal val="1"/>
              <c:showCatName val="0"/>
              <c:showSerName val="0"/>
              <c:showPercent val="0"/>
              <c:showBubbleSize val="0"/>
            </c:dLbl>
            <c:txPr>
              <a:bodyPr/>
              <a:lstStyle/>
              <a:p>
                <a:pPr>
                  <a:defRPr sz="1300"/>
                </a:pPr>
                <a:endParaRPr lang="en-US"/>
              </a:p>
            </c:txPr>
            <c:showLegendKey val="0"/>
            <c:showVal val="1"/>
            <c:showCatName val="0"/>
            <c:showSerName val="0"/>
            <c:showPercent val="0"/>
            <c:showBubbleSize val="0"/>
            <c:showLeaderLines val="0"/>
          </c:dLbls>
          <c:cat>
            <c:strRef>
              <c:f>Sheet1!$A$2:$A$7</c:f>
              <c:strCache>
                <c:ptCount val="6"/>
                <c:pt idx="0">
                  <c:v>Gr 3</c:v>
                </c:pt>
                <c:pt idx="1">
                  <c:v>Gr 4</c:v>
                </c:pt>
                <c:pt idx="2">
                  <c:v>Gr 5</c:v>
                </c:pt>
                <c:pt idx="3">
                  <c:v>Gr 6</c:v>
                </c:pt>
                <c:pt idx="4">
                  <c:v>Gr 7</c:v>
                </c:pt>
                <c:pt idx="5">
                  <c:v>Gr 8</c:v>
                </c:pt>
              </c:strCache>
            </c:strRef>
          </c:cat>
          <c:val>
            <c:numRef>
              <c:f>Sheet1!$C$2:$C$7</c:f>
              <c:numCache>
                <c:formatCode>0%</c:formatCode>
                <c:ptCount val="6"/>
                <c:pt idx="0">
                  <c:v>0.75600000000000001</c:v>
                </c:pt>
                <c:pt idx="1">
                  <c:v>0.73299999999999998</c:v>
                </c:pt>
                <c:pt idx="2">
                  <c:v>0.623</c:v>
                </c:pt>
                <c:pt idx="3">
                  <c:v>0.59899999999999998</c:v>
                </c:pt>
                <c:pt idx="4">
                  <c:v>0.58599999999999997</c:v>
                </c:pt>
                <c:pt idx="5">
                  <c:v>0.62</c:v>
                </c:pt>
              </c:numCache>
            </c:numRef>
          </c:val>
        </c:ser>
        <c:ser>
          <c:idx val="2"/>
          <c:order val="2"/>
          <c:tx>
            <c:strRef>
              <c:f>Sheet1!$D$1</c:f>
              <c:strCache>
                <c:ptCount val="1"/>
                <c:pt idx="0">
                  <c:v>2013</c:v>
                </c:pt>
              </c:strCache>
            </c:strRef>
          </c:tx>
          <c:spPr>
            <a:solidFill>
              <a:schemeClr val="accent5">
                <a:lumMod val="75000"/>
              </a:schemeClr>
            </a:solidFill>
            <a:ln>
              <a:noFill/>
            </a:ln>
            <a:effectLst/>
          </c:spPr>
          <c:invertIfNegative val="0"/>
          <c:dLbls>
            <c:dLbl>
              <c:idx val="0"/>
              <c:layout>
                <c:manualLayout>
                  <c:x val="1.8208167527446167E-2"/>
                  <c:y val="2.9709951510298502E-3"/>
                </c:manualLayout>
              </c:layout>
              <c:showLegendKey val="0"/>
              <c:showVal val="1"/>
              <c:showCatName val="0"/>
              <c:showSerName val="0"/>
              <c:showPercent val="0"/>
              <c:showBubbleSize val="0"/>
            </c:dLbl>
            <c:dLbl>
              <c:idx val="1"/>
              <c:layout>
                <c:manualLayout>
                  <c:x val="1.2913668049558321E-2"/>
                  <c:y val="1.4613639396770319E-4"/>
                </c:manualLayout>
              </c:layout>
              <c:showLegendKey val="0"/>
              <c:showVal val="1"/>
              <c:showCatName val="0"/>
              <c:showSerName val="0"/>
              <c:showPercent val="0"/>
              <c:showBubbleSize val="0"/>
            </c:dLbl>
            <c:dLbl>
              <c:idx val="2"/>
              <c:layout>
                <c:manualLayout>
                  <c:x val="1.3071895424836602E-2"/>
                  <c:y val="0"/>
                </c:manualLayout>
              </c:layout>
              <c:showLegendKey val="0"/>
              <c:showVal val="1"/>
              <c:showCatName val="0"/>
              <c:showSerName val="0"/>
              <c:showPercent val="0"/>
              <c:showBubbleSize val="0"/>
            </c:dLbl>
            <c:dLbl>
              <c:idx val="3"/>
              <c:layout>
                <c:manualLayout>
                  <c:x val="1.3071843413190372E-2"/>
                  <c:y val="-5.4548689888340484E-3"/>
                </c:manualLayout>
              </c:layout>
              <c:showLegendKey val="0"/>
              <c:showVal val="1"/>
              <c:showCatName val="0"/>
              <c:showSerName val="0"/>
              <c:showPercent val="0"/>
              <c:showBubbleSize val="0"/>
            </c:dLbl>
            <c:dLbl>
              <c:idx val="4"/>
              <c:layout>
                <c:manualLayout>
                  <c:x val="1.6617942703970514E-2"/>
                  <c:y val="-1.1202233195426842E-2"/>
                </c:manualLayout>
              </c:layout>
              <c:showLegendKey val="0"/>
              <c:showVal val="1"/>
              <c:showCatName val="0"/>
              <c:showSerName val="0"/>
              <c:showPercent val="0"/>
              <c:showBubbleSize val="0"/>
            </c:dLbl>
            <c:dLbl>
              <c:idx val="5"/>
              <c:layout>
                <c:manualLayout>
                  <c:x val="9.3294386588773179E-3"/>
                  <c:y val="-5.5038035499799815E-3"/>
                </c:manualLayout>
              </c:layout>
              <c:showLegendKey val="0"/>
              <c:showVal val="1"/>
              <c:showCatName val="0"/>
              <c:showSerName val="0"/>
              <c:showPercent val="0"/>
              <c:showBubbleSize val="0"/>
            </c:dLbl>
            <c:txPr>
              <a:bodyPr/>
              <a:lstStyle/>
              <a:p>
                <a:pPr>
                  <a:defRPr sz="1300"/>
                </a:pPr>
                <a:endParaRPr lang="en-US"/>
              </a:p>
            </c:txPr>
            <c:showLegendKey val="0"/>
            <c:showVal val="1"/>
            <c:showCatName val="0"/>
            <c:showSerName val="0"/>
            <c:showPercent val="0"/>
            <c:showBubbleSize val="0"/>
            <c:showLeaderLines val="0"/>
          </c:dLbls>
          <c:cat>
            <c:strRef>
              <c:f>Sheet1!$A$2:$A$7</c:f>
              <c:strCache>
                <c:ptCount val="6"/>
                <c:pt idx="0">
                  <c:v>Gr 3</c:v>
                </c:pt>
                <c:pt idx="1">
                  <c:v>Gr 4</c:v>
                </c:pt>
                <c:pt idx="2">
                  <c:v>Gr 5</c:v>
                </c:pt>
                <c:pt idx="3">
                  <c:v>Gr 6</c:v>
                </c:pt>
                <c:pt idx="4">
                  <c:v>Gr 7</c:v>
                </c:pt>
                <c:pt idx="5">
                  <c:v>Gr 8</c:v>
                </c:pt>
              </c:strCache>
            </c:strRef>
          </c:cat>
          <c:val>
            <c:numRef>
              <c:f>Sheet1!$D$2:$D$7</c:f>
              <c:numCache>
                <c:formatCode>0%</c:formatCode>
                <c:ptCount val="6"/>
                <c:pt idx="0">
                  <c:v>0.71499999999999997</c:v>
                </c:pt>
                <c:pt idx="1">
                  <c:v>0.71199999999999997</c:v>
                </c:pt>
                <c:pt idx="2">
                  <c:v>0.6</c:v>
                </c:pt>
                <c:pt idx="3">
                  <c:v>0.56999999999999995</c:v>
                </c:pt>
                <c:pt idx="4">
                  <c:v>0.56100000000000005</c:v>
                </c:pt>
                <c:pt idx="5">
                  <c:v>0.58799999999999997</c:v>
                </c:pt>
              </c:numCache>
            </c:numRef>
          </c:val>
        </c:ser>
        <c:dLbls>
          <c:showLegendKey val="0"/>
          <c:showVal val="0"/>
          <c:showCatName val="0"/>
          <c:showSerName val="0"/>
          <c:showPercent val="0"/>
          <c:showBubbleSize val="0"/>
        </c:dLbls>
        <c:gapWidth val="150"/>
        <c:shape val="box"/>
        <c:axId val="189497344"/>
        <c:axId val="189498880"/>
        <c:axId val="0"/>
      </c:bar3DChart>
      <c:catAx>
        <c:axId val="189497344"/>
        <c:scaling>
          <c:orientation val="minMax"/>
        </c:scaling>
        <c:delete val="0"/>
        <c:axPos val="b"/>
        <c:numFmt formatCode="General" sourceLinked="1"/>
        <c:majorTickMark val="in"/>
        <c:minorTickMark val="in"/>
        <c:tickLblPos val="none"/>
        <c:crossAx val="189498880"/>
        <c:crosses val="autoZero"/>
        <c:auto val="1"/>
        <c:lblAlgn val="ctr"/>
        <c:lblOffset val="100"/>
        <c:noMultiLvlLbl val="0"/>
      </c:catAx>
      <c:valAx>
        <c:axId val="189498880"/>
        <c:scaling>
          <c:orientation val="minMax"/>
          <c:max val="0.9"/>
          <c:min val="0"/>
        </c:scaling>
        <c:delete val="0"/>
        <c:axPos val="l"/>
        <c:majorGridlines/>
        <c:numFmt formatCode="0%" sourceLinked="1"/>
        <c:majorTickMark val="out"/>
        <c:minorTickMark val="none"/>
        <c:tickLblPos val="nextTo"/>
        <c:crossAx val="189497344"/>
        <c:crosses val="autoZero"/>
        <c:crossBetween val="between"/>
        <c:majorUnit val="0.15000000000000002"/>
      </c:valAx>
      <c:dTable>
        <c:showHorzBorder val="1"/>
        <c:showVertBorder val="1"/>
        <c:showOutline val="1"/>
        <c:showKeys val="1"/>
        <c:spPr>
          <a:effectLst>
            <a:innerShdw blurRad="63500" dist="50800" dir="18900000">
              <a:schemeClr val="bg2">
                <a:lumMod val="10000"/>
                <a:alpha val="50000"/>
              </a:schemeClr>
            </a:innerShdw>
          </a:effectLst>
        </c:spPr>
      </c:dTable>
    </c:plotArea>
    <c:plotVisOnly val="1"/>
    <c:dispBlanksAs val="gap"/>
    <c:showDLblsOverMax val="0"/>
  </c:chart>
  <c:txPr>
    <a:bodyPr/>
    <a:lstStyle/>
    <a:p>
      <a:pPr>
        <a:defRPr sz="1500" baseline="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pPr>
            <a:r>
              <a:rPr lang="en-US" sz="1100" b="0" dirty="0" smtClean="0"/>
              <a:t>201</a:t>
            </a:r>
            <a:r>
              <a:rPr lang="en-US" sz="1100" b="0" baseline="0" dirty="0" smtClean="0"/>
              <a:t>3 </a:t>
            </a:r>
            <a:r>
              <a:rPr lang="en-US" sz="1100" b="0" dirty="0" smtClean="0"/>
              <a:t>participation by </a:t>
            </a:r>
            <a:r>
              <a:rPr lang="en-US" sz="1100" b="0" baseline="0" dirty="0" smtClean="0"/>
              <a:t> math</a:t>
            </a:r>
            <a:r>
              <a:rPr lang="en-US" sz="1100" b="0" dirty="0" smtClean="0"/>
              <a:t> test for</a:t>
            </a:r>
            <a:r>
              <a:rPr lang="en-US" sz="1100" b="0" baseline="0" dirty="0" smtClean="0"/>
              <a:t> </a:t>
            </a:r>
            <a:r>
              <a:rPr lang="en-US" sz="1100" b="0" dirty="0" smtClean="0"/>
              <a:t>Grades</a:t>
            </a:r>
            <a:r>
              <a:rPr lang="en-US" sz="1100" b="0" baseline="0" dirty="0" smtClean="0"/>
              <a:t> </a:t>
            </a:r>
            <a:r>
              <a:rPr lang="en-US" sz="1100" b="0" dirty="0" smtClean="0"/>
              <a:t>3</a:t>
            </a:r>
            <a:r>
              <a:rPr lang="en-US" sz="1100" b="0" baseline="0" dirty="0" smtClean="0"/>
              <a:t>-</a:t>
            </a:r>
            <a:r>
              <a:rPr lang="en-US" sz="1100" b="0" dirty="0" smtClean="0"/>
              <a:t>8</a:t>
            </a:r>
            <a:endParaRPr lang="en-US" sz="1100" b="0" dirty="0"/>
          </a:p>
        </c:rich>
      </c:tx>
      <c:layout>
        <c:manualLayout>
          <c:xMode val="edge"/>
          <c:yMode val="edge"/>
          <c:x val="9.5357837105202153E-2"/>
          <c:y val="2.4390243902439025E-2"/>
        </c:manualLayout>
      </c:layout>
      <c:overlay val="0"/>
    </c:title>
    <c:autoTitleDeleted val="0"/>
    <c:plotArea>
      <c:layout>
        <c:manualLayout>
          <c:layoutTarget val="inner"/>
          <c:xMode val="edge"/>
          <c:yMode val="edge"/>
          <c:x val="6.4133287686865233E-4"/>
          <c:y val="0.16345181852268467"/>
          <c:w val="0.98663927878580382"/>
          <c:h val="0.64836295463067106"/>
        </c:manualLayout>
      </c:layout>
      <c:pieChart>
        <c:varyColors val="1"/>
        <c:ser>
          <c:idx val="0"/>
          <c:order val="0"/>
          <c:tx>
            <c:strRef>
              <c:f>Sheet1!$B$1</c:f>
              <c:strCache>
                <c:ptCount val="1"/>
                <c:pt idx="0">
                  <c:v>% participation by test</c:v>
                </c:pt>
              </c:strCache>
            </c:strRef>
          </c:tx>
          <c:spPr>
            <a:solidFill>
              <a:schemeClr val="tx2">
                <a:lumMod val="60000"/>
                <a:lumOff val="40000"/>
              </a:schemeClr>
            </a:solidFill>
          </c:spPr>
          <c:explosion val="37"/>
          <c:dPt>
            <c:idx val="0"/>
            <c:bubble3D val="0"/>
            <c:spPr>
              <a:solidFill>
                <a:schemeClr val="accent5">
                  <a:lumMod val="75000"/>
                </a:schemeClr>
              </a:solidFill>
            </c:spPr>
          </c:dPt>
          <c:dPt>
            <c:idx val="1"/>
            <c:bubble3D val="0"/>
            <c:spPr>
              <a:solidFill>
                <a:srgbClr val="FFC000"/>
              </a:solidFill>
            </c:spPr>
          </c:dPt>
          <c:dPt>
            <c:idx val="2"/>
            <c:bubble3D val="0"/>
            <c:spPr>
              <a:solidFill>
                <a:schemeClr val="tx2">
                  <a:lumMod val="40000"/>
                  <a:lumOff val="60000"/>
                </a:schemeClr>
              </a:solidFill>
            </c:spPr>
          </c:dPt>
          <c:dLbls>
            <c:dLbl>
              <c:idx val="0"/>
              <c:layout>
                <c:manualLayout>
                  <c:x val="-5.1501431639226915E-2"/>
                  <c:y val="-0.20912635920509937"/>
                </c:manualLayout>
              </c:layout>
              <c:showLegendKey val="0"/>
              <c:showVal val="0"/>
              <c:showCatName val="0"/>
              <c:showSerName val="0"/>
              <c:showPercent val="1"/>
              <c:showBubbleSize val="0"/>
            </c:dLbl>
            <c:dLbl>
              <c:idx val="1"/>
              <c:layout>
                <c:manualLayout>
                  <c:x val="-4.940885230255309E-2"/>
                  <c:y val="0.13350018747656542"/>
                </c:manualLayout>
              </c:layout>
              <c:showLegendKey val="0"/>
              <c:showVal val="0"/>
              <c:showCatName val="0"/>
              <c:showSerName val="0"/>
              <c:showPercent val="1"/>
              <c:showBubbleSize val="0"/>
            </c:dLbl>
            <c:dLbl>
              <c:idx val="2"/>
              <c:layout>
                <c:manualLayout>
                  <c:x val="0.10097112860892396"/>
                  <c:y val="0.13854068241469816"/>
                </c:manualLayout>
              </c:layout>
              <c:showLegendKey val="0"/>
              <c:showVal val="0"/>
              <c:showCatName val="0"/>
              <c:showSerName val="0"/>
              <c:showPercent val="1"/>
              <c:showBubbleSize val="0"/>
            </c:dLbl>
            <c:txPr>
              <a:bodyPr rot="0" vert="horz" anchor="ctr" anchorCtr="0"/>
              <a:lstStyle/>
              <a:p>
                <a:pPr>
                  <a:defRPr sz="1100" b="1">
                    <a:latin typeface="+mn-lt"/>
                  </a:defRPr>
                </a:pPr>
                <a:endParaRPr lang="en-US"/>
              </a:p>
            </c:txPr>
            <c:showLegendKey val="0"/>
            <c:showVal val="0"/>
            <c:showCatName val="0"/>
            <c:showSerName val="0"/>
            <c:showPercent val="1"/>
            <c:showBubbleSize val="0"/>
            <c:showLeaderLines val="1"/>
          </c:dLbls>
          <c:cat>
            <c:strRef>
              <c:f>Sheet1!$A$2:$A$4</c:f>
              <c:strCache>
                <c:ptCount val="3"/>
                <c:pt idx="0">
                  <c:v>MCA</c:v>
                </c:pt>
                <c:pt idx="1">
                  <c:v>MCA-modified</c:v>
                </c:pt>
                <c:pt idx="2">
                  <c:v>MTAS</c:v>
                </c:pt>
              </c:strCache>
            </c:strRef>
          </c:cat>
          <c:val>
            <c:numRef>
              <c:f>Sheet1!$B$2:$B$4</c:f>
              <c:numCache>
                <c:formatCode>0.0%</c:formatCode>
                <c:ptCount val="3"/>
                <c:pt idx="0">
                  <c:v>0.96299999999999997</c:v>
                </c:pt>
                <c:pt idx="1">
                  <c:v>2.1000000000000001E-2</c:v>
                </c:pt>
                <c:pt idx="2">
                  <c:v>1.4E-2</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17316034359341445"/>
          <c:y val="0.78016404199475065"/>
          <c:w val="0.73593056549749458"/>
          <c:h val="0.21983595800524935"/>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chemeClr val="tx1">
              <a:lumMod val="95000"/>
              <a:lumOff val="5000"/>
            </a:schemeClr>
          </a:solidFill>
        </a:ln>
      </c:spPr>
    </c:sideWall>
    <c:backWall>
      <c:thickness val="0"/>
      <c:spPr>
        <a:solidFill>
          <a:schemeClr val="bg1"/>
        </a:solidFill>
        <a:ln w="3175">
          <a:solidFill>
            <a:schemeClr val="tx1">
              <a:lumMod val="95000"/>
              <a:lumOff val="5000"/>
            </a:schemeClr>
          </a:solidFill>
        </a:ln>
      </c:spPr>
    </c:backWall>
    <c:plotArea>
      <c:layout>
        <c:manualLayout>
          <c:layoutTarget val="inner"/>
          <c:xMode val="edge"/>
          <c:yMode val="edge"/>
          <c:x val="0.1405963215462534"/>
          <c:y val="2.9411909141234666E-2"/>
          <c:w val="0.83802519714112511"/>
          <c:h val="0.79695195449918743"/>
        </c:manualLayout>
      </c:layout>
      <c:bar3DChart>
        <c:barDir val="col"/>
        <c:grouping val="clustered"/>
        <c:varyColors val="0"/>
        <c:ser>
          <c:idx val="0"/>
          <c:order val="0"/>
          <c:tx>
            <c:strRef>
              <c:f>Sheet1!$B$1</c:f>
              <c:strCache>
                <c:ptCount val="1"/>
                <c:pt idx="0">
                  <c:v>2009</c:v>
                </c:pt>
              </c:strCache>
            </c:strRef>
          </c:tx>
          <c:spPr>
            <a:solidFill>
              <a:srgbClr val="E3DB3D"/>
            </a:solidFill>
            <a:ln>
              <a:noFill/>
            </a:ln>
          </c:spPr>
          <c:invertIfNegative val="0"/>
          <c:dLbls>
            <c:dLbl>
              <c:idx val="0"/>
              <c:layout>
                <c:manualLayout>
                  <c:x val="1.6483516483516484E-2"/>
                  <c:y val="1.1339488205146572E-2"/>
                </c:manualLayout>
              </c:layout>
              <c:showLegendKey val="0"/>
              <c:showVal val="1"/>
              <c:showCatName val="0"/>
              <c:showSerName val="0"/>
              <c:showPercent val="0"/>
              <c:showBubbleSize val="0"/>
            </c:dLbl>
            <c:dLbl>
              <c:idx val="2"/>
              <c:layout>
                <c:manualLayout>
                  <c:x val="3.663003663003663E-3"/>
                  <c:y val="5.6697441025732606E-3"/>
                </c:manualLayout>
              </c:layout>
              <c:showLegendKey val="0"/>
              <c:showVal val="1"/>
              <c:showCatName val="0"/>
              <c:showSerName val="0"/>
              <c:showPercent val="0"/>
              <c:showBubbleSize val="0"/>
            </c:dLbl>
            <c:dLbl>
              <c:idx val="4"/>
              <c:layout>
                <c:manualLayout>
                  <c:x val="-2.0147035192029567E-3"/>
                  <c:y val="-1.3032163716130907E-2"/>
                </c:manualLayout>
              </c:layout>
              <c:showLegendKey val="0"/>
              <c:showVal val="1"/>
              <c:showCatName val="0"/>
              <c:showSerName val="0"/>
              <c:showPercent val="0"/>
              <c:showBubbleSize val="0"/>
            </c:dLbl>
            <c:txPr>
              <a:bodyPr rot="0" vert="horz"/>
              <a:lstStyle/>
              <a:p>
                <a:pPr>
                  <a:defRPr/>
                </a:pPr>
                <a:endParaRPr lang="en-US"/>
              </a:p>
            </c:txPr>
            <c:showLegendKey val="0"/>
            <c:showVal val="1"/>
            <c:showCatName val="0"/>
            <c:showSerName val="0"/>
            <c:showPercent val="0"/>
            <c:showBubbleSize val="0"/>
            <c:showLeaderLines val="0"/>
          </c:dLbls>
          <c:cat>
            <c:strRef>
              <c:f>Sheet1!$A$2</c:f>
              <c:strCache>
                <c:ptCount val="1"/>
                <c:pt idx="0">
                  <c:v>Grade 11</c:v>
                </c:pt>
              </c:strCache>
            </c:strRef>
          </c:cat>
          <c:val>
            <c:numRef>
              <c:f>Sheet1!$B$2</c:f>
              <c:numCache>
                <c:formatCode>0%</c:formatCode>
                <c:ptCount val="1"/>
                <c:pt idx="0">
                  <c:v>0.41599999999999998</c:v>
                </c:pt>
              </c:numCache>
            </c:numRef>
          </c:val>
        </c:ser>
        <c:ser>
          <c:idx val="1"/>
          <c:order val="1"/>
          <c:tx>
            <c:strRef>
              <c:f>Sheet1!$C$1</c:f>
              <c:strCache>
                <c:ptCount val="1"/>
                <c:pt idx="0">
                  <c:v>2010</c:v>
                </c:pt>
              </c:strCache>
            </c:strRef>
          </c:tx>
          <c:spPr>
            <a:solidFill>
              <a:srgbClr val="CD7371"/>
            </a:solidFill>
            <a:ln>
              <a:noFill/>
            </a:ln>
          </c:spPr>
          <c:invertIfNegative val="0"/>
          <c:dLbls>
            <c:dLbl>
              <c:idx val="0"/>
              <c:layout>
                <c:manualLayout>
                  <c:x val="2.670391477287949E-3"/>
                  <c:y val="1.417436025643315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Sheet1!$C$2</c:f>
              <c:numCache>
                <c:formatCode>0%</c:formatCode>
                <c:ptCount val="1"/>
                <c:pt idx="0">
                  <c:v>0.433</c:v>
                </c:pt>
              </c:numCache>
            </c:numRef>
          </c:val>
        </c:ser>
        <c:ser>
          <c:idx val="2"/>
          <c:order val="2"/>
          <c:tx>
            <c:strRef>
              <c:f>Sheet1!$D$1</c:f>
              <c:strCache>
                <c:ptCount val="1"/>
                <c:pt idx="0">
                  <c:v>2011</c:v>
                </c:pt>
              </c:strCache>
            </c:strRef>
          </c:tx>
          <c:spPr>
            <a:solidFill>
              <a:schemeClr val="accent4">
                <a:lumMod val="75000"/>
              </a:schemeClr>
            </a:solidFill>
            <a:ln>
              <a:noFill/>
            </a:ln>
          </c:spPr>
          <c:invertIfNegative val="0"/>
          <c:dLbls>
            <c:dLbl>
              <c:idx val="0"/>
              <c:layout>
                <c:manualLayout>
                  <c:x val="2.6703914772879E-3"/>
                  <c:y val="5.6697441025732606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Sheet1!$D$2</c:f>
              <c:numCache>
                <c:formatCode>0%</c:formatCode>
                <c:ptCount val="1"/>
                <c:pt idx="0">
                  <c:v>0.48599999999999999</c:v>
                </c:pt>
              </c:numCache>
            </c:numRef>
          </c:val>
        </c:ser>
        <c:ser>
          <c:idx val="3"/>
          <c:order val="3"/>
          <c:tx>
            <c:strRef>
              <c:f>Sheet1!$E$1</c:f>
              <c:strCache>
                <c:ptCount val="1"/>
                <c:pt idx="0">
                  <c:v>2012</c:v>
                </c:pt>
              </c:strCache>
            </c:strRef>
          </c:tx>
          <c:spPr>
            <a:solidFill>
              <a:schemeClr val="accent6">
                <a:lumMod val="60000"/>
                <a:lumOff val="40000"/>
              </a:schemeClr>
            </a:solidFill>
            <a:ln>
              <a:noFill/>
            </a:ln>
          </c:spPr>
          <c:invertIfNegative val="0"/>
          <c:dLbls>
            <c:dLbl>
              <c:idx val="0"/>
              <c:layout>
                <c:manualLayout>
                  <c:x val="0"/>
                  <c:y val="1.133948820514652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Sheet1!$E$2</c:f>
              <c:numCache>
                <c:formatCode>0%</c:formatCode>
                <c:ptCount val="1"/>
                <c:pt idx="0">
                  <c:v>0.42499999999999999</c:v>
                </c:pt>
              </c:numCache>
            </c:numRef>
          </c:val>
        </c:ser>
        <c:ser>
          <c:idx val="4"/>
          <c:order val="4"/>
          <c:tx>
            <c:strRef>
              <c:f>Sheet1!$F$1</c:f>
              <c:strCache>
                <c:ptCount val="1"/>
                <c:pt idx="0">
                  <c:v>2013</c:v>
                </c:pt>
              </c:strCache>
            </c:strRef>
          </c:tx>
          <c:spPr>
            <a:solidFill>
              <a:schemeClr val="accent5">
                <a:lumMod val="75000"/>
              </a:schemeClr>
            </a:solidFill>
            <a:ln>
              <a:noFill/>
            </a:ln>
          </c:spPr>
          <c:invertIfNegative val="0"/>
          <c:dLbls>
            <c:dLbl>
              <c:idx val="0"/>
              <c:layout>
                <c:manualLayout>
                  <c:x val="9.7913223065314891E-17"/>
                  <c:y val="8.5046161538598897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Sheet1!$F$2</c:f>
              <c:numCache>
                <c:formatCode>0%</c:formatCode>
                <c:ptCount val="1"/>
                <c:pt idx="0">
                  <c:v>0.52400000000000002</c:v>
                </c:pt>
              </c:numCache>
            </c:numRef>
          </c:val>
        </c:ser>
        <c:dLbls>
          <c:showLegendKey val="0"/>
          <c:showVal val="0"/>
          <c:showCatName val="0"/>
          <c:showSerName val="0"/>
          <c:showPercent val="0"/>
          <c:showBubbleSize val="0"/>
        </c:dLbls>
        <c:gapWidth val="190"/>
        <c:gapDepth val="380"/>
        <c:shape val="box"/>
        <c:axId val="189737600"/>
        <c:axId val="189755776"/>
        <c:axId val="0"/>
      </c:bar3DChart>
      <c:catAx>
        <c:axId val="189737600"/>
        <c:scaling>
          <c:orientation val="minMax"/>
        </c:scaling>
        <c:delete val="1"/>
        <c:axPos val="b"/>
        <c:majorTickMark val="out"/>
        <c:minorTickMark val="none"/>
        <c:tickLblPos val="nextTo"/>
        <c:crossAx val="189755776"/>
        <c:crosses val="autoZero"/>
        <c:auto val="1"/>
        <c:lblAlgn val="ctr"/>
        <c:lblOffset val="100"/>
        <c:noMultiLvlLbl val="0"/>
      </c:catAx>
      <c:valAx>
        <c:axId val="189755776"/>
        <c:scaling>
          <c:orientation val="minMax"/>
          <c:max val="0.9"/>
          <c:min val="0"/>
        </c:scaling>
        <c:delete val="0"/>
        <c:axPos val="l"/>
        <c:majorGridlines/>
        <c:numFmt formatCode="0%" sourceLinked="1"/>
        <c:majorTickMark val="out"/>
        <c:minorTickMark val="none"/>
        <c:tickLblPos val="nextTo"/>
        <c:crossAx val="189737600"/>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pPr>
            <a:r>
              <a:rPr lang="en-US" sz="1100" b="0" dirty="0" smtClean="0"/>
              <a:t>2013</a:t>
            </a:r>
            <a:r>
              <a:rPr lang="en-US" sz="1100" b="0" baseline="0" dirty="0" smtClean="0"/>
              <a:t> </a:t>
            </a:r>
            <a:r>
              <a:rPr lang="en-US" sz="1100" b="0" dirty="0" smtClean="0"/>
              <a:t>participation by math test</a:t>
            </a:r>
            <a:r>
              <a:rPr lang="en-US" sz="1100" b="0" baseline="0" dirty="0" smtClean="0"/>
              <a:t> for </a:t>
            </a:r>
            <a:r>
              <a:rPr lang="en-US" sz="1100" b="0" dirty="0" smtClean="0"/>
              <a:t>Grade</a:t>
            </a:r>
            <a:r>
              <a:rPr lang="en-US" sz="1100" b="0" baseline="0" dirty="0" smtClean="0"/>
              <a:t> 11</a:t>
            </a:r>
            <a:endParaRPr lang="en-US" sz="1100" b="0" dirty="0"/>
          </a:p>
        </c:rich>
      </c:tx>
      <c:layout>
        <c:manualLayout>
          <c:xMode val="edge"/>
          <c:yMode val="edge"/>
          <c:x val="0.10478097565390533"/>
          <c:y val="0"/>
        </c:manualLayout>
      </c:layout>
      <c:overlay val="0"/>
    </c:title>
    <c:autoTitleDeleted val="0"/>
    <c:plotArea>
      <c:layout>
        <c:manualLayout>
          <c:layoutTarget val="inner"/>
          <c:xMode val="edge"/>
          <c:yMode val="edge"/>
          <c:x val="0"/>
          <c:y val="0.1186917260342457"/>
          <c:w val="1"/>
          <c:h val="0.73855986751656044"/>
        </c:manualLayout>
      </c:layout>
      <c:pieChart>
        <c:varyColors val="1"/>
        <c:ser>
          <c:idx val="0"/>
          <c:order val="0"/>
          <c:tx>
            <c:strRef>
              <c:f>Sheet1!$B$1</c:f>
              <c:strCache>
                <c:ptCount val="1"/>
                <c:pt idx="0">
                  <c:v>% participation by test</c:v>
                </c:pt>
              </c:strCache>
            </c:strRef>
          </c:tx>
          <c:spPr>
            <a:solidFill>
              <a:schemeClr val="accent4">
                <a:lumMod val="60000"/>
                <a:lumOff val="40000"/>
              </a:schemeClr>
            </a:solidFill>
          </c:spPr>
          <c:explosion val="37"/>
          <c:dPt>
            <c:idx val="0"/>
            <c:bubble3D val="0"/>
            <c:explosion val="27"/>
            <c:spPr>
              <a:solidFill>
                <a:schemeClr val="accent5">
                  <a:lumMod val="75000"/>
                </a:schemeClr>
              </a:solidFill>
            </c:spPr>
          </c:dPt>
          <c:dPt>
            <c:idx val="1"/>
            <c:bubble3D val="0"/>
            <c:spPr>
              <a:solidFill>
                <a:srgbClr val="FFC000"/>
              </a:solidFill>
            </c:spPr>
          </c:dPt>
          <c:dPt>
            <c:idx val="2"/>
            <c:bubble3D val="0"/>
            <c:spPr>
              <a:solidFill>
                <a:schemeClr val="tx2">
                  <a:lumMod val="40000"/>
                  <a:lumOff val="60000"/>
                </a:schemeClr>
              </a:solidFill>
            </c:spPr>
          </c:dPt>
          <c:dLbls>
            <c:dLbl>
              <c:idx val="0"/>
              <c:layout>
                <c:manualLayout>
                  <c:x val="-5.1501431639226915E-2"/>
                  <c:y val="-0.20912635920509937"/>
                </c:manualLayout>
              </c:layout>
              <c:showLegendKey val="0"/>
              <c:showVal val="0"/>
              <c:showCatName val="0"/>
              <c:showSerName val="0"/>
              <c:showPercent val="1"/>
              <c:showBubbleSize val="0"/>
            </c:dLbl>
            <c:dLbl>
              <c:idx val="1"/>
              <c:layout>
                <c:manualLayout>
                  <c:x val="-4.940885230255309E-2"/>
                  <c:y val="0.13350018747656542"/>
                </c:manualLayout>
              </c:layout>
              <c:showLegendKey val="0"/>
              <c:showVal val="0"/>
              <c:showCatName val="0"/>
              <c:showSerName val="0"/>
              <c:showPercent val="1"/>
              <c:showBubbleSize val="0"/>
            </c:dLbl>
            <c:dLbl>
              <c:idx val="2"/>
              <c:layout>
                <c:manualLayout>
                  <c:x val="0.10097112860892396"/>
                  <c:y val="0.13854068241469816"/>
                </c:manualLayout>
              </c:layout>
              <c:showLegendKey val="0"/>
              <c:showVal val="0"/>
              <c:showCatName val="0"/>
              <c:showSerName val="0"/>
              <c:showPercent val="1"/>
              <c:showBubbleSize val="0"/>
            </c:dLbl>
            <c:txPr>
              <a:bodyPr rot="0" vert="horz" anchor="ctr" anchorCtr="0"/>
              <a:lstStyle/>
              <a:p>
                <a:pPr>
                  <a:defRPr sz="1100" b="1">
                    <a:latin typeface="+mn-lt"/>
                  </a:defRPr>
                </a:pPr>
                <a:endParaRPr lang="en-US"/>
              </a:p>
            </c:txPr>
            <c:showLegendKey val="0"/>
            <c:showVal val="0"/>
            <c:showCatName val="0"/>
            <c:showSerName val="0"/>
            <c:showPercent val="1"/>
            <c:showBubbleSize val="0"/>
            <c:showLeaderLines val="1"/>
          </c:dLbls>
          <c:cat>
            <c:strRef>
              <c:f>Sheet1!$A$2:$A$4</c:f>
              <c:strCache>
                <c:ptCount val="3"/>
                <c:pt idx="0">
                  <c:v>MCA</c:v>
                </c:pt>
                <c:pt idx="1">
                  <c:v>MCA-modified</c:v>
                </c:pt>
                <c:pt idx="2">
                  <c:v>MTAS</c:v>
                </c:pt>
              </c:strCache>
            </c:strRef>
          </c:cat>
          <c:val>
            <c:numRef>
              <c:f>Sheet1!$B$2:$B$4</c:f>
              <c:numCache>
                <c:formatCode>0.0%</c:formatCode>
                <c:ptCount val="3"/>
                <c:pt idx="0">
                  <c:v>0.96599999999999997</c:v>
                </c:pt>
                <c:pt idx="1">
                  <c:v>2.1000000000000001E-2</c:v>
                </c:pt>
                <c:pt idx="2">
                  <c:v>1.2999999999999999E-2</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15316010498687663"/>
          <c:y val="0.82744670635682738"/>
          <c:w val="0.67593070866141736"/>
          <c:h val="0.17255297356123167"/>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0.12104190869583925"/>
          <c:y val="2.8060457959996381E-2"/>
          <c:w val="0.87768404973968406"/>
          <c:h val="0.81086863064530723"/>
        </c:manualLayout>
      </c:layout>
      <c:bar3DChart>
        <c:barDir val="col"/>
        <c:grouping val="clustered"/>
        <c:varyColors val="0"/>
        <c:ser>
          <c:idx val="0"/>
          <c:order val="0"/>
          <c:tx>
            <c:strRef>
              <c:f>Sheet1!$B$1</c:f>
              <c:strCache>
                <c:ptCount val="1"/>
                <c:pt idx="0">
                  <c:v>2013</c:v>
                </c:pt>
              </c:strCache>
            </c:strRef>
          </c:tx>
          <c:spPr>
            <a:solidFill>
              <a:schemeClr val="accent5">
                <a:lumMod val="75000"/>
              </a:schemeClr>
            </a:solidFill>
            <a:ln>
              <a:noFill/>
            </a:ln>
          </c:spPr>
          <c:invertIfNegative val="0"/>
          <c:dLbls>
            <c:dLbl>
              <c:idx val="0"/>
              <c:layout>
                <c:manualLayout>
                  <c:x val="1.9125683060109266E-2"/>
                  <c:y val="2.8735632183908046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Sheet1!$A$2:$A$8</c:f>
              <c:strCache>
                <c:ptCount val="7"/>
                <c:pt idx="0">
                  <c:v>Gr 3</c:v>
                </c:pt>
                <c:pt idx="1">
                  <c:v>Gr 4</c:v>
                </c:pt>
                <c:pt idx="2">
                  <c:v>Gr 5</c:v>
                </c:pt>
                <c:pt idx="3">
                  <c:v>Gr 6</c:v>
                </c:pt>
                <c:pt idx="4">
                  <c:v>Gr 7</c:v>
                </c:pt>
                <c:pt idx="5">
                  <c:v>Gr 8</c:v>
                </c:pt>
                <c:pt idx="6">
                  <c:v>Gr 10</c:v>
                </c:pt>
              </c:strCache>
            </c:strRef>
          </c:cat>
          <c:val>
            <c:numRef>
              <c:f>Sheet1!$B$2:$B$8</c:f>
              <c:numCache>
                <c:formatCode>0%</c:formatCode>
                <c:ptCount val="7"/>
                <c:pt idx="0">
                  <c:v>0.57199999999999995</c:v>
                </c:pt>
                <c:pt idx="1">
                  <c:v>0.54</c:v>
                </c:pt>
                <c:pt idx="2">
                  <c:v>0.63800000000000001</c:v>
                </c:pt>
                <c:pt idx="3">
                  <c:v>0.59299999999999997</c:v>
                </c:pt>
                <c:pt idx="4">
                  <c:v>0.54</c:v>
                </c:pt>
                <c:pt idx="5">
                  <c:v>0.54100000000000004</c:v>
                </c:pt>
                <c:pt idx="6">
                  <c:v>0.624</c:v>
                </c:pt>
              </c:numCache>
            </c:numRef>
          </c:val>
        </c:ser>
        <c:dLbls>
          <c:showLegendKey val="0"/>
          <c:showVal val="0"/>
          <c:showCatName val="0"/>
          <c:showSerName val="0"/>
          <c:showPercent val="0"/>
          <c:showBubbleSize val="0"/>
        </c:dLbls>
        <c:gapWidth val="100"/>
        <c:gapDepth val="420"/>
        <c:shape val="box"/>
        <c:axId val="201588096"/>
        <c:axId val="207513472"/>
        <c:axId val="0"/>
      </c:bar3DChart>
      <c:catAx>
        <c:axId val="201588096"/>
        <c:scaling>
          <c:orientation val="minMax"/>
        </c:scaling>
        <c:delete val="1"/>
        <c:axPos val="b"/>
        <c:numFmt formatCode="General" sourceLinked="1"/>
        <c:majorTickMark val="out"/>
        <c:minorTickMark val="none"/>
        <c:tickLblPos val="nextTo"/>
        <c:crossAx val="207513472"/>
        <c:crosses val="autoZero"/>
        <c:auto val="1"/>
        <c:lblAlgn val="ctr"/>
        <c:lblOffset val="100"/>
        <c:noMultiLvlLbl val="0"/>
      </c:catAx>
      <c:valAx>
        <c:axId val="207513472"/>
        <c:scaling>
          <c:orientation val="minMax"/>
          <c:max val="0.9"/>
          <c:min val="0"/>
        </c:scaling>
        <c:delete val="0"/>
        <c:axPos val="l"/>
        <c:majorGridlines/>
        <c:numFmt formatCode="0%" sourceLinked="1"/>
        <c:majorTickMark val="out"/>
        <c:minorTickMark val="none"/>
        <c:tickLblPos val="nextTo"/>
        <c:crossAx val="201588096"/>
        <c:crosses val="autoZero"/>
        <c:crossBetween val="between"/>
        <c:majorUnit val="0.15000000000000002"/>
      </c:valAx>
      <c:dTable>
        <c:showHorzBorder val="1"/>
        <c:showVertBorder val="1"/>
        <c:showOutline val="1"/>
        <c:showKeys val="1"/>
        <c:txPr>
          <a:bodyPr/>
          <a:lstStyle/>
          <a:p>
            <a:pPr rtl="0">
              <a:defRPr sz="1500"/>
            </a:pPr>
            <a:endParaRPr lang="en-US"/>
          </a:p>
        </c:txPr>
      </c:dTable>
    </c:plotArea>
    <c:plotVisOnly val="1"/>
    <c:dispBlanksAs val="gap"/>
    <c:showDLblsOverMax val="0"/>
  </c:chart>
  <c:txPr>
    <a:bodyPr/>
    <a:lstStyle/>
    <a:p>
      <a:pPr>
        <a:defRPr sz="1600" baseline="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pPr>
            <a:r>
              <a:rPr lang="en-US" sz="1100" b="0" dirty="0" smtClean="0"/>
              <a:t>2013</a:t>
            </a:r>
            <a:r>
              <a:rPr lang="en-US" sz="1100" b="0" baseline="0" dirty="0" smtClean="0"/>
              <a:t> </a:t>
            </a:r>
            <a:r>
              <a:rPr lang="en-US" sz="1100" b="0" dirty="0" smtClean="0"/>
              <a:t>participation by Reading test for</a:t>
            </a:r>
            <a:r>
              <a:rPr lang="en-US" sz="1100" b="0" baseline="0" dirty="0" smtClean="0"/>
              <a:t> Grades 3-8 and 10</a:t>
            </a:r>
            <a:endParaRPr lang="en-US" sz="1100" b="0" dirty="0"/>
          </a:p>
        </c:rich>
      </c:tx>
      <c:layout>
        <c:manualLayout>
          <c:xMode val="edge"/>
          <c:yMode val="edge"/>
          <c:x val="0.15333753280839896"/>
          <c:y val="0"/>
        </c:manualLayout>
      </c:layout>
      <c:overlay val="0"/>
    </c:title>
    <c:autoTitleDeleted val="0"/>
    <c:plotArea>
      <c:layout>
        <c:manualLayout>
          <c:layoutTarget val="inner"/>
          <c:xMode val="edge"/>
          <c:yMode val="edge"/>
          <c:x val="0"/>
          <c:y val="0.16689895013123363"/>
          <c:w val="1"/>
          <c:h val="0.67510990813648286"/>
        </c:manualLayout>
      </c:layout>
      <c:pieChart>
        <c:varyColors val="1"/>
        <c:ser>
          <c:idx val="0"/>
          <c:order val="0"/>
          <c:tx>
            <c:strRef>
              <c:f>Sheet1!$B$1</c:f>
              <c:strCache>
                <c:ptCount val="1"/>
                <c:pt idx="0">
                  <c:v>% participation by test</c:v>
                </c:pt>
              </c:strCache>
            </c:strRef>
          </c:tx>
          <c:spPr>
            <a:solidFill>
              <a:schemeClr val="accent4">
                <a:lumMod val="60000"/>
                <a:lumOff val="40000"/>
              </a:schemeClr>
            </a:solidFill>
          </c:spPr>
          <c:explosion val="37"/>
          <c:dPt>
            <c:idx val="0"/>
            <c:bubble3D val="0"/>
            <c:explosion val="27"/>
            <c:spPr>
              <a:solidFill>
                <a:schemeClr val="accent5">
                  <a:lumMod val="75000"/>
                </a:schemeClr>
              </a:solidFill>
            </c:spPr>
          </c:dPt>
          <c:dPt>
            <c:idx val="1"/>
            <c:bubble3D val="0"/>
            <c:spPr>
              <a:solidFill>
                <a:srgbClr val="FFC000"/>
              </a:solidFill>
            </c:spPr>
          </c:dPt>
          <c:dPt>
            <c:idx val="2"/>
            <c:bubble3D val="0"/>
            <c:spPr>
              <a:solidFill>
                <a:schemeClr val="tx2">
                  <a:lumMod val="40000"/>
                  <a:lumOff val="60000"/>
                </a:schemeClr>
              </a:solidFill>
            </c:spPr>
          </c:dPt>
          <c:dLbls>
            <c:dLbl>
              <c:idx val="0"/>
              <c:layout>
                <c:manualLayout>
                  <c:x val="-1.4032425634295713E-2"/>
                  <c:y val="-0.17111481257150549"/>
                </c:manualLayout>
              </c:layout>
              <c:showLegendKey val="0"/>
              <c:showVal val="0"/>
              <c:showCatName val="0"/>
              <c:showSerName val="0"/>
              <c:showPercent val="1"/>
              <c:showBubbleSize val="0"/>
            </c:dLbl>
            <c:dLbl>
              <c:idx val="1"/>
              <c:layout>
                <c:manualLayout>
                  <c:x val="-7.2136125029825776E-2"/>
                  <c:y val="0.12284880508357508"/>
                </c:manualLayout>
              </c:layout>
              <c:showLegendKey val="0"/>
              <c:showVal val="0"/>
              <c:showCatName val="0"/>
              <c:showSerName val="0"/>
              <c:showPercent val="1"/>
              <c:showBubbleSize val="0"/>
            </c:dLbl>
            <c:dLbl>
              <c:idx val="2"/>
              <c:layout>
                <c:manualLayout>
                  <c:x val="0.11612324027678365"/>
                  <c:y val="0.13089653267025833"/>
                </c:manualLayout>
              </c:layout>
              <c:showLegendKey val="0"/>
              <c:showVal val="0"/>
              <c:showCatName val="0"/>
              <c:showSerName val="0"/>
              <c:showPercent val="1"/>
              <c:showBubbleSize val="0"/>
            </c:dLbl>
            <c:txPr>
              <a:bodyPr rot="0" vert="horz" anchor="ctr" anchorCtr="0"/>
              <a:lstStyle/>
              <a:p>
                <a:pPr>
                  <a:defRPr sz="1100" b="1">
                    <a:latin typeface="+mn-lt"/>
                  </a:defRPr>
                </a:pPr>
                <a:endParaRPr lang="en-US"/>
              </a:p>
            </c:txPr>
            <c:showLegendKey val="0"/>
            <c:showVal val="0"/>
            <c:showCatName val="0"/>
            <c:showSerName val="0"/>
            <c:showPercent val="1"/>
            <c:showBubbleSize val="0"/>
            <c:showLeaderLines val="1"/>
          </c:dLbls>
          <c:cat>
            <c:strRef>
              <c:f>Sheet1!$A$2:$A$4</c:f>
              <c:strCache>
                <c:ptCount val="3"/>
                <c:pt idx="0">
                  <c:v>MCA</c:v>
                </c:pt>
                <c:pt idx="1">
                  <c:v>MCA-modified</c:v>
                </c:pt>
                <c:pt idx="2">
                  <c:v>MTAS</c:v>
                </c:pt>
              </c:strCache>
            </c:strRef>
          </c:cat>
          <c:val>
            <c:numRef>
              <c:f>Sheet1!$B$2:$B$4</c:f>
              <c:numCache>
                <c:formatCode>0.0%</c:formatCode>
                <c:ptCount val="3"/>
                <c:pt idx="0">
                  <c:v>0.96699999999999997</c:v>
                </c:pt>
                <c:pt idx="1">
                  <c:v>1.9E-2</c:v>
                </c:pt>
                <c:pt idx="2">
                  <c:v>1.4E-2</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13528155571462655"/>
          <c:y val="0.81885052829934724"/>
          <c:w val="0.77380935337628254"/>
          <c:h val="0.18114947170065279"/>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0">
          <a:solidFill>
            <a:schemeClr val="tx1">
              <a:lumMod val="85000"/>
              <a:lumOff val="15000"/>
            </a:schemeClr>
          </a:solidFill>
        </a:ln>
      </c:spPr>
    </c:sideWall>
    <c:backWall>
      <c:thickness val="0"/>
      <c:spPr>
        <a:solidFill>
          <a:schemeClr val="bg1"/>
        </a:solidFill>
        <a:ln w="0">
          <a:solidFill>
            <a:schemeClr val="tx1">
              <a:lumMod val="85000"/>
              <a:lumOff val="15000"/>
            </a:schemeClr>
          </a:solidFill>
        </a:ln>
      </c:spPr>
    </c:backWall>
    <c:plotArea>
      <c:layout>
        <c:manualLayout>
          <c:layoutTarget val="inner"/>
          <c:xMode val="edge"/>
          <c:yMode val="edge"/>
          <c:x val="0.18581364829396327"/>
          <c:y val="3.040327026152078E-2"/>
          <c:w val="0.75345847394075738"/>
          <c:h val="0.71743969497741378"/>
        </c:manualLayout>
      </c:layout>
      <c:bar3DChart>
        <c:barDir val="col"/>
        <c:grouping val="clustered"/>
        <c:varyColors val="0"/>
        <c:ser>
          <c:idx val="0"/>
          <c:order val="0"/>
          <c:tx>
            <c:strRef>
              <c:f>Sheet1!$B$1</c:f>
              <c:strCache>
                <c:ptCount val="1"/>
                <c:pt idx="0">
                  <c:v>2012</c:v>
                </c:pt>
              </c:strCache>
            </c:strRef>
          </c:tx>
          <c:spPr>
            <a:solidFill>
              <a:schemeClr val="accent6">
                <a:lumMod val="60000"/>
                <a:lumOff val="40000"/>
              </a:schemeClr>
            </a:solidFill>
            <a:ln>
              <a:noFill/>
            </a:ln>
          </c:spPr>
          <c:invertIfNegative val="0"/>
          <c:dLbls>
            <c:dLbl>
              <c:idx val="2"/>
              <c:layout>
                <c:manualLayout>
                  <c:x val="-9.46969696969697E-3"/>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Gr 5</c:v>
                </c:pt>
                <c:pt idx="1">
                  <c:v>Gr 8</c:v>
                </c:pt>
                <c:pt idx="2">
                  <c:v>High School</c:v>
                </c:pt>
              </c:strCache>
            </c:strRef>
          </c:cat>
          <c:val>
            <c:numRef>
              <c:f>Sheet1!$B$2:$B$4</c:f>
              <c:numCache>
                <c:formatCode>0%</c:formatCode>
                <c:ptCount val="3"/>
                <c:pt idx="0">
                  <c:v>0.57699999999999996</c:v>
                </c:pt>
                <c:pt idx="1">
                  <c:v>0.41899999999999998</c:v>
                </c:pt>
                <c:pt idx="2">
                  <c:v>0.51700000000000002</c:v>
                </c:pt>
              </c:numCache>
            </c:numRef>
          </c:val>
        </c:ser>
        <c:ser>
          <c:idx val="1"/>
          <c:order val="1"/>
          <c:tx>
            <c:strRef>
              <c:f>Sheet1!$C$1</c:f>
              <c:strCache>
                <c:ptCount val="1"/>
                <c:pt idx="0">
                  <c:v>2013</c:v>
                </c:pt>
              </c:strCache>
            </c:strRef>
          </c:tx>
          <c:spPr>
            <a:solidFill>
              <a:schemeClr val="accent5">
                <a:lumMod val="75000"/>
              </a:schemeClr>
            </a:solidFill>
            <a:ln>
              <a:noFill/>
            </a:ln>
          </c:spPr>
          <c:invertIfNegative val="0"/>
          <c:dLbls>
            <c:dLbl>
              <c:idx val="0"/>
              <c:layout>
                <c:manualLayout>
                  <c:x val="9.057971014492754E-3"/>
                  <c:y val="2.9304245677566078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Gr 5</c:v>
                </c:pt>
                <c:pt idx="1">
                  <c:v>Gr 8</c:v>
                </c:pt>
                <c:pt idx="2">
                  <c:v>High School</c:v>
                </c:pt>
              </c:strCache>
            </c:strRef>
          </c:cat>
          <c:val>
            <c:numRef>
              <c:f>Sheet1!$C$2:$C$4</c:f>
              <c:numCache>
                <c:formatCode>0%</c:formatCode>
                <c:ptCount val="3"/>
                <c:pt idx="0">
                  <c:v>0.59699999999999998</c:v>
                </c:pt>
                <c:pt idx="1">
                  <c:v>0.438</c:v>
                </c:pt>
                <c:pt idx="2">
                  <c:v>0.53</c:v>
                </c:pt>
              </c:numCache>
            </c:numRef>
          </c:val>
        </c:ser>
        <c:dLbls>
          <c:showLegendKey val="0"/>
          <c:showVal val="0"/>
          <c:showCatName val="0"/>
          <c:showSerName val="0"/>
          <c:showPercent val="0"/>
          <c:showBubbleSize val="0"/>
        </c:dLbls>
        <c:gapWidth val="135"/>
        <c:gapDepth val="310"/>
        <c:shape val="box"/>
        <c:axId val="207678848"/>
        <c:axId val="207701120"/>
        <c:axId val="0"/>
      </c:bar3DChart>
      <c:catAx>
        <c:axId val="207678848"/>
        <c:scaling>
          <c:orientation val="minMax"/>
        </c:scaling>
        <c:delete val="1"/>
        <c:axPos val="b"/>
        <c:numFmt formatCode="General" sourceLinked="1"/>
        <c:majorTickMark val="out"/>
        <c:minorTickMark val="none"/>
        <c:tickLblPos val="nextTo"/>
        <c:crossAx val="207701120"/>
        <c:crosses val="autoZero"/>
        <c:auto val="1"/>
        <c:lblAlgn val="ctr"/>
        <c:lblOffset val="100"/>
        <c:noMultiLvlLbl val="0"/>
      </c:catAx>
      <c:valAx>
        <c:axId val="207701120"/>
        <c:scaling>
          <c:orientation val="minMax"/>
          <c:max val="0.9"/>
          <c:min val="0"/>
        </c:scaling>
        <c:delete val="0"/>
        <c:axPos val="l"/>
        <c:majorGridlines/>
        <c:numFmt formatCode="0%" sourceLinked="1"/>
        <c:majorTickMark val="out"/>
        <c:minorTickMark val="none"/>
        <c:tickLblPos val="nextTo"/>
        <c:crossAx val="207678848"/>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pPr>
            <a:r>
              <a:rPr lang="en-US" sz="1100" b="0" dirty="0" smtClean="0"/>
              <a:t>2013</a:t>
            </a:r>
            <a:r>
              <a:rPr lang="en-US" sz="1100" b="0" baseline="0" dirty="0" smtClean="0"/>
              <a:t> </a:t>
            </a:r>
            <a:r>
              <a:rPr lang="en-US" sz="1100" b="0" dirty="0" smtClean="0"/>
              <a:t>participation</a:t>
            </a:r>
            <a:r>
              <a:rPr lang="en-US" sz="1100" b="0" baseline="0" dirty="0" smtClean="0"/>
              <a:t> </a:t>
            </a:r>
            <a:r>
              <a:rPr lang="en-US" sz="1100" b="0" dirty="0" smtClean="0"/>
              <a:t>by Science</a:t>
            </a:r>
            <a:r>
              <a:rPr lang="en-US" sz="1100" b="0" baseline="0" dirty="0" smtClean="0"/>
              <a:t> </a:t>
            </a:r>
            <a:r>
              <a:rPr lang="en-US" sz="1100" b="0" dirty="0" smtClean="0"/>
              <a:t>test</a:t>
            </a:r>
            <a:r>
              <a:rPr lang="en-US" sz="1100" b="0" baseline="0" dirty="0" smtClean="0"/>
              <a:t> for </a:t>
            </a:r>
            <a:r>
              <a:rPr lang="en-US" sz="1100" b="0" dirty="0" smtClean="0"/>
              <a:t>Grades</a:t>
            </a:r>
            <a:r>
              <a:rPr lang="en-US" sz="1100" b="0" baseline="0" dirty="0" smtClean="0"/>
              <a:t> 5,8 and HS</a:t>
            </a:r>
            <a:endParaRPr lang="en-US" sz="1100" b="0" dirty="0"/>
          </a:p>
        </c:rich>
      </c:tx>
      <c:layout>
        <c:manualLayout>
          <c:xMode val="edge"/>
          <c:yMode val="edge"/>
          <c:x val="0.16423501749781277"/>
          <c:y val="0"/>
        </c:manualLayout>
      </c:layout>
      <c:overlay val="0"/>
    </c:title>
    <c:autoTitleDeleted val="0"/>
    <c:plotArea>
      <c:layout>
        <c:manualLayout>
          <c:layoutTarget val="inner"/>
          <c:xMode val="edge"/>
          <c:yMode val="edge"/>
          <c:x val="0"/>
          <c:y val="0.16557338986472844"/>
          <c:w val="0.99763830002018994"/>
          <c:h val="0.66509220001345992"/>
        </c:manualLayout>
      </c:layout>
      <c:pieChart>
        <c:varyColors val="1"/>
        <c:ser>
          <c:idx val="0"/>
          <c:order val="0"/>
          <c:tx>
            <c:strRef>
              <c:f>Sheet1!$B$1</c:f>
              <c:strCache>
                <c:ptCount val="1"/>
                <c:pt idx="0">
                  <c:v>% participation by test</c:v>
                </c:pt>
              </c:strCache>
            </c:strRef>
          </c:tx>
          <c:spPr>
            <a:solidFill>
              <a:schemeClr val="tx2">
                <a:lumMod val="40000"/>
                <a:lumOff val="60000"/>
              </a:schemeClr>
            </a:solidFill>
          </c:spPr>
          <c:explosion val="37"/>
          <c:dPt>
            <c:idx val="0"/>
            <c:bubble3D val="0"/>
            <c:spPr>
              <a:solidFill>
                <a:schemeClr val="accent5">
                  <a:lumMod val="75000"/>
                </a:schemeClr>
              </a:solidFill>
            </c:spPr>
          </c:dPt>
          <c:dPt>
            <c:idx val="1"/>
            <c:bubble3D val="0"/>
          </c:dPt>
          <c:dPt>
            <c:idx val="2"/>
            <c:bubble3D val="0"/>
          </c:dPt>
          <c:dLbls>
            <c:dLbl>
              <c:idx val="0"/>
              <c:layout>
                <c:manualLayout>
                  <c:x val="3.5075161059413027E-4"/>
                  <c:y val="-0.19244681585854401"/>
                </c:manualLayout>
              </c:layout>
              <c:spPr/>
              <c:txPr>
                <a:bodyPr rot="0" vert="horz" anchor="ctr" anchorCtr="0"/>
                <a:lstStyle/>
                <a:p>
                  <a:pPr>
                    <a:defRPr sz="1050" b="1">
                      <a:latin typeface="+mn-lt"/>
                    </a:defRPr>
                  </a:pPr>
                  <a:endParaRPr lang="en-US"/>
                </a:p>
              </c:txPr>
              <c:showLegendKey val="0"/>
              <c:showVal val="0"/>
              <c:showCatName val="0"/>
              <c:showSerName val="0"/>
              <c:showPercent val="1"/>
              <c:showBubbleSize val="0"/>
            </c:dLbl>
            <c:dLbl>
              <c:idx val="1"/>
              <c:layout>
                <c:manualLayout>
                  <c:x val="0.14756024815079932"/>
                  <c:y val="0.10969091034673298"/>
                </c:manualLayout>
              </c:layout>
              <c:spPr/>
              <c:txPr>
                <a:bodyPr rot="0" vert="horz" anchor="ctr" anchorCtr="0"/>
                <a:lstStyle/>
                <a:p>
                  <a:pPr>
                    <a:defRPr sz="1050" b="1">
                      <a:latin typeface="+mn-lt"/>
                    </a:defRPr>
                  </a:pPr>
                  <a:endParaRPr lang="en-US"/>
                </a:p>
              </c:txPr>
              <c:showLegendKey val="0"/>
              <c:showVal val="0"/>
              <c:showCatName val="0"/>
              <c:showSerName val="0"/>
              <c:showPercent val="1"/>
              <c:showBubbleSize val="0"/>
            </c:dLbl>
            <c:dLbl>
              <c:idx val="2"/>
              <c:layout>
                <c:manualLayout>
                  <c:x val="-0.14902818068794033"/>
                  <c:y val="0.1528264435695538"/>
                </c:manualLayout>
              </c:layout>
              <c:showLegendKey val="0"/>
              <c:showVal val="0"/>
              <c:showCatName val="0"/>
              <c:showSerName val="0"/>
              <c:showPercent val="1"/>
              <c:showBubbleSize val="0"/>
            </c:dLbl>
            <c:txPr>
              <a:bodyPr rot="0" vert="horz" anchor="ctr" anchorCtr="0"/>
              <a:lstStyle/>
              <a:p>
                <a:pPr>
                  <a:defRPr sz="900" b="1">
                    <a:latin typeface="+mn-lt"/>
                  </a:defRPr>
                </a:pPr>
                <a:endParaRPr lang="en-US"/>
              </a:p>
            </c:txPr>
            <c:showLegendKey val="0"/>
            <c:showVal val="0"/>
            <c:showCatName val="0"/>
            <c:showSerName val="0"/>
            <c:showPercent val="1"/>
            <c:showBubbleSize val="0"/>
            <c:showLeaderLines val="1"/>
          </c:dLbls>
          <c:cat>
            <c:strRef>
              <c:f>Sheet1!$A$2:$A$3</c:f>
              <c:strCache>
                <c:ptCount val="2"/>
                <c:pt idx="0">
                  <c:v>MCA</c:v>
                </c:pt>
                <c:pt idx="1">
                  <c:v>MTAS</c:v>
                </c:pt>
              </c:strCache>
            </c:strRef>
          </c:cat>
          <c:val>
            <c:numRef>
              <c:f>Sheet1!$B$2:$B$3</c:f>
              <c:numCache>
                <c:formatCode>0.0%</c:formatCode>
                <c:ptCount val="2"/>
                <c:pt idx="0">
                  <c:v>0.98699999999999999</c:v>
                </c:pt>
                <c:pt idx="1">
                  <c:v>1.2999999999999999E-2</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22619064662371749"/>
          <c:y val="0.84516622922134732"/>
          <c:w val="0.50108208064900983"/>
          <c:h val="0.12851806985665254"/>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0.10412294515817101"/>
          <c:y val="2.6768884567646412E-2"/>
          <c:w val="0.85552617764884642"/>
          <c:h val="0.68315957932504967"/>
        </c:manualLayout>
      </c:layout>
      <c:bar3DChart>
        <c:barDir val="col"/>
        <c:grouping val="clustered"/>
        <c:varyColors val="0"/>
        <c:ser>
          <c:idx val="0"/>
          <c:order val="0"/>
          <c:tx>
            <c:strRef>
              <c:f>Sheet1!$B$1</c:f>
              <c:strCache>
                <c:ptCount val="1"/>
                <c:pt idx="0">
                  <c:v>2011</c:v>
                </c:pt>
              </c:strCache>
            </c:strRef>
          </c:tx>
          <c:spPr>
            <a:solidFill>
              <a:schemeClr val="accent4"/>
            </a:solidFill>
            <a:ln>
              <a:noFill/>
            </a:ln>
          </c:spPr>
          <c:invertIfNegative val="0"/>
          <c:dPt>
            <c:idx val="0"/>
            <c:invertIfNegative val="0"/>
            <c:bubble3D val="0"/>
            <c:spPr>
              <a:solidFill>
                <a:schemeClr val="accent4">
                  <a:lumMod val="75000"/>
                </a:schemeClr>
              </a:solidFill>
              <a:ln>
                <a:noFill/>
              </a:ln>
            </c:spPr>
          </c:dPt>
          <c:dLbls>
            <c:dLbl>
              <c:idx val="1"/>
              <c:layout>
                <c:manualLayout>
                  <c:x val="0"/>
                  <c:y val="5.8479518699747577E-3"/>
                </c:manualLayout>
              </c:layout>
              <c:showLegendKey val="0"/>
              <c:showVal val="1"/>
              <c:showCatName val="0"/>
              <c:showSerName val="0"/>
              <c:showPercent val="0"/>
              <c:showBubbleSize val="0"/>
            </c:dLbl>
            <c:dLbl>
              <c:idx val="2"/>
              <c:layout>
                <c:manualLayout>
                  <c:x val="-1.7543859649122807E-3"/>
                  <c:y val="5.8479518699747039E-3"/>
                </c:manualLayout>
              </c:layout>
              <c:showLegendKey val="0"/>
              <c:showVal val="1"/>
              <c:showCatName val="0"/>
              <c:showSerName val="0"/>
              <c:showPercent val="0"/>
              <c:showBubbleSize val="0"/>
            </c:dLbl>
            <c:dLbl>
              <c:idx val="3"/>
              <c:layout>
                <c:manualLayout>
                  <c:x val="-3.5087719298245615E-3"/>
                  <c:y val="1.169590373994940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Gr 5</c:v>
                </c:pt>
                <c:pt idx="1">
                  <c:v>Gr 6</c:v>
                </c:pt>
                <c:pt idx="2">
                  <c:v>Gr 7</c:v>
                </c:pt>
                <c:pt idx="3">
                  <c:v>Gr 8</c:v>
                </c:pt>
              </c:strCache>
            </c:strRef>
          </c:cat>
          <c:val>
            <c:numRef>
              <c:f>Sheet1!$B$2:$B$5</c:f>
              <c:numCache>
                <c:formatCode>0%</c:formatCode>
                <c:ptCount val="4"/>
                <c:pt idx="0">
                  <c:v>9.9000000000000005E-2</c:v>
                </c:pt>
                <c:pt idx="1">
                  <c:v>9.5000000000000001E-2</c:v>
                </c:pt>
                <c:pt idx="2">
                  <c:v>4.8000000000000001E-2</c:v>
                </c:pt>
                <c:pt idx="3">
                  <c:v>7.1999999999999995E-2</c:v>
                </c:pt>
              </c:numCache>
            </c:numRef>
          </c:val>
        </c:ser>
        <c:ser>
          <c:idx val="1"/>
          <c:order val="1"/>
          <c:tx>
            <c:strRef>
              <c:f>Sheet1!$C$1</c:f>
              <c:strCache>
                <c:ptCount val="1"/>
                <c:pt idx="0">
                  <c:v>2012</c:v>
                </c:pt>
              </c:strCache>
            </c:strRef>
          </c:tx>
          <c:spPr>
            <a:solidFill>
              <a:schemeClr val="accent6">
                <a:lumMod val="60000"/>
                <a:lumOff val="40000"/>
              </a:schemeClr>
            </a:solidFill>
            <a:ln>
              <a:noFill/>
            </a:ln>
          </c:spPr>
          <c:invertIfNegative val="0"/>
          <c:dLbls>
            <c:dLbl>
              <c:idx val="0"/>
              <c:layout>
                <c:manualLayout>
                  <c:x val="8.771929824561403E-3"/>
                  <c:y val="-8.7719278049620559E-3"/>
                </c:manualLayout>
              </c:layout>
              <c:showLegendKey val="0"/>
              <c:showVal val="1"/>
              <c:showCatName val="0"/>
              <c:showSerName val="0"/>
              <c:showPercent val="0"/>
              <c:showBubbleSize val="0"/>
            </c:dLbl>
            <c:dLbl>
              <c:idx val="1"/>
              <c:layout>
                <c:manualLayout>
                  <c:x val="7.0175438596491229E-3"/>
                  <c:y val="-8.7719278049620559E-3"/>
                </c:manualLayout>
              </c:layout>
              <c:showLegendKey val="0"/>
              <c:showVal val="1"/>
              <c:showCatName val="0"/>
              <c:showSerName val="0"/>
              <c:showPercent val="0"/>
              <c:showBubbleSize val="0"/>
            </c:dLbl>
            <c:dLbl>
              <c:idx val="2"/>
              <c:layout>
                <c:manualLayout>
                  <c:x val="-1.7543859649122807E-3"/>
                  <c:y val="5.8479518699747039E-3"/>
                </c:manualLayout>
              </c:layout>
              <c:showLegendKey val="0"/>
              <c:showVal val="1"/>
              <c:showCatName val="0"/>
              <c:showSerName val="0"/>
              <c:showPercent val="0"/>
              <c:showBubbleSize val="0"/>
            </c:dLbl>
            <c:dLbl>
              <c:idx val="3"/>
              <c:layout>
                <c:manualLayout>
                  <c:x val="-8.771929824561403E-3"/>
                  <c:y val="-2.3023432558955527E-7"/>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Gr 5</c:v>
                </c:pt>
                <c:pt idx="1">
                  <c:v>Gr 6</c:v>
                </c:pt>
                <c:pt idx="2">
                  <c:v>Gr 7</c:v>
                </c:pt>
                <c:pt idx="3">
                  <c:v>Gr 8</c:v>
                </c:pt>
              </c:strCache>
            </c:strRef>
          </c:cat>
          <c:val>
            <c:numRef>
              <c:f>Sheet1!$C$2:$C$5</c:f>
              <c:numCache>
                <c:formatCode>0%</c:formatCode>
                <c:ptCount val="4"/>
                <c:pt idx="0">
                  <c:v>7.8E-2</c:v>
                </c:pt>
                <c:pt idx="1">
                  <c:v>7.8E-2</c:v>
                </c:pt>
                <c:pt idx="2">
                  <c:v>5.3999999999999999E-2</c:v>
                </c:pt>
                <c:pt idx="3">
                  <c:v>9.4E-2</c:v>
                </c:pt>
              </c:numCache>
            </c:numRef>
          </c:val>
        </c:ser>
        <c:ser>
          <c:idx val="2"/>
          <c:order val="2"/>
          <c:tx>
            <c:strRef>
              <c:f>Sheet1!$D$1</c:f>
              <c:strCache>
                <c:ptCount val="1"/>
                <c:pt idx="0">
                  <c:v>2013</c:v>
                </c:pt>
              </c:strCache>
            </c:strRef>
          </c:tx>
          <c:spPr>
            <a:solidFill>
              <a:schemeClr val="accent5">
                <a:lumMod val="75000"/>
              </a:schemeClr>
            </a:solidFill>
            <a:ln>
              <a:noFill/>
            </a:ln>
          </c:spPr>
          <c:invertIfNegative val="0"/>
          <c:dLbls>
            <c:dLbl>
              <c:idx val="0"/>
              <c:layout>
                <c:manualLayout>
                  <c:x val="1.7543859649122807E-3"/>
                  <c:y val="1.7543855609924112E-2"/>
                </c:manualLayout>
              </c:layout>
              <c:showLegendKey val="0"/>
              <c:showVal val="1"/>
              <c:showCatName val="0"/>
              <c:showSerName val="0"/>
              <c:showPercent val="0"/>
              <c:showBubbleSize val="0"/>
            </c:dLbl>
            <c:dLbl>
              <c:idx val="1"/>
              <c:layout>
                <c:manualLayout>
                  <c:x val="3.5087719298245615E-3"/>
                  <c:y val="1.1695903739949408E-2"/>
                </c:manualLayout>
              </c:layout>
              <c:showLegendKey val="0"/>
              <c:showVal val="1"/>
              <c:showCatName val="0"/>
              <c:showSerName val="0"/>
              <c:showPercent val="0"/>
              <c:showBubbleSize val="0"/>
            </c:dLbl>
            <c:dLbl>
              <c:idx val="2"/>
              <c:layout>
                <c:manualLayout>
                  <c:x val="0"/>
                  <c:y val="2.9239759349874057E-3"/>
                </c:manualLayout>
              </c:layout>
              <c:showLegendKey val="0"/>
              <c:showVal val="1"/>
              <c:showCatName val="0"/>
              <c:showSerName val="0"/>
              <c:showPercent val="0"/>
              <c:showBubbleSize val="0"/>
            </c:dLbl>
            <c:dLbl>
              <c:idx val="3"/>
              <c:layout>
                <c:manualLayout>
                  <c:x val="1.7543859649122807E-3"/>
                  <c:y val="1.169590373994940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Gr 5</c:v>
                </c:pt>
                <c:pt idx="1">
                  <c:v>Gr 6</c:v>
                </c:pt>
                <c:pt idx="2">
                  <c:v>Gr 7</c:v>
                </c:pt>
                <c:pt idx="3">
                  <c:v>Gr 8</c:v>
                </c:pt>
              </c:strCache>
            </c:strRef>
          </c:cat>
          <c:val>
            <c:numRef>
              <c:f>Sheet1!$D$2:$D$5</c:f>
              <c:numCache>
                <c:formatCode>0%</c:formatCode>
                <c:ptCount val="4"/>
                <c:pt idx="0">
                  <c:v>0.17</c:v>
                </c:pt>
                <c:pt idx="1">
                  <c:v>0.11899999999999999</c:v>
                </c:pt>
                <c:pt idx="2">
                  <c:v>8.4000000000000005E-2</c:v>
                </c:pt>
                <c:pt idx="3">
                  <c:v>0.11899999999999999</c:v>
                </c:pt>
              </c:numCache>
            </c:numRef>
          </c:val>
        </c:ser>
        <c:dLbls>
          <c:showLegendKey val="0"/>
          <c:showVal val="0"/>
          <c:showCatName val="0"/>
          <c:showSerName val="0"/>
          <c:showPercent val="0"/>
          <c:showBubbleSize val="0"/>
        </c:dLbls>
        <c:gapWidth val="150"/>
        <c:shape val="box"/>
        <c:axId val="208972032"/>
        <c:axId val="209178624"/>
        <c:axId val="0"/>
      </c:bar3DChart>
      <c:catAx>
        <c:axId val="208972032"/>
        <c:scaling>
          <c:orientation val="minMax"/>
        </c:scaling>
        <c:delete val="1"/>
        <c:axPos val="b"/>
        <c:numFmt formatCode="General" sourceLinked="1"/>
        <c:majorTickMark val="out"/>
        <c:minorTickMark val="none"/>
        <c:tickLblPos val="nextTo"/>
        <c:crossAx val="209178624"/>
        <c:crosses val="autoZero"/>
        <c:auto val="1"/>
        <c:lblAlgn val="ctr"/>
        <c:lblOffset val="100"/>
        <c:noMultiLvlLbl val="0"/>
      </c:catAx>
      <c:valAx>
        <c:axId val="209178624"/>
        <c:scaling>
          <c:orientation val="minMax"/>
          <c:max val="0.35000000000000003"/>
          <c:min val="0"/>
        </c:scaling>
        <c:delete val="0"/>
        <c:axPos val="l"/>
        <c:majorGridlines/>
        <c:numFmt formatCode="0%" sourceLinked="1"/>
        <c:majorTickMark val="out"/>
        <c:minorTickMark val="none"/>
        <c:tickLblPos val="nextTo"/>
        <c:crossAx val="208972032"/>
        <c:crosses val="autoZero"/>
        <c:crossBetween val="between"/>
        <c:majorUnit val="5.000000000000001E-2"/>
      </c:valAx>
      <c:dTable>
        <c:showHorzBorder val="1"/>
        <c:showVertBorder val="1"/>
        <c:showOutline val="1"/>
        <c:showKeys val="1"/>
      </c:dTable>
    </c:plotArea>
    <c:plotVisOnly val="1"/>
    <c:dispBlanksAs val="gap"/>
    <c:showDLblsOverMax val="0"/>
  </c:chart>
  <c:txPr>
    <a:bodyPr/>
    <a:lstStyle/>
    <a:p>
      <a:pPr>
        <a:defRPr sz="15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rgbClr val="666699"/>
          </a:solidFill>
        </a:ln>
      </c:spPr>
    </c:sideWall>
    <c:backWall>
      <c:thickness val="0"/>
      <c:spPr>
        <a:solidFill>
          <a:schemeClr val="bg1"/>
        </a:solidFill>
        <a:ln w="3175">
          <a:solidFill>
            <a:srgbClr val="666699"/>
          </a:solidFill>
        </a:ln>
      </c:spPr>
    </c:backWall>
    <c:plotArea>
      <c:layout>
        <c:manualLayout>
          <c:layoutTarget val="inner"/>
          <c:xMode val="edge"/>
          <c:yMode val="edge"/>
          <c:x val="0.1512933297130962"/>
          <c:y val="3.0878093363329584E-2"/>
          <c:w val="0.8164486495639659"/>
          <c:h val="0.6401935695538058"/>
        </c:manualLayout>
      </c:layout>
      <c:bar3DChart>
        <c:barDir val="col"/>
        <c:grouping val="clustered"/>
        <c:varyColors val="0"/>
        <c:ser>
          <c:idx val="0"/>
          <c:order val="0"/>
          <c:tx>
            <c:strRef>
              <c:f>Sheet1!$B$1</c:f>
              <c:strCache>
                <c:ptCount val="1"/>
                <c:pt idx="0">
                  <c:v>2011</c:v>
                </c:pt>
              </c:strCache>
            </c:strRef>
          </c:tx>
          <c:spPr>
            <a:solidFill>
              <a:schemeClr val="accent4">
                <a:lumMod val="75000"/>
              </a:schemeClr>
            </a:solidFill>
            <a:ln>
              <a:noFill/>
            </a:ln>
          </c:spPr>
          <c:invertIfNegative val="0"/>
          <c:dLbls>
            <c:dLbl>
              <c:idx val="0"/>
              <c:layout>
                <c:manualLayout>
                  <c:x val="-3.5460992907801092E-3"/>
                  <c:y val="-8.9285714285714281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Sheet1!$B$2</c:f>
              <c:numCache>
                <c:formatCode>0%</c:formatCode>
                <c:ptCount val="1"/>
                <c:pt idx="0">
                  <c:v>9.4E-2</c:v>
                </c:pt>
              </c:numCache>
            </c:numRef>
          </c:val>
        </c:ser>
        <c:ser>
          <c:idx val="1"/>
          <c:order val="1"/>
          <c:tx>
            <c:strRef>
              <c:f>Sheet1!$C$1</c:f>
              <c:strCache>
                <c:ptCount val="1"/>
                <c:pt idx="0">
                  <c:v>2012</c:v>
                </c:pt>
              </c:strCache>
            </c:strRef>
          </c:tx>
          <c:spPr>
            <a:solidFill>
              <a:schemeClr val="accent6">
                <a:lumMod val="60000"/>
                <a:lumOff val="40000"/>
              </a:schemeClr>
            </a:solidFill>
            <a:ln>
              <a:noFill/>
            </a:ln>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Sheet1!$C$2</c:f>
              <c:numCache>
                <c:formatCode>0%</c:formatCode>
                <c:ptCount val="1"/>
                <c:pt idx="0">
                  <c:v>0.109</c:v>
                </c:pt>
              </c:numCache>
            </c:numRef>
          </c:val>
        </c:ser>
        <c:ser>
          <c:idx val="2"/>
          <c:order val="2"/>
          <c:tx>
            <c:strRef>
              <c:f>Sheet1!$D$1</c:f>
              <c:strCache>
                <c:ptCount val="1"/>
                <c:pt idx="0">
                  <c:v>2013</c:v>
                </c:pt>
              </c:strCache>
            </c:strRef>
          </c:tx>
          <c:spPr>
            <a:solidFill>
              <a:schemeClr val="accent5">
                <a:lumMod val="75000"/>
              </a:schemeClr>
            </a:solidFill>
            <a:ln>
              <a:noFill/>
            </a:ln>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Sheet1!$D$2</c:f>
              <c:numCache>
                <c:formatCode>0%</c:formatCode>
                <c:ptCount val="1"/>
                <c:pt idx="0">
                  <c:v>0.11899999999999999</c:v>
                </c:pt>
              </c:numCache>
            </c:numRef>
          </c:val>
        </c:ser>
        <c:dLbls>
          <c:showLegendKey val="0"/>
          <c:showVal val="0"/>
          <c:showCatName val="0"/>
          <c:showSerName val="0"/>
          <c:showPercent val="0"/>
          <c:showBubbleSize val="0"/>
        </c:dLbls>
        <c:gapWidth val="145"/>
        <c:gapDepth val="345"/>
        <c:shape val="box"/>
        <c:axId val="227895936"/>
        <c:axId val="227914112"/>
        <c:axId val="0"/>
      </c:bar3DChart>
      <c:catAx>
        <c:axId val="227895936"/>
        <c:scaling>
          <c:orientation val="minMax"/>
        </c:scaling>
        <c:delete val="1"/>
        <c:axPos val="b"/>
        <c:numFmt formatCode="General" sourceLinked="1"/>
        <c:majorTickMark val="out"/>
        <c:minorTickMark val="none"/>
        <c:tickLblPos val="nextTo"/>
        <c:crossAx val="227914112"/>
        <c:crosses val="autoZero"/>
        <c:auto val="1"/>
        <c:lblAlgn val="ctr"/>
        <c:lblOffset val="100"/>
        <c:noMultiLvlLbl val="0"/>
      </c:catAx>
      <c:valAx>
        <c:axId val="227914112"/>
        <c:scaling>
          <c:orientation val="minMax"/>
          <c:max val="0.35000000000000003"/>
          <c:min val="0"/>
        </c:scaling>
        <c:delete val="0"/>
        <c:axPos val="l"/>
        <c:majorGridlines/>
        <c:numFmt formatCode="0%" sourceLinked="1"/>
        <c:majorTickMark val="out"/>
        <c:minorTickMark val="none"/>
        <c:tickLblPos val="nextTo"/>
        <c:crossAx val="227895936"/>
        <c:crosses val="autoZero"/>
        <c:crossBetween val="between"/>
        <c:majorUnit val="5.000000000000001E-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rgbClr val="666699"/>
          </a:solidFill>
        </a:ln>
      </c:spPr>
    </c:sideWall>
    <c:backWall>
      <c:thickness val="0"/>
      <c:spPr>
        <a:solidFill>
          <a:schemeClr val="bg1"/>
        </a:solidFill>
        <a:ln w="3175">
          <a:solidFill>
            <a:srgbClr val="666699"/>
          </a:solidFill>
        </a:ln>
      </c:spPr>
    </c:backWall>
    <c:plotArea>
      <c:layout>
        <c:manualLayout>
          <c:layoutTarget val="inner"/>
          <c:xMode val="edge"/>
          <c:yMode val="edge"/>
          <c:x val="0.1392859225930092"/>
          <c:y val="3.0153696592888368E-2"/>
          <c:w val="0.84484106153397487"/>
          <c:h val="0.79183095091142142"/>
        </c:manualLayout>
      </c:layout>
      <c:bar3DChart>
        <c:barDir val="col"/>
        <c:grouping val="clustered"/>
        <c:varyColors val="0"/>
        <c:ser>
          <c:idx val="0"/>
          <c:order val="0"/>
          <c:tx>
            <c:strRef>
              <c:f>Sheet1!$B$1</c:f>
              <c:strCache>
                <c:ptCount val="1"/>
                <c:pt idx="0">
                  <c:v>2013</c:v>
                </c:pt>
              </c:strCache>
            </c:strRef>
          </c:tx>
          <c:spPr>
            <a:solidFill>
              <a:schemeClr val="accent5">
                <a:lumMod val="75000"/>
              </a:schemeClr>
            </a:solidFill>
            <a:ln>
              <a:noFill/>
            </a:ln>
          </c:spPr>
          <c:invertIfNegative val="0"/>
          <c:dLbls>
            <c:dLbl>
              <c:idx val="2"/>
              <c:layout>
                <c:manualLayout>
                  <c:x val="7.9365079365079361E-3"/>
                  <c:y val="2.9063693656768762E-3"/>
                </c:manualLayout>
              </c:layout>
              <c:showLegendKey val="0"/>
              <c:showVal val="1"/>
              <c:showCatName val="0"/>
              <c:showSerName val="0"/>
              <c:showPercent val="0"/>
              <c:showBubbleSize val="0"/>
            </c:dLbl>
            <c:dLbl>
              <c:idx val="4"/>
              <c:layout>
                <c:manualLayout>
                  <c:x val="-9.7000643108723759E-17"/>
                  <c:y val="1.7438216194061256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Sheet1!$A$2:$A$6</c:f>
              <c:strCache>
                <c:ptCount val="5"/>
                <c:pt idx="0">
                  <c:v>Gr 5</c:v>
                </c:pt>
                <c:pt idx="1">
                  <c:v>Gr 6</c:v>
                </c:pt>
                <c:pt idx="2">
                  <c:v>Gr 7</c:v>
                </c:pt>
                <c:pt idx="3">
                  <c:v>Gr 8</c:v>
                </c:pt>
                <c:pt idx="4">
                  <c:v>Gr 10</c:v>
                </c:pt>
              </c:strCache>
            </c:strRef>
          </c:cat>
          <c:val>
            <c:numRef>
              <c:f>Sheet1!$B$2:$B$6</c:f>
              <c:numCache>
                <c:formatCode>0%</c:formatCode>
                <c:ptCount val="5"/>
                <c:pt idx="0">
                  <c:v>0.29399999999999998</c:v>
                </c:pt>
                <c:pt idx="1">
                  <c:v>0.36599999999999999</c:v>
                </c:pt>
                <c:pt idx="2">
                  <c:v>0.442</c:v>
                </c:pt>
                <c:pt idx="3">
                  <c:v>0.36699999999999999</c:v>
                </c:pt>
                <c:pt idx="4">
                  <c:v>0.53</c:v>
                </c:pt>
              </c:numCache>
            </c:numRef>
          </c:val>
        </c:ser>
        <c:dLbls>
          <c:showLegendKey val="0"/>
          <c:showVal val="1"/>
          <c:showCatName val="0"/>
          <c:showSerName val="0"/>
          <c:showPercent val="0"/>
          <c:showBubbleSize val="0"/>
        </c:dLbls>
        <c:gapWidth val="95"/>
        <c:gapDepth val="315"/>
        <c:shape val="box"/>
        <c:axId val="209065088"/>
        <c:axId val="229432704"/>
        <c:axId val="0"/>
      </c:bar3DChart>
      <c:catAx>
        <c:axId val="209065088"/>
        <c:scaling>
          <c:orientation val="minMax"/>
        </c:scaling>
        <c:delete val="1"/>
        <c:axPos val="b"/>
        <c:numFmt formatCode="General" sourceLinked="1"/>
        <c:majorTickMark val="out"/>
        <c:minorTickMark val="none"/>
        <c:tickLblPos val="nextTo"/>
        <c:crossAx val="229432704"/>
        <c:crosses val="autoZero"/>
        <c:auto val="1"/>
        <c:lblAlgn val="ctr"/>
        <c:lblOffset val="100"/>
        <c:noMultiLvlLbl val="0"/>
      </c:catAx>
      <c:valAx>
        <c:axId val="229432704"/>
        <c:scaling>
          <c:orientation val="minMax"/>
          <c:max val="0.9"/>
          <c:min val="0"/>
        </c:scaling>
        <c:delete val="0"/>
        <c:axPos val="l"/>
        <c:majorGridlines/>
        <c:numFmt formatCode="0%" sourceLinked="1"/>
        <c:majorTickMark val="out"/>
        <c:minorTickMark val="none"/>
        <c:tickLblPos val="nextTo"/>
        <c:crossAx val="209065088"/>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rgbClr val="666699"/>
          </a:solidFill>
        </a:ln>
      </c:spPr>
    </c:sideWall>
    <c:backWall>
      <c:thickness val="0"/>
      <c:spPr>
        <a:solidFill>
          <a:schemeClr val="bg1"/>
        </a:solidFill>
        <a:ln w="3175">
          <a:solidFill>
            <a:srgbClr val="666699"/>
          </a:solidFill>
        </a:ln>
        <a:scene3d>
          <a:camera prst="orthographicFront"/>
          <a:lightRig rig="threePt" dir="t"/>
        </a:scene3d>
        <a:sp3d>
          <a:contourClr>
            <a:srgbClr val="000000"/>
          </a:contourClr>
        </a:sp3d>
      </c:spPr>
    </c:backWall>
    <c:plotArea>
      <c:layout>
        <c:manualLayout>
          <c:layoutTarget val="inner"/>
          <c:xMode val="edge"/>
          <c:yMode val="edge"/>
          <c:x val="6.0688553079804294E-2"/>
          <c:y val="2.6307358131957642E-2"/>
          <c:w val="0.93913613364557047"/>
          <c:h val="0.69853388608483791"/>
        </c:manualLayout>
      </c:layout>
      <c:bar3DChart>
        <c:barDir val="col"/>
        <c:grouping val="clustered"/>
        <c:varyColors val="0"/>
        <c:ser>
          <c:idx val="0"/>
          <c:order val="0"/>
          <c:tx>
            <c:strRef>
              <c:f>Sheet1!$B$1</c:f>
              <c:strCache>
                <c:ptCount val="1"/>
                <c:pt idx="0">
                  <c:v>2011</c:v>
                </c:pt>
              </c:strCache>
            </c:strRef>
          </c:tx>
          <c:spPr>
            <a:solidFill>
              <a:schemeClr val="accent4">
                <a:lumMod val="75000"/>
              </a:schemeClr>
            </a:solidFill>
            <a:ln>
              <a:noFill/>
            </a:ln>
          </c:spPr>
          <c:invertIfNegative val="0"/>
          <c:dLbls>
            <c:dLbl>
              <c:idx val="0"/>
              <c:layout>
                <c:manualLayout>
                  <c:x val="7.5454488526105297E-3"/>
                  <c:y val="-5.598958505545394E-3"/>
                </c:manualLayout>
              </c:layout>
              <c:showLegendKey val="0"/>
              <c:showVal val="1"/>
              <c:showCatName val="0"/>
              <c:showSerName val="0"/>
              <c:showPercent val="0"/>
              <c:showBubbleSize val="0"/>
            </c:dLbl>
            <c:dLbl>
              <c:idx val="1"/>
              <c:layout>
                <c:manualLayout>
                  <c:x val="-4.3478265831138401E-3"/>
                  <c:y val="0"/>
                </c:manualLayout>
              </c:layout>
              <c:showLegendKey val="0"/>
              <c:showVal val="1"/>
              <c:showCatName val="0"/>
              <c:showSerName val="0"/>
              <c:showPercent val="0"/>
              <c:showBubbleSize val="0"/>
            </c:dLbl>
            <c:dLbl>
              <c:idx val="2"/>
              <c:layout>
                <c:manualLayout>
                  <c:x val="-9.0545386231326349E-3"/>
                  <c:y val="8.3984377583181165E-3"/>
                </c:manualLayout>
              </c:layout>
              <c:showLegendKey val="0"/>
              <c:showVal val="1"/>
              <c:showCatName val="0"/>
              <c:showSerName val="0"/>
              <c:showPercent val="0"/>
              <c:showBubbleSize val="0"/>
            </c:dLbl>
            <c:dLbl>
              <c:idx val="3"/>
              <c:layout>
                <c:manualLayout>
                  <c:x val="-9.0545386231326349E-3"/>
                  <c:y val="1.6796875516636181E-2"/>
                </c:manualLayout>
              </c:layout>
              <c:showLegendKey val="0"/>
              <c:showVal val="1"/>
              <c:showCatName val="0"/>
              <c:showSerName val="0"/>
              <c:showPercent val="0"/>
              <c:showBubbleSize val="0"/>
            </c:dLbl>
            <c:dLbl>
              <c:idx val="4"/>
              <c:layout>
                <c:manualLayout>
                  <c:x val="-7.5454488526105297E-3"/>
                  <c:y val="5.5989585055454191E-3"/>
                </c:manualLayout>
              </c:layout>
              <c:showLegendKey val="0"/>
              <c:showVal val="1"/>
              <c:showCatName val="0"/>
              <c:showSerName val="0"/>
              <c:showPercent val="0"/>
              <c:showBubbleSize val="0"/>
            </c:dLbl>
            <c:dLbl>
              <c:idx val="5"/>
              <c:layout>
                <c:manualLayout>
                  <c:x val="-1.5090897705221059E-2"/>
                  <c:y val="5.598958505545394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Sheet1!$A$2:$A$7</c:f>
              <c:strCache>
                <c:ptCount val="6"/>
                <c:pt idx="0">
                  <c:v> Gr 3</c:v>
                </c:pt>
                <c:pt idx="1">
                  <c:v>Gr 4</c:v>
                </c:pt>
                <c:pt idx="2">
                  <c:v>Gr 5</c:v>
                </c:pt>
                <c:pt idx="3">
                  <c:v>Gr 6</c:v>
                </c:pt>
                <c:pt idx="4">
                  <c:v>Gr 7</c:v>
                </c:pt>
                <c:pt idx="5">
                  <c:v>Gr 8</c:v>
                </c:pt>
              </c:strCache>
            </c:strRef>
          </c:cat>
          <c:val>
            <c:numRef>
              <c:f>Sheet1!$B$2:$B$7</c:f>
              <c:numCache>
                <c:formatCode>0%</c:formatCode>
                <c:ptCount val="6"/>
                <c:pt idx="0">
                  <c:v>0.72299999999999998</c:v>
                </c:pt>
                <c:pt idx="1">
                  <c:v>0.73499999999999999</c:v>
                </c:pt>
                <c:pt idx="2">
                  <c:v>0.57399999999999995</c:v>
                </c:pt>
                <c:pt idx="3">
                  <c:v>0.61599999999999999</c:v>
                </c:pt>
                <c:pt idx="4">
                  <c:v>0.54200000000000004</c:v>
                </c:pt>
                <c:pt idx="5">
                  <c:v>0.64700000000000002</c:v>
                </c:pt>
              </c:numCache>
            </c:numRef>
          </c:val>
        </c:ser>
        <c:ser>
          <c:idx val="1"/>
          <c:order val="1"/>
          <c:tx>
            <c:strRef>
              <c:f>Sheet1!$C$1</c:f>
              <c:strCache>
                <c:ptCount val="1"/>
                <c:pt idx="0">
                  <c:v>2012</c:v>
                </c:pt>
              </c:strCache>
            </c:strRef>
          </c:tx>
          <c:spPr>
            <a:solidFill>
              <a:schemeClr val="accent6">
                <a:lumMod val="60000"/>
                <a:lumOff val="40000"/>
              </a:schemeClr>
            </a:solidFill>
            <a:ln>
              <a:noFill/>
            </a:ln>
          </c:spPr>
          <c:invertIfNegative val="0"/>
          <c:dLbls>
            <c:dLbl>
              <c:idx val="0"/>
              <c:layout>
                <c:manualLayout>
                  <c:x val="1.3581807934698953E-2"/>
                  <c:y val="-2.799479252772697E-3"/>
                </c:manualLayout>
              </c:layout>
              <c:showLegendKey val="0"/>
              <c:showVal val="1"/>
              <c:showCatName val="0"/>
              <c:showSerName val="0"/>
              <c:showPercent val="0"/>
              <c:showBubbleSize val="0"/>
            </c:dLbl>
            <c:dLbl>
              <c:idx val="1"/>
              <c:layout>
                <c:manualLayout>
                  <c:x val="9.054548562655319E-3"/>
                  <c:y val="-5.5792686078064459E-3"/>
                </c:manualLayout>
              </c:layout>
              <c:showLegendKey val="0"/>
              <c:showVal val="1"/>
              <c:showCatName val="0"/>
              <c:showSerName val="0"/>
              <c:showPercent val="0"/>
              <c:showBubbleSize val="0"/>
            </c:dLbl>
            <c:dLbl>
              <c:idx val="2"/>
              <c:layout>
                <c:manualLayout>
                  <c:x val="1.5090897705221059E-3"/>
                  <c:y val="5.598958505545394E-3"/>
                </c:manualLayout>
              </c:layout>
              <c:showLegendKey val="0"/>
              <c:showVal val="1"/>
              <c:showCatName val="0"/>
              <c:showSerName val="0"/>
              <c:showPercent val="0"/>
              <c:showBubbleSize val="0"/>
            </c:dLbl>
            <c:dLbl>
              <c:idx val="3"/>
              <c:layout>
                <c:manualLayout>
                  <c:x val="-7.4856792748692544E-3"/>
                  <c:y val="2.8866172544764449E-3"/>
                </c:manualLayout>
              </c:layout>
              <c:showLegendKey val="0"/>
              <c:showVal val="1"/>
              <c:showCatName val="0"/>
              <c:showSerName val="0"/>
              <c:showPercent val="0"/>
              <c:showBubbleSize val="0"/>
            </c:dLbl>
            <c:dLbl>
              <c:idx val="4"/>
              <c:layout>
                <c:manualLayout>
                  <c:x val="4.5272693115663174E-3"/>
                  <c:y val="5.598958505545394E-3"/>
                </c:manualLayout>
              </c:layout>
              <c:showLegendKey val="0"/>
              <c:showVal val="1"/>
              <c:showCatName val="0"/>
              <c:showSerName val="0"/>
              <c:showPercent val="0"/>
              <c:showBubbleSize val="0"/>
            </c:dLbl>
            <c:dLbl>
              <c:idx val="5"/>
              <c:layout>
                <c:manualLayout>
                  <c:x val="1.1066530475657711E-16"/>
                  <c:y val="8.3984377583180905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Sheet1!$A$2:$A$7</c:f>
              <c:strCache>
                <c:ptCount val="6"/>
                <c:pt idx="0">
                  <c:v> Gr 3</c:v>
                </c:pt>
                <c:pt idx="1">
                  <c:v>Gr 4</c:v>
                </c:pt>
                <c:pt idx="2">
                  <c:v>Gr 5</c:v>
                </c:pt>
                <c:pt idx="3">
                  <c:v>Gr 6</c:v>
                </c:pt>
                <c:pt idx="4">
                  <c:v>Gr 7</c:v>
                </c:pt>
                <c:pt idx="5">
                  <c:v>Gr 8</c:v>
                </c:pt>
              </c:strCache>
            </c:strRef>
          </c:cat>
          <c:val>
            <c:numRef>
              <c:f>Sheet1!$C$2:$C$7</c:f>
              <c:numCache>
                <c:formatCode>0%</c:formatCode>
                <c:ptCount val="6"/>
                <c:pt idx="0">
                  <c:v>0.751</c:v>
                </c:pt>
                <c:pt idx="1">
                  <c:v>0.70299999999999996</c:v>
                </c:pt>
                <c:pt idx="2">
                  <c:v>0.623</c:v>
                </c:pt>
                <c:pt idx="3">
                  <c:v>0.69199999999999995</c:v>
                </c:pt>
                <c:pt idx="4">
                  <c:v>0.56399999999999995</c:v>
                </c:pt>
                <c:pt idx="5">
                  <c:v>0.67100000000000004</c:v>
                </c:pt>
              </c:numCache>
            </c:numRef>
          </c:val>
        </c:ser>
        <c:ser>
          <c:idx val="2"/>
          <c:order val="2"/>
          <c:tx>
            <c:strRef>
              <c:f>Sheet1!$D$1</c:f>
              <c:strCache>
                <c:ptCount val="1"/>
                <c:pt idx="0">
                  <c:v>2013</c:v>
                </c:pt>
              </c:strCache>
            </c:strRef>
          </c:tx>
          <c:spPr>
            <a:solidFill>
              <a:schemeClr val="accent5">
                <a:lumMod val="75000"/>
              </a:schemeClr>
            </a:solidFill>
            <a:ln>
              <a:noFill/>
            </a:ln>
          </c:spPr>
          <c:invertIfNegative val="0"/>
          <c:dLbls>
            <c:dLbl>
              <c:idx val="0"/>
              <c:layout>
                <c:manualLayout>
                  <c:x val="1.955825853683197E-2"/>
                  <c:y val="-2.760165561552176E-3"/>
                </c:manualLayout>
              </c:layout>
              <c:showLegendKey val="0"/>
              <c:showVal val="1"/>
              <c:showCatName val="0"/>
              <c:showSerName val="0"/>
              <c:showPercent val="0"/>
              <c:showBubbleSize val="0"/>
            </c:dLbl>
            <c:dLbl>
              <c:idx val="1"/>
              <c:layout>
                <c:manualLayout>
                  <c:x val="2.0828143424414403E-2"/>
                  <c:y val="5.5990610466989396E-3"/>
                </c:manualLayout>
              </c:layout>
              <c:showLegendKey val="0"/>
              <c:showVal val="1"/>
              <c:showCatName val="0"/>
              <c:showSerName val="0"/>
              <c:showPercent val="0"/>
              <c:showBubbleSize val="0"/>
            </c:dLbl>
            <c:dLbl>
              <c:idx val="2"/>
              <c:layout>
                <c:manualLayout>
                  <c:x val="1.5090778879254876E-2"/>
                  <c:y val="5.598958505545394E-3"/>
                </c:manualLayout>
              </c:layout>
              <c:showLegendKey val="0"/>
              <c:showVal val="1"/>
              <c:showCatName val="0"/>
              <c:showSerName val="0"/>
              <c:showPercent val="0"/>
              <c:showBubbleSize val="0"/>
            </c:dLbl>
            <c:dLbl>
              <c:idx val="3"/>
              <c:layout>
                <c:manualLayout>
                  <c:x val="3.0181795410442118E-3"/>
                  <c:y val="-5.598958505545394E-3"/>
                </c:manualLayout>
              </c:layout>
              <c:showLegendKey val="0"/>
              <c:showVal val="1"/>
              <c:showCatName val="0"/>
              <c:showSerName val="0"/>
              <c:showPercent val="0"/>
              <c:showBubbleSize val="0"/>
            </c:dLbl>
            <c:dLbl>
              <c:idx val="4"/>
              <c:layout>
                <c:manualLayout>
                  <c:x val="7.5454488526104186E-3"/>
                  <c:y val="0"/>
                </c:manualLayout>
              </c:layout>
              <c:showLegendKey val="0"/>
              <c:showVal val="1"/>
              <c:showCatName val="0"/>
              <c:showSerName val="0"/>
              <c:showPercent val="0"/>
              <c:showBubbleSize val="0"/>
            </c:dLbl>
            <c:dLbl>
              <c:idx val="5"/>
              <c:layout>
                <c:manualLayout>
                  <c:x val="1.2072718164176847E-2"/>
                  <c:y val="8.3984377583180905E-3"/>
                </c:manualLayout>
              </c:layout>
              <c:showLegendKey val="0"/>
              <c:showVal val="1"/>
              <c:showCatName val="0"/>
              <c:showSerName val="0"/>
              <c:showPercent val="0"/>
              <c:showBubbleSize val="0"/>
            </c:dLbl>
            <c:txPr>
              <a:bodyPr rot="0" vert="horz"/>
              <a:lstStyle/>
              <a:p>
                <a:pPr>
                  <a:defRPr/>
                </a:pPr>
                <a:endParaRPr lang="en-US"/>
              </a:p>
            </c:txPr>
            <c:showLegendKey val="0"/>
            <c:showVal val="1"/>
            <c:showCatName val="0"/>
            <c:showSerName val="0"/>
            <c:showPercent val="0"/>
            <c:showBubbleSize val="0"/>
            <c:showLeaderLines val="0"/>
          </c:dLbls>
          <c:cat>
            <c:strRef>
              <c:f>Sheet1!$A$2:$A$7</c:f>
              <c:strCache>
                <c:ptCount val="6"/>
                <c:pt idx="0">
                  <c:v> Gr 3</c:v>
                </c:pt>
                <c:pt idx="1">
                  <c:v>Gr 4</c:v>
                </c:pt>
                <c:pt idx="2">
                  <c:v>Gr 5</c:v>
                </c:pt>
                <c:pt idx="3">
                  <c:v>Gr 6</c:v>
                </c:pt>
                <c:pt idx="4">
                  <c:v>Gr 7</c:v>
                </c:pt>
                <c:pt idx="5">
                  <c:v>Gr 8</c:v>
                </c:pt>
              </c:strCache>
            </c:strRef>
          </c:cat>
          <c:val>
            <c:numRef>
              <c:f>Sheet1!$D$2:$D$7</c:f>
              <c:numCache>
                <c:formatCode>0%</c:formatCode>
                <c:ptCount val="6"/>
                <c:pt idx="0">
                  <c:v>0.70699999999999996</c:v>
                </c:pt>
                <c:pt idx="1">
                  <c:v>0.74199999999999999</c:v>
                </c:pt>
                <c:pt idx="2">
                  <c:v>0.622</c:v>
                </c:pt>
                <c:pt idx="3">
                  <c:v>0.72199999999999998</c:v>
                </c:pt>
                <c:pt idx="4">
                  <c:v>0.48099999999999998</c:v>
                </c:pt>
                <c:pt idx="5">
                  <c:v>0.67100000000000004</c:v>
                </c:pt>
              </c:numCache>
            </c:numRef>
          </c:val>
        </c:ser>
        <c:dLbls>
          <c:showLegendKey val="0"/>
          <c:showVal val="0"/>
          <c:showCatName val="0"/>
          <c:showSerName val="0"/>
          <c:showPercent val="0"/>
          <c:showBubbleSize val="0"/>
        </c:dLbls>
        <c:gapWidth val="180"/>
        <c:gapDepth val="310"/>
        <c:shape val="box"/>
        <c:axId val="229348480"/>
        <c:axId val="229350016"/>
        <c:axId val="0"/>
      </c:bar3DChart>
      <c:catAx>
        <c:axId val="229348480"/>
        <c:scaling>
          <c:orientation val="minMax"/>
        </c:scaling>
        <c:delete val="0"/>
        <c:axPos val="b"/>
        <c:numFmt formatCode="General" sourceLinked="1"/>
        <c:majorTickMark val="in"/>
        <c:minorTickMark val="in"/>
        <c:tickLblPos val="none"/>
        <c:crossAx val="229350016"/>
        <c:crosses val="autoZero"/>
        <c:auto val="0"/>
        <c:lblAlgn val="ctr"/>
        <c:lblOffset val="100"/>
        <c:noMultiLvlLbl val="0"/>
      </c:catAx>
      <c:valAx>
        <c:axId val="229350016"/>
        <c:scaling>
          <c:orientation val="minMax"/>
          <c:max val="0.9"/>
          <c:min val="0"/>
        </c:scaling>
        <c:delete val="0"/>
        <c:axPos val="l"/>
        <c:majorGridlines/>
        <c:numFmt formatCode="0%" sourceLinked="1"/>
        <c:majorTickMark val="out"/>
        <c:minorTickMark val="none"/>
        <c:tickLblPos val="nextTo"/>
        <c:crossAx val="229348480"/>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500" baseline="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rgbClr val="808080"/>
          </a:solidFill>
        </a:ln>
      </c:spPr>
    </c:sideWall>
    <c:backWall>
      <c:thickness val="0"/>
      <c:spPr>
        <a:solidFill>
          <a:schemeClr val="bg1"/>
        </a:solidFill>
        <a:ln w="3175">
          <a:solidFill>
            <a:srgbClr val="808080"/>
          </a:solidFill>
        </a:ln>
      </c:spPr>
    </c:backWall>
    <c:plotArea>
      <c:layout>
        <c:manualLayout>
          <c:layoutTarget val="inner"/>
          <c:xMode val="edge"/>
          <c:yMode val="edge"/>
          <c:x val="0.22281555781308418"/>
          <c:y val="2.976121102061283E-2"/>
          <c:w val="0.66935939325504012"/>
          <c:h val="0.81238139605220783"/>
        </c:manualLayout>
      </c:layout>
      <c:bar3DChart>
        <c:barDir val="col"/>
        <c:grouping val="clustered"/>
        <c:varyColors val="0"/>
        <c:ser>
          <c:idx val="0"/>
          <c:order val="0"/>
          <c:tx>
            <c:strRef>
              <c:f>Sheet1!$B$1</c:f>
              <c:strCache>
                <c:ptCount val="1"/>
                <c:pt idx="0">
                  <c:v>2009</c:v>
                </c:pt>
              </c:strCache>
            </c:strRef>
          </c:tx>
          <c:spPr>
            <a:solidFill>
              <a:srgbClr val="E3DB3D"/>
            </a:solidFill>
            <a:ln>
              <a:noFill/>
            </a:ln>
          </c:spPr>
          <c:invertIfNegative val="0"/>
          <c:dLbls>
            <c:dLbl>
              <c:idx val="4"/>
              <c:layout>
                <c:manualLayout>
                  <c:x val="3.4013605442176869E-3"/>
                  <c:y val="1.721123744731600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c:f>
              <c:strCache>
                <c:ptCount val="1"/>
                <c:pt idx="0">
                  <c:v>Grade 11</c:v>
                </c:pt>
              </c:strCache>
            </c:strRef>
          </c:cat>
          <c:val>
            <c:numRef>
              <c:f>Sheet1!$B$2</c:f>
              <c:numCache>
                <c:formatCode>0%</c:formatCode>
                <c:ptCount val="1"/>
                <c:pt idx="0">
                  <c:v>0.46300000000000002</c:v>
                </c:pt>
              </c:numCache>
            </c:numRef>
          </c:val>
        </c:ser>
        <c:ser>
          <c:idx val="1"/>
          <c:order val="1"/>
          <c:tx>
            <c:strRef>
              <c:f>Sheet1!$C$1</c:f>
              <c:strCache>
                <c:ptCount val="1"/>
                <c:pt idx="0">
                  <c:v>2010</c:v>
                </c:pt>
              </c:strCache>
            </c:strRef>
          </c:tx>
          <c:spPr>
            <a:solidFill>
              <a:srgbClr val="CD7371"/>
            </a:solidFill>
            <a:ln>
              <a:noFill/>
            </a:ln>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Sheet1!$C$2</c:f>
              <c:numCache>
                <c:formatCode>0%</c:formatCode>
                <c:ptCount val="1"/>
                <c:pt idx="0">
                  <c:v>0.52900000000000003</c:v>
                </c:pt>
              </c:numCache>
            </c:numRef>
          </c:val>
        </c:ser>
        <c:ser>
          <c:idx val="2"/>
          <c:order val="2"/>
          <c:tx>
            <c:strRef>
              <c:f>Sheet1!$D$1</c:f>
              <c:strCache>
                <c:ptCount val="1"/>
                <c:pt idx="0">
                  <c:v>2011</c:v>
                </c:pt>
              </c:strCache>
            </c:strRef>
          </c:tx>
          <c:spPr>
            <a:solidFill>
              <a:schemeClr val="accent4">
                <a:lumMod val="75000"/>
              </a:schemeClr>
            </a:solidFill>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Sheet1!$D$2</c:f>
              <c:numCache>
                <c:formatCode>0%</c:formatCode>
                <c:ptCount val="1"/>
                <c:pt idx="0">
                  <c:v>0.51700000000000002</c:v>
                </c:pt>
              </c:numCache>
            </c:numRef>
          </c:val>
        </c:ser>
        <c:ser>
          <c:idx val="3"/>
          <c:order val="3"/>
          <c:tx>
            <c:strRef>
              <c:f>Sheet1!$E$1</c:f>
              <c:strCache>
                <c:ptCount val="1"/>
                <c:pt idx="0">
                  <c:v>2012</c:v>
                </c:pt>
              </c:strCache>
            </c:strRef>
          </c:tx>
          <c:spPr>
            <a:solidFill>
              <a:schemeClr val="accent6">
                <a:lumMod val="60000"/>
                <a:lumOff val="40000"/>
              </a:schemeClr>
            </a:solidFill>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Sheet1!$E$2</c:f>
              <c:numCache>
                <c:formatCode>0%</c:formatCode>
                <c:ptCount val="1"/>
                <c:pt idx="0">
                  <c:v>0.44900000000000001</c:v>
                </c:pt>
              </c:numCache>
            </c:numRef>
          </c:val>
        </c:ser>
        <c:ser>
          <c:idx val="4"/>
          <c:order val="4"/>
          <c:tx>
            <c:strRef>
              <c:f>Sheet1!$F$1</c:f>
              <c:strCache>
                <c:ptCount val="1"/>
                <c:pt idx="0">
                  <c:v>2013</c:v>
                </c:pt>
              </c:strCache>
            </c:strRef>
          </c:tx>
          <c:spPr>
            <a:solidFill>
              <a:schemeClr val="accent5">
                <a:lumMod val="75000"/>
              </a:schemeClr>
            </a:solidFill>
          </c:spPr>
          <c:invertIfNegative val="0"/>
          <c:dLbls>
            <c:showLegendKey val="0"/>
            <c:showVal val="1"/>
            <c:showCatName val="0"/>
            <c:showSerName val="0"/>
            <c:showPercent val="0"/>
            <c:showBubbleSize val="0"/>
            <c:showLeaderLines val="0"/>
          </c:dLbls>
          <c:cat>
            <c:strRef>
              <c:f>Sheet1!$A$2</c:f>
              <c:strCache>
                <c:ptCount val="1"/>
                <c:pt idx="0">
                  <c:v>Grade 11</c:v>
                </c:pt>
              </c:strCache>
            </c:strRef>
          </c:cat>
          <c:val>
            <c:numRef>
              <c:f>Sheet1!$F$2</c:f>
              <c:numCache>
                <c:formatCode>0%</c:formatCode>
                <c:ptCount val="1"/>
                <c:pt idx="0">
                  <c:v>0.45469999999999999</c:v>
                </c:pt>
              </c:numCache>
            </c:numRef>
          </c:val>
        </c:ser>
        <c:dLbls>
          <c:showLegendKey val="0"/>
          <c:showVal val="0"/>
          <c:showCatName val="0"/>
          <c:showSerName val="0"/>
          <c:showPercent val="0"/>
          <c:showBubbleSize val="0"/>
        </c:dLbls>
        <c:gapWidth val="145"/>
        <c:gapDepth val="275"/>
        <c:shape val="box"/>
        <c:axId val="229670912"/>
        <c:axId val="229672448"/>
        <c:axId val="0"/>
      </c:bar3DChart>
      <c:catAx>
        <c:axId val="229670912"/>
        <c:scaling>
          <c:orientation val="minMax"/>
        </c:scaling>
        <c:delete val="1"/>
        <c:axPos val="b"/>
        <c:numFmt formatCode="General" sourceLinked="1"/>
        <c:majorTickMark val="out"/>
        <c:minorTickMark val="none"/>
        <c:tickLblPos val="nextTo"/>
        <c:crossAx val="229672448"/>
        <c:crosses val="autoZero"/>
        <c:auto val="1"/>
        <c:lblAlgn val="ctr"/>
        <c:lblOffset val="100"/>
        <c:noMultiLvlLbl val="0"/>
      </c:catAx>
      <c:valAx>
        <c:axId val="229672448"/>
        <c:scaling>
          <c:orientation val="minMax"/>
          <c:max val="0.9"/>
          <c:min val="0"/>
        </c:scaling>
        <c:delete val="0"/>
        <c:axPos val="l"/>
        <c:majorGridlines/>
        <c:numFmt formatCode="0%" sourceLinked="1"/>
        <c:majorTickMark val="out"/>
        <c:minorTickMark val="none"/>
        <c:tickLblPos val="nextTo"/>
        <c:crossAx val="229670912"/>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rgbClr val="808080"/>
          </a:solidFill>
        </a:ln>
      </c:spPr>
    </c:sideWall>
    <c:backWall>
      <c:thickness val="0"/>
      <c:spPr>
        <a:solidFill>
          <a:schemeClr val="bg1"/>
        </a:solidFill>
        <a:ln w="3175">
          <a:solidFill>
            <a:srgbClr val="808080"/>
          </a:solidFill>
        </a:ln>
      </c:spPr>
    </c:backWall>
    <c:plotArea>
      <c:layout>
        <c:manualLayout>
          <c:layoutTarget val="inner"/>
          <c:xMode val="edge"/>
          <c:yMode val="edge"/>
          <c:x val="0.15672597096249044"/>
          <c:y val="2.8380811279825471E-2"/>
          <c:w val="0.76655885577593941"/>
          <c:h val="0.80246826278979877"/>
        </c:manualLayout>
      </c:layout>
      <c:bar3DChart>
        <c:barDir val="col"/>
        <c:grouping val="clustered"/>
        <c:varyColors val="0"/>
        <c:ser>
          <c:idx val="0"/>
          <c:order val="0"/>
          <c:tx>
            <c:strRef>
              <c:f>Sheet1!$B$1</c:f>
              <c:strCache>
                <c:ptCount val="1"/>
                <c:pt idx="0">
                  <c:v>2013</c:v>
                </c:pt>
              </c:strCache>
            </c:strRef>
          </c:tx>
          <c:spPr>
            <a:solidFill>
              <a:schemeClr val="accent5">
                <a:lumMod val="75000"/>
              </a:schemeClr>
            </a:solidFill>
          </c:spPr>
          <c:invertIfNegative val="0"/>
          <c:dLbls>
            <c:dLbl>
              <c:idx val="0"/>
              <c:layout>
                <c:manualLayout>
                  <c:x val="1.6877637130801686E-2"/>
                  <c:y val="8.7186504010675295E-3"/>
                </c:manualLayout>
              </c:layout>
              <c:showLegendKey val="0"/>
              <c:showVal val="1"/>
              <c:showCatName val="0"/>
              <c:showSerName val="0"/>
              <c:showPercent val="0"/>
              <c:showBubbleSize val="0"/>
            </c:dLbl>
            <c:dLbl>
              <c:idx val="4"/>
              <c:layout>
                <c:manualLayout>
                  <c:x val="-2.1097046413502108E-3"/>
                  <c:y val="8.719108097030628E-3"/>
                </c:manualLayout>
              </c:layout>
              <c:showLegendKey val="0"/>
              <c:showVal val="1"/>
              <c:showCatName val="0"/>
              <c:showSerName val="0"/>
              <c:showPercent val="0"/>
              <c:showBubbleSize val="0"/>
            </c:dLbl>
            <c:dLbl>
              <c:idx val="5"/>
              <c:layout>
                <c:manualLayout>
                  <c:x val="7.735494323860249E-17"/>
                  <c:y val="1.7438216194061232E-2"/>
                </c:manualLayout>
              </c:layout>
              <c:showLegendKey val="0"/>
              <c:showVal val="1"/>
              <c:showCatName val="0"/>
              <c:showSerName val="0"/>
              <c:showPercent val="0"/>
              <c:showBubbleSize val="0"/>
            </c:dLbl>
            <c:dLbl>
              <c:idx val="6"/>
              <c:layout>
                <c:manualLayout>
                  <c:x val="0"/>
                  <c:y val="2.0344585559738133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Sheet1!$A$2:$A$8</c:f>
              <c:strCache>
                <c:ptCount val="7"/>
                <c:pt idx="0">
                  <c:v>Gr 3</c:v>
                </c:pt>
                <c:pt idx="1">
                  <c:v>Gr 4</c:v>
                </c:pt>
                <c:pt idx="2">
                  <c:v>Gr 5</c:v>
                </c:pt>
                <c:pt idx="3">
                  <c:v>Gr 6</c:v>
                </c:pt>
                <c:pt idx="4">
                  <c:v>Gr 7</c:v>
                </c:pt>
                <c:pt idx="5">
                  <c:v>Gr 8</c:v>
                </c:pt>
                <c:pt idx="6">
                  <c:v>Gr 10</c:v>
                </c:pt>
              </c:strCache>
            </c:strRef>
          </c:cat>
          <c:val>
            <c:numRef>
              <c:f>Sheet1!$B$2:$B$8</c:f>
              <c:numCache>
                <c:formatCode>0%</c:formatCode>
                <c:ptCount val="7"/>
                <c:pt idx="0">
                  <c:v>0.71699999999999997</c:v>
                </c:pt>
                <c:pt idx="1">
                  <c:v>0.68300000000000005</c:v>
                </c:pt>
                <c:pt idx="2">
                  <c:v>0.69099999999999995</c:v>
                </c:pt>
                <c:pt idx="3">
                  <c:v>0.69099999999999995</c:v>
                </c:pt>
                <c:pt idx="4">
                  <c:v>0.65100000000000002</c:v>
                </c:pt>
                <c:pt idx="5">
                  <c:v>0.66600000000000004</c:v>
                </c:pt>
                <c:pt idx="6">
                  <c:v>0.67100000000000004</c:v>
                </c:pt>
              </c:numCache>
            </c:numRef>
          </c:val>
        </c:ser>
        <c:dLbls>
          <c:showLegendKey val="0"/>
          <c:showVal val="0"/>
          <c:showCatName val="0"/>
          <c:showSerName val="0"/>
          <c:showPercent val="0"/>
          <c:showBubbleSize val="0"/>
        </c:dLbls>
        <c:gapWidth val="120"/>
        <c:gapDepth val="400"/>
        <c:shape val="box"/>
        <c:axId val="229754368"/>
        <c:axId val="229755904"/>
        <c:axId val="0"/>
      </c:bar3DChart>
      <c:catAx>
        <c:axId val="229754368"/>
        <c:scaling>
          <c:orientation val="minMax"/>
        </c:scaling>
        <c:delete val="1"/>
        <c:axPos val="b"/>
        <c:numFmt formatCode="General" sourceLinked="1"/>
        <c:majorTickMark val="out"/>
        <c:minorTickMark val="none"/>
        <c:tickLblPos val="nextTo"/>
        <c:crossAx val="229755904"/>
        <c:crosses val="autoZero"/>
        <c:auto val="1"/>
        <c:lblAlgn val="ctr"/>
        <c:lblOffset val="100"/>
        <c:noMultiLvlLbl val="0"/>
      </c:catAx>
      <c:valAx>
        <c:axId val="229755904"/>
        <c:scaling>
          <c:orientation val="minMax"/>
          <c:max val="0.9"/>
          <c:min val="0"/>
        </c:scaling>
        <c:delete val="0"/>
        <c:axPos val="l"/>
        <c:majorGridlines/>
        <c:numFmt formatCode="0%" sourceLinked="1"/>
        <c:majorTickMark val="out"/>
        <c:minorTickMark val="none"/>
        <c:tickLblPos val="nextTo"/>
        <c:crossAx val="229754368"/>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600" baseline="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gradFill flip="none" rotWithShape="1">
          <a:gsLst>
            <a:gs pos="0">
              <a:srgbClr val="FFEFD1"/>
            </a:gs>
            <a:gs pos="64999">
              <a:srgbClr val="F0EBD5"/>
            </a:gs>
            <a:gs pos="100000">
              <a:srgbClr val="D1C39F"/>
            </a:gs>
          </a:gsLst>
          <a:lin ang="5400000" scaled="0"/>
          <a:tileRect r="-100000" b="-100000"/>
        </a:gradFill>
        <a:ln w="3175">
          <a:solidFill>
            <a:schemeClr val="tx1">
              <a:lumMod val="85000"/>
              <a:lumOff val="15000"/>
            </a:schemeClr>
          </a:solidFill>
        </a:ln>
      </c:spPr>
    </c:sideWall>
    <c:backWall>
      <c:thickness val="0"/>
      <c:spPr>
        <a:gradFill flip="none" rotWithShape="1">
          <a:gsLst>
            <a:gs pos="0">
              <a:srgbClr val="FFEFD1"/>
            </a:gs>
            <a:gs pos="64999">
              <a:srgbClr val="F0EBD5"/>
            </a:gs>
            <a:gs pos="100000">
              <a:srgbClr val="D1C39F"/>
            </a:gs>
          </a:gsLst>
          <a:lin ang="5400000" scaled="0"/>
          <a:tileRect r="-100000" b="-100000"/>
        </a:gradFill>
        <a:ln w="3175">
          <a:solidFill>
            <a:schemeClr val="tx1">
              <a:lumMod val="85000"/>
              <a:lumOff val="15000"/>
            </a:schemeClr>
          </a:solidFill>
        </a:ln>
      </c:spPr>
    </c:backWall>
    <c:plotArea>
      <c:layout>
        <c:manualLayout>
          <c:layoutTarget val="inner"/>
          <c:xMode val="edge"/>
          <c:yMode val="edge"/>
          <c:x val="0.22444444444444445"/>
          <c:y val="2.9062617172853394E-2"/>
          <c:w val="0.64255892255892255"/>
          <c:h val="0.72955333708286463"/>
        </c:manualLayout>
      </c:layout>
      <c:bar3DChart>
        <c:barDir val="col"/>
        <c:grouping val="clustered"/>
        <c:varyColors val="0"/>
        <c:ser>
          <c:idx val="0"/>
          <c:order val="0"/>
          <c:tx>
            <c:strRef>
              <c:f>Sheet1!$B$1</c:f>
              <c:strCache>
                <c:ptCount val="1"/>
                <c:pt idx="0">
                  <c:v>2012</c:v>
                </c:pt>
              </c:strCache>
            </c:strRef>
          </c:tx>
          <c:spPr>
            <a:solidFill>
              <a:schemeClr val="accent6">
                <a:lumMod val="60000"/>
                <a:lumOff val="40000"/>
              </a:schemeClr>
            </a:solidFill>
            <a:ln>
              <a:noFill/>
            </a:ln>
          </c:spPr>
          <c:invertIfNegative val="0"/>
          <c:dLbls>
            <c:dLbl>
              <c:idx val="1"/>
              <c:layout>
                <c:manualLayout>
                  <c:x val="1.6833691243140062E-3"/>
                  <c:y val="8.9285714285714281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Gr 5</c:v>
                </c:pt>
                <c:pt idx="1">
                  <c:v>Gr 8 </c:v>
                </c:pt>
                <c:pt idx="2">
                  <c:v>HS</c:v>
                </c:pt>
              </c:strCache>
            </c:strRef>
          </c:cat>
          <c:val>
            <c:numRef>
              <c:f>Sheet1!$B$2:$B$4</c:f>
              <c:numCache>
                <c:formatCode>0%</c:formatCode>
                <c:ptCount val="3"/>
                <c:pt idx="0">
                  <c:v>0.73</c:v>
                </c:pt>
                <c:pt idx="1">
                  <c:v>0.81899999999999995</c:v>
                </c:pt>
                <c:pt idx="2">
                  <c:v>0.68</c:v>
                </c:pt>
              </c:numCache>
            </c:numRef>
          </c:val>
        </c:ser>
        <c:ser>
          <c:idx val="1"/>
          <c:order val="1"/>
          <c:tx>
            <c:strRef>
              <c:f>Sheet1!$C$1</c:f>
              <c:strCache>
                <c:ptCount val="1"/>
                <c:pt idx="0">
                  <c:v>2013</c:v>
                </c:pt>
              </c:strCache>
            </c:strRef>
          </c:tx>
          <c:spPr>
            <a:solidFill>
              <a:schemeClr val="accent5">
                <a:lumMod val="75000"/>
              </a:schemeClr>
            </a:solidFill>
            <a:ln>
              <a:noFill/>
            </a:ln>
          </c:spPr>
          <c:invertIfNegative val="0"/>
          <c:dLbls>
            <c:dLbl>
              <c:idx val="1"/>
              <c:layout>
                <c:manualLayout>
                  <c:x val="0"/>
                  <c:y val="1.7857142857142856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Gr 5</c:v>
                </c:pt>
                <c:pt idx="1">
                  <c:v>Gr 8 </c:v>
                </c:pt>
                <c:pt idx="2">
                  <c:v>HS</c:v>
                </c:pt>
              </c:strCache>
            </c:strRef>
          </c:cat>
          <c:val>
            <c:numRef>
              <c:f>Sheet1!$C$2:$C$4</c:f>
              <c:numCache>
                <c:formatCode>0%</c:formatCode>
                <c:ptCount val="3"/>
                <c:pt idx="0">
                  <c:v>0.70199999999999996</c:v>
                </c:pt>
                <c:pt idx="1">
                  <c:v>0.78700000000000003</c:v>
                </c:pt>
                <c:pt idx="2">
                  <c:v>0.61599999999999999</c:v>
                </c:pt>
              </c:numCache>
            </c:numRef>
          </c:val>
        </c:ser>
        <c:dLbls>
          <c:showLegendKey val="0"/>
          <c:showVal val="0"/>
          <c:showCatName val="0"/>
          <c:showSerName val="0"/>
          <c:showPercent val="0"/>
          <c:showBubbleSize val="0"/>
        </c:dLbls>
        <c:gapWidth val="180"/>
        <c:gapDepth val="310"/>
        <c:shape val="box"/>
        <c:axId val="255972096"/>
        <c:axId val="255973632"/>
        <c:axId val="0"/>
      </c:bar3DChart>
      <c:catAx>
        <c:axId val="255972096"/>
        <c:scaling>
          <c:orientation val="minMax"/>
        </c:scaling>
        <c:delete val="1"/>
        <c:axPos val="b"/>
        <c:numFmt formatCode="General" sourceLinked="1"/>
        <c:majorTickMark val="out"/>
        <c:minorTickMark val="none"/>
        <c:tickLblPos val="nextTo"/>
        <c:crossAx val="255973632"/>
        <c:crosses val="autoZero"/>
        <c:auto val="1"/>
        <c:lblAlgn val="ctr"/>
        <c:lblOffset val="100"/>
        <c:noMultiLvlLbl val="0"/>
      </c:catAx>
      <c:valAx>
        <c:axId val="255973632"/>
        <c:scaling>
          <c:orientation val="minMax"/>
          <c:max val="0.9"/>
          <c:min val="0"/>
        </c:scaling>
        <c:delete val="0"/>
        <c:axPos val="l"/>
        <c:majorGridlines/>
        <c:numFmt formatCode="0%" sourceLinked="1"/>
        <c:majorTickMark val="out"/>
        <c:minorTickMark val="none"/>
        <c:tickLblPos val="nextTo"/>
        <c:crossAx val="255972096"/>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6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8.2712905567655107E-2"/>
          <c:y val="3.0498463538315253E-2"/>
          <c:w val="0.90772993801306756"/>
          <c:h val="0.58661843254058266"/>
        </c:manualLayout>
      </c:layout>
      <c:bar3DChart>
        <c:barDir val="col"/>
        <c:grouping val="clustered"/>
        <c:varyColors val="0"/>
        <c:ser>
          <c:idx val="0"/>
          <c:order val="0"/>
          <c:tx>
            <c:strRef>
              <c:f>Sheet1!$B$1</c:f>
              <c:strCache>
                <c:ptCount val="1"/>
                <c:pt idx="0">
                  <c:v>2011</c:v>
                </c:pt>
              </c:strCache>
            </c:strRef>
          </c:tx>
          <c:spPr>
            <a:solidFill>
              <a:schemeClr val="accent4">
                <a:lumMod val="75000"/>
              </a:schemeClr>
            </a:solidFill>
            <a:ln>
              <a:noFill/>
            </a:ln>
          </c:spPr>
          <c:invertIfNegative val="0"/>
          <c:dLbls>
            <c:dLbl>
              <c:idx val="1"/>
              <c:layout>
                <c:manualLayout>
                  <c:x val="-8.8652482269503865E-3"/>
                  <c:y val="8.8187993656019883E-3"/>
                </c:manualLayout>
              </c:layout>
              <c:showLegendKey val="0"/>
              <c:showVal val="1"/>
              <c:showCatName val="0"/>
              <c:showSerName val="0"/>
              <c:showPercent val="0"/>
              <c:showBubbleSize val="0"/>
            </c:dLbl>
            <c:dLbl>
              <c:idx val="2"/>
              <c:layout>
                <c:manualLayout>
                  <c:x val="-3.5460992907802068E-3"/>
                  <c:y val="1.7637598731203921E-2"/>
                </c:manualLayout>
              </c:layout>
              <c:showLegendKey val="0"/>
              <c:showVal val="1"/>
              <c:showCatName val="0"/>
              <c:showSerName val="0"/>
              <c:showPercent val="0"/>
              <c:showBubbleSize val="0"/>
            </c:dLbl>
            <c:dLbl>
              <c:idx val="3"/>
              <c:layout>
                <c:manualLayout>
                  <c:x val="-7.0921985815602835E-3"/>
                  <c:y val="1.4697998942669934E-2"/>
                </c:manualLayout>
              </c:layout>
              <c:showLegendKey val="0"/>
              <c:showVal val="1"/>
              <c:showCatName val="0"/>
              <c:showSerName val="0"/>
              <c:showPercent val="0"/>
              <c:showBubbleSize val="0"/>
            </c:dLbl>
            <c:dLbl>
              <c:idx val="4"/>
              <c:layout>
                <c:manualLayout>
                  <c:x val="-1.5957446808510637E-2"/>
                  <c:y val="1.1758399154135948E-2"/>
                </c:manualLayout>
              </c:layout>
              <c:showLegendKey val="0"/>
              <c:showVal val="1"/>
              <c:showCatName val="0"/>
              <c:showSerName val="0"/>
              <c:showPercent val="0"/>
              <c:showBubbleSize val="0"/>
            </c:dLbl>
            <c:txPr>
              <a:bodyPr/>
              <a:lstStyle/>
              <a:p>
                <a:pPr>
                  <a:defRPr sz="15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Sheet1!$B$2:$B$6</c:f>
              <c:numCache>
                <c:formatCode>0%</c:formatCode>
                <c:ptCount val="5"/>
                <c:pt idx="0">
                  <c:v>0.32300000000000001</c:v>
                </c:pt>
                <c:pt idx="1">
                  <c:v>0.55800000000000005</c:v>
                </c:pt>
                <c:pt idx="2">
                  <c:v>0.33200000000000002</c:v>
                </c:pt>
                <c:pt idx="3">
                  <c:v>0.29899999999999999</c:v>
                </c:pt>
                <c:pt idx="4">
                  <c:v>0.64800000000000002</c:v>
                </c:pt>
              </c:numCache>
            </c:numRef>
          </c:val>
        </c:ser>
        <c:ser>
          <c:idx val="1"/>
          <c:order val="1"/>
          <c:tx>
            <c:strRef>
              <c:f>Sheet1!$C$1</c:f>
              <c:strCache>
                <c:ptCount val="1"/>
                <c:pt idx="0">
                  <c:v>2012</c:v>
                </c:pt>
              </c:strCache>
            </c:strRef>
          </c:tx>
          <c:spPr>
            <a:solidFill>
              <a:schemeClr val="accent6">
                <a:lumMod val="60000"/>
                <a:lumOff val="40000"/>
              </a:schemeClr>
            </a:solidFill>
            <a:ln>
              <a:noFill/>
            </a:ln>
          </c:spPr>
          <c:invertIfNegative val="0"/>
          <c:dLbls>
            <c:dLbl>
              <c:idx val="0"/>
              <c:layout>
                <c:manualLayout>
                  <c:x val="7.5075075075075074E-3"/>
                  <c:y val="8.8187993656019606E-3"/>
                </c:manualLayout>
              </c:layout>
              <c:showLegendKey val="0"/>
              <c:showVal val="1"/>
              <c:showCatName val="0"/>
              <c:showSerName val="0"/>
              <c:showPercent val="0"/>
              <c:showBubbleSize val="0"/>
            </c:dLbl>
            <c:dLbl>
              <c:idx val="2"/>
              <c:layout>
                <c:manualLayout>
                  <c:x val="0"/>
                  <c:y val="2.939599788533987E-3"/>
                </c:manualLayout>
              </c:layout>
              <c:showLegendKey val="0"/>
              <c:showVal val="1"/>
              <c:showCatName val="0"/>
              <c:showSerName val="0"/>
              <c:showPercent val="0"/>
              <c:showBubbleSize val="0"/>
            </c:dLbl>
            <c:dLbl>
              <c:idx val="3"/>
              <c:layout>
                <c:manualLayout>
                  <c:x val="1.7730496453900709E-3"/>
                  <c:y val="1.4697998942669934E-2"/>
                </c:manualLayout>
              </c:layout>
              <c:showLegendKey val="0"/>
              <c:showVal val="1"/>
              <c:showCatName val="0"/>
              <c:showSerName val="0"/>
              <c:showPercent val="0"/>
              <c:showBubbleSize val="0"/>
            </c:dLbl>
            <c:dLbl>
              <c:idx val="4"/>
              <c:layout>
                <c:manualLayout>
                  <c:x val="-5.3191489361702126E-3"/>
                  <c:y val="2.939599788533987E-3"/>
                </c:manualLayout>
              </c:layout>
              <c:showLegendKey val="0"/>
              <c:showVal val="1"/>
              <c:showCatName val="0"/>
              <c:showSerName val="0"/>
              <c:showPercent val="0"/>
              <c:showBubbleSize val="0"/>
            </c:dLbl>
            <c:txPr>
              <a:bodyPr/>
              <a:lstStyle/>
              <a:p>
                <a:pPr>
                  <a:defRPr sz="15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Sheet1!$C$2:$C$6</c:f>
              <c:numCache>
                <c:formatCode>0%</c:formatCode>
                <c:ptCount val="5"/>
                <c:pt idx="0">
                  <c:v>0.41399999999999998</c:v>
                </c:pt>
                <c:pt idx="1">
                  <c:v>0.61699999999999999</c:v>
                </c:pt>
                <c:pt idx="2">
                  <c:v>0.41</c:v>
                </c:pt>
                <c:pt idx="3">
                  <c:v>0.35799999999999998</c:v>
                </c:pt>
                <c:pt idx="4">
                  <c:v>0.72799999999999998</c:v>
                </c:pt>
              </c:numCache>
            </c:numRef>
          </c:val>
        </c:ser>
        <c:ser>
          <c:idx val="2"/>
          <c:order val="2"/>
          <c:tx>
            <c:strRef>
              <c:f>Sheet1!$D$1</c:f>
              <c:strCache>
                <c:ptCount val="1"/>
                <c:pt idx="0">
                  <c:v>2013</c:v>
                </c:pt>
              </c:strCache>
            </c:strRef>
          </c:tx>
          <c:spPr>
            <a:solidFill>
              <a:schemeClr val="accent5">
                <a:lumMod val="75000"/>
              </a:schemeClr>
            </a:solidFill>
            <a:ln>
              <a:noFill/>
            </a:ln>
          </c:spPr>
          <c:invertIfNegative val="0"/>
          <c:dLbls>
            <c:dLbl>
              <c:idx val="0"/>
              <c:layout>
                <c:manualLayout>
                  <c:x val="2.2778132463171862E-2"/>
                  <c:y val="1.4697998942669934E-2"/>
                </c:manualLayout>
              </c:layout>
              <c:showLegendKey val="0"/>
              <c:showVal val="1"/>
              <c:showCatName val="0"/>
              <c:showSerName val="0"/>
              <c:showPercent val="0"/>
              <c:showBubbleSize val="0"/>
            </c:dLbl>
            <c:dLbl>
              <c:idx val="1"/>
              <c:layout>
                <c:manualLayout>
                  <c:x val="1.0638297872340425E-2"/>
                  <c:y val="5.879199577067974E-3"/>
                </c:manualLayout>
              </c:layout>
              <c:showLegendKey val="0"/>
              <c:showVal val="1"/>
              <c:showCatName val="0"/>
              <c:showSerName val="0"/>
              <c:showPercent val="0"/>
              <c:showBubbleSize val="0"/>
            </c:dLbl>
            <c:dLbl>
              <c:idx val="2"/>
              <c:layout>
                <c:manualLayout>
                  <c:x val="8.1783358161310916E-3"/>
                  <c:y val="1.1758399154135948E-2"/>
                </c:manualLayout>
              </c:layout>
              <c:showLegendKey val="0"/>
              <c:showVal val="1"/>
              <c:showCatName val="0"/>
              <c:showSerName val="0"/>
              <c:showPercent val="0"/>
              <c:showBubbleSize val="0"/>
            </c:dLbl>
            <c:dLbl>
              <c:idx val="3"/>
              <c:layout>
                <c:manualLayout>
                  <c:x val="1.2411347517730497E-2"/>
                  <c:y val="8.8187993656019606E-3"/>
                </c:manualLayout>
              </c:layout>
              <c:showLegendKey val="0"/>
              <c:showVal val="1"/>
              <c:showCatName val="0"/>
              <c:showSerName val="0"/>
              <c:showPercent val="0"/>
              <c:showBubbleSize val="0"/>
            </c:dLbl>
            <c:dLbl>
              <c:idx val="4"/>
              <c:layout>
                <c:manualLayout>
                  <c:x val="5.3191489361702126E-3"/>
                  <c:y val="5.879199577067987E-3"/>
                </c:manualLayout>
              </c:layout>
              <c:showLegendKey val="0"/>
              <c:showVal val="1"/>
              <c:showCatName val="0"/>
              <c:showSerName val="0"/>
              <c:showPercent val="0"/>
              <c:showBubbleSize val="0"/>
            </c:dLbl>
            <c:txPr>
              <a:bodyPr/>
              <a:lstStyle/>
              <a:p>
                <a:pPr>
                  <a:defRPr sz="15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Sheet1!$D$2:$D$6</c:f>
              <c:numCache>
                <c:formatCode>0%</c:formatCode>
                <c:ptCount val="5"/>
                <c:pt idx="0">
                  <c:v>0.37</c:v>
                </c:pt>
                <c:pt idx="1">
                  <c:v>0.61</c:v>
                </c:pt>
                <c:pt idx="2">
                  <c:v>0.39</c:v>
                </c:pt>
                <c:pt idx="3">
                  <c:v>0.35</c:v>
                </c:pt>
                <c:pt idx="4">
                  <c:v>0.7</c:v>
                </c:pt>
              </c:numCache>
            </c:numRef>
          </c:val>
        </c:ser>
        <c:dLbls>
          <c:showLegendKey val="0"/>
          <c:showVal val="0"/>
          <c:showCatName val="0"/>
          <c:showSerName val="0"/>
          <c:showPercent val="0"/>
          <c:showBubbleSize val="0"/>
        </c:dLbls>
        <c:gapWidth val="150"/>
        <c:gapDepth val="210"/>
        <c:shape val="box"/>
        <c:axId val="207300864"/>
        <c:axId val="207323136"/>
        <c:axId val="0"/>
      </c:bar3DChart>
      <c:catAx>
        <c:axId val="207300864"/>
        <c:scaling>
          <c:orientation val="minMax"/>
        </c:scaling>
        <c:delete val="1"/>
        <c:axPos val="b"/>
        <c:numFmt formatCode="General" sourceLinked="1"/>
        <c:majorTickMark val="out"/>
        <c:minorTickMark val="none"/>
        <c:tickLblPos val="nextTo"/>
        <c:crossAx val="207323136"/>
        <c:crosses val="autoZero"/>
        <c:auto val="1"/>
        <c:lblAlgn val="ctr"/>
        <c:lblOffset val="100"/>
        <c:noMultiLvlLbl val="0"/>
      </c:catAx>
      <c:valAx>
        <c:axId val="207323136"/>
        <c:scaling>
          <c:orientation val="minMax"/>
          <c:max val="0.9"/>
          <c:min val="0"/>
        </c:scaling>
        <c:delete val="0"/>
        <c:axPos val="l"/>
        <c:majorGridlines/>
        <c:numFmt formatCode="0%" sourceLinked="1"/>
        <c:majorTickMark val="out"/>
        <c:minorTickMark val="none"/>
        <c:tickLblPos val="nextTo"/>
        <c:txPr>
          <a:bodyPr/>
          <a:lstStyle/>
          <a:p>
            <a:pPr>
              <a:defRPr sz="1700"/>
            </a:pPr>
            <a:endParaRPr lang="en-US"/>
          </a:p>
        </c:txPr>
        <c:crossAx val="207300864"/>
        <c:crosses val="autoZero"/>
        <c:crossBetween val="between"/>
        <c:majorUnit val="0.15000000000000002"/>
      </c:valAx>
      <c:dTable>
        <c:showHorzBorder val="1"/>
        <c:showVertBorder val="1"/>
        <c:showOutline val="1"/>
        <c:showKeys val="1"/>
        <c:txPr>
          <a:bodyPr/>
          <a:lstStyle/>
          <a:p>
            <a:pPr rtl="0">
              <a:defRPr sz="17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6.9419760029996253E-2"/>
          <c:y val="2.8529893021832797E-2"/>
          <c:w val="0.93058023997000372"/>
          <c:h val="0.480620316173132"/>
        </c:manualLayout>
      </c:layout>
      <c:bar3DChart>
        <c:barDir val="col"/>
        <c:grouping val="clustered"/>
        <c:varyColors val="0"/>
        <c:ser>
          <c:idx val="0"/>
          <c:order val="0"/>
          <c:tx>
            <c:strRef>
              <c:f>Sheet1!$B$1</c:f>
              <c:strCache>
                <c:ptCount val="1"/>
                <c:pt idx="0">
                  <c:v>2009</c:v>
                </c:pt>
              </c:strCache>
            </c:strRef>
          </c:tx>
          <c:spPr>
            <a:solidFill>
              <a:srgbClr val="F2DC3C"/>
            </a:solidFill>
            <a:ln>
              <a:noFill/>
            </a:ln>
          </c:spPr>
          <c:invertIfNegative val="0"/>
          <c:dPt>
            <c:idx val="0"/>
            <c:invertIfNegative val="0"/>
            <c:bubble3D val="0"/>
            <c:spPr>
              <a:solidFill>
                <a:srgbClr val="E3DB3D"/>
              </a:solidFill>
              <a:ln>
                <a:noFill/>
              </a:ln>
            </c:spPr>
          </c:dPt>
          <c:dLbls>
            <c:dLbl>
              <c:idx val="0"/>
              <c:layout>
                <c:manualLayout>
                  <c:x val="5.8468827836598456E-3"/>
                  <c:y val="1.4174360256433151E-2"/>
                </c:manualLayout>
              </c:layout>
              <c:showLegendKey val="0"/>
              <c:showVal val="1"/>
              <c:showCatName val="0"/>
              <c:showSerName val="0"/>
              <c:showPercent val="0"/>
              <c:showBubbleSize val="0"/>
            </c:dLbl>
            <c:dLbl>
              <c:idx val="1"/>
              <c:layout>
                <c:manualLayout>
                  <c:x val="-1.452911703695704E-3"/>
                  <c:y val="1.9844104359006409E-2"/>
                </c:manualLayout>
              </c:layout>
              <c:showLegendKey val="0"/>
              <c:showVal val="1"/>
              <c:showCatName val="0"/>
              <c:showSerName val="0"/>
              <c:showPercent val="0"/>
              <c:showBubbleSize val="0"/>
            </c:dLbl>
            <c:dLbl>
              <c:idx val="2"/>
              <c:layout>
                <c:manualLayout>
                  <c:x val="-4.3939710799641421E-3"/>
                  <c:y val="1.1339488205146521E-2"/>
                </c:manualLayout>
              </c:layout>
              <c:showLegendKey val="0"/>
              <c:showVal val="1"/>
              <c:showCatName val="0"/>
              <c:showSerName val="0"/>
              <c:showPercent val="0"/>
              <c:showBubbleSize val="0"/>
            </c:dLbl>
            <c:dLbl>
              <c:idx val="3"/>
              <c:layout>
                <c:manualLayout>
                  <c:x val="-5.811646814782816E-3"/>
                  <c:y val="1.4174360256433151E-2"/>
                </c:manualLayout>
              </c:layout>
              <c:showLegendKey val="0"/>
              <c:showVal val="1"/>
              <c:showCatName val="0"/>
              <c:showSerName val="0"/>
              <c:showPercent val="0"/>
              <c:showBubbleSize val="0"/>
            </c:dLbl>
            <c:dLbl>
              <c:idx val="4"/>
              <c:layout>
                <c:manualLayout>
                  <c:x val="-7.2645585184785196E-3"/>
                  <c:y val="1.7009232307719779E-2"/>
                </c:manualLayout>
              </c:layout>
              <c:showLegendKey val="0"/>
              <c:showVal val="1"/>
              <c:showCatName val="0"/>
              <c:showSerName val="0"/>
              <c:showPercent val="0"/>
              <c:showBubbleSize val="0"/>
            </c:dLbl>
            <c:txPr>
              <a:bodyPr rot="-2700000"/>
              <a:lstStyle/>
              <a:p>
                <a:pPr>
                  <a:defRPr sz="13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Sheet1!$B$2:$B$6</c:f>
              <c:numCache>
                <c:formatCode>0%</c:formatCode>
                <c:ptCount val="5"/>
                <c:pt idx="0">
                  <c:v>0.17799999999999999</c:v>
                </c:pt>
                <c:pt idx="1">
                  <c:v>0.36299999999999999</c:v>
                </c:pt>
                <c:pt idx="2">
                  <c:v>0.17199999999999999</c:v>
                </c:pt>
                <c:pt idx="3">
                  <c:v>0.108</c:v>
                </c:pt>
                <c:pt idx="4">
                  <c:v>0.46600000000000003</c:v>
                </c:pt>
              </c:numCache>
            </c:numRef>
          </c:val>
        </c:ser>
        <c:ser>
          <c:idx val="1"/>
          <c:order val="1"/>
          <c:tx>
            <c:strRef>
              <c:f>Sheet1!$C$1</c:f>
              <c:strCache>
                <c:ptCount val="1"/>
                <c:pt idx="0">
                  <c:v>2010</c:v>
                </c:pt>
              </c:strCache>
            </c:strRef>
          </c:tx>
          <c:spPr>
            <a:solidFill>
              <a:srgbClr val="CD7371"/>
            </a:solidFill>
            <a:ln>
              <a:noFill/>
            </a:ln>
          </c:spPr>
          <c:invertIfNegative val="0"/>
          <c:dLbls>
            <c:dLbl>
              <c:idx val="0"/>
              <c:layout>
                <c:manualLayout>
                  <c:x val="1.0346332965262368E-2"/>
                  <c:y val="8.5046161538598897E-3"/>
                </c:manualLayout>
              </c:layout>
              <c:showLegendKey val="0"/>
              <c:showVal val="1"/>
              <c:showCatName val="0"/>
              <c:showSerName val="0"/>
              <c:showPercent val="0"/>
              <c:showBubbleSize val="0"/>
            </c:dLbl>
            <c:dLbl>
              <c:idx val="1"/>
              <c:layout>
                <c:manualLayout>
                  <c:x val="0"/>
                  <c:y val="2.8348720512866303E-3"/>
                </c:manualLayout>
              </c:layout>
              <c:showLegendKey val="0"/>
              <c:showVal val="1"/>
              <c:showCatName val="0"/>
              <c:showSerName val="0"/>
              <c:showPercent val="0"/>
              <c:showBubbleSize val="0"/>
            </c:dLbl>
            <c:dLbl>
              <c:idx val="2"/>
              <c:layout>
                <c:manualLayout>
                  <c:x val="-8.6822342532972482E-3"/>
                  <c:y val="1.7009232307719779E-2"/>
                </c:manualLayout>
              </c:layout>
              <c:showLegendKey val="0"/>
              <c:showVal val="1"/>
              <c:showCatName val="0"/>
              <c:showSerName val="0"/>
              <c:showPercent val="0"/>
              <c:showBubbleSize val="0"/>
            </c:dLbl>
            <c:dLbl>
              <c:idx val="3"/>
              <c:layout>
                <c:manualLayout>
                  <c:x val="-1.452911703695704E-3"/>
                  <c:y val="8.5046161538598897E-3"/>
                </c:manualLayout>
              </c:layout>
              <c:showLegendKey val="0"/>
              <c:showVal val="1"/>
              <c:showCatName val="0"/>
              <c:showSerName val="0"/>
              <c:showPercent val="0"/>
              <c:showBubbleSize val="0"/>
            </c:dLbl>
            <c:dLbl>
              <c:idx val="4"/>
              <c:layout>
                <c:manualLayout>
                  <c:x val="-2.9058234073915147E-3"/>
                  <c:y val="1.1339488205146521E-2"/>
                </c:manualLayout>
              </c:layout>
              <c:showLegendKey val="0"/>
              <c:showVal val="1"/>
              <c:showCatName val="0"/>
              <c:showSerName val="0"/>
              <c:showPercent val="0"/>
              <c:showBubbleSize val="0"/>
            </c:dLbl>
            <c:txPr>
              <a:bodyPr rot="-2700000"/>
              <a:lstStyle/>
              <a:p>
                <a:pPr>
                  <a:defRPr sz="13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Sheet1!$C$2:$C$6</c:f>
              <c:numCache>
                <c:formatCode>0%</c:formatCode>
                <c:ptCount val="5"/>
                <c:pt idx="0">
                  <c:v>0.16900000000000001</c:v>
                </c:pt>
                <c:pt idx="1">
                  <c:v>0.40200000000000002</c:v>
                </c:pt>
                <c:pt idx="2">
                  <c:v>0.183</c:v>
                </c:pt>
                <c:pt idx="3">
                  <c:v>0.13</c:v>
                </c:pt>
                <c:pt idx="4">
                  <c:v>0.48399999999999999</c:v>
                </c:pt>
              </c:numCache>
            </c:numRef>
          </c:val>
        </c:ser>
        <c:ser>
          <c:idx val="2"/>
          <c:order val="2"/>
          <c:tx>
            <c:strRef>
              <c:f>Sheet1!$D$1</c:f>
              <c:strCache>
                <c:ptCount val="1"/>
                <c:pt idx="0">
                  <c:v>2011</c:v>
                </c:pt>
              </c:strCache>
            </c:strRef>
          </c:tx>
          <c:spPr>
            <a:solidFill>
              <a:schemeClr val="accent4">
                <a:lumMod val="75000"/>
              </a:schemeClr>
            </a:solidFill>
          </c:spPr>
          <c:invertIfNegative val="0"/>
          <c:dLbls>
            <c:dLbl>
              <c:idx val="0"/>
              <c:layout>
                <c:manualLayout>
                  <c:x val="1.6052386275910449E-2"/>
                  <c:y val="-2.8348720512866303E-3"/>
                </c:manualLayout>
              </c:layout>
              <c:showLegendKey val="0"/>
              <c:showVal val="1"/>
              <c:showCatName val="0"/>
              <c:showSerName val="0"/>
              <c:showPercent val="0"/>
              <c:showBubbleSize val="0"/>
            </c:dLbl>
            <c:dLbl>
              <c:idx val="2"/>
              <c:layout>
                <c:manualLayout>
                  <c:x val="1.452911703695704E-3"/>
                  <c:y val="0"/>
                </c:manualLayout>
              </c:layout>
              <c:showLegendKey val="0"/>
              <c:showVal val="1"/>
              <c:showCatName val="0"/>
              <c:showSerName val="0"/>
              <c:showPercent val="0"/>
              <c:showBubbleSize val="0"/>
            </c:dLbl>
            <c:dLbl>
              <c:idx val="4"/>
              <c:layout>
                <c:manualLayout>
                  <c:x val="1.452911703695704E-3"/>
                  <c:y val="8.5046161538598897E-3"/>
                </c:manualLayout>
              </c:layout>
              <c:showLegendKey val="0"/>
              <c:showVal val="1"/>
              <c:showCatName val="0"/>
              <c:showSerName val="0"/>
              <c:showPercent val="0"/>
              <c:showBubbleSize val="0"/>
            </c:dLbl>
            <c:txPr>
              <a:bodyPr rot="-2700000"/>
              <a:lstStyle/>
              <a:p>
                <a:pPr>
                  <a:defRPr sz="13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Sheet1!$D$2:$D$6</c:f>
              <c:numCache>
                <c:formatCode>0%</c:formatCode>
                <c:ptCount val="5"/>
                <c:pt idx="0">
                  <c:v>0.21099999999999999</c:v>
                </c:pt>
                <c:pt idx="1">
                  <c:v>0.42399999999999999</c:v>
                </c:pt>
                <c:pt idx="2">
                  <c:v>0.217</c:v>
                </c:pt>
                <c:pt idx="3">
                  <c:v>0.157</c:v>
                </c:pt>
                <c:pt idx="4">
                  <c:v>0.54900000000000004</c:v>
                </c:pt>
              </c:numCache>
            </c:numRef>
          </c:val>
        </c:ser>
        <c:ser>
          <c:idx val="3"/>
          <c:order val="3"/>
          <c:tx>
            <c:strRef>
              <c:f>Sheet1!$E$1</c:f>
              <c:strCache>
                <c:ptCount val="1"/>
                <c:pt idx="0">
                  <c:v>2012</c:v>
                </c:pt>
              </c:strCache>
            </c:strRef>
          </c:tx>
          <c:spPr>
            <a:solidFill>
              <a:schemeClr val="accent6">
                <a:lumMod val="60000"/>
                <a:lumOff val="40000"/>
              </a:schemeClr>
            </a:solidFill>
            <a:ln>
              <a:noFill/>
            </a:ln>
          </c:spPr>
          <c:invertIfNegative val="0"/>
          <c:dLbls>
            <c:dLbl>
              <c:idx val="0"/>
              <c:layout>
                <c:manualLayout>
                  <c:x val="4.3587351110871116E-3"/>
                  <c:y val="1.1339488205146521E-2"/>
                </c:manualLayout>
              </c:layout>
              <c:showLegendKey val="0"/>
              <c:showVal val="1"/>
              <c:showCatName val="0"/>
              <c:showSerName val="0"/>
              <c:showPercent val="0"/>
              <c:showBubbleSize val="0"/>
            </c:dLbl>
            <c:dLbl>
              <c:idx val="2"/>
              <c:layout>
                <c:manualLayout>
                  <c:x val="1.452911703695704E-3"/>
                  <c:y val="2.8348720512866303E-3"/>
                </c:manualLayout>
              </c:layout>
              <c:showLegendKey val="0"/>
              <c:showVal val="1"/>
              <c:showCatName val="0"/>
              <c:showSerName val="0"/>
              <c:showPercent val="0"/>
              <c:showBubbleSize val="0"/>
            </c:dLbl>
            <c:dLbl>
              <c:idx val="4"/>
              <c:layout>
                <c:manualLayout>
                  <c:x val="-2.9059378098876556E-3"/>
                  <c:y val="-5.6697441025732606E-3"/>
                </c:manualLayout>
              </c:layout>
              <c:showLegendKey val="0"/>
              <c:showVal val="1"/>
              <c:showCatName val="0"/>
              <c:showSerName val="0"/>
              <c:showPercent val="0"/>
              <c:showBubbleSize val="0"/>
            </c:dLbl>
            <c:txPr>
              <a:bodyPr rot="-2700000"/>
              <a:lstStyle/>
              <a:p>
                <a:pPr>
                  <a:defRPr sz="13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Sheet1!$E$2:$E$6</c:f>
              <c:numCache>
                <c:formatCode>0%</c:formatCode>
                <c:ptCount val="5"/>
                <c:pt idx="0">
                  <c:v>0.17399999999999999</c:v>
                </c:pt>
                <c:pt idx="1">
                  <c:v>0.39400000000000002</c:v>
                </c:pt>
                <c:pt idx="2">
                  <c:v>0.191</c:v>
                </c:pt>
                <c:pt idx="3">
                  <c:v>0.115</c:v>
                </c:pt>
                <c:pt idx="4">
                  <c:v>0.48099999999999998</c:v>
                </c:pt>
              </c:numCache>
            </c:numRef>
          </c:val>
        </c:ser>
        <c:ser>
          <c:idx val="4"/>
          <c:order val="4"/>
          <c:tx>
            <c:strRef>
              <c:f>Sheet1!$F$1</c:f>
              <c:strCache>
                <c:ptCount val="1"/>
                <c:pt idx="0">
                  <c:v>2013</c:v>
                </c:pt>
              </c:strCache>
            </c:strRef>
          </c:tx>
          <c:spPr>
            <a:solidFill>
              <a:schemeClr val="accent5">
                <a:lumMod val="75000"/>
              </a:schemeClr>
            </a:solidFill>
            <a:ln>
              <a:noFill/>
            </a:ln>
          </c:spPr>
          <c:invertIfNegative val="0"/>
          <c:dLbls>
            <c:dLbl>
              <c:idx val="0"/>
              <c:layout>
                <c:manualLayout>
                  <c:x val="1.027597543000469E-2"/>
                  <c:y val="0"/>
                </c:manualLayout>
              </c:layout>
              <c:showLegendKey val="0"/>
              <c:showVal val="1"/>
              <c:showCatName val="0"/>
              <c:showSerName val="0"/>
              <c:showPercent val="0"/>
              <c:showBubbleSize val="0"/>
            </c:dLbl>
            <c:dLbl>
              <c:idx val="1"/>
              <c:layout>
                <c:manualLayout>
                  <c:x val="8.7174702221742232E-3"/>
                  <c:y val="1.4174360256433151E-2"/>
                </c:manualLayout>
              </c:layout>
              <c:showLegendKey val="0"/>
              <c:showVal val="1"/>
              <c:showCatName val="0"/>
              <c:showSerName val="0"/>
              <c:showPercent val="0"/>
              <c:showBubbleSize val="0"/>
            </c:dLbl>
            <c:dLbl>
              <c:idx val="2"/>
              <c:layout>
                <c:manualLayout>
                  <c:x val="1.1623293629565632E-2"/>
                  <c:y val="-2.8348720512866303E-3"/>
                </c:manualLayout>
              </c:layout>
              <c:showLegendKey val="0"/>
              <c:showVal val="1"/>
              <c:showCatName val="0"/>
              <c:showSerName val="0"/>
              <c:showPercent val="0"/>
              <c:showBubbleSize val="0"/>
            </c:dLbl>
            <c:dLbl>
              <c:idx val="3"/>
              <c:layout>
                <c:manualLayout>
                  <c:x val="2.9057090048950542E-3"/>
                  <c:y val="1.1339488205146521E-2"/>
                </c:manualLayout>
              </c:layout>
              <c:showLegendKey val="0"/>
              <c:showVal val="1"/>
              <c:showCatName val="0"/>
              <c:showSerName val="0"/>
              <c:showPercent val="0"/>
              <c:showBubbleSize val="0"/>
            </c:dLbl>
            <c:dLbl>
              <c:idx val="4"/>
              <c:layout>
                <c:manualLayout>
                  <c:x val="1.452911703695704E-3"/>
                  <c:y val="1.1339488205146521E-2"/>
                </c:manualLayout>
              </c:layout>
              <c:showLegendKey val="0"/>
              <c:showVal val="1"/>
              <c:showCatName val="0"/>
              <c:showSerName val="0"/>
              <c:showPercent val="0"/>
              <c:showBubbleSize val="0"/>
            </c:dLbl>
            <c:txPr>
              <a:bodyPr rot="-2700000"/>
              <a:lstStyle/>
              <a:p>
                <a:pPr>
                  <a:defRPr sz="13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Sheet1!$F$2:$F$6</c:f>
              <c:numCache>
                <c:formatCode>0%</c:formatCode>
                <c:ptCount val="5"/>
                <c:pt idx="0">
                  <c:v>0.255</c:v>
                </c:pt>
                <c:pt idx="1">
                  <c:v>0.49199999999999999</c:v>
                </c:pt>
                <c:pt idx="2">
                  <c:v>0.24199999999999999</c:v>
                </c:pt>
                <c:pt idx="3">
                  <c:v>0.20799999999999999</c:v>
                </c:pt>
                <c:pt idx="4">
                  <c:v>0.58899999999999997</c:v>
                </c:pt>
              </c:numCache>
            </c:numRef>
          </c:val>
        </c:ser>
        <c:dLbls>
          <c:showLegendKey val="0"/>
          <c:showVal val="0"/>
          <c:showCatName val="0"/>
          <c:showSerName val="0"/>
          <c:showPercent val="0"/>
          <c:showBubbleSize val="0"/>
        </c:dLbls>
        <c:gapWidth val="115"/>
        <c:gapDepth val="130"/>
        <c:shape val="box"/>
        <c:axId val="228043392"/>
        <c:axId val="229519744"/>
        <c:axId val="0"/>
      </c:bar3DChart>
      <c:catAx>
        <c:axId val="228043392"/>
        <c:scaling>
          <c:orientation val="minMax"/>
        </c:scaling>
        <c:delete val="1"/>
        <c:axPos val="b"/>
        <c:numFmt formatCode="General" sourceLinked="1"/>
        <c:majorTickMark val="out"/>
        <c:minorTickMark val="none"/>
        <c:tickLblPos val="nextTo"/>
        <c:crossAx val="229519744"/>
        <c:crosses val="autoZero"/>
        <c:auto val="1"/>
        <c:lblAlgn val="ctr"/>
        <c:lblOffset val="100"/>
        <c:noMultiLvlLbl val="0"/>
      </c:catAx>
      <c:valAx>
        <c:axId val="229519744"/>
        <c:scaling>
          <c:orientation val="minMax"/>
          <c:max val="0.9"/>
          <c:min val="0"/>
        </c:scaling>
        <c:delete val="0"/>
        <c:axPos val="l"/>
        <c:majorGridlines/>
        <c:numFmt formatCode="0%" sourceLinked="1"/>
        <c:majorTickMark val="out"/>
        <c:minorTickMark val="none"/>
        <c:tickLblPos val="nextTo"/>
        <c:crossAx val="228043392"/>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rgbClr val="808080"/>
          </a:solidFill>
        </a:ln>
      </c:spPr>
    </c:sideWall>
    <c:backWall>
      <c:thickness val="0"/>
      <c:spPr>
        <a:solidFill>
          <a:schemeClr val="bg1"/>
        </a:solidFill>
        <a:ln w="3175">
          <a:solidFill>
            <a:srgbClr val="808080"/>
          </a:solidFill>
        </a:ln>
      </c:spPr>
    </c:backWall>
    <c:plotArea>
      <c:layout>
        <c:manualLayout>
          <c:layoutTarget val="inner"/>
          <c:xMode val="edge"/>
          <c:yMode val="edge"/>
          <c:x val="8.2441083022516917E-2"/>
          <c:y val="3.0153696592888368E-2"/>
          <c:w val="0.90622226826909802"/>
          <c:h val="0.79183095091142142"/>
        </c:manualLayout>
      </c:layout>
      <c:bar3DChart>
        <c:barDir val="col"/>
        <c:grouping val="clustered"/>
        <c:varyColors val="0"/>
        <c:ser>
          <c:idx val="0"/>
          <c:order val="0"/>
          <c:tx>
            <c:strRef>
              <c:f>Sheet1!$B$1</c:f>
              <c:strCache>
                <c:ptCount val="1"/>
                <c:pt idx="0">
                  <c:v>2013</c:v>
                </c:pt>
              </c:strCache>
            </c:strRef>
          </c:tx>
          <c:spPr>
            <a:solidFill>
              <a:schemeClr val="accent5">
                <a:lumMod val="75000"/>
              </a:schemeClr>
            </a:solidFill>
            <a:ln>
              <a:noFill/>
            </a:ln>
          </c:spPr>
          <c:invertIfNegative val="0"/>
          <c:dLbls>
            <c:dLbl>
              <c:idx val="4"/>
              <c:layout>
                <c:manualLayout>
                  <c:x val="0"/>
                  <c:y val="8.719108097030628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Sheet1!$B$2:$B$6</c:f>
              <c:numCache>
                <c:formatCode>0%</c:formatCode>
                <c:ptCount val="5"/>
                <c:pt idx="0">
                  <c:v>0.34300000000000003</c:v>
                </c:pt>
                <c:pt idx="1">
                  <c:v>0.49099999999999999</c:v>
                </c:pt>
                <c:pt idx="2">
                  <c:v>0.34</c:v>
                </c:pt>
                <c:pt idx="3">
                  <c:v>0.32100000000000001</c:v>
                </c:pt>
                <c:pt idx="4">
                  <c:v>0.65300000000000002</c:v>
                </c:pt>
              </c:numCache>
            </c:numRef>
          </c:val>
        </c:ser>
        <c:dLbls>
          <c:showLegendKey val="0"/>
          <c:showVal val="0"/>
          <c:showCatName val="0"/>
          <c:showSerName val="0"/>
          <c:showPercent val="0"/>
          <c:showBubbleSize val="0"/>
        </c:dLbls>
        <c:gapWidth val="170"/>
        <c:gapDepth val="200"/>
        <c:shape val="box"/>
        <c:axId val="229454592"/>
        <c:axId val="229456128"/>
        <c:axId val="0"/>
      </c:bar3DChart>
      <c:catAx>
        <c:axId val="229454592"/>
        <c:scaling>
          <c:orientation val="minMax"/>
        </c:scaling>
        <c:delete val="1"/>
        <c:axPos val="b"/>
        <c:numFmt formatCode="General" sourceLinked="1"/>
        <c:majorTickMark val="out"/>
        <c:minorTickMark val="none"/>
        <c:tickLblPos val="nextTo"/>
        <c:crossAx val="229456128"/>
        <c:crosses val="autoZero"/>
        <c:auto val="1"/>
        <c:lblAlgn val="ctr"/>
        <c:lblOffset val="100"/>
        <c:noMultiLvlLbl val="0"/>
      </c:catAx>
      <c:valAx>
        <c:axId val="229456128"/>
        <c:scaling>
          <c:orientation val="minMax"/>
          <c:max val="0.9"/>
          <c:min val="0"/>
        </c:scaling>
        <c:delete val="0"/>
        <c:axPos val="l"/>
        <c:majorGridlines/>
        <c:numFmt formatCode="0%" sourceLinked="1"/>
        <c:majorTickMark val="out"/>
        <c:minorTickMark val="none"/>
        <c:tickLblPos val="nextTo"/>
        <c:crossAx val="229454592"/>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baseline="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9.8336971492424818E-2"/>
          <c:y val="2.9536243657658889E-2"/>
          <c:w val="0.89173046438502113"/>
          <c:h val="0.65637403877146938"/>
        </c:manualLayout>
      </c:layout>
      <c:bar3DChart>
        <c:barDir val="col"/>
        <c:grouping val="clustered"/>
        <c:varyColors val="0"/>
        <c:ser>
          <c:idx val="0"/>
          <c:order val="0"/>
          <c:tx>
            <c:strRef>
              <c:f>Sheet1!$B$1</c:f>
              <c:strCache>
                <c:ptCount val="1"/>
                <c:pt idx="0">
                  <c:v>2012</c:v>
                </c:pt>
              </c:strCache>
            </c:strRef>
          </c:tx>
          <c:spPr>
            <a:solidFill>
              <a:schemeClr val="accent6">
                <a:lumMod val="60000"/>
                <a:lumOff val="40000"/>
              </a:schemeClr>
            </a:solidFill>
            <a:ln>
              <a:noFill/>
            </a:ln>
          </c:spPr>
          <c:invertIfNegative val="0"/>
          <c:dLbls>
            <c:dLbl>
              <c:idx val="1"/>
              <c:layout>
                <c:manualLayout>
                  <c:x val="1.6501650165016502E-3"/>
                  <c:y val="1.1695906432748537E-2"/>
                </c:manualLayout>
              </c:layout>
              <c:showLegendKey val="0"/>
              <c:showVal val="1"/>
              <c:showCatName val="0"/>
              <c:showSerName val="0"/>
              <c:showPercent val="0"/>
              <c:showBubbleSize val="0"/>
            </c:dLbl>
            <c:dLbl>
              <c:idx val="2"/>
              <c:layout>
                <c:manualLayout>
                  <c:x val="-8.2508250825083108E-3"/>
                  <c:y val="-2.9239766081871343E-3"/>
                </c:manualLayout>
              </c:layout>
              <c:showLegendKey val="0"/>
              <c:showVal val="1"/>
              <c:showCatName val="0"/>
              <c:showSerName val="0"/>
              <c:showPercent val="0"/>
              <c:showBubbleSize val="0"/>
            </c:dLbl>
            <c:dLbl>
              <c:idx val="4"/>
              <c:layout>
                <c:manualLayout>
                  <c:x val="-9.9009900990099011E-3"/>
                  <c:y val="1.1695906432748537E-2"/>
                </c:manualLayout>
              </c:layout>
              <c:showLegendKey val="0"/>
              <c:showVal val="1"/>
              <c:showCatName val="0"/>
              <c:showSerName val="0"/>
              <c:showPercent val="0"/>
              <c:showBubbleSize val="0"/>
            </c:dLbl>
            <c:txPr>
              <a:bodyPr/>
              <a:lstStyle/>
              <a:p>
                <a:pPr>
                  <a:defRPr sz="15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Sheet1!$B$2:$B$6</c:f>
              <c:numCache>
                <c:formatCode>0%</c:formatCode>
                <c:ptCount val="5"/>
                <c:pt idx="0">
                  <c:v>0.253</c:v>
                </c:pt>
                <c:pt idx="1">
                  <c:v>0.39900000000000002</c:v>
                </c:pt>
                <c:pt idx="2">
                  <c:v>0.245</c:v>
                </c:pt>
                <c:pt idx="3">
                  <c:v>0.19900000000000001</c:v>
                </c:pt>
                <c:pt idx="4">
                  <c:v>0.57999999999999996</c:v>
                </c:pt>
              </c:numCache>
            </c:numRef>
          </c:val>
        </c:ser>
        <c:ser>
          <c:idx val="1"/>
          <c:order val="1"/>
          <c:tx>
            <c:strRef>
              <c:f>Sheet1!$C$1</c:f>
              <c:strCache>
                <c:ptCount val="1"/>
                <c:pt idx="0">
                  <c:v>2013</c:v>
                </c:pt>
              </c:strCache>
            </c:strRef>
          </c:tx>
          <c:spPr>
            <a:solidFill>
              <a:schemeClr val="accent5">
                <a:lumMod val="75000"/>
              </a:schemeClr>
            </a:solidFill>
            <a:ln>
              <a:noFill/>
            </a:ln>
          </c:spPr>
          <c:invertIfNegative val="0"/>
          <c:dLbls>
            <c:dLbl>
              <c:idx val="0"/>
              <c:layout>
                <c:manualLayout>
                  <c:x val="1.155115511551155E-2"/>
                  <c:y val="-5.8479532163742687E-3"/>
                </c:manualLayout>
              </c:layout>
              <c:showLegendKey val="0"/>
              <c:showVal val="1"/>
              <c:showCatName val="0"/>
              <c:showSerName val="0"/>
              <c:showPercent val="0"/>
              <c:showBubbleSize val="0"/>
            </c:dLbl>
            <c:dLbl>
              <c:idx val="1"/>
              <c:layout>
                <c:manualLayout>
                  <c:x val="1.3201320132013201E-2"/>
                  <c:y val="8.771929824561403E-3"/>
                </c:manualLayout>
              </c:layout>
              <c:showLegendKey val="0"/>
              <c:showVal val="1"/>
              <c:showCatName val="0"/>
              <c:showSerName val="0"/>
              <c:showPercent val="0"/>
              <c:showBubbleSize val="0"/>
            </c:dLbl>
            <c:dLbl>
              <c:idx val="2"/>
              <c:layout>
                <c:manualLayout>
                  <c:x val="3.3003300330033004E-3"/>
                  <c:y val="-5.8481834507528663E-3"/>
                </c:manualLayout>
              </c:layout>
              <c:showLegendKey val="0"/>
              <c:showVal val="1"/>
              <c:showCatName val="0"/>
              <c:showSerName val="0"/>
              <c:showPercent val="0"/>
              <c:showBubbleSize val="0"/>
            </c:dLbl>
            <c:dLbl>
              <c:idx val="3"/>
              <c:layout>
                <c:manualLayout>
                  <c:x val="9.9009900990099011E-3"/>
                  <c:y val="0"/>
                </c:manualLayout>
              </c:layout>
              <c:showLegendKey val="0"/>
              <c:showVal val="1"/>
              <c:showCatName val="0"/>
              <c:showSerName val="0"/>
              <c:showPercent val="0"/>
              <c:showBubbleSize val="0"/>
            </c:dLbl>
            <c:dLbl>
              <c:idx val="4"/>
              <c:layout>
                <c:manualLayout>
                  <c:x val="3.3002000987501535E-3"/>
                  <c:y val="8.771929824561403E-3"/>
                </c:manualLayout>
              </c:layout>
              <c:showLegendKey val="0"/>
              <c:showVal val="1"/>
              <c:showCatName val="0"/>
              <c:showSerName val="0"/>
              <c:showPercent val="0"/>
              <c:showBubbleSize val="0"/>
            </c:dLbl>
            <c:txPr>
              <a:bodyPr/>
              <a:lstStyle/>
              <a:p>
                <a:pPr>
                  <a:defRPr sz="1500"/>
                </a:pPr>
                <a:endParaRPr lang="en-US"/>
              </a:p>
            </c:txPr>
            <c:showLegendKey val="0"/>
            <c:showVal val="1"/>
            <c:showCatName val="0"/>
            <c:showSerName val="0"/>
            <c:showPercent val="0"/>
            <c:showBubbleSize val="0"/>
            <c:showLeaderLines val="0"/>
          </c:dLbls>
          <c:cat>
            <c:strRef>
              <c:f>Sheet1!$A$2:$A$6</c:f>
              <c:strCache>
                <c:ptCount val="5"/>
                <c:pt idx="0">
                  <c:v>American Indian</c:v>
                </c:pt>
                <c:pt idx="1">
                  <c:v>Asian/Pacific Islander</c:v>
                </c:pt>
                <c:pt idx="2">
                  <c:v>Hispanic</c:v>
                </c:pt>
                <c:pt idx="3">
                  <c:v>Black</c:v>
                </c:pt>
                <c:pt idx="4">
                  <c:v>White</c:v>
                </c:pt>
              </c:strCache>
            </c:strRef>
          </c:cat>
          <c:val>
            <c:numRef>
              <c:f>Sheet1!$C$2:$C$6</c:f>
              <c:numCache>
                <c:formatCode>0%</c:formatCode>
                <c:ptCount val="5"/>
                <c:pt idx="0">
                  <c:v>0.26719999999999999</c:v>
                </c:pt>
                <c:pt idx="1">
                  <c:v>0.42330000000000001</c:v>
                </c:pt>
                <c:pt idx="2">
                  <c:v>0.26860000000000001</c:v>
                </c:pt>
                <c:pt idx="3">
                  <c:v>0.22520000000000001</c:v>
                </c:pt>
                <c:pt idx="4">
                  <c:v>0.59909999999999997</c:v>
                </c:pt>
              </c:numCache>
            </c:numRef>
          </c:val>
        </c:ser>
        <c:dLbls>
          <c:showLegendKey val="0"/>
          <c:showVal val="0"/>
          <c:showCatName val="0"/>
          <c:showSerName val="0"/>
          <c:showPercent val="0"/>
          <c:showBubbleSize val="0"/>
        </c:dLbls>
        <c:gapWidth val="150"/>
        <c:shape val="box"/>
        <c:axId val="264749440"/>
        <c:axId val="264750976"/>
        <c:axId val="0"/>
      </c:bar3DChart>
      <c:catAx>
        <c:axId val="264749440"/>
        <c:scaling>
          <c:orientation val="minMax"/>
        </c:scaling>
        <c:delete val="1"/>
        <c:axPos val="b"/>
        <c:numFmt formatCode="General" sourceLinked="1"/>
        <c:majorTickMark val="out"/>
        <c:minorTickMark val="none"/>
        <c:tickLblPos val="nextTo"/>
        <c:crossAx val="264750976"/>
        <c:crosses val="autoZero"/>
        <c:auto val="1"/>
        <c:lblAlgn val="ctr"/>
        <c:lblOffset val="100"/>
        <c:noMultiLvlLbl val="0"/>
      </c:catAx>
      <c:valAx>
        <c:axId val="264750976"/>
        <c:scaling>
          <c:orientation val="minMax"/>
          <c:max val="0.9"/>
          <c:min val="0"/>
        </c:scaling>
        <c:delete val="0"/>
        <c:axPos val="l"/>
        <c:majorGridlines/>
        <c:numFmt formatCode="0%" sourceLinked="1"/>
        <c:majorTickMark val="out"/>
        <c:minorTickMark val="none"/>
        <c:tickLblPos val="nextTo"/>
        <c:crossAx val="264749440"/>
        <c:crosses val="autoZero"/>
        <c:crossBetween val="between"/>
        <c:majorUnit val="0.15000000000000002"/>
      </c:valAx>
      <c:dTable>
        <c:showHorzBorder val="1"/>
        <c:showVertBorder val="1"/>
        <c:showOutline val="1"/>
        <c:showKeys val="1"/>
      </c:dTable>
    </c:plotArea>
    <c:plotVisOnly val="1"/>
    <c:dispBlanksAs val="gap"/>
    <c:showDLblsOverMax val="0"/>
  </c:chart>
  <c:txPr>
    <a:bodyPr/>
    <a:lstStyle/>
    <a:p>
      <a:pPr>
        <a:defRPr sz="17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0.11286828224141886"/>
          <c:y val="3.4724772324646117E-2"/>
          <c:w val="0.8429946742094131"/>
          <c:h val="0.65534686327459224"/>
        </c:manualLayout>
      </c:layout>
      <c:bar3DChart>
        <c:barDir val="col"/>
        <c:grouping val="clustered"/>
        <c:varyColors val="0"/>
        <c:ser>
          <c:idx val="0"/>
          <c:order val="0"/>
          <c:tx>
            <c:strRef>
              <c:f>Sheet1!$B$1</c:f>
              <c:strCache>
                <c:ptCount val="1"/>
                <c:pt idx="0">
                  <c:v>2011</c:v>
                </c:pt>
              </c:strCache>
            </c:strRef>
          </c:tx>
          <c:spPr>
            <a:solidFill>
              <a:schemeClr val="accent4">
                <a:lumMod val="75000"/>
              </a:schemeClr>
            </a:solidFill>
          </c:spPr>
          <c:invertIfNegative val="0"/>
          <c:dLbls>
            <c:dLbl>
              <c:idx val="2"/>
              <c:layout>
                <c:manualLayout>
                  <c:x val="-1.1326860841423949E-2"/>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Sheet1!$B$2:$B$4</c:f>
              <c:numCache>
                <c:formatCode>0%</c:formatCode>
                <c:ptCount val="3"/>
                <c:pt idx="0">
                  <c:v>0.39100000000000001</c:v>
                </c:pt>
                <c:pt idx="1">
                  <c:v>0.27100000000000002</c:v>
                </c:pt>
                <c:pt idx="2">
                  <c:v>0.29099999999999998</c:v>
                </c:pt>
              </c:numCache>
            </c:numRef>
          </c:val>
        </c:ser>
        <c:ser>
          <c:idx val="1"/>
          <c:order val="1"/>
          <c:tx>
            <c:strRef>
              <c:f>Sheet1!$C$1</c:f>
              <c:strCache>
                <c:ptCount val="1"/>
                <c:pt idx="0">
                  <c:v>2012</c:v>
                </c:pt>
              </c:strCache>
            </c:strRef>
          </c:tx>
          <c:spPr>
            <a:solidFill>
              <a:schemeClr val="accent6">
                <a:lumMod val="60000"/>
                <a:lumOff val="40000"/>
              </a:schemeClr>
            </a:solidFill>
          </c:spPr>
          <c:invertIfNegative val="0"/>
          <c:dLbls>
            <c:dLbl>
              <c:idx val="2"/>
              <c:layout>
                <c:manualLayout>
                  <c:x val="0"/>
                  <c:y val="1.122413312352158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Sheet1!$C$2:$C$4</c:f>
              <c:numCache>
                <c:formatCode>0%</c:formatCode>
                <c:ptCount val="3"/>
                <c:pt idx="0">
                  <c:v>0.47</c:v>
                </c:pt>
                <c:pt idx="1">
                  <c:v>0.32800000000000001</c:v>
                </c:pt>
                <c:pt idx="2">
                  <c:v>0.36599999999999999</c:v>
                </c:pt>
              </c:numCache>
            </c:numRef>
          </c:val>
        </c:ser>
        <c:ser>
          <c:idx val="2"/>
          <c:order val="2"/>
          <c:tx>
            <c:strRef>
              <c:f>Sheet1!$D$1</c:f>
              <c:strCache>
                <c:ptCount val="1"/>
                <c:pt idx="0">
                  <c:v>2013</c:v>
                </c:pt>
              </c:strCache>
            </c:strRef>
          </c:tx>
          <c:spPr>
            <a:solidFill>
              <a:schemeClr val="accent5">
                <a:lumMod val="75000"/>
              </a:schemeClr>
            </a:solidFill>
          </c:spPr>
          <c:invertIfNegative val="0"/>
          <c:dLbls>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Sheet1!$D$2:$D$4</c:f>
              <c:numCache>
                <c:formatCode>0%</c:formatCode>
                <c:ptCount val="3"/>
                <c:pt idx="0">
                  <c:v>0.43580000000000002</c:v>
                </c:pt>
                <c:pt idx="1">
                  <c:v>0.28839999999999999</c:v>
                </c:pt>
                <c:pt idx="2">
                  <c:v>0.33810000000000001</c:v>
                </c:pt>
              </c:numCache>
            </c:numRef>
          </c:val>
        </c:ser>
        <c:dLbls>
          <c:showLegendKey val="0"/>
          <c:showVal val="0"/>
          <c:showCatName val="0"/>
          <c:showSerName val="0"/>
          <c:showPercent val="0"/>
          <c:showBubbleSize val="0"/>
        </c:dLbls>
        <c:gapWidth val="170"/>
        <c:gapDepth val="240"/>
        <c:shape val="box"/>
        <c:axId val="264692864"/>
        <c:axId val="264694400"/>
        <c:axId val="0"/>
      </c:bar3DChart>
      <c:catAx>
        <c:axId val="264692864"/>
        <c:scaling>
          <c:orientation val="minMax"/>
        </c:scaling>
        <c:delete val="1"/>
        <c:axPos val="b"/>
        <c:numFmt formatCode="General" sourceLinked="1"/>
        <c:majorTickMark val="out"/>
        <c:minorTickMark val="none"/>
        <c:tickLblPos val="nextTo"/>
        <c:crossAx val="264694400"/>
        <c:crosses val="autoZero"/>
        <c:auto val="1"/>
        <c:lblAlgn val="ctr"/>
        <c:lblOffset val="100"/>
        <c:noMultiLvlLbl val="0"/>
      </c:catAx>
      <c:valAx>
        <c:axId val="264694400"/>
        <c:scaling>
          <c:orientation val="minMax"/>
          <c:max val="0.9"/>
          <c:min val="0"/>
        </c:scaling>
        <c:delete val="0"/>
        <c:axPos val="l"/>
        <c:majorGridlines/>
        <c:numFmt formatCode="0%" sourceLinked="1"/>
        <c:majorTickMark val="out"/>
        <c:minorTickMark val="none"/>
        <c:tickLblPos val="nextTo"/>
        <c:txPr>
          <a:bodyPr/>
          <a:lstStyle/>
          <a:p>
            <a:pPr>
              <a:defRPr sz="1700"/>
            </a:pPr>
            <a:endParaRPr lang="en-US"/>
          </a:p>
        </c:txPr>
        <c:crossAx val="264692864"/>
        <c:crosses val="autoZero"/>
        <c:crossBetween val="between"/>
        <c:majorUnit val="0.15000000000000002"/>
      </c:valAx>
      <c:dTable>
        <c:showHorzBorder val="1"/>
        <c:showVertBorder val="1"/>
        <c:showOutline val="1"/>
        <c:showKeys val="1"/>
        <c:txPr>
          <a:bodyPr/>
          <a:lstStyle/>
          <a:p>
            <a:pPr rtl="0">
              <a:defRPr sz="1700"/>
            </a:pPr>
            <a:endParaRPr lang="en-US"/>
          </a:p>
        </c:txPr>
      </c:dTable>
    </c:plotArea>
    <c:plotVisOnly val="1"/>
    <c:dispBlanksAs val="gap"/>
    <c:showDLblsOverMax val="0"/>
  </c:chart>
  <c:txPr>
    <a:bodyPr/>
    <a:lstStyle/>
    <a:p>
      <a:pPr>
        <a:defRPr sz="16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7.1330395627152113E-2"/>
          <c:y val="2.8920002107056003E-2"/>
          <c:w val="0.91920693972886425"/>
          <c:h val="0.5293980404379165"/>
        </c:manualLayout>
      </c:layout>
      <c:bar3DChart>
        <c:barDir val="col"/>
        <c:grouping val="clustered"/>
        <c:varyColors val="0"/>
        <c:ser>
          <c:idx val="0"/>
          <c:order val="0"/>
          <c:tx>
            <c:strRef>
              <c:f>Sheet1!$B$1</c:f>
              <c:strCache>
                <c:ptCount val="1"/>
                <c:pt idx="0">
                  <c:v>2009</c:v>
                </c:pt>
              </c:strCache>
            </c:strRef>
          </c:tx>
          <c:spPr>
            <a:solidFill>
              <a:srgbClr val="E3DB3D"/>
            </a:solidFill>
            <a:ln>
              <a:noFill/>
            </a:ln>
          </c:spPr>
          <c:invertIfNegative val="0"/>
          <c:dLbls>
            <c:dLbl>
              <c:idx val="0"/>
              <c:layout>
                <c:manualLayout>
                  <c:x val="-6.006006006006006E-3"/>
                  <c:y val="0"/>
                </c:manualLayout>
              </c:layout>
              <c:showLegendKey val="0"/>
              <c:showVal val="1"/>
              <c:showCatName val="0"/>
              <c:showSerName val="0"/>
              <c:showPercent val="0"/>
              <c:showBubbleSize val="0"/>
            </c:dLbl>
            <c:dLbl>
              <c:idx val="1"/>
              <c:layout>
                <c:manualLayout>
                  <c:x val="3.0581039755351682E-3"/>
                  <c:y val="-2.7196095411611333E-3"/>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Sheet1!$B$2:$B$4</c:f>
              <c:numCache>
                <c:formatCode>0%</c:formatCode>
                <c:ptCount val="3"/>
                <c:pt idx="0">
                  <c:v>0.20300000000000001</c:v>
                </c:pt>
                <c:pt idx="1">
                  <c:v>0.124</c:v>
                </c:pt>
                <c:pt idx="2">
                  <c:v>7.0000000000000007E-2</c:v>
                </c:pt>
              </c:numCache>
            </c:numRef>
          </c:val>
        </c:ser>
        <c:ser>
          <c:idx val="1"/>
          <c:order val="1"/>
          <c:tx>
            <c:strRef>
              <c:f>Sheet1!$C$1</c:f>
              <c:strCache>
                <c:ptCount val="1"/>
                <c:pt idx="0">
                  <c:v>2010</c:v>
                </c:pt>
              </c:strCache>
            </c:strRef>
          </c:tx>
          <c:spPr>
            <a:solidFill>
              <a:srgbClr val="CD7371"/>
            </a:solidFill>
            <a:ln>
              <a:noFill/>
            </a:ln>
          </c:spPr>
          <c:invertIfNegative val="0"/>
          <c:dLbls>
            <c:dLbl>
              <c:idx val="0"/>
              <c:layout>
                <c:manualLayout>
                  <c:x val="-3.003003003003003E-3"/>
                  <c:y val="-2.7874595050174271E-3"/>
                </c:manualLayout>
              </c:layout>
              <c:showLegendKey val="0"/>
              <c:showVal val="1"/>
              <c:showCatName val="0"/>
              <c:showSerName val="0"/>
              <c:showPercent val="0"/>
              <c:showBubbleSize val="0"/>
            </c:dLbl>
            <c:dLbl>
              <c:idx val="2"/>
              <c:layout>
                <c:manualLayout>
                  <c:x val="-1.5015015015015015E-3"/>
                  <c:y val="5.1102833914354679E-17"/>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Sheet1!$C$2:$C$4</c:f>
              <c:numCache>
                <c:formatCode>0%</c:formatCode>
                <c:ptCount val="3"/>
                <c:pt idx="0">
                  <c:v>0.224</c:v>
                </c:pt>
                <c:pt idx="1">
                  <c:v>0.08</c:v>
                </c:pt>
                <c:pt idx="2">
                  <c:v>0.08</c:v>
                </c:pt>
              </c:numCache>
            </c:numRef>
          </c:val>
        </c:ser>
        <c:ser>
          <c:idx val="2"/>
          <c:order val="2"/>
          <c:tx>
            <c:strRef>
              <c:f>Sheet1!$D$1</c:f>
              <c:strCache>
                <c:ptCount val="1"/>
                <c:pt idx="0">
                  <c:v>2011</c:v>
                </c:pt>
              </c:strCache>
            </c:strRef>
          </c:tx>
          <c:spPr>
            <a:solidFill>
              <a:schemeClr val="accent4">
                <a:lumMod val="75000"/>
              </a:schemeClr>
            </a:solidFill>
            <a:ln>
              <a:noFill/>
            </a:ln>
          </c:spPr>
          <c:invertIfNegative val="0"/>
          <c:dLbls>
            <c:dLbl>
              <c:idx val="0"/>
              <c:layout>
                <c:manualLayout>
                  <c:x val="1.5290519877675841E-3"/>
                  <c:y val="-5.4392190823223663E-3"/>
                </c:manualLayout>
              </c:layout>
              <c:showLegendKey val="0"/>
              <c:showVal val="1"/>
              <c:showCatName val="0"/>
              <c:showSerName val="0"/>
              <c:showPercent val="0"/>
              <c:showBubbleSize val="0"/>
            </c:dLbl>
            <c:dLbl>
              <c:idx val="2"/>
              <c:layout>
                <c:manualLayout>
                  <c:x val="1.5290519877675841E-3"/>
                  <c:y val="-2.7196095411611333E-3"/>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Sheet1!$D$2:$D$4</c:f>
              <c:numCache>
                <c:formatCode>0%</c:formatCode>
                <c:ptCount val="3"/>
                <c:pt idx="0">
                  <c:v>0.26500000000000001</c:v>
                </c:pt>
                <c:pt idx="1">
                  <c:v>8.7999999999999995E-2</c:v>
                </c:pt>
                <c:pt idx="2">
                  <c:v>0.124</c:v>
                </c:pt>
              </c:numCache>
            </c:numRef>
          </c:val>
        </c:ser>
        <c:ser>
          <c:idx val="3"/>
          <c:order val="3"/>
          <c:tx>
            <c:strRef>
              <c:f>Sheet1!$E$1</c:f>
              <c:strCache>
                <c:ptCount val="1"/>
                <c:pt idx="0">
                  <c:v>2012</c:v>
                </c:pt>
              </c:strCache>
            </c:strRef>
          </c:tx>
          <c:spPr>
            <a:solidFill>
              <a:schemeClr val="accent6">
                <a:lumMod val="60000"/>
                <a:lumOff val="40000"/>
              </a:schemeClr>
            </a:solidFill>
            <a:ln>
              <a:noFill/>
            </a:ln>
          </c:spPr>
          <c:invertIfNegative val="0"/>
          <c:dLbls>
            <c:dLbl>
              <c:idx val="0"/>
              <c:layout>
                <c:manualLayout>
                  <c:x val="3.1746031746031746E-3"/>
                  <c:y val="-1.1224133123521584E-2"/>
                </c:manualLayout>
              </c:layout>
              <c:showLegendKey val="0"/>
              <c:showVal val="1"/>
              <c:showCatName val="0"/>
              <c:showSerName val="0"/>
              <c:showPercent val="0"/>
              <c:showBubbleSize val="0"/>
            </c:dLbl>
            <c:dLbl>
              <c:idx val="1"/>
              <c:layout>
                <c:manualLayout>
                  <c:x val="3.1746031746031746E-3"/>
                  <c:y val="2.8060332808804477E-3"/>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Sheet1!$E$2:$E$4</c:f>
              <c:numCache>
                <c:formatCode>0%</c:formatCode>
                <c:ptCount val="3"/>
                <c:pt idx="0">
                  <c:v>0.21199999999999999</c:v>
                </c:pt>
                <c:pt idx="1">
                  <c:v>7.0000000000000007E-2</c:v>
                </c:pt>
                <c:pt idx="2">
                  <c:v>9.4E-2</c:v>
                </c:pt>
              </c:numCache>
            </c:numRef>
          </c:val>
        </c:ser>
        <c:ser>
          <c:idx val="4"/>
          <c:order val="4"/>
          <c:tx>
            <c:strRef>
              <c:f>Sheet1!$F$1</c:f>
              <c:strCache>
                <c:ptCount val="1"/>
                <c:pt idx="0">
                  <c:v>2013</c:v>
                </c:pt>
              </c:strCache>
            </c:strRef>
          </c:tx>
          <c:spPr>
            <a:solidFill>
              <a:schemeClr val="accent5">
                <a:lumMod val="75000"/>
              </a:schemeClr>
            </a:solidFill>
            <a:ln>
              <a:noFill/>
            </a:ln>
          </c:spPr>
          <c:invertIfNegative val="0"/>
          <c:dLbls>
            <c:dLbl>
              <c:idx val="0"/>
              <c:layout>
                <c:manualLayout>
                  <c:x val="9.5238095238095247E-3"/>
                  <c:y val="0"/>
                </c:manualLayout>
              </c:layout>
              <c:showLegendKey val="0"/>
              <c:showVal val="1"/>
              <c:showCatName val="0"/>
              <c:showSerName val="0"/>
              <c:showPercent val="0"/>
              <c:showBubbleSize val="0"/>
            </c:dLbl>
            <c:dLbl>
              <c:idx val="1"/>
              <c:layout>
                <c:manualLayout>
                  <c:x val="-1.5873015873015873E-3"/>
                  <c:y val="5.6120665617607922E-3"/>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Sheet1!$F$2:$F$4</c:f>
              <c:numCache>
                <c:formatCode>0%</c:formatCode>
                <c:ptCount val="3"/>
                <c:pt idx="0">
                  <c:v>0.3039</c:v>
                </c:pt>
                <c:pt idx="1">
                  <c:v>7.4999999999999997E-2</c:v>
                </c:pt>
                <c:pt idx="2">
                  <c:v>0.13189999999999999</c:v>
                </c:pt>
              </c:numCache>
            </c:numRef>
          </c:val>
        </c:ser>
        <c:dLbls>
          <c:showLegendKey val="0"/>
          <c:showVal val="0"/>
          <c:showCatName val="0"/>
          <c:showSerName val="0"/>
          <c:showPercent val="0"/>
          <c:showBubbleSize val="0"/>
        </c:dLbls>
        <c:gapWidth val="220"/>
        <c:gapDepth val="170"/>
        <c:shape val="box"/>
        <c:axId val="264274304"/>
        <c:axId val="264275840"/>
        <c:axId val="0"/>
      </c:bar3DChart>
      <c:catAx>
        <c:axId val="264274304"/>
        <c:scaling>
          <c:orientation val="minMax"/>
        </c:scaling>
        <c:delete val="1"/>
        <c:axPos val="b"/>
        <c:numFmt formatCode="General" sourceLinked="1"/>
        <c:majorTickMark val="out"/>
        <c:minorTickMark val="none"/>
        <c:tickLblPos val="nextTo"/>
        <c:crossAx val="264275840"/>
        <c:crosses val="autoZero"/>
        <c:auto val="1"/>
        <c:lblAlgn val="ctr"/>
        <c:lblOffset val="100"/>
        <c:noMultiLvlLbl val="0"/>
      </c:catAx>
      <c:valAx>
        <c:axId val="264275840"/>
        <c:scaling>
          <c:orientation val="minMax"/>
          <c:max val="0.9"/>
          <c:min val="0"/>
        </c:scaling>
        <c:delete val="0"/>
        <c:axPos val="l"/>
        <c:majorGridlines/>
        <c:numFmt formatCode="0%" sourceLinked="1"/>
        <c:majorTickMark val="out"/>
        <c:minorTickMark val="none"/>
        <c:tickLblPos val="nextTo"/>
        <c:txPr>
          <a:bodyPr/>
          <a:lstStyle/>
          <a:p>
            <a:pPr>
              <a:defRPr sz="1700"/>
            </a:pPr>
            <a:endParaRPr lang="en-US"/>
          </a:p>
        </c:txPr>
        <c:crossAx val="264274304"/>
        <c:crosses val="autoZero"/>
        <c:crossBetween val="between"/>
        <c:majorUnit val="0.15000000000000002"/>
      </c:valAx>
      <c:dTable>
        <c:showHorzBorder val="1"/>
        <c:showVertBorder val="1"/>
        <c:showOutline val="1"/>
        <c:showKeys val="1"/>
        <c:txPr>
          <a:bodyPr/>
          <a:lstStyle/>
          <a:p>
            <a:pPr rtl="0">
              <a:defRPr sz="1700"/>
            </a:pPr>
            <a:endParaRPr lang="en-US"/>
          </a:p>
        </c:txPr>
      </c:dTable>
    </c:plotArea>
    <c:plotVisOnly val="1"/>
    <c:dispBlanksAs val="gap"/>
    <c:showDLblsOverMax val="0"/>
  </c:chart>
  <c:txPr>
    <a:bodyPr/>
    <a:lstStyle/>
    <a:p>
      <a:pPr>
        <a:defRPr sz="16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9.7500145815106451E-2"/>
          <c:y val="2.9808623762470312E-2"/>
          <c:w val="0.89221974336541265"/>
          <c:h val="0.73294786912556575"/>
        </c:manualLayout>
      </c:layout>
      <c:bar3DChart>
        <c:barDir val="col"/>
        <c:grouping val="clustered"/>
        <c:varyColors val="0"/>
        <c:ser>
          <c:idx val="0"/>
          <c:order val="0"/>
          <c:tx>
            <c:strRef>
              <c:f>Sheet1!$B$1</c:f>
              <c:strCache>
                <c:ptCount val="1"/>
                <c:pt idx="0">
                  <c:v>2013</c:v>
                </c:pt>
              </c:strCache>
            </c:strRef>
          </c:tx>
          <c:spPr>
            <a:solidFill>
              <a:schemeClr val="accent5">
                <a:lumMod val="75000"/>
              </a:schemeClr>
            </a:solidFill>
            <a:ln>
              <a:noFill/>
            </a:ln>
          </c:spPr>
          <c:invertIfNegative val="0"/>
          <c:dLbls>
            <c:dLbl>
              <c:idx val="0"/>
              <c:layout>
                <c:manualLayout>
                  <c:x val="4.8224981492698028E-3"/>
                  <c:y val="-8.6193283801227882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Sheet1!$B$2:$B$4</c:f>
              <c:numCache>
                <c:formatCode>0%</c:formatCode>
                <c:ptCount val="3"/>
                <c:pt idx="0">
                  <c:v>0.38100000000000001</c:v>
                </c:pt>
                <c:pt idx="1">
                  <c:v>0.16</c:v>
                </c:pt>
                <c:pt idx="2">
                  <c:v>0.27300000000000002</c:v>
                </c:pt>
              </c:numCache>
            </c:numRef>
          </c:val>
        </c:ser>
        <c:dLbls>
          <c:showLegendKey val="0"/>
          <c:showVal val="0"/>
          <c:showCatName val="0"/>
          <c:showSerName val="0"/>
          <c:showPercent val="0"/>
          <c:showBubbleSize val="0"/>
        </c:dLbls>
        <c:gapWidth val="140"/>
        <c:gapDepth val="370"/>
        <c:shape val="box"/>
        <c:axId val="265214592"/>
        <c:axId val="265220480"/>
        <c:axId val="0"/>
      </c:bar3DChart>
      <c:catAx>
        <c:axId val="265214592"/>
        <c:scaling>
          <c:orientation val="minMax"/>
        </c:scaling>
        <c:delete val="1"/>
        <c:axPos val="b"/>
        <c:numFmt formatCode="General" sourceLinked="1"/>
        <c:majorTickMark val="out"/>
        <c:minorTickMark val="none"/>
        <c:tickLblPos val="nextTo"/>
        <c:crossAx val="265220480"/>
        <c:crosses val="autoZero"/>
        <c:auto val="1"/>
        <c:lblAlgn val="ctr"/>
        <c:lblOffset val="100"/>
        <c:noMultiLvlLbl val="0"/>
      </c:catAx>
      <c:valAx>
        <c:axId val="265220480"/>
        <c:scaling>
          <c:orientation val="minMax"/>
          <c:max val="0.9"/>
          <c:min val="0"/>
        </c:scaling>
        <c:delete val="0"/>
        <c:axPos val="l"/>
        <c:majorGridlines/>
        <c:numFmt formatCode="0%" sourceLinked="1"/>
        <c:majorTickMark val="out"/>
        <c:minorTickMark val="none"/>
        <c:tickLblPos val="nextTo"/>
        <c:txPr>
          <a:bodyPr/>
          <a:lstStyle/>
          <a:p>
            <a:pPr>
              <a:defRPr sz="1700"/>
            </a:pPr>
            <a:endParaRPr lang="en-US"/>
          </a:p>
        </c:txPr>
        <c:crossAx val="265214592"/>
        <c:crosses val="autoZero"/>
        <c:crossBetween val="between"/>
        <c:majorUnit val="0.15000000000000002"/>
      </c:valAx>
      <c:dTable>
        <c:showHorzBorder val="1"/>
        <c:showVertBorder val="1"/>
        <c:showOutline val="1"/>
        <c:showKeys val="1"/>
        <c:txPr>
          <a:bodyPr/>
          <a:lstStyle/>
          <a:p>
            <a:pPr rtl="0">
              <a:defRPr sz="1700"/>
            </a:pPr>
            <a:endParaRPr lang="en-US"/>
          </a:p>
        </c:txPr>
      </c:dTable>
    </c:plotArea>
    <c:plotVisOnly val="1"/>
    <c:dispBlanksAs val="gap"/>
    <c:showDLblsOverMax val="0"/>
  </c:chart>
  <c:txPr>
    <a:bodyPr/>
    <a:lstStyle/>
    <a:p>
      <a:pPr>
        <a:defRPr sz="16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0"/>
      <c:perspective val="30"/>
    </c:view3D>
    <c:floor>
      <c:thickness val="0"/>
    </c:floor>
    <c:sideWall>
      <c:thickness val="0"/>
      <c:spPr>
        <a:solidFill>
          <a:schemeClr val="bg1"/>
        </a:solidFill>
        <a:ln w="3175">
          <a:solidFill>
            <a:schemeClr val="tx1">
              <a:lumMod val="85000"/>
              <a:lumOff val="15000"/>
            </a:schemeClr>
          </a:solidFill>
        </a:ln>
      </c:spPr>
    </c:sideWall>
    <c:backWall>
      <c:thickness val="0"/>
      <c:spPr>
        <a:solidFill>
          <a:schemeClr val="bg1"/>
        </a:solidFill>
        <a:ln w="3175">
          <a:solidFill>
            <a:schemeClr val="tx1">
              <a:lumMod val="85000"/>
              <a:lumOff val="15000"/>
            </a:schemeClr>
          </a:solidFill>
        </a:ln>
      </c:spPr>
    </c:backWall>
    <c:plotArea>
      <c:layout>
        <c:manualLayout>
          <c:layoutTarget val="inner"/>
          <c:xMode val="edge"/>
          <c:yMode val="edge"/>
          <c:x val="0.19183586881736869"/>
          <c:y val="3.1659490848268218E-2"/>
          <c:w val="0.72240374079453662"/>
          <c:h val="0.66792158792650924"/>
        </c:manualLayout>
      </c:layout>
      <c:bar3DChart>
        <c:barDir val="col"/>
        <c:grouping val="clustered"/>
        <c:varyColors val="0"/>
        <c:ser>
          <c:idx val="0"/>
          <c:order val="0"/>
          <c:tx>
            <c:strRef>
              <c:f>Sheet1!$B$1</c:f>
              <c:strCache>
                <c:ptCount val="1"/>
                <c:pt idx="0">
                  <c:v>2012</c:v>
                </c:pt>
              </c:strCache>
            </c:strRef>
          </c:tx>
          <c:spPr>
            <a:solidFill>
              <a:schemeClr val="accent6">
                <a:lumMod val="60000"/>
                <a:lumOff val="40000"/>
              </a:schemeClr>
            </a:solidFill>
            <a:ln>
              <a:noFill/>
            </a:ln>
          </c:spPr>
          <c:invertIfNegative val="0"/>
          <c:dLbls>
            <c:dLbl>
              <c:idx val="2"/>
              <c:layout>
                <c:manualLayout>
                  <c:x val="0"/>
                  <c:y val="1.132320070328661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Sheet1!$B$2:$B$4</c:f>
              <c:numCache>
                <c:formatCode>0%</c:formatCode>
                <c:ptCount val="3"/>
                <c:pt idx="0">
                  <c:v>0.30499999999999999</c:v>
                </c:pt>
                <c:pt idx="1">
                  <c:v>0.105</c:v>
                </c:pt>
                <c:pt idx="2">
                  <c:v>0.22600000000000001</c:v>
                </c:pt>
              </c:numCache>
            </c:numRef>
          </c:val>
        </c:ser>
        <c:ser>
          <c:idx val="1"/>
          <c:order val="1"/>
          <c:tx>
            <c:strRef>
              <c:f>Sheet1!$C$1</c:f>
              <c:strCache>
                <c:ptCount val="1"/>
                <c:pt idx="0">
                  <c:v>2013</c:v>
                </c:pt>
              </c:strCache>
            </c:strRef>
          </c:tx>
          <c:spPr>
            <a:solidFill>
              <a:schemeClr val="accent5">
                <a:lumMod val="75000"/>
              </a:schemeClr>
            </a:solidFill>
            <a:ln>
              <a:noFill/>
            </a:ln>
          </c:spPr>
          <c:invertIfNegative val="0"/>
          <c:dLbls>
            <c:dLbl>
              <c:idx val="2"/>
              <c:layout>
                <c:manualLayout>
                  <c:x val="1.6181229773462784E-3"/>
                  <c:y val="2.8308001758216676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Free &amp; Reduced Price Lunch</c:v>
                </c:pt>
                <c:pt idx="1">
                  <c:v>English Language Learners</c:v>
                </c:pt>
                <c:pt idx="2">
                  <c:v>Special Education</c:v>
                </c:pt>
              </c:strCache>
            </c:strRef>
          </c:cat>
          <c:val>
            <c:numRef>
              <c:f>Sheet1!$C$2:$C$4</c:f>
              <c:numCache>
                <c:formatCode>0%</c:formatCode>
                <c:ptCount val="3"/>
                <c:pt idx="0">
                  <c:v>0.31819999999999998</c:v>
                </c:pt>
                <c:pt idx="1">
                  <c:v>0.11070000000000001</c:v>
                </c:pt>
                <c:pt idx="2">
                  <c:v>0.23860000000000001</c:v>
                </c:pt>
              </c:numCache>
            </c:numRef>
          </c:val>
        </c:ser>
        <c:dLbls>
          <c:showLegendKey val="0"/>
          <c:showVal val="0"/>
          <c:showCatName val="0"/>
          <c:showSerName val="0"/>
          <c:showPercent val="0"/>
          <c:showBubbleSize val="0"/>
        </c:dLbls>
        <c:gapWidth val="150"/>
        <c:shape val="box"/>
        <c:axId val="264462720"/>
        <c:axId val="264464640"/>
        <c:axId val="0"/>
      </c:bar3DChart>
      <c:catAx>
        <c:axId val="264462720"/>
        <c:scaling>
          <c:orientation val="minMax"/>
        </c:scaling>
        <c:delete val="1"/>
        <c:axPos val="b"/>
        <c:numFmt formatCode="General" sourceLinked="1"/>
        <c:majorTickMark val="out"/>
        <c:minorTickMark val="none"/>
        <c:tickLblPos val="nextTo"/>
        <c:crossAx val="264464640"/>
        <c:crosses val="autoZero"/>
        <c:auto val="1"/>
        <c:lblAlgn val="ctr"/>
        <c:lblOffset val="100"/>
        <c:noMultiLvlLbl val="0"/>
      </c:catAx>
      <c:valAx>
        <c:axId val="264464640"/>
        <c:scaling>
          <c:orientation val="minMax"/>
          <c:max val="0.9"/>
          <c:min val="0"/>
        </c:scaling>
        <c:delete val="0"/>
        <c:axPos val="l"/>
        <c:majorGridlines/>
        <c:numFmt formatCode="0%" sourceLinked="1"/>
        <c:majorTickMark val="out"/>
        <c:minorTickMark val="none"/>
        <c:tickLblPos val="nextTo"/>
        <c:txPr>
          <a:bodyPr/>
          <a:lstStyle/>
          <a:p>
            <a:pPr>
              <a:defRPr sz="1700"/>
            </a:pPr>
            <a:endParaRPr lang="en-US"/>
          </a:p>
        </c:txPr>
        <c:crossAx val="264462720"/>
        <c:crosses val="autoZero"/>
        <c:crossBetween val="between"/>
        <c:majorUnit val="0.15000000000000002"/>
      </c:valAx>
      <c:dTable>
        <c:showHorzBorder val="1"/>
        <c:showVertBorder val="1"/>
        <c:showOutline val="1"/>
        <c:showKeys val="1"/>
        <c:txPr>
          <a:bodyPr/>
          <a:lstStyle/>
          <a:p>
            <a:pPr rtl="0">
              <a:defRPr sz="1700"/>
            </a:pPr>
            <a:endParaRPr lang="en-US"/>
          </a:p>
        </c:txPr>
      </c:dTable>
    </c:plotArea>
    <c:plotVisOnly val="1"/>
    <c:dispBlanksAs val="gap"/>
    <c:showDLblsOverMax val="0"/>
  </c:chart>
  <c:txPr>
    <a:bodyPr/>
    <a:lstStyle/>
    <a:p>
      <a:pPr>
        <a:defRPr sz="16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B411BD9-4A98-4193-8E7C-6282FB4E30FB}" type="datetimeFigureOut">
              <a:rPr lang="en-US" smtClean="0"/>
              <a:t>8/26/2013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5A2160E-B3C3-42A5-9B04-24D45C96D0D5}" type="slidenum">
              <a:rPr lang="en-US" smtClean="0"/>
              <a:t>‹#›</a:t>
            </a:fld>
            <a:endParaRPr lang="en-US"/>
          </a:p>
        </p:txBody>
      </p:sp>
    </p:spTree>
    <p:extLst>
      <p:ext uri="{BB962C8B-B14F-4D97-AF65-F5344CB8AC3E}">
        <p14:creationId xmlns:p14="http://schemas.microsoft.com/office/powerpoint/2010/main" val="1710368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7407B882-B6E4-4DC4-9634-BBE7502A77B7}" type="datetimeFigureOut">
              <a:rPr lang="en-US"/>
              <a:pPr>
                <a:defRPr/>
              </a:pPr>
              <a:t>8/26/2013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14476E61-8C52-42DB-AA3F-893D1917541E}" type="slidenum">
              <a:rPr lang="en-US"/>
              <a:pPr>
                <a:defRPr/>
              </a:pPr>
              <a:t>‹#›</a:t>
            </a:fld>
            <a:endParaRPr lang="en-US"/>
          </a:p>
        </p:txBody>
      </p:sp>
    </p:spTree>
    <p:extLst>
      <p:ext uri="{BB962C8B-B14F-4D97-AF65-F5344CB8AC3E}">
        <p14:creationId xmlns:p14="http://schemas.microsoft.com/office/powerpoint/2010/main" val="20727204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a:t>
            </a:fld>
            <a:endParaRPr lang="en-US"/>
          </a:p>
        </p:txBody>
      </p:sp>
    </p:spTree>
    <p:extLst>
      <p:ext uri="{BB962C8B-B14F-4D97-AF65-F5344CB8AC3E}">
        <p14:creationId xmlns:p14="http://schemas.microsoft.com/office/powerpoint/2010/main" val="3434984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a:t>
            </a:fld>
            <a:endParaRPr lang="en-US"/>
          </a:p>
        </p:txBody>
      </p:sp>
    </p:spTree>
    <p:extLst>
      <p:ext uri="{BB962C8B-B14F-4D97-AF65-F5344CB8AC3E}">
        <p14:creationId xmlns:p14="http://schemas.microsoft.com/office/powerpoint/2010/main" val="2033826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3</a:t>
            </a:fld>
            <a:endParaRPr lang="en-US"/>
          </a:p>
        </p:txBody>
      </p:sp>
    </p:spTree>
    <p:extLst>
      <p:ext uri="{BB962C8B-B14F-4D97-AF65-F5344CB8AC3E}">
        <p14:creationId xmlns:p14="http://schemas.microsoft.com/office/powerpoint/2010/main" val="109608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4</a:t>
            </a:fld>
            <a:endParaRPr lang="en-US"/>
          </a:p>
        </p:txBody>
      </p:sp>
    </p:spTree>
    <p:extLst>
      <p:ext uri="{BB962C8B-B14F-4D97-AF65-F5344CB8AC3E}">
        <p14:creationId xmlns:p14="http://schemas.microsoft.com/office/powerpoint/2010/main" val="160197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5</a:t>
            </a:fld>
            <a:endParaRPr lang="en-US"/>
          </a:p>
        </p:txBody>
      </p:sp>
    </p:spTree>
    <p:extLst>
      <p:ext uri="{BB962C8B-B14F-4D97-AF65-F5344CB8AC3E}">
        <p14:creationId xmlns:p14="http://schemas.microsoft.com/office/powerpoint/2010/main" val="1408878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6</a:t>
            </a:fld>
            <a:endParaRPr lang="en-US"/>
          </a:p>
        </p:txBody>
      </p:sp>
    </p:spTree>
    <p:extLst>
      <p:ext uri="{BB962C8B-B14F-4D97-AF65-F5344CB8AC3E}">
        <p14:creationId xmlns:p14="http://schemas.microsoft.com/office/powerpoint/2010/main" val="1408878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7</a:t>
            </a:fld>
            <a:endParaRPr lang="en-US"/>
          </a:p>
        </p:txBody>
      </p:sp>
    </p:spTree>
    <p:extLst>
      <p:ext uri="{BB962C8B-B14F-4D97-AF65-F5344CB8AC3E}">
        <p14:creationId xmlns:p14="http://schemas.microsoft.com/office/powerpoint/2010/main" val="335627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8</a:t>
            </a:fld>
            <a:endParaRPr lang="en-US"/>
          </a:p>
        </p:txBody>
      </p:sp>
    </p:spTree>
    <p:extLst>
      <p:ext uri="{BB962C8B-B14F-4D97-AF65-F5344CB8AC3E}">
        <p14:creationId xmlns:p14="http://schemas.microsoft.com/office/powerpoint/2010/main" val="46551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9</a:t>
            </a:fld>
            <a:endParaRPr lang="en-US"/>
          </a:p>
        </p:txBody>
      </p:sp>
    </p:spTree>
    <p:extLst>
      <p:ext uri="{BB962C8B-B14F-4D97-AF65-F5344CB8AC3E}">
        <p14:creationId xmlns:p14="http://schemas.microsoft.com/office/powerpoint/2010/main" val="370002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3078C80-9552-4BE0-8F98-422706F396CB}"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11</a:t>
            </a:fld>
            <a:endParaRPr lang="en-US"/>
          </a:p>
        </p:txBody>
      </p:sp>
    </p:spTree>
    <p:extLst>
      <p:ext uri="{BB962C8B-B14F-4D97-AF65-F5344CB8AC3E}">
        <p14:creationId xmlns:p14="http://schemas.microsoft.com/office/powerpoint/2010/main" val="2573111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12</a:t>
            </a:fld>
            <a:endParaRPr lang="en-US"/>
          </a:p>
        </p:txBody>
      </p:sp>
    </p:spTree>
    <p:extLst>
      <p:ext uri="{BB962C8B-B14F-4D97-AF65-F5344CB8AC3E}">
        <p14:creationId xmlns:p14="http://schemas.microsoft.com/office/powerpoint/2010/main" val="3540501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13</a:t>
            </a:fld>
            <a:endParaRPr lang="en-US"/>
          </a:p>
        </p:txBody>
      </p:sp>
    </p:spTree>
    <p:extLst>
      <p:ext uri="{BB962C8B-B14F-4D97-AF65-F5344CB8AC3E}">
        <p14:creationId xmlns:p14="http://schemas.microsoft.com/office/powerpoint/2010/main" val="335627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14</a:t>
            </a:fld>
            <a:endParaRPr lang="en-US"/>
          </a:p>
        </p:txBody>
      </p:sp>
    </p:spTree>
    <p:extLst>
      <p:ext uri="{BB962C8B-B14F-4D97-AF65-F5344CB8AC3E}">
        <p14:creationId xmlns:p14="http://schemas.microsoft.com/office/powerpoint/2010/main" val="729081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15</a:t>
            </a:fld>
            <a:endParaRPr lang="en-US"/>
          </a:p>
        </p:txBody>
      </p:sp>
    </p:spTree>
    <p:extLst>
      <p:ext uri="{BB962C8B-B14F-4D97-AF65-F5344CB8AC3E}">
        <p14:creationId xmlns:p14="http://schemas.microsoft.com/office/powerpoint/2010/main" val="3982311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16</a:t>
            </a:fld>
            <a:endParaRPr lang="en-US"/>
          </a:p>
        </p:txBody>
      </p:sp>
    </p:spTree>
    <p:extLst>
      <p:ext uri="{BB962C8B-B14F-4D97-AF65-F5344CB8AC3E}">
        <p14:creationId xmlns:p14="http://schemas.microsoft.com/office/powerpoint/2010/main" val="335627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17</a:t>
            </a:fld>
            <a:endParaRPr lang="en-US"/>
          </a:p>
        </p:txBody>
      </p:sp>
    </p:spTree>
    <p:extLst>
      <p:ext uri="{BB962C8B-B14F-4D97-AF65-F5344CB8AC3E}">
        <p14:creationId xmlns:p14="http://schemas.microsoft.com/office/powerpoint/2010/main" val="3650442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18</a:t>
            </a:fld>
            <a:endParaRPr lang="en-US"/>
          </a:p>
        </p:txBody>
      </p:sp>
    </p:spTree>
    <p:extLst>
      <p:ext uri="{BB962C8B-B14F-4D97-AF65-F5344CB8AC3E}">
        <p14:creationId xmlns:p14="http://schemas.microsoft.com/office/powerpoint/2010/main" val="3623122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3078C80-9552-4BE0-8F98-422706F396CB}"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20</a:t>
            </a:fld>
            <a:endParaRPr lang="en-US"/>
          </a:p>
        </p:txBody>
      </p:sp>
    </p:spTree>
    <p:extLst>
      <p:ext uri="{BB962C8B-B14F-4D97-AF65-F5344CB8AC3E}">
        <p14:creationId xmlns:p14="http://schemas.microsoft.com/office/powerpoint/2010/main" val="3681940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21</a:t>
            </a:fld>
            <a:endParaRPr lang="en-US"/>
          </a:p>
        </p:txBody>
      </p:sp>
    </p:spTree>
    <p:extLst>
      <p:ext uri="{BB962C8B-B14F-4D97-AF65-F5344CB8AC3E}">
        <p14:creationId xmlns:p14="http://schemas.microsoft.com/office/powerpoint/2010/main" val="424573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22</a:t>
            </a:fld>
            <a:endParaRPr lang="en-US"/>
          </a:p>
        </p:txBody>
      </p:sp>
    </p:spTree>
    <p:extLst>
      <p:ext uri="{BB962C8B-B14F-4D97-AF65-F5344CB8AC3E}">
        <p14:creationId xmlns:p14="http://schemas.microsoft.com/office/powerpoint/2010/main" val="3641168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23</a:t>
            </a:fld>
            <a:endParaRPr lang="en-US"/>
          </a:p>
        </p:txBody>
      </p:sp>
    </p:spTree>
    <p:extLst>
      <p:ext uri="{BB962C8B-B14F-4D97-AF65-F5344CB8AC3E}">
        <p14:creationId xmlns:p14="http://schemas.microsoft.com/office/powerpoint/2010/main" val="3595026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24</a:t>
            </a:fld>
            <a:endParaRPr lang="en-US"/>
          </a:p>
        </p:txBody>
      </p:sp>
    </p:spTree>
    <p:extLst>
      <p:ext uri="{BB962C8B-B14F-4D97-AF65-F5344CB8AC3E}">
        <p14:creationId xmlns:p14="http://schemas.microsoft.com/office/powerpoint/2010/main" val="2505927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25</a:t>
            </a:fld>
            <a:endParaRPr lang="en-US"/>
          </a:p>
        </p:txBody>
      </p:sp>
    </p:spTree>
    <p:extLst>
      <p:ext uri="{BB962C8B-B14F-4D97-AF65-F5344CB8AC3E}">
        <p14:creationId xmlns:p14="http://schemas.microsoft.com/office/powerpoint/2010/main" val="346133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26</a:t>
            </a:fld>
            <a:endParaRPr lang="en-US"/>
          </a:p>
        </p:txBody>
      </p:sp>
    </p:spTree>
    <p:extLst>
      <p:ext uri="{BB962C8B-B14F-4D97-AF65-F5344CB8AC3E}">
        <p14:creationId xmlns:p14="http://schemas.microsoft.com/office/powerpoint/2010/main" val="745634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27</a:t>
            </a:fld>
            <a:endParaRPr lang="en-US"/>
          </a:p>
        </p:txBody>
      </p:sp>
    </p:spTree>
    <p:extLst>
      <p:ext uri="{BB962C8B-B14F-4D97-AF65-F5344CB8AC3E}">
        <p14:creationId xmlns:p14="http://schemas.microsoft.com/office/powerpoint/2010/main" val="1655005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28</a:t>
            </a:fld>
            <a:endParaRPr lang="en-US"/>
          </a:p>
        </p:txBody>
      </p:sp>
    </p:spTree>
    <p:extLst>
      <p:ext uri="{BB962C8B-B14F-4D97-AF65-F5344CB8AC3E}">
        <p14:creationId xmlns:p14="http://schemas.microsoft.com/office/powerpoint/2010/main" val="10605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476E61-8C52-42DB-AA3F-893D1917541E}" type="slidenum">
              <a:rPr lang="en-US" smtClean="0"/>
              <a:pPr>
                <a:defRPr/>
              </a:pPr>
              <a:t>29</a:t>
            </a:fld>
            <a:endParaRPr lang="en-US"/>
          </a:p>
        </p:txBody>
      </p:sp>
    </p:spTree>
    <p:extLst>
      <p:ext uri="{BB962C8B-B14F-4D97-AF65-F5344CB8AC3E}">
        <p14:creationId xmlns:p14="http://schemas.microsoft.com/office/powerpoint/2010/main" val="3828199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3078C80-9552-4BE0-8F98-422706F396CB}" type="slidenum">
              <a:rPr lang="en-US" smtClean="0"/>
              <a:pPr>
                <a:defRPr/>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0" y="0"/>
            <a:ext cx="9144000" cy="5791200"/>
          </a:xfrm>
          <a:prstGeom prst="rect">
            <a:avLst/>
          </a:prstGeom>
          <a:gradFill flip="none" rotWithShape="1">
            <a:gsLst>
              <a:gs pos="0">
                <a:srgbClr val="FDF195"/>
              </a:gs>
              <a:gs pos="32000">
                <a:srgbClr val="FDF195">
                  <a:alpha val="80000"/>
                </a:srgbClr>
              </a:gs>
              <a:gs pos="98000">
                <a:srgbClr val="FDF195">
                  <a:alpha val="74000"/>
                </a:srgbClr>
              </a:gs>
              <a:gs pos="75000">
                <a:schemeClr val="bg1"/>
              </a:gs>
              <a:gs pos="53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019800"/>
            <a:ext cx="208121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752600"/>
            <a:ext cx="7772400" cy="1470025"/>
          </a:xfrm>
          <a:prstGeom prst="rect">
            <a:avLst/>
          </a:prstGeo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352800"/>
            <a:ext cx="6400800" cy="1981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Footer Placeholder 4"/>
          <p:cNvSpPr>
            <a:spLocks noGrp="1"/>
          </p:cNvSpPr>
          <p:nvPr>
            <p:ph type="ftr" sz="quarter" idx="10"/>
          </p:nvPr>
        </p:nvSpPr>
        <p:spPr>
          <a:xfrm>
            <a:off x="3048000" y="6343650"/>
            <a:ext cx="4876800" cy="365125"/>
          </a:xfrm>
        </p:spPr>
        <p:txBody>
          <a:bodyPr/>
          <a:lstStyle>
            <a:lvl1pPr algn="l">
              <a:defRPr sz="1400" i="1" dirty="0" smtClean="0">
                <a:solidFill>
                  <a:schemeClr val="tx1"/>
                </a:solidFill>
                <a:latin typeface="Myriad Pro Cond" pitchFamily="34" charset="0"/>
              </a:defRPr>
            </a:lvl1pPr>
          </a:lstStyle>
          <a:p>
            <a:pPr>
              <a:defRPr/>
            </a:pPr>
            <a:r>
              <a:rPr lang="en-US" smtClean="0"/>
              <a:t>education.state.mn.us</a:t>
            </a:r>
            <a:endParaRPr lang="en-US"/>
          </a:p>
        </p:txBody>
      </p:sp>
    </p:spTree>
    <p:extLst>
      <p:ext uri="{BB962C8B-B14F-4D97-AF65-F5344CB8AC3E}">
        <p14:creationId xmlns:p14="http://schemas.microsoft.com/office/powerpoint/2010/main" val="105167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6172200"/>
          </a:xfrm>
          <a:prstGeom prst="rect">
            <a:avLst/>
          </a:prstGeom>
          <a:gradFill flip="none" rotWithShape="1">
            <a:gsLst>
              <a:gs pos="0">
                <a:srgbClr val="FDEE7B"/>
              </a:gs>
              <a:gs pos="44000">
                <a:srgbClr val="FDEE7B">
                  <a:alpha val="80000"/>
                </a:srgbClr>
              </a:gs>
              <a:gs pos="84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48400"/>
            <a:ext cx="13843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lvl4pPr>
              <a:defRPr b="0">
                <a:latin typeface="Arial" pitchFamily="34" charset="0"/>
                <a:cs typeface="Arial" pitchFamily="34" charset="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Title 1"/>
          <p:cNvSpPr>
            <a:spLocks noGrp="1"/>
          </p:cNvSpPr>
          <p:nvPr>
            <p:ph type="title"/>
          </p:nvPr>
        </p:nvSpPr>
        <p:spPr>
          <a:xfrm>
            <a:off x="457200" y="304800"/>
            <a:ext cx="8229600" cy="1143000"/>
          </a:xfrm>
          <a:prstGeom prst="rect">
            <a:avLst/>
          </a:prstGeom>
        </p:spPr>
        <p:txBody>
          <a:bodyPr/>
          <a:lstStyle/>
          <a:p>
            <a:r>
              <a:rPr lang="en-US" smtClean="0"/>
              <a:t>Click to edit Master title style</a:t>
            </a:r>
            <a:endParaRPr lang="en-US" dirty="0"/>
          </a:p>
        </p:txBody>
      </p:sp>
      <p:sp>
        <p:nvSpPr>
          <p:cNvPr id="6" name="Footer Placeholder 4"/>
          <p:cNvSpPr>
            <a:spLocks noGrp="1"/>
          </p:cNvSpPr>
          <p:nvPr>
            <p:ph type="ftr" sz="quarter" idx="10"/>
          </p:nvPr>
        </p:nvSpPr>
        <p:spPr/>
        <p:txBody>
          <a:bodyPr/>
          <a:lstStyle>
            <a:lvl1pPr>
              <a:defRPr/>
            </a:lvl1pPr>
          </a:lstStyle>
          <a:p>
            <a:pPr>
              <a:defRPr/>
            </a:pPr>
            <a:r>
              <a:rPr lang="en-US"/>
              <a:t>education.state.mn.us</a:t>
            </a:r>
          </a:p>
        </p:txBody>
      </p:sp>
      <p:sp>
        <p:nvSpPr>
          <p:cNvPr id="7" name="Slide Number Placeholder 5"/>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36774F95-2352-40A8-B8B1-8984AA38F0ED}" type="slidenum">
              <a:rPr lang="en-US"/>
              <a:pPr>
                <a:defRPr/>
              </a:pPr>
              <a:t>‹#›</a:t>
            </a:fld>
            <a:endParaRPr lang="en-US" dirty="0"/>
          </a:p>
        </p:txBody>
      </p:sp>
    </p:spTree>
    <p:extLst>
      <p:ext uri="{BB962C8B-B14F-4D97-AF65-F5344CB8AC3E}">
        <p14:creationId xmlns:p14="http://schemas.microsoft.com/office/powerpoint/2010/main" val="4710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7"/>
          <p:cNvSpPr/>
          <p:nvPr userDrawn="1"/>
        </p:nvSpPr>
        <p:spPr>
          <a:xfrm>
            <a:off x="0" y="0"/>
            <a:ext cx="9144000" cy="6172200"/>
          </a:xfrm>
          <a:prstGeom prst="rect">
            <a:avLst/>
          </a:prstGeom>
          <a:gradFill flip="none" rotWithShape="1">
            <a:gsLst>
              <a:gs pos="0">
                <a:srgbClr val="FDEE7B"/>
              </a:gs>
              <a:gs pos="44000">
                <a:srgbClr val="FDEE7B">
                  <a:alpha val="80000"/>
                </a:srgbClr>
              </a:gs>
              <a:gs pos="84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48400"/>
            <a:ext cx="13843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8229600" cy="11430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7" name="Footer Placeholder 5"/>
          <p:cNvSpPr>
            <a:spLocks noGrp="1"/>
          </p:cNvSpPr>
          <p:nvPr>
            <p:ph type="ftr" sz="quarter" idx="10"/>
          </p:nvPr>
        </p:nvSpPr>
        <p:spPr/>
        <p:txBody>
          <a:bodyPr/>
          <a:lstStyle>
            <a:lvl1pPr>
              <a:defRPr/>
            </a:lvl1pPr>
          </a:lstStyle>
          <a:p>
            <a:pPr>
              <a:defRPr/>
            </a:pPr>
            <a:r>
              <a:rPr lang="en-US"/>
              <a:t>education.state.mn.us</a:t>
            </a:r>
          </a:p>
        </p:txBody>
      </p:sp>
      <p:sp>
        <p:nvSpPr>
          <p:cNvPr id="8" name="Slide Number Placeholder 6"/>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3C13F378-A2F3-4D72-B386-246764C67B31}" type="slidenum">
              <a:rPr lang="en-US"/>
              <a:pPr>
                <a:defRPr/>
              </a:pPr>
              <a:t>‹#›</a:t>
            </a:fld>
            <a:endParaRPr lang="en-US" dirty="0"/>
          </a:p>
        </p:txBody>
      </p:sp>
    </p:spTree>
    <p:extLst>
      <p:ext uri="{BB962C8B-B14F-4D97-AF65-F5344CB8AC3E}">
        <p14:creationId xmlns:p14="http://schemas.microsoft.com/office/powerpoint/2010/main" val="1311367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p:nvPr userDrawn="1"/>
        </p:nvSpPr>
        <p:spPr>
          <a:xfrm>
            <a:off x="0" y="0"/>
            <a:ext cx="9144000" cy="6172200"/>
          </a:xfrm>
          <a:prstGeom prst="rect">
            <a:avLst/>
          </a:prstGeom>
          <a:gradFill flip="none" rotWithShape="1">
            <a:gsLst>
              <a:gs pos="0">
                <a:srgbClr val="FDEE7B"/>
              </a:gs>
              <a:gs pos="44000">
                <a:srgbClr val="FDEE7B">
                  <a:alpha val="80000"/>
                </a:srgbClr>
              </a:gs>
              <a:gs pos="84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48400"/>
            <a:ext cx="13843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8229600" cy="1143000"/>
          </a:xfrm>
          <a:prstGeom prst="rect">
            <a:avLst/>
          </a:prstGeom>
        </p:spPr>
        <p:txBody>
          <a:bodyPr/>
          <a:lstStyle/>
          <a:p>
            <a:r>
              <a:rPr lang="en-US" smtClean="0"/>
              <a:t>Click to edit Master title style</a:t>
            </a:r>
            <a:endParaRPr lang="en-US"/>
          </a:p>
        </p:txBody>
      </p:sp>
      <p:sp>
        <p:nvSpPr>
          <p:cNvPr id="5" name="Footer Placeholder 3"/>
          <p:cNvSpPr>
            <a:spLocks noGrp="1"/>
          </p:cNvSpPr>
          <p:nvPr>
            <p:ph type="ftr" sz="quarter" idx="10"/>
          </p:nvPr>
        </p:nvSpPr>
        <p:spPr/>
        <p:txBody>
          <a:bodyPr/>
          <a:lstStyle>
            <a:lvl1pPr>
              <a:defRPr/>
            </a:lvl1pPr>
          </a:lstStyle>
          <a:p>
            <a:pPr>
              <a:defRPr/>
            </a:pPr>
            <a:r>
              <a:rPr lang="en-US"/>
              <a:t>education.state.mn.us</a:t>
            </a:r>
          </a:p>
        </p:txBody>
      </p:sp>
      <p:sp>
        <p:nvSpPr>
          <p:cNvPr id="6" name="Slide Number Placeholder 4"/>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EC8D0F18-0A6A-4488-8966-91D315876948}" type="slidenum">
              <a:rPr lang="en-US"/>
              <a:pPr>
                <a:defRPr/>
              </a:pPr>
              <a:t>‹#›</a:t>
            </a:fld>
            <a:endParaRPr lang="en-US" dirty="0"/>
          </a:p>
        </p:txBody>
      </p:sp>
    </p:spTree>
    <p:extLst>
      <p:ext uri="{BB962C8B-B14F-4D97-AF65-F5344CB8AC3E}">
        <p14:creationId xmlns:p14="http://schemas.microsoft.com/office/powerpoint/2010/main" val="2413625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p:nvPr userDrawn="1"/>
        </p:nvSpPr>
        <p:spPr>
          <a:xfrm>
            <a:off x="0" y="0"/>
            <a:ext cx="9144000" cy="6172200"/>
          </a:xfrm>
          <a:prstGeom prst="rect">
            <a:avLst/>
          </a:prstGeom>
          <a:gradFill flip="none" rotWithShape="1">
            <a:gsLst>
              <a:gs pos="0">
                <a:srgbClr val="FDEE7B"/>
              </a:gs>
              <a:gs pos="44000">
                <a:srgbClr val="FDEE7B">
                  <a:alpha val="80000"/>
                </a:srgbClr>
              </a:gs>
              <a:gs pos="84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48400"/>
            <a:ext cx="13843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2"/>
          <p:cNvSpPr>
            <a:spLocks noGrp="1"/>
          </p:cNvSpPr>
          <p:nvPr>
            <p:ph type="ftr" sz="quarter" idx="10"/>
          </p:nvPr>
        </p:nvSpPr>
        <p:spPr/>
        <p:txBody>
          <a:bodyPr/>
          <a:lstStyle>
            <a:lvl1pPr>
              <a:defRPr/>
            </a:lvl1pPr>
          </a:lstStyle>
          <a:p>
            <a:pPr>
              <a:defRPr/>
            </a:pPr>
            <a:r>
              <a:rPr lang="en-US"/>
              <a:t>education.state.mn.us</a:t>
            </a:r>
          </a:p>
        </p:txBody>
      </p:sp>
      <p:sp>
        <p:nvSpPr>
          <p:cNvPr id="5" name="Slide Number Placeholder 3"/>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2742C809-3C4D-41D0-8F6D-5730ED2B4586}" type="slidenum">
              <a:rPr lang="en-US"/>
              <a:pPr>
                <a:defRPr/>
              </a:pPr>
              <a:t>‹#›</a:t>
            </a:fld>
            <a:endParaRPr lang="en-US" dirty="0"/>
          </a:p>
        </p:txBody>
      </p:sp>
    </p:spTree>
    <p:extLst>
      <p:ext uri="{BB962C8B-B14F-4D97-AF65-F5344CB8AC3E}">
        <p14:creationId xmlns:p14="http://schemas.microsoft.com/office/powerpoint/2010/main" val="17949730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b="1" dirty="0" smtClean="0">
                <a:solidFill>
                  <a:srgbClr val="D2232A"/>
                </a:solidFill>
                <a:latin typeface="Arial" pitchFamily="34" charset="0"/>
                <a:cs typeface="Arial" pitchFamily="34" charset="0"/>
              </a:defRPr>
            </a:lvl1pPr>
          </a:lstStyle>
          <a:p>
            <a:pPr>
              <a:defRPr/>
            </a:pPr>
            <a:r>
              <a:rPr lang="en-US"/>
              <a:t>education.state.mn.us</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hdr="0" ftr="0" dt="0"/>
  <p:txStyles>
    <p:titleStyle>
      <a:lvl1pPr algn="ctr" rtl="0" eaLnBrk="1" fontAlgn="base" hangingPunct="1">
        <a:spcBef>
          <a:spcPct val="0"/>
        </a:spcBef>
        <a:spcAft>
          <a:spcPct val="0"/>
        </a:spcAft>
        <a:defRPr sz="3000" b="1" kern="1200">
          <a:solidFill>
            <a:srgbClr val="D2232A"/>
          </a:solidFill>
          <a:latin typeface="Arial" pitchFamily="34" charset="0"/>
          <a:ea typeface="+mj-ea"/>
          <a:cs typeface="Arial" pitchFamily="34" charset="0"/>
        </a:defRPr>
      </a:lvl1pPr>
      <a:lvl2pPr algn="ctr" rtl="0" eaLnBrk="1" fontAlgn="base" hangingPunct="1">
        <a:spcBef>
          <a:spcPct val="0"/>
        </a:spcBef>
        <a:spcAft>
          <a:spcPct val="0"/>
        </a:spcAft>
        <a:defRPr sz="3000" b="1">
          <a:solidFill>
            <a:srgbClr val="D2232A"/>
          </a:solidFill>
          <a:latin typeface="Arial" pitchFamily="34" charset="0"/>
          <a:cs typeface="Arial" pitchFamily="34" charset="0"/>
        </a:defRPr>
      </a:lvl2pPr>
      <a:lvl3pPr algn="ctr" rtl="0" eaLnBrk="1" fontAlgn="base" hangingPunct="1">
        <a:spcBef>
          <a:spcPct val="0"/>
        </a:spcBef>
        <a:spcAft>
          <a:spcPct val="0"/>
        </a:spcAft>
        <a:defRPr sz="3000" b="1">
          <a:solidFill>
            <a:srgbClr val="D2232A"/>
          </a:solidFill>
          <a:latin typeface="Arial" pitchFamily="34" charset="0"/>
          <a:cs typeface="Arial" pitchFamily="34" charset="0"/>
        </a:defRPr>
      </a:lvl3pPr>
      <a:lvl4pPr algn="ctr" rtl="0" eaLnBrk="1" fontAlgn="base" hangingPunct="1">
        <a:spcBef>
          <a:spcPct val="0"/>
        </a:spcBef>
        <a:spcAft>
          <a:spcPct val="0"/>
        </a:spcAft>
        <a:defRPr sz="3000" b="1">
          <a:solidFill>
            <a:srgbClr val="D2232A"/>
          </a:solidFill>
          <a:latin typeface="Arial" pitchFamily="34" charset="0"/>
          <a:cs typeface="Arial" pitchFamily="34" charset="0"/>
        </a:defRPr>
      </a:lvl4pPr>
      <a:lvl5pPr algn="ctr" rtl="0" eaLnBrk="1" fontAlgn="base" hangingPunct="1">
        <a:spcBef>
          <a:spcPct val="0"/>
        </a:spcBef>
        <a:spcAft>
          <a:spcPct val="0"/>
        </a:spcAft>
        <a:defRPr sz="3000" b="1">
          <a:solidFill>
            <a:srgbClr val="D2232A"/>
          </a:solidFill>
          <a:latin typeface="Arial" pitchFamily="34" charset="0"/>
          <a:cs typeface="Arial" pitchFamily="34" charset="0"/>
        </a:defRPr>
      </a:lvl5pPr>
      <a:lvl6pPr marL="457200" algn="ctr" rtl="0" eaLnBrk="1" fontAlgn="base" hangingPunct="1">
        <a:spcBef>
          <a:spcPct val="0"/>
        </a:spcBef>
        <a:spcAft>
          <a:spcPct val="0"/>
        </a:spcAft>
        <a:defRPr sz="3000" b="1">
          <a:solidFill>
            <a:srgbClr val="D2232A"/>
          </a:solidFill>
          <a:latin typeface="Arial" pitchFamily="34" charset="0"/>
          <a:cs typeface="Arial" pitchFamily="34" charset="0"/>
        </a:defRPr>
      </a:lvl6pPr>
      <a:lvl7pPr marL="914400" algn="ctr" rtl="0" eaLnBrk="1" fontAlgn="base" hangingPunct="1">
        <a:spcBef>
          <a:spcPct val="0"/>
        </a:spcBef>
        <a:spcAft>
          <a:spcPct val="0"/>
        </a:spcAft>
        <a:defRPr sz="3000" b="1">
          <a:solidFill>
            <a:srgbClr val="D2232A"/>
          </a:solidFill>
          <a:latin typeface="Arial" pitchFamily="34" charset="0"/>
          <a:cs typeface="Arial" pitchFamily="34" charset="0"/>
        </a:defRPr>
      </a:lvl7pPr>
      <a:lvl8pPr marL="1371600" algn="ctr" rtl="0" eaLnBrk="1" fontAlgn="base" hangingPunct="1">
        <a:spcBef>
          <a:spcPct val="0"/>
        </a:spcBef>
        <a:spcAft>
          <a:spcPct val="0"/>
        </a:spcAft>
        <a:defRPr sz="3000" b="1">
          <a:solidFill>
            <a:srgbClr val="D2232A"/>
          </a:solidFill>
          <a:latin typeface="Arial" pitchFamily="34" charset="0"/>
          <a:cs typeface="Arial" pitchFamily="34" charset="0"/>
        </a:defRPr>
      </a:lvl8pPr>
      <a:lvl9pPr marL="1828800" algn="ctr" rtl="0" eaLnBrk="1" fontAlgn="base" hangingPunct="1">
        <a:spcBef>
          <a:spcPct val="0"/>
        </a:spcBef>
        <a:spcAft>
          <a:spcPct val="0"/>
        </a:spcAft>
        <a:defRPr sz="3000" b="1">
          <a:solidFill>
            <a:srgbClr val="D2232A"/>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Font typeface="Arial" pitchFamily="34" charset="0"/>
        <a:buChar char="•"/>
        <a:defRPr sz="2600" b="1"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200" b="1" kern="1200">
          <a:solidFill>
            <a:schemeClr val="tx1"/>
          </a:solidFill>
          <a:latin typeface="Arial" pitchFamily="34" charset="0"/>
          <a:ea typeface="+mn-ea"/>
          <a:cs typeface="Arial" pitchFamily="34" charset="0"/>
        </a:defRPr>
      </a:lvl2pPr>
      <a:lvl3pPr marL="1257300" indent="-342900" algn="l" rtl="0" eaLnBrk="1" fontAlgn="base" hangingPunct="1">
        <a:spcBef>
          <a:spcPct val="20000"/>
        </a:spcBef>
        <a:spcAft>
          <a:spcPct val="0"/>
        </a:spcAft>
        <a:buFont typeface="Wingdings" pitchFamily="2" charset="2"/>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b="1" kern="1200">
          <a:solidFill>
            <a:schemeClr val="tx1"/>
          </a:solidFill>
          <a:latin typeface="+mn-lt"/>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3" name="Title 7"/>
          <p:cNvSpPr>
            <a:spLocks noGrp="1"/>
          </p:cNvSpPr>
          <p:nvPr>
            <p:ph type="ctrTitle"/>
          </p:nvPr>
        </p:nvSpPr>
        <p:spPr bwMode="auto">
          <a:xfrm>
            <a:off x="685800" y="1752601"/>
            <a:ext cx="77724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dirty="0" smtClean="0"/>
              <a:t>2013 </a:t>
            </a:r>
            <a:br>
              <a:rPr lang="en-US" sz="3200" dirty="0" smtClean="0"/>
            </a:br>
            <a:r>
              <a:rPr lang="en-US" sz="3200" dirty="0" smtClean="0"/>
              <a:t>Minnesota Assessment Results</a:t>
            </a:r>
          </a:p>
        </p:txBody>
      </p:sp>
      <p:sp>
        <p:nvSpPr>
          <p:cNvPr id="2" name="Subtitle 1"/>
          <p:cNvSpPr>
            <a:spLocks noGrp="1"/>
          </p:cNvSpPr>
          <p:nvPr>
            <p:ph type="subTitle" idx="1"/>
          </p:nvPr>
        </p:nvSpPr>
        <p:spPr>
          <a:xfrm>
            <a:off x="1371600" y="3352800"/>
            <a:ext cx="6400800" cy="533400"/>
          </a:xfrm>
        </p:spPr>
        <p:txBody>
          <a:bodyPr/>
          <a:lstStyle/>
          <a:p>
            <a:r>
              <a:rPr lang="en-US" dirty="0" smtClean="0"/>
              <a:t>Mathematics, Reading and Science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3"/>
          <p:cNvSpPr>
            <a:spLocks noGrp="1"/>
          </p:cNvSpPr>
          <p:nvPr>
            <p:ph type="title"/>
          </p:nvPr>
        </p:nvSpPr>
        <p:spPr bwMode="auto">
          <a:xfrm>
            <a:off x="1143000" y="381000"/>
            <a:ext cx="67818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t>2013 Mathematics, Reading and Science Results</a:t>
            </a:r>
          </a:p>
        </p:txBody>
      </p:sp>
      <p:sp>
        <p:nvSpPr>
          <p:cNvPr id="9218" name="Content Placeholder 4"/>
          <p:cNvSpPr>
            <a:spLocks noGrp="1"/>
          </p:cNvSpPr>
          <p:nvPr>
            <p:ph idx="1"/>
          </p:nvPr>
        </p:nvSpPr>
        <p:spPr>
          <a:xfrm>
            <a:off x="457200" y="1676400"/>
            <a:ext cx="8458200" cy="4449763"/>
          </a:xfrm>
        </p:spPr>
        <p:txBody>
          <a:bodyPr/>
          <a:lstStyle/>
          <a:p>
            <a:pPr marL="342900" lvl="1" indent="-342900">
              <a:lnSpc>
                <a:spcPct val="80000"/>
              </a:lnSpc>
              <a:buFont typeface="Arial" pitchFamily="34" charset="0"/>
              <a:buChar char="•"/>
            </a:pPr>
            <a:r>
              <a:rPr lang="en-US" sz="2400" b="0" dirty="0">
                <a:latin typeface="Arial" charset="0"/>
                <a:cs typeface="Arial" charset="0"/>
              </a:rPr>
              <a:t>What is being released?</a:t>
            </a:r>
          </a:p>
          <a:p>
            <a:pPr lvl="1">
              <a:lnSpc>
                <a:spcPct val="80000"/>
              </a:lnSpc>
              <a:buFont typeface="Courier New" pitchFamily="49" charset="0"/>
              <a:buChar char="o"/>
            </a:pPr>
            <a:r>
              <a:rPr lang="en-US" b="0" dirty="0"/>
              <a:t>2013 Minnesota Assessment Results include student performance in mathematics, reading and science from three testing programs:</a:t>
            </a:r>
          </a:p>
          <a:p>
            <a:pPr marL="2112963" lvl="2" indent="-457200"/>
            <a:r>
              <a:rPr lang="en-US" dirty="0" smtClean="0"/>
              <a:t>MCA</a:t>
            </a:r>
          </a:p>
          <a:p>
            <a:pPr marL="2112963" lvl="2" indent="-457200"/>
            <a:r>
              <a:rPr lang="en-US" dirty="0" smtClean="0"/>
              <a:t>MCA-Modified</a:t>
            </a:r>
          </a:p>
          <a:p>
            <a:pPr marL="2112963" lvl="2" indent="-457200"/>
            <a:r>
              <a:rPr lang="en-US" dirty="0" smtClean="0"/>
              <a:t>MTAS</a:t>
            </a:r>
          </a:p>
          <a:p>
            <a:pPr lvl="1">
              <a:lnSpc>
                <a:spcPct val="80000"/>
              </a:lnSpc>
              <a:buFont typeface="Courier New" pitchFamily="49" charset="0"/>
              <a:buChar char="o"/>
            </a:pPr>
            <a:r>
              <a:rPr lang="en-US" b="0" dirty="0"/>
              <a:t>These tests measure how Minnesota students are doing on </a:t>
            </a:r>
            <a:r>
              <a:rPr lang="en-US" b="0" dirty="0" smtClean="0"/>
              <a:t>state academic </a:t>
            </a:r>
            <a:r>
              <a:rPr lang="en-US" b="0" dirty="0"/>
              <a:t>standards in mathematics, reading and science.</a:t>
            </a:r>
          </a:p>
          <a:p>
            <a:pPr lvl="1">
              <a:lnSpc>
                <a:spcPct val="80000"/>
              </a:lnSpc>
              <a:buFont typeface="Courier New" pitchFamily="49" charset="0"/>
              <a:buChar char="o"/>
            </a:pPr>
            <a:r>
              <a:rPr lang="en-US" b="0" dirty="0"/>
              <a:t>The assessments are direct measures of student </a:t>
            </a:r>
            <a:r>
              <a:rPr lang="en-US" b="0" dirty="0" smtClean="0"/>
              <a:t>performance.</a:t>
            </a:r>
            <a:endParaRPr lang="en-US" b="0" dirty="0"/>
          </a:p>
        </p:txBody>
      </p:sp>
      <p:sp>
        <p:nvSpPr>
          <p:cNvPr id="9220"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AB8E95F-6756-4029-86CC-41F14429CF1B}" type="slidenum">
              <a:rPr lang="en-US">
                <a:latin typeface="Arial" pitchFamily="34" charset="0"/>
              </a:rPr>
              <a:pPr fontAlgn="base">
                <a:spcBef>
                  <a:spcPct val="0"/>
                </a:spcBef>
                <a:spcAft>
                  <a:spcPct val="0"/>
                </a:spcAft>
              </a:pPr>
              <a:t>2</a:t>
            </a:fld>
            <a:endParaRPr lang="en-US">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990600"/>
            <a:ext cx="8001000" cy="5105400"/>
          </a:xfrm>
        </p:spPr>
        <p:txBody>
          <a:bodyPr/>
          <a:lstStyle/>
          <a:p>
            <a:pPr marL="342900" lvl="1" indent="-342900">
              <a:lnSpc>
                <a:spcPct val="80000"/>
              </a:lnSpc>
              <a:buFont typeface="Arial" pitchFamily="34" charset="0"/>
              <a:buChar char="•"/>
            </a:pPr>
            <a:r>
              <a:rPr lang="en-US" sz="2400" b="0" dirty="0">
                <a:latin typeface="Arial" charset="0"/>
                <a:cs typeface="Arial" charset="0"/>
              </a:rPr>
              <a:t>Mathematics assessments in grades 3-8 test </a:t>
            </a:r>
            <a:r>
              <a:rPr lang="en-US" sz="2400" b="0" dirty="0"/>
              <a:t>performance on </a:t>
            </a:r>
            <a:r>
              <a:rPr lang="en-US" sz="2400" b="0" dirty="0" smtClean="0">
                <a:latin typeface="Arial" charset="0"/>
                <a:cs typeface="Arial" charset="0"/>
              </a:rPr>
              <a:t>2007 </a:t>
            </a:r>
            <a:r>
              <a:rPr lang="en-US" sz="2400" b="0" dirty="0">
                <a:latin typeface="Arial" charset="0"/>
                <a:cs typeface="Arial" charset="0"/>
              </a:rPr>
              <a:t>Minnesota Academic </a:t>
            </a:r>
            <a:r>
              <a:rPr lang="en-US" sz="2400" b="0" dirty="0" smtClean="0">
                <a:latin typeface="Arial" charset="0"/>
                <a:cs typeface="Arial" charset="0"/>
              </a:rPr>
              <a:t>Standards</a:t>
            </a:r>
          </a:p>
          <a:p>
            <a:pPr lvl="1">
              <a:lnSpc>
                <a:spcPct val="80000"/>
              </a:lnSpc>
              <a:buFont typeface="Courier New" pitchFamily="49" charset="0"/>
              <a:buChar char="o"/>
            </a:pPr>
            <a:r>
              <a:rPr lang="en-US" b="0" dirty="0" smtClean="0"/>
              <a:t>MCA-III was first given to students in </a:t>
            </a:r>
            <a:r>
              <a:rPr lang="en-US" b="0" dirty="0"/>
              <a:t>2011</a:t>
            </a:r>
          </a:p>
          <a:p>
            <a:pPr marL="342900" lvl="1" indent="-342900">
              <a:lnSpc>
                <a:spcPct val="80000"/>
              </a:lnSpc>
              <a:buFont typeface="Arial" pitchFamily="34" charset="0"/>
              <a:buChar char="•"/>
            </a:pPr>
            <a:endParaRPr lang="en-US" sz="1400" b="0" dirty="0" smtClean="0">
              <a:latin typeface="Arial" charset="0"/>
              <a:cs typeface="Arial" charset="0"/>
            </a:endParaRPr>
          </a:p>
          <a:p>
            <a:pPr marL="342900" lvl="1" indent="-342900">
              <a:lnSpc>
                <a:spcPct val="80000"/>
              </a:lnSpc>
              <a:buFont typeface="Arial" pitchFamily="34" charset="0"/>
              <a:buChar char="•"/>
            </a:pPr>
            <a:r>
              <a:rPr lang="en-US" sz="2400" b="0" dirty="0" smtClean="0">
                <a:latin typeface="Arial" charset="0"/>
                <a:cs typeface="Arial" charset="0"/>
              </a:rPr>
              <a:t>Mathematics </a:t>
            </a:r>
            <a:r>
              <a:rPr lang="en-US" sz="2400" b="0" dirty="0">
                <a:latin typeface="Arial" charset="0"/>
                <a:cs typeface="Arial" charset="0"/>
              </a:rPr>
              <a:t>assessments in </a:t>
            </a:r>
            <a:r>
              <a:rPr lang="en-US" sz="2400" b="0" dirty="0" smtClean="0">
                <a:latin typeface="Arial" charset="0"/>
                <a:cs typeface="Arial" charset="0"/>
              </a:rPr>
              <a:t>grade 11 </a:t>
            </a:r>
            <a:r>
              <a:rPr lang="en-US" sz="2400" b="0" dirty="0">
                <a:latin typeface="Arial" charset="0"/>
                <a:cs typeface="Arial" charset="0"/>
              </a:rPr>
              <a:t>test </a:t>
            </a:r>
            <a:r>
              <a:rPr lang="en-US" sz="2400" b="0" dirty="0"/>
              <a:t>performance on </a:t>
            </a:r>
            <a:r>
              <a:rPr lang="en-US" sz="2400" b="0" dirty="0" smtClean="0">
                <a:latin typeface="Arial" charset="0"/>
                <a:cs typeface="Arial" charset="0"/>
              </a:rPr>
              <a:t>2003 </a:t>
            </a:r>
            <a:r>
              <a:rPr lang="en-US" sz="2400" b="0" dirty="0">
                <a:latin typeface="Arial" charset="0"/>
                <a:cs typeface="Arial" charset="0"/>
              </a:rPr>
              <a:t>Minnesota Academic </a:t>
            </a:r>
            <a:r>
              <a:rPr lang="en-US" sz="2400" b="0" dirty="0" smtClean="0">
                <a:latin typeface="Arial" charset="0"/>
                <a:cs typeface="Arial" charset="0"/>
              </a:rPr>
              <a:t>Standards</a:t>
            </a:r>
          </a:p>
          <a:p>
            <a:pPr marL="342900" lvl="1" indent="-342900">
              <a:lnSpc>
                <a:spcPct val="80000"/>
              </a:lnSpc>
              <a:buFont typeface="Arial" pitchFamily="34" charset="0"/>
              <a:buChar char="•"/>
            </a:pPr>
            <a:endParaRPr lang="en-US" sz="1400" b="0" dirty="0">
              <a:latin typeface="Arial" charset="0"/>
              <a:cs typeface="Arial" charset="0"/>
            </a:endParaRPr>
          </a:p>
          <a:p>
            <a:pPr marL="342900" lvl="1" indent="-342900">
              <a:lnSpc>
                <a:spcPct val="80000"/>
              </a:lnSpc>
              <a:buFont typeface="Arial" pitchFamily="34" charset="0"/>
              <a:buChar char="•"/>
            </a:pPr>
            <a:r>
              <a:rPr lang="en-US" sz="2400" b="0" dirty="0" smtClean="0">
                <a:latin typeface="Arial" charset="0"/>
                <a:cs typeface="Arial" charset="0"/>
              </a:rPr>
              <a:t>Reading assessments in grades 3-8 and 10 test </a:t>
            </a:r>
            <a:r>
              <a:rPr lang="en-US" sz="2400" b="0" dirty="0"/>
              <a:t>performance on </a:t>
            </a:r>
            <a:r>
              <a:rPr lang="en-US" sz="2400" b="0" dirty="0" smtClean="0">
                <a:latin typeface="Arial" charset="0"/>
                <a:cs typeface="Arial" charset="0"/>
              </a:rPr>
              <a:t>2010 Minnesota Academic Standards</a:t>
            </a:r>
          </a:p>
          <a:p>
            <a:pPr lvl="1">
              <a:lnSpc>
                <a:spcPct val="80000"/>
              </a:lnSpc>
              <a:buFont typeface="Courier New" pitchFamily="49" charset="0"/>
              <a:buChar char="o"/>
            </a:pPr>
            <a:r>
              <a:rPr lang="en-US" b="0" dirty="0"/>
              <a:t>New assessments </a:t>
            </a:r>
            <a:r>
              <a:rPr lang="en-US" b="0" dirty="0" smtClean="0"/>
              <a:t>given to students for the first time</a:t>
            </a:r>
            <a:endParaRPr lang="en-US" b="0" dirty="0"/>
          </a:p>
          <a:p>
            <a:pPr lvl="1">
              <a:lnSpc>
                <a:spcPct val="80000"/>
              </a:lnSpc>
              <a:buFont typeface="Courier New" pitchFamily="49" charset="0"/>
              <a:buChar char="o"/>
            </a:pPr>
            <a:r>
              <a:rPr lang="en-US" b="0" dirty="0" smtClean="0"/>
              <a:t>Increased test rigor is consistent with higher expectations in new standards</a:t>
            </a:r>
          </a:p>
          <a:p>
            <a:pPr marL="342900" lvl="1" indent="-342900">
              <a:lnSpc>
                <a:spcPct val="80000"/>
              </a:lnSpc>
              <a:buFont typeface="Arial" pitchFamily="34" charset="0"/>
              <a:buChar char="•"/>
            </a:pPr>
            <a:endParaRPr lang="en-US" sz="1400" b="0" dirty="0">
              <a:latin typeface="Arial" charset="0"/>
              <a:cs typeface="Arial" charset="0"/>
            </a:endParaRPr>
          </a:p>
          <a:p>
            <a:pPr marL="342900" lvl="1" indent="-342900">
              <a:lnSpc>
                <a:spcPct val="80000"/>
              </a:lnSpc>
              <a:buFont typeface="Arial" pitchFamily="34" charset="0"/>
              <a:buChar char="•"/>
            </a:pPr>
            <a:r>
              <a:rPr lang="en-US" sz="2400" b="0" dirty="0" smtClean="0">
                <a:latin typeface="Arial" charset="0"/>
                <a:cs typeface="Arial" charset="0"/>
              </a:rPr>
              <a:t>Science assessments in grades 5, 8, and HS test </a:t>
            </a:r>
            <a:r>
              <a:rPr lang="en-US" sz="2400" b="0" dirty="0"/>
              <a:t>performance on </a:t>
            </a:r>
            <a:r>
              <a:rPr lang="en-US" sz="2400" b="0" dirty="0" smtClean="0">
                <a:latin typeface="Arial" charset="0"/>
                <a:cs typeface="Arial" charset="0"/>
              </a:rPr>
              <a:t>2009 Minnesota Academic Standards</a:t>
            </a:r>
          </a:p>
          <a:p>
            <a:pPr lvl="1">
              <a:lnSpc>
                <a:spcPct val="80000"/>
              </a:lnSpc>
              <a:buFont typeface="Courier New" pitchFamily="49" charset="0"/>
              <a:buChar char="o"/>
            </a:pPr>
            <a:r>
              <a:rPr lang="en-US" b="0" dirty="0"/>
              <a:t>MCA-III </a:t>
            </a:r>
            <a:r>
              <a:rPr lang="en-US" b="0" dirty="0" smtClean="0"/>
              <a:t>started in 2012</a:t>
            </a:r>
            <a:endParaRPr lang="en-US" b="0" dirty="0"/>
          </a:p>
        </p:txBody>
      </p:sp>
      <p:sp>
        <p:nvSpPr>
          <p:cNvPr id="3" name="Title 2"/>
          <p:cNvSpPr>
            <a:spLocks noGrp="1"/>
          </p:cNvSpPr>
          <p:nvPr>
            <p:ph type="title"/>
          </p:nvPr>
        </p:nvSpPr>
        <p:spPr>
          <a:xfrm>
            <a:off x="457200" y="304800"/>
            <a:ext cx="8229600" cy="533400"/>
          </a:xfrm>
        </p:spPr>
        <p:txBody>
          <a:bodyPr/>
          <a:lstStyle/>
          <a:p>
            <a:r>
              <a:rPr lang="en-US" dirty="0" smtClean="0"/>
              <a:t>Test Overview</a:t>
            </a:r>
            <a:br>
              <a:rPr lang="en-US" dirty="0" smtClean="0"/>
            </a:br>
            <a:r>
              <a:rPr lang="en-US" dirty="0" smtClean="0"/>
              <a:t> </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3</a:t>
            </a:fld>
            <a:endParaRPr lang="en-US" dirty="0"/>
          </a:p>
        </p:txBody>
      </p:sp>
    </p:spTree>
    <p:extLst>
      <p:ext uri="{BB962C8B-B14F-4D97-AF65-F5344CB8AC3E}">
        <p14:creationId xmlns:p14="http://schemas.microsoft.com/office/powerpoint/2010/main" val="1256848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077200" cy="4876800"/>
          </a:xfrm>
        </p:spPr>
        <p:txBody>
          <a:bodyPr/>
          <a:lstStyle/>
          <a:p>
            <a:pPr marL="0" lvl="1" indent="0">
              <a:lnSpc>
                <a:spcPct val="80000"/>
              </a:lnSpc>
              <a:buNone/>
            </a:pPr>
            <a:r>
              <a:rPr lang="en-US" sz="2600" dirty="0" smtClean="0">
                <a:latin typeface="Arial" charset="0"/>
                <a:cs typeface="Arial" charset="0"/>
              </a:rPr>
              <a:t>Mathematics</a:t>
            </a:r>
          </a:p>
          <a:p>
            <a:pPr marL="342900" lvl="1" indent="-342900">
              <a:lnSpc>
                <a:spcPct val="80000"/>
              </a:lnSpc>
              <a:buFont typeface="Arial" pitchFamily="34" charset="0"/>
              <a:buChar char="•"/>
            </a:pPr>
            <a:r>
              <a:rPr lang="en-US" sz="2400" b="0" dirty="0" smtClean="0">
                <a:latin typeface="Arial" charset="0"/>
                <a:cs typeface="Arial" charset="0"/>
              </a:rPr>
              <a:t>Grades 3-8 MCA-III</a:t>
            </a:r>
            <a:endParaRPr lang="en-US" sz="2400" b="0" dirty="0">
              <a:latin typeface="Arial" charset="0"/>
              <a:cs typeface="Arial" charset="0"/>
            </a:endParaRPr>
          </a:p>
          <a:p>
            <a:pPr lvl="1">
              <a:lnSpc>
                <a:spcPct val="80000"/>
              </a:lnSpc>
              <a:buFont typeface="Courier New" pitchFamily="49" charset="0"/>
              <a:buChar char="o"/>
            </a:pPr>
            <a:r>
              <a:rPr lang="en-US" b="0" dirty="0" smtClean="0"/>
              <a:t>Statewide scores, in all grades, have gone up since 2011</a:t>
            </a:r>
          </a:p>
          <a:p>
            <a:pPr lvl="2">
              <a:lnSpc>
                <a:spcPct val="80000"/>
              </a:lnSpc>
              <a:buFont typeface="Courier New" pitchFamily="49" charset="0"/>
              <a:buChar char="o"/>
            </a:pPr>
            <a:r>
              <a:rPr lang="en-US" dirty="0" smtClean="0"/>
              <a:t>In 2012 students were given up to three opportunities to take the test online; highest score was score of record</a:t>
            </a:r>
          </a:p>
          <a:p>
            <a:pPr lvl="2">
              <a:lnSpc>
                <a:spcPct val="80000"/>
              </a:lnSpc>
              <a:buFont typeface="Courier New" pitchFamily="49" charset="0"/>
              <a:buChar char="o"/>
            </a:pPr>
            <a:r>
              <a:rPr lang="en-US" dirty="0" smtClean="0"/>
              <a:t>In 2013 Minnesota’s flexibility waiver allowed students only one opportunity to test</a:t>
            </a:r>
          </a:p>
          <a:p>
            <a:pPr marL="914400" lvl="2" indent="0">
              <a:lnSpc>
                <a:spcPct val="80000"/>
              </a:lnSpc>
              <a:buNone/>
            </a:pPr>
            <a:endParaRPr lang="en-US" sz="1200" b="0" dirty="0"/>
          </a:p>
          <a:p>
            <a:pPr marL="342900" lvl="1" indent="-342900">
              <a:lnSpc>
                <a:spcPct val="80000"/>
              </a:lnSpc>
              <a:buFont typeface="Arial" pitchFamily="34" charset="0"/>
              <a:buChar char="•"/>
            </a:pPr>
            <a:r>
              <a:rPr lang="en-US" sz="2400" b="0" dirty="0" smtClean="0">
                <a:latin typeface="Arial" charset="0"/>
                <a:cs typeface="Arial" charset="0"/>
              </a:rPr>
              <a:t>Grade </a:t>
            </a:r>
            <a:r>
              <a:rPr lang="en-US" sz="2400" b="0" dirty="0">
                <a:latin typeface="Arial" charset="0"/>
                <a:cs typeface="Arial" charset="0"/>
              </a:rPr>
              <a:t>11 MCA-II</a:t>
            </a:r>
          </a:p>
          <a:p>
            <a:pPr lvl="1">
              <a:lnSpc>
                <a:spcPct val="80000"/>
              </a:lnSpc>
              <a:buFont typeface="Courier New" pitchFamily="49" charset="0"/>
              <a:buChar char="o"/>
            </a:pPr>
            <a:r>
              <a:rPr lang="en-US" b="0" dirty="0" smtClean="0"/>
              <a:t>Statewide scores went up</a:t>
            </a:r>
          </a:p>
          <a:p>
            <a:pPr lvl="1">
              <a:lnSpc>
                <a:spcPct val="80000"/>
              </a:lnSpc>
              <a:buFont typeface="Courier New" pitchFamily="49" charset="0"/>
              <a:buChar char="o"/>
            </a:pPr>
            <a:r>
              <a:rPr lang="en-US" b="0" dirty="0" smtClean="0"/>
              <a:t>Teachers, principals and districts continue to sharpen their focus on career and college preparation</a:t>
            </a:r>
            <a:endParaRPr lang="en-US" b="0" dirty="0"/>
          </a:p>
          <a:p>
            <a:pPr marL="457200" lvl="1" indent="0">
              <a:buNone/>
            </a:pPr>
            <a:endParaRPr lang="en-US" sz="1200" dirty="0" smtClean="0"/>
          </a:p>
          <a:p>
            <a:pPr marL="457200" lvl="1" indent="0">
              <a:buNone/>
            </a:pPr>
            <a:endParaRPr lang="en-US" sz="1200" dirty="0" smtClean="0"/>
          </a:p>
          <a:p>
            <a:pPr marL="457200" lvl="1" indent="0">
              <a:buNone/>
            </a:pPr>
            <a:endParaRPr lang="en-US" sz="1200" dirty="0" smtClean="0"/>
          </a:p>
          <a:p>
            <a:pPr marL="0" lvl="1" indent="0">
              <a:lnSpc>
                <a:spcPct val="80000"/>
              </a:lnSpc>
              <a:buNone/>
            </a:pPr>
            <a:r>
              <a:rPr lang="en-US" b="0" dirty="0">
                <a:latin typeface="Arial" charset="0"/>
                <a:cs typeface="Arial" charset="0"/>
              </a:rPr>
              <a:t>For further data analysis, please visit the MDE Data Center</a:t>
            </a:r>
          </a:p>
          <a:p>
            <a:pPr lvl="1"/>
            <a:endParaRPr lang="en-US" dirty="0" smtClean="0"/>
          </a:p>
          <a:p>
            <a:endParaRPr lang="en-US" dirty="0" smtClean="0"/>
          </a:p>
        </p:txBody>
      </p:sp>
      <p:sp>
        <p:nvSpPr>
          <p:cNvPr id="3" name="Title 2"/>
          <p:cNvSpPr>
            <a:spLocks noGrp="1"/>
          </p:cNvSpPr>
          <p:nvPr>
            <p:ph type="title"/>
          </p:nvPr>
        </p:nvSpPr>
        <p:spPr>
          <a:xfrm>
            <a:off x="457200" y="304800"/>
            <a:ext cx="8229600" cy="762000"/>
          </a:xfrm>
        </p:spPr>
        <p:txBody>
          <a:bodyPr/>
          <a:lstStyle/>
          <a:p>
            <a:r>
              <a:rPr lang="en-US" dirty="0" smtClean="0"/>
              <a:t>2013 MCA Assessment Results Summary</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4</a:t>
            </a:fld>
            <a:endParaRPr lang="en-US" dirty="0"/>
          </a:p>
        </p:txBody>
      </p:sp>
    </p:spTree>
    <p:extLst>
      <p:ext uri="{BB962C8B-B14F-4D97-AF65-F5344CB8AC3E}">
        <p14:creationId xmlns:p14="http://schemas.microsoft.com/office/powerpoint/2010/main" val="1639492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53000"/>
          </a:xfrm>
        </p:spPr>
        <p:txBody>
          <a:bodyPr/>
          <a:lstStyle/>
          <a:p>
            <a:pPr marL="0" lvl="1" indent="0">
              <a:lnSpc>
                <a:spcPct val="80000"/>
              </a:lnSpc>
              <a:buNone/>
            </a:pPr>
            <a:r>
              <a:rPr lang="en-US" sz="2600" dirty="0" smtClean="0">
                <a:latin typeface="Arial" charset="0"/>
                <a:cs typeface="Arial" charset="0"/>
              </a:rPr>
              <a:t>Reading</a:t>
            </a:r>
          </a:p>
          <a:p>
            <a:pPr marL="342900" lvl="1" indent="-342900">
              <a:lnSpc>
                <a:spcPct val="80000"/>
              </a:lnSpc>
              <a:buFont typeface="Arial" pitchFamily="34" charset="0"/>
              <a:buChar char="•"/>
            </a:pPr>
            <a:r>
              <a:rPr lang="en-US" sz="2400" b="0" dirty="0" smtClean="0">
                <a:latin typeface="Arial" charset="0"/>
                <a:cs typeface="Arial" charset="0"/>
              </a:rPr>
              <a:t>New assessments this year</a:t>
            </a:r>
          </a:p>
          <a:p>
            <a:pPr marL="342900" lvl="1" indent="-342900">
              <a:lnSpc>
                <a:spcPct val="80000"/>
              </a:lnSpc>
              <a:buFont typeface="Arial" pitchFamily="34" charset="0"/>
              <a:buChar char="•"/>
            </a:pPr>
            <a:r>
              <a:rPr lang="en-US" sz="2400" b="0" dirty="0" smtClean="0">
                <a:latin typeface="Arial" charset="0"/>
                <a:cs typeface="Arial" charset="0"/>
              </a:rPr>
              <a:t>Increased rigor consistent with Minnesota Academic Standards</a:t>
            </a:r>
          </a:p>
          <a:p>
            <a:pPr marL="857250" lvl="2">
              <a:lnSpc>
                <a:spcPct val="80000"/>
              </a:lnSpc>
              <a:buFont typeface="Arial" pitchFamily="34" charset="0"/>
              <a:buChar char="•"/>
            </a:pPr>
            <a:r>
              <a:rPr lang="en-US" dirty="0">
                <a:latin typeface="Arial" charset="0"/>
                <a:cs typeface="Arial" charset="0"/>
              </a:rPr>
              <a:t>Scores reflect additional text complexity, including making connections between two passages </a:t>
            </a:r>
            <a:endParaRPr lang="en-US" b="0" dirty="0" smtClean="0">
              <a:latin typeface="Arial" charset="0"/>
              <a:cs typeface="Arial" charset="0"/>
            </a:endParaRPr>
          </a:p>
          <a:p>
            <a:pPr marL="857250" lvl="2">
              <a:lnSpc>
                <a:spcPct val="80000"/>
              </a:lnSpc>
              <a:buFont typeface="Arial" pitchFamily="34" charset="0"/>
              <a:buChar char="•"/>
            </a:pPr>
            <a:r>
              <a:rPr lang="en-US" dirty="0" smtClean="0">
                <a:latin typeface="Arial" charset="0"/>
                <a:cs typeface="Arial" charset="0"/>
              </a:rPr>
              <a:t>Increased cognitive demand based on Depth of Knowledge</a:t>
            </a:r>
          </a:p>
          <a:p>
            <a:pPr marL="857250" lvl="2">
              <a:lnSpc>
                <a:spcPct val="80000"/>
              </a:lnSpc>
              <a:buFont typeface="Arial" pitchFamily="34" charset="0"/>
              <a:buChar char="•"/>
            </a:pPr>
            <a:r>
              <a:rPr lang="en-US" dirty="0" smtClean="0">
                <a:latin typeface="Arial" charset="0"/>
                <a:cs typeface="Arial" charset="0"/>
              </a:rPr>
              <a:t>Minnesota Academic Standards are based on Common Core State Standards</a:t>
            </a:r>
            <a:endParaRPr lang="en-US" b="0" dirty="0" smtClean="0">
              <a:latin typeface="Arial" charset="0"/>
              <a:cs typeface="Arial" charset="0"/>
            </a:endParaRPr>
          </a:p>
          <a:p>
            <a:pPr marL="342900" lvl="1" indent="-342900">
              <a:lnSpc>
                <a:spcPct val="80000"/>
              </a:lnSpc>
              <a:buFont typeface="Arial" pitchFamily="34" charset="0"/>
              <a:buChar char="•"/>
            </a:pPr>
            <a:r>
              <a:rPr lang="en-US" sz="2400" b="0" dirty="0" smtClean="0">
                <a:latin typeface="Arial" charset="0"/>
                <a:cs typeface="Arial" charset="0"/>
              </a:rPr>
              <a:t>2013 scores </a:t>
            </a:r>
            <a:r>
              <a:rPr lang="en-US" sz="2400" b="0" dirty="0">
                <a:latin typeface="Arial" charset="0"/>
                <a:cs typeface="Arial" charset="0"/>
              </a:rPr>
              <a:t>establish new baseline to monitor progress in student’s meeting higher Reading standards</a:t>
            </a:r>
          </a:p>
          <a:p>
            <a:pPr marL="0" lvl="1" indent="0">
              <a:lnSpc>
                <a:spcPct val="80000"/>
              </a:lnSpc>
              <a:buNone/>
            </a:pPr>
            <a:endParaRPr lang="en-US" sz="2400" b="0" dirty="0">
              <a:latin typeface="Arial" charset="0"/>
              <a:cs typeface="Arial" charset="0"/>
            </a:endParaRPr>
          </a:p>
          <a:p>
            <a:pPr marL="0" lvl="1" indent="0">
              <a:lnSpc>
                <a:spcPct val="80000"/>
              </a:lnSpc>
              <a:buNone/>
            </a:pPr>
            <a:r>
              <a:rPr lang="en-US" sz="2400" b="0" dirty="0">
                <a:latin typeface="Arial" charset="0"/>
                <a:cs typeface="Arial" charset="0"/>
              </a:rPr>
              <a:t>For further data analysis, please visit the MDE Data Center</a:t>
            </a:r>
          </a:p>
          <a:p>
            <a:pPr marL="0" lvl="1" indent="0">
              <a:lnSpc>
                <a:spcPct val="80000"/>
              </a:lnSpc>
              <a:buNone/>
            </a:pPr>
            <a:endParaRPr lang="en-US" sz="2400" b="0" dirty="0">
              <a:latin typeface="Arial" charset="0"/>
              <a:cs typeface="Arial" charset="0"/>
            </a:endParaRPr>
          </a:p>
        </p:txBody>
      </p:sp>
      <p:sp>
        <p:nvSpPr>
          <p:cNvPr id="3" name="Title 2"/>
          <p:cNvSpPr>
            <a:spLocks noGrp="1"/>
          </p:cNvSpPr>
          <p:nvPr>
            <p:ph type="title"/>
          </p:nvPr>
        </p:nvSpPr>
        <p:spPr>
          <a:xfrm>
            <a:off x="457200" y="304800"/>
            <a:ext cx="8229600" cy="762000"/>
          </a:xfrm>
        </p:spPr>
        <p:txBody>
          <a:bodyPr/>
          <a:lstStyle/>
          <a:p>
            <a:r>
              <a:rPr lang="en-US" dirty="0" smtClean="0"/>
              <a:t>2013 MCA Assessment Results Summary</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5</a:t>
            </a:fld>
            <a:endParaRPr lang="en-US" dirty="0"/>
          </a:p>
        </p:txBody>
      </p:sp>
    </p:spTree>
    <p:extLst>
      <p:ext uri="{BB962C8B-B14F-4D97-AF65-F5344CB8AC3E}">
        <p14:creationId xmlns:p14="http://schemas.microsoft.com/office/powerpoint/2010/main" val="1365165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53000"/>
          </a:xfrm>
        </p:spPr>
        <p:txBody>
          <a:bodyPr/>
          <a:lstStyle/>
          <a:p>
            <a:pPr marL="457200" lvl="1" indent="0">
              <a:lnSpc>
                <a:spcPct val="80000"/>
              </a:lnSpc>
              <a:buNone/>
            </a:pPr>
            <a:endParaRPr lang="en-US" sz="1200" b="0" dirty="0"/>
          </a:p>
          <a:p>
            <a:pPr marL="0" lvl="1" indent="0">
              <a:lnSpc>
                <a:spcPct val="80000"/>
              </a:lnSpc>
              <a:buNone/>
            </a:pPr>
            <a:r>
              <a:rPr lang="en-US" sz="2600" dirty="0" smtClean="0">
                <a:latin typeface="Arial" charset="0"/>
                <a:cs typeface="Arial" charset="0"/>
              </a:rPr>
              <a:t>Science</a:t>
            </a:r>
          </a:p>
          <a:p>
            <a:pPr marL="342900" lvl="1" indent="-342900">
              <a:lnSpc>
                <a:spcPct val="80000"/>
              </a:lnSpc>
              <a:buFont typeface="Arial" pitchFamily="34" charset="0"/>
              <a:buChar char="•"/>
            </a:pPr>
            <a:r>
              <a:rPr lang="en-US" sz="2400" b="0" dirty="0" smtClean="0">
                <a:latin typeface="Arial" charset="0"/>
                <a:cs typeface="Arial" charset="0"/>
              </a:rPr>
              <a:t>Grades </a:t>
            </a:r>
            <a:r>
              <a:rPr lang="en-US" sz="2400" b="0" dirty="0">
                <a:latin typeface="Arial" charset="0"/>
                <a:cs typeface="Arial" charset="0"/>
              </a:rPr>
              <a:t>5, 8 </a:t>
            </a:r>
            <a:r>
              <a:rPr lang="en-US" sz="2400" b="0" dirty="0" smtClean="0">
                <a:latin typeface="Arial" charset="0"/>
                <a:cs typeface="Arial" charset="0"/>
              </a:rPr>
              <a:t>and high school MCA-III</a:t>
            </a:r>
            <a:endParaRPr lang="en-US" sz="2400" b="0" dirty="0">
              <a:latin typeface="Arial" charset="0"/>
              <a:cs typeface="Arial" charset="0"/>
            </a:endParaRPr>
          </a:p>
          <a:p>
            <a:pPr lvl="1">
              <a:lnSpc>
                <a:spcPct val="80000"/>
              </a:lnSpc>
              <a:buFont typeface="Courier New" pitchFamily="49" charset="0"/>
              <a:buChar char="o"/>
            </a:pPr>
            <a:r>
              <a:rPr lang="en-US" b="0" dirty="0" smtClean="0"/>
              <a:t>Statewide scores went up from 2012</a:t>
            </a:r>
          </a:p>
          <a:p>
            <a:pPr lvl="1">
              <a:lnSpc>
                <a:spcPct val="80000"/>
              </a:lnSpc>
              <a:buFont typeface="Courier New" pitchFamily="49" charset="0"/>
              <a:buChar char="o"/>
            </a:pPr>
            <a:r>
              <a:rPr lang="en-US" b="0" dirty="0"/>
              <a:t>I</a:t>
            </a:r>
            <a:r>
              <a:rPr lang="en-US" b="0" dirty="0" smtClean="0"/>
              <a:t>ncrease </a:t>
            </a:r>
            <a:r>
              <a:rPr lang="en-US" b="0" dirty="0"/>
              <a:t>in </a:t>
            </a:r>
            <a:r>
              <a:rPr lang="en-US" b="0" dirty="0" smtClean="0"/>
              <a:t>performance </a:t>
            </a:r>
            <a:r>
              <a:rPr lang="en-US" b="0" dirty="0"/>
              <a:t>was realized as standards were more consistently implemented across the state</a:t>
            </a:r>
            <a:r>
              <a:rPr lang="en-US" b="0" dirty="0" smtClean="0"/>
              <a:t>.</a:t>
            </a:r>
            <a:endParaRPr lang="en-US" b="0" dirty="0"/>
          </a:p>
          <a:p>
            <a:pPr marL="457200" lvl="1" indent="0">
              <a:buNone/>
            </a:pPr>
            <a:endParaRPr lang="en-US" sz="1200" dirty="0" smtClean="0"/>
          </a:p>
          <a:p>
            <a:pPr marL="457200" lvl="1" indent="0">
              <a:buNone/>
            </a:pPr>
            <a:endParaRPr lang="en-US" sz="1000" dirty="0" smtClean="0"/>
          </a:p>
          <a:p>
            <a:pPr marL="0" lvl="1" indent="0">
              <a:lnSpc>
                <a:spcPct val="80000"/>
              </a:lnSpc>
              <a:buNone/>
            </a:pPr>
            <a:r>
              <a:rPr lang="en-US" b="0" dirty="0">
                <a:latin typeface="Arial" charset="0"/>
                <a:cs typeface="Arial" charset="0"/>
              </a:rPr>
              <a:t>For further data analysis, please visit the MDE Data Center</a:t>
            </a:r>
          </a:p>
          <a:p>
            <a:pPr lvl="1"/>
            <a:endParaRPr lang="en-US" dirty="0" smtClean="0"/>
          </a:p>
          <a:p>
            <a:endParaRPr lang="en-US" dirty="0" smtClean="0"/>
          </a:p>
        </p:txBody>
      </p:sp>
      <p:sp>
        <p:nvSpPr>
          <p:cNvPr id="3" name="Title 2"/>
          <p:cNvSpPr>
            <a:spLocks noGrp="1"/>
          </p:cNvSpPr>
          <p:nvPr>
            <p:ph type="title"/>
          </p:nvPr>
        </p:nvSpPr>
        <p:spPr>
          <a:xfrm>
            <a:off x="457200" y="304800"/>
            <a:ext cx="8229600" cy="762000"/>
          </a:xfrm>
        </p:spPr>
        <p:txBody>
          <a:bodyPr/>
          <a:lstStyle/>
          <a:p>
            <a:r>
              <a:rPr lang="en-US" dirty="0" smtClean="0"/>
              <a:t>2013 MCA Assessment Results Summary</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6</a:t>
            </a:fld>
            <a:endParaRPr lang="en-US" dirty="0"/>
          </a:p>
        </p:txBody>
      </p:sp>
    </p:spTree>
    <p:extLst>
      <p:ext uri="{BB962C8B-B14F-4D97-AF65-F5344CB8AC3E}">
        <p14:creationId xmlns:p14="http://schemas.microsoft.com/office/powerpoint/2010/main" val="3858702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hree years of data about the percent of tested Minnesota students in grades 3 to 8 that met or exceeded achievement standards set by Minnesota educators on the MCA-III in Mathematics. 2011: Grade 3 – 70 percent, Grade 4 – 67 percent, Grade 5 – 54 percent, Grade 6 – 50 percent, Grade 7 – 52 percent and Grade 8 – 53 percent. 2012: Grade 3 – 76 percent, Grade 4 – 73 percent, Grade 5 – 62 percent, Grade 6 – 60 percent, Grade 7 – 59 percent and Grade 8 –  62 percent. Current Year 2013: Grade 3 – 72 percent, Grade 4 – 71 percent, Grade 5 – 60 percent, Grade 6 – 57 percent, Grade 7 – 56 percent and Grade 8 – 59 percent.&#10;&#10;Pie Graph displays the percent of tested students in grades 3 to 8 by math test participated in -- MCA, MCA-modified or MTAS. MCA: 97 percent of students, MCA-modified: Two percent of students, MTAS: One percent of students." title="Math MCA-III Grades 3-8, Percent Meets and Exceeds"/>
          <p:cNvGraphicFramePr>
            <a:graphicFrameLocks noGrp="1"/>
          </p:cNvGraphicFramePr>
          <p:nvPr>
            <p:ph idx="1"/>
            <p:extLst>
              <p:ext uri="{D42A27DB-BD31-4B8C-83A1-F6EECF244321}">
                <p14:modId xmlns:p14="http://schemas.microsoft.com/office/powerpoint/2010/main" val="1802628698"/>
              </p:ext>
            </p:extLst>
          </p:nvPr>
        </p:nvGraphicFramePr>
        <p:xfrm>
          <a:off x="381000" y="1143000"/>
          <a:ext cx="68580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p:cNvSpPr>
            <a:spLocks noGrp="1"/>
          </p:cNvSpPr>
          <p:nvPr>
            <p:ph type="title"/>
          </p:nvPr>
        </p:nvSpPr>
        <p:spPr>
          <a:xfrm>
            <a:off x="457200" y="152400"/>
            <a:ext cx="8316036" cy="990600"/>
          </a:xfrm>
        </p:spPr>
        <p:txBody>
          <a:bodyPr/>
          <a:lstStyle/>
          <a:p>
            <a:r>
              <a:rPr lang="en-US" dirty="0" smtClean="0"/>
              <a:t>Mathematics MCA-III Grades 3-8</a:t>
            </a:r>
            <a:br>
              <a:rPr lang="en-US" dirty="0" smtClean="0"/>
            </a:br>
            <a:r>
              <a:rPr lang="en-US" dirty="0" smtClean="0"/>
              <a:t>Percent Meets and Exceeds</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7</a:t>
            </a:fld>
            <a:endParaRPr lang="en-US" dirty="0"/>
          </a:p>
        </p:txBody>
      </p:sp>
      <p:sp>
        <p:nvSpPr>
          <p:cNvPr id="8" name="TextBox 7"/>
          <p:cNvSpPr txBox="1"/>
          <p:nvPr/>
        </p:nvSpPr>
        <p:spPr>
          <a:xfrm>
            <a:off x="533400" y="5525869"/>
            <a:ext cx="8305800" cy="646331"/>
          </a:xfrm>
          <a:prstGeom prst="rect">
            <a:avLst/>
          </a:prstGeom>
          <a:noFill/>
        </p:spPr>
        <p:txBody>
          <a:bodyPr wrap="square" rtlCol="0">
            <a:spAutoFit/>
          </a:bodyPr>
          <a:lstStyle/>
          <a:p>
            <a:r>
              <a:rPr lang="en-US" sz="1200" dirty="0" smtClean="0"/>
              <a:t>Scores </a:t>
            </a:r>
            <a:r>
              <a:rPr lang="en-US" sz="1200" dirty="0"/>
              <a:t>include </a:t>
            </a:r>
            <a:r>
              <a:rPr lang="en-US" sz="1200" dirty="0" smtClean="0"/>
              <a:t>MCA-III </a:t>
            </a:r>
            <a:r>
              <a:rPr lang="en-US" sz="1200" dirty="0"/>
              <a:t>tests </a:t>
            </a:r>
            <a:r>
              <a:rPr lang="en-US" sz="1200" dirty="0" smtClean="0"/>
              <a:t>2011 to 2013.  </a:t>
            </a:r>
            <a:endParaRPr lang="en-US" sz="1200" dirty="0"/>
          </a:p>
          <a:p>
            <a:pPr marL="0" lvl="2"/>
            <a:r>
              <a:rPr lang="en-US" sz="1200" dirty="0"/>
              <a:t>In 2012 up to three online opportunities were available for students and highest score was score of </a:t>
            </a:r>
            <a:r>
              <a:rPr lang="en-US" sz="1200" dirty="0" smtClean="0"/>
              <a:t>record.</a:t>
            </a:r>
          </a:p>
          <a:p>
            <a:r>
              <a:rPr lang="en-US" sz="1200" dirty="0" smtClean="0"/>
              <a:t>A new Mathematics test was introduced in 2011 and cannot be compared to previous years</a:t>
            </a:r>
            <a:r>
              <a:rPr lang="en-US" sz="1100" dirty="0" smtClean="0"/>
              <a:t>.</a:t>
            </a:r>
            <a:endParaRPr lang="en-US" sz="1100" dirty="0"/>
          </a:p>
        </p:txBody>
      </p:sp>
      <p:graphicFrame>
        <p:nvGraphicFramePr>
          <p:cNvPr id="4" name="Chart 3"/>
          <p:cNvGraphicFramePr/>
          <p:nvPr>
            <p:extLst>
              <p:ext uri="{D42A27DB-BD31-4B8C-83A1-F6EECF244321}">
                <p14:modId xmlns:p14="http://schemas.microsoft.com/office/powerpoint/2010/main" val="3022617221"/>
              </p:ext>
            </p:extLst>
          </p:nvPr>
        </p:nvGraphicFramePr>
        <p:xfrm>
          <a:off x="7141191" y="1143000"/>
          <a:ext cx="1850409" cy="3124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78048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a comparison of five years of data about the percent of tested Minnesota students in grade 11 that met or exceeded achievement standards set by Minnesota educators on the MCA-II in Mathematics. Grade 11: 2009 - 42 percent, 2010 - 43 percent, 2011 – 49 percent, 2012 – 43 percent and 2013 – 52 percent.&#10;&#10;Pie Graph displays the percent of tested students in grade 11 by math test participated in -- MCA, MCA-modified or MTAS. MCA: 97 percent of students, MCA-modified: Two percent of students, MTAS: One percent of students." title="Math MCA-II Grade 11, Percent Meets and Exceeds"/>
          <p:cNvGraphicFramePr>
            <a:graphicFrameLocks noGrp="1"/>
          </p:cNvGraphicFramePr>
          <p:nvPr>
            <p:ph idx="1"/>
            <p:extLst>
              <p:ext uri="{D42A27DB-BD31-4B8C-83A1-F6EECF244321}">
                <p14:modId xmlns:p14="http://schemas.microsoft.com/office/powerpoint/2010/main" val="4288699035"/>
              </p:ext>
            </p:extLst>
          </p:nvPr>
        </p:nvGraphicFramePr>
        <p:xfrm>
          <a:off x="1447800" y="1219200"/>
          <a:ext cx="5060657" cy="447992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57200" y="152400"/>
            <a:ext cx="8229600" cy="914400"/>
          </a:xfrm>
        </p:spPr>
        <p:txBody>
          <a:bodyPr/>
          <a:lstStyle/>
          <a:p>
            <a:r>
              <a:rPr lang="en-US" dirty="0" smtClean="0"/>
              <a:t>Mathematics MCA-II Grade 11</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8</a:t>
            </a:fld>
            <a:endParaRPr lang="en-US" dirty="0"/>
          </a:p>
        </p:txBody>
      </p:sp>
      <p:sp>
        <p:nvSpPr>
          <p:cNvPr id="8" name="TextBox 7"/>
          <p:cNvSpPr txBox="1"/>
          <p:nvPr/>
        </p:nvSpPr>
        <p:spPr>
          <a:xfrm>
            <a:off x="533400" y="5809091"/>
            <a:ext cx="6041732" cy="276999"/>
          </a:xfrm>
          <a:prstGeom prst="rect">
            <a:avLst/>
          </a:prstGeom>
          <a:noFill/>
        </p:spPr>
        <p:txBody>
          <a:bodyPr wrap="square" rtlCol="0">
            <a:spAutoFit/>
          </a:bodyPr>
          <a:lstStyle/>
          <a:p>
            <a:r>
              <a:rPr lang="en-US" sz="1200" dirty="0"/>
              <a:t>Scores include </a:t>
            </a:r>
            <a:r>
              <a:rPr lang="en-US" sz="1200" dirty="0" smtClean="0"/>
              <a:t>MCA-II </a:t>
            </a:r>
            <a:r>
              <a:rPr lang="en-US" sz="1200" dirty="0"/>
              <a:t>tests from </a:t>
            </a:r>
            <a:r>
              <a:rPr lang="en-US" sz="1200" dirty="0" smtClean="0"/>
              <a:t>2009 to 2013.</a:t>
            </a:r>
          </a:p>
        </p:txBody>
      </p:sp>
      <p:graphicFrame>
        <p:nvGraphicFramePr>
          <p:cNvPr id="6" name="Chart 5"/>
          <p:cNvGraphicFramePr/>
          <p:nvPr>
            <p:extLst>
              <p:ext uri="{D42A27DB-BD31-4B8C-83A1-F6EECF244321}">
                <p14:modId xmlns:p14="http://schemas.microsoft.com/office/powerpoint/2010/main" val="1022166752"/>
              </p:ext>
            </p:extLst>
          </p:nvPr>
        </p:nvGraphicFramePr>
        <p:xfrm>
          <a:off x="6781800" y="1143000"/>
          <a:ext cx="1981199" cy="3200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5676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the current year of data about the percent of tested Minnesota students in grades 3 to 8 and 10 that met or exceeded achievement standards set by Minnesota educators on the MCA-III in Reading. 2013: Grade 3 - 57 percent, Grade 4 – 54 percent, Grade 5 – 64 percent, Grade 6 – 59 percent, Grade 7 – 54 percent, Grade 8 – 54 percent and Grade 10 – 62 percent.&#10;&#10;Pie Graph displays the percent of tested students in grades 3 to 8 and 10 by math test participated in -- MCA, MCA-modified or MTAS. MCA: 97 percent of students, MCA-modified: Two percent of students, MTAS: One percent of students." title="Reading MCA-III Grades 3-8 and 10, Percent Meets and Exceeds"/>
          <p:cNvGraphicFramePr>
            <a:graphicFrameLocks noGrp="1"/>
          </p:cNvGraphicFramePr>
          <p:nvPr>
            <p:ph idx="1"/>
            <p:extLst>
              <p:ext uri="{D42A27DB-BD31-4B8C-83A1-F6EECF244321}">
                <p14:modId xmlns:p14="http://schemas.microsoft.com/office/powerpoint/2010/main" val="3881184602"/>
              </p:ext>
            </p:extLst>
          </p:nvPr>
        </p:nvGraphicFramePr>
        <p:xfrm>
          <a:off x="1295400" y="1209675"/>
          <a:ext cx="49530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57200" y="228600"/>
            <a:ext cx="8229600" cy="914400"/>
          </a:xfrm>
        </p:spPr>
        <p:txBody>
          <a:bodyPr/>
          <a:lstStyle/>
          <a:p>
            <a:r>
              <a:rPr lang="en-US" dirty="0" smtClean="0"/>
              <a:t>Reading MCA-III Grades 3-8 and 10</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9</a:t>
            </a:fld>
            <a:endParaRPr lang="en-US" dirty="0"/>
          </a:p>
        </p:txBody>
      </p:sp>
      <p:sp>
        <p:nvSpPr>
          <p:cNvPr id="8" name="TextBox 7"/>
          <p:cNvSpPr txBox="1"/>
          <p:nvPr/>
        </p:nvSpPr>
        <p:spPr>
          <a:xfrm>
            <a:off x="533400" y="5629274"/>
            <a:ext cx="6324600" cy="461665"/>
          </a:xfrm>
          <a:prstGeom prst="rect">
            <a:avLst/>
          </a:prstGeom>
          <a:noFill/>
          <a:ln>
            <a:noFill/>
          </a:ln>
        </p:spPr>
        <p:txBody>
          <a:bodyPr wrap="square" rtlCol="0">
            <a:spAutoFit/>
          </a:bodyPr>
          <a:lstStyle/>
          <a:p>
            <a:r>
              <a:rPr lang="en-US" sz="1200" dirty="0" smtClean="0"/>
              <a:t>Scores </a:t>
            </a:r>
            <a:r>
              <a:rPr lang="en-US" sz="1200" dirty="0"/>
              <a:t>include </a:t>
            </a:r>
            <a:r>
              <a:rPr lang="en-US" sz="1200" dirty="0" smtClean="0"/>
              <a:t>MCA-III </a:t>
            </a:r>
            <a:r>
              <a:rPr lang="en-US" sz="1200" dirty="0"/>
              <a:t>tests </a:t>
            </a:r>
            <a:r>
              <a:rPr lang="en-US" sz="1200" dirty="0" smtClean="0"/>
              <a:t>from 2013. </a:t>
            </a:r>
          </a:p>
          <a:p>
            <a:r>
              <a:rPr lang="en-US" sz="1200" dirty="0" smtClean="0"/>
              <a:t>A new Reading test was introduced in 2013 and cannot be compared to previous years</a:t>
            </a:r>
            <a:r>
              <a:rPr lang="en-US" sz="1100" dirty="0" smtClean="0"/>
              <a:t>.</a:t>
            </a:r>
            <a:endParaRPr lang="en-US" sz="1100" dirty="0"/>
          </a:p>
        </p:txBody>
      </p:sp>
      <p:graphicFrame>
        <p:nvGraphicFramePr>
          <p:cNvPr id="6" name="Chart 5"/>
          <p:cNvGraphicFramePr/>
          <p:nvPr>
            <p:extLst>
              <p:ext uri="{D42A27DB-BD31-4B8C-83A1-F6EECF244321}">
                <p14:modId xmlns:p14="http://schemas.microsoft.com/office/powerpoint/2010/main" val="524724436"/>
              </p:ext>
            </p:extLst>
          </p:nvPr>
        </p:nvGraphicFramePr>
        <p:xfrm>
          <a:off x="6553200" y="1143000"/>
          <a:ext cx="1905000" cy="304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01548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wo years of data about the percent of tested Minnesota students in grades 5, 8 and high school that met or exceeded achievement standards set by Minnesota educators on the MCA-III in Science. 2012: Grade 5 – 58 percent, Grade 8 – 42 percent, High School – 52 percent, 2013: Grade 5 – 60 percent, Grade 8 – 44 percent and High School – 53 percent.&#10;&#10;Pie Graph displays the percent of tested students in grades by science test participated in -- MCA or MTAS. MCA: 99 percent of student and MTAS: One percent of students." title="Science MCA-III Grades 5, 8 and High School, Percent Meets and Exceeds"/>
          <p:cNvGraphicFramePr>
            <a:graphicFrameLocks noGrp="1"/>
          </p:cNvGraphicFramePr>
          <p:nvPr>
            <p:ph idx="1"/>
            <p:extLst>
              <p:ext uri="{D42A27DB-BD31-4B8C-83A1-F6EECF244321}">
                <p14:modId xmlns:p14="http://schemas.microsoft.com/office/powerpoint/2010/main" val="2323671188"/>
              </p:ext>
            </p:extLst>
          </p:nvPr>
        </p:nvGraphicFramePr>
        <p:xfrm>
          <a:off x="609600" y="1315428"/>
          <a:ext cx="6400800" cy="4333843"/>
        </p:xfrm>
        <a:graphic>
          <a:graphicData uri="http://schemas.openxmlformats.org/drawingml/2006/chart">
            <c:chart xmlns:c="http://schemas.openxmlformats.org/drawingml/2006/chart" xmlns:r="http://schemas.openxmlformats.org/officeDocument/2006/relationships" r:id="rId3"/>
          </a:graphicData>
        </a:graphic>
      </p:graphicFrame>
      <p:sp>
        <p:nvSpPr>
          <p:cNvPr id="10244" name="Title 3"/>
          <p:cNvSpPr>
            <a:spLocks noGrp="1"/>
          </p:cNvSpPr>
          <p:nvPr>
            <p:ph type="title"/>
          </p:nvPr>
        </p:nvSpPr>
        <p:spPr bwMode="auto">
          <a:xfrm>
            <a:off x="381000" y="304800"/>
            <a:ext cx="84582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t>Science MCA-III Grades 5, 8 and High School</a:t>
            </a:r>
            <a:br>
              <a:rPr lang="en-US" dirty="0" smtClean="0"/>
            </a:br>
            <a:r>
              <a:rPr lang="en-US" dirty="0" smtClean="0"/>
              <a:t>Percent </a:t>
            </a:r>
            <a:r>
              <a:rPr lang="en-US" dirty="0"/>
              <a:t>Meets and Exceeds</a:t>
            </a:r>
            <a:endParaRPr lang="en-US" dirty="0" smtClean="0"/>
          </a:p>
        </p:txBody>
      </p:sp>
      <p:sp>
        <p:nvSpPr>
          <p:cNvPr id="1024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8FDDBC28-3771-44A1-B3F4-F1D2FA7E5A1E}" type="slidenum">
              <a:rPr lang="en-US" smtClean="0"/>
              <a:pPr eaLnBrk="1" fontAlgn="base" hangingPunct="1">
                <a:spcBef>
                  <a:spcPct val="0"/>
                </a:spcBef>
                <a:spcAft>
                  <a:spcPct val="0"/>
                </a:spcAft>
              </a:pPr>
              <a:t>10</a:t>
            </a:fld>
            <a:endParaRPr lang="en-US" smtClean="0"/>
          </a:p>
        </p:txBody>
      </p:sp>
      <p:sp>
        <p:nvSpPr>
          <p:cNvPr id="6" name="TextBox 1"/>
          <p:cNvSpPr txBox="1">
            <a:spLocks noChangeArrowheads="1"/>
          </p:cNvSpPr>
          <p:nvPr/>
        </p:nvSpPr>
        <p:spPr bwMode="auto">
          <a:xfrm>
            <a:off x="533400" y="5672308"/>
            <a:ext cx="6629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smtClean="0"/>
              <a:t>Scores </a:t>
            </a:r>
            <a:r>
              <a:rPr lang="en-US" sz="1200" dirty="0"/>
              <a:t>include </a:t>
            </a:r>
            <a:r>
              <a:rPr lang="en-US" sz="1200" dirty="0" smtClean="0"/>
              <a:t>MCA-III </a:t>
            </a:r>
            <a:r>
              <a:rPr lang="en-US" sz="1200" dirty="0"/>
              <a:t>tests from </a:t>
            </a:r>
            <a:r>
              <a:rPr lang="en-US" sz="1200" dirty="0" smtClean="0"/>
              <a:t>2012 and 2013. </a:t>
            </a:r>
          </a:p>
          <a:p>
            <a:pPr eaLnBrk="1" hangingPunct="1"/>
            <a:r>
              <a:rPr lang="en-US" sz="1200" dirty="0" smtClean="0"/>
              <a:t>A new </a:t>
            </a:r>
            <a:r>
              <a:rPr lang="en-US" sz="1200" dirty="0"/>
              <a:t>Science </a:t>
            </a:r>
            <a:r>
              <a:rPr lang="en-US" sz="1200" dirty="0" smtClean="0"/>
              <a:t>test was introduced </a:t>
            </a:r>
            <a:r>
              <a:rPr lang="en-US" sz="1200" dirty="0"/>
              <a:t>in </a:t>
            </a:r>
            <a:r>
              <a:rPr lang="en-US" sz="1200" dirty="0" smtClean="0"/>
              <a:t>2012</a:t>
            </a:r>
            <a:r>
              <a:rPr lang="en-US" sz="1200" dirty="0"/>
              <a:t> </a:t>
            </a:r>
            <a:r>
              <a:rPr lang="en-US" sz="1200" dirty="0" smtClean="0"/>
              <a:t>and cannot be compared  to previous years</a:t>
            </a:r>
            <a:r>
              <a:rPr lang="en-US" sz="1200" dirty="0"/>
              <a:t>.</a:t>
            </a:r>
          </a:p>
        </p:txBody>
      </p:sp>
      <p:graphicFrame>
        <p:nvGraphicFramePr>
          <p:cNvPr id="7" name="Chart 6"/>
          <p:cNvGraphicFramePr/>
          <p:nvPr>
            <p:extLst>
              <p:ext uri="{D42A27DB-BD31-4B8C-83A1-F6EECF244321}">
                <p14:modId xmlns:p14="http://schemas.microsoft.com/office/powerpoint/2010/main" val="967413637"/>
              </p:ext>
            </p:extLst>
          </p:nvPr>
        </p:nvGraphicFramePr>
        <p:xfrm>
          <a:off x="6705600" y="1371600"/>
          <a:ext cx="1828800" cy="2971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85593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47800"/>
            <a:ext cx="7620000" cy="4648200"/>
          </a:xfrm>
        </p:spPr>
        <p:txBody>
          <a:bodyPr/>
          <a:lstStyle/>
          <a:p>
            <a:pPr marL="0" lvl="1" indent="0">
              <a:lnSpc>
                <a:spcPct val="80000"/>
              </a:lnSpc>
              <a:buNone/>
            </a:pPr>
            <a:r>
              <a:rPr lang="en-US" sz="2600" dirty="0" smtClean="0">
                <a:latin typeface="Arial" charset="0"/>
                <a:cs typeface="Arial" charset="0"/>
              </a:rPr>
              <a:t>Mathematics </a:t>
            </a:r>
          </a:p>
          <a:p>
            <a:pPr marL="0" lvl="1" indent="0">
              <a:lnSpc>
                <a:spcPct val="80000"/>
              </a:lnSpc>
              <a:buNone/>
            </a:pPr>
            <a:r>
              <a:rPr lang="en-US" sz="2400" b="0" dirty="0">
                <a:latin typeface="Arial" charset="0"/>
                <a:cs typeface="Arial" charset="0"/>
              </a:rPr>
              <a:t> </a:t>
            </a:r>
            <a:r>
              <a:rPr lang="en-US" sz="2400" b="0" dirty="0" smtClean="0">
                <a:latin typeface="Arial" charset="0"/>
                <a:cs typeface="Arial" charset="0"/>
              </a:rPr>
              <a:t>   Grades 5-8 MCA-Modified</a:t>
            </a:r>
            <a:r>
              <a:rPr lang="en-US" sz="2400" b="0" dirty="0">
                <a:latin typeface="Arial" charset="0"/>
                <a:cs typeface="Arial" charset="0"/>
              </a:rPr>
              <a:t> </a:t>
            </a:r>
            <a:r>
              <a:rPr lang="en-US" sz="2400" b="0" dirty="0" smtClean="0">
                <a:latin typeface="Arial" charset="0"/>
                <a:cs typeface="Arial" charset="0"/>
              </a:rPr>
              <a:t>and Grades 3-8 MTAS </a:t>
            </a:r>
            <a:endParaRPr lang="en-US" sz="2400" b="0" dirty="0">
              <a:latin typeface="Arial" charset="0"/>
              <a:cs typeface="Arial" charset="0"/>
            </a:endParaRPr>
          </a:p>
          <a:p>
            <a:pPr lvl="1">
              <a:lnSpc>
                <a:spcPct val="80000"/>
              </a:lnSpc>
              <a:buFont typeface="Courier New" pitchFamily="49" charset="0"/>
              <a:buChar char="o"/>
            </a:pPr>
            <a:r>
              <a:rPr lang="en-US" b="0" dirty="0" smtClean="0"/>
              <a:t>MCA-Modified grades 5 to 8 had increase in performance</a:t>
            </a:r>
          </a:p>
          <a:p>
            <a:pPr lvl="1">
              <a:lnSpc>
                <a:spcPct val="80000"/>
              </a:lnSpc>
              <a:buFont typeface="Courier New" pitchFamily="49" charset="0"/>
              <a:buChar char="o"/>
            </a:pPr>
            <a:r>
              <a:rPr lang="en-US" b="0" dirty="0" smtClean="0"/>
              <a:t>MTAS grades 4 and 6 had slight improvement</a:t>
            </a:r>
          </a:p>
          <a:p>
            <a:pPr marL="457200" lvl="1" indent="0">
              <a:lnSpc>
                <a:spcPct val="80000"/>
              </a:lnSpc>
              <a:buNone/>
            </a:pPr>
            <a:endParaRPr lang="en-US" sz="1200" b="0" dirty="0" smtClean="0"/>
          </a:p>
          <a:p>
            <a:pPr marL="0" lvl="1" indent="0">
              <a:lnSpc>
                <a:spcPct val="80000"/>
              </a:lnSpc>
              <a:buNone/>
            </a:pPr>
            <a:r>
              <a:rPr lang="en-US" sz="2400" b="0" dirty="0" smtClean="0">
                <a:latin typeface="Arial" charset="0"/>
                <a:cs typeface="Arial" charset="0"/>
              </a:rPr>
              <a:t>    Grade 11 MCA-Modified and MTAS</a:t>
            </a:r>
          </a:p>
          <a:p>
            <a:pPr lvl="1">
              <a:lnSpc>
                <a:spcPct val="80000"/>
              </a:lnSpc>
              <a:buFont typeface="Courier New" pitchFamily="49" charset="0"/>
              <a:buChar char="o"/>
            </a:pPr>
            <a:r>
              <a:rPr lang="en-US" b="0" dirty="0" smtClean="0"/>
              <a:t>MCA-Modified had slight improvement</a:t>
            </a:r>
            <a:endParaRPr lang="en-US" b="0" dirty="0"/>
          </a:p>
          <a:p>
            <a:pPr lvl="1">
              <a:lnSpc>
                <a:spcPct val="80000"/>
              </a:lnSpc>
              <a:buFont typeface="Courier New" pitchFamily="49" charset="0"/>
              <a:buChar char="o"/>
            </a:pPr>
            <a:r>
              <a:rPr lang="en-US" b="0" dirty="0"/>
              <a:t>MTAS scores </a:t>
            </a:r>
            <a:r>
              <a:rPr lang="en-US" b="0" dirty="0" smtClean="0"/>
              <a:t>held steady</a:t>
            </a:r>
          </a:p>
          <a:p>
            <a:pPr marL="457200" lvl="1" indent="0">
              <a:lnSpc>
                <a:spcPct val="80000"/>
              </a:lnSpc>
              <a:buNone/>
            </a:pPr>
            <a:endParaRPr lang="en-US" sz="1200" b="0" dirty="0" smtClean="0"/>
          </a:p>
          <a:p>
            <a:pPr marL="457200" lvl="1" indent="0">
              <a:lnSpc>
                <a:spcPct val="80000"/>
              </a:lnSpc>
              <a:buNone/>
            </a:pPr>
            <a:endParaRPr lang="en-US" sz="1200" b="0" dirty="0"/>
          </a:p>
          <a:p>
            <a:pPr marL="457200" lvl="1" indent="0">
              <a:lnSpc>
                <a:spcPct val="80000"/>
              </a:lnSpc>
              <a:buNone/>
            </a:pPr>
            <a:endParaRPr lang="en-US" sz="1200" b="0" dirty="0" smtClean="0"/>
          </a:p>
          <a:p>
            <a:pPr marL="457200" lvl="1" indent="0">
              <a:lnSpc>
                <a:spcPct val="80000"/>
              </a:lnSpc>
              <a:buNone/>
            </a:pPr>
            <a:endParaRPr lang="en-US" sz="1200" b="0" dirty="0"/>
          </a:p>
          <a:p>
            <a:pPr marL="0" lvl="1" indent="0">
              <a:lnSpc>
                <a:spcPct val="80000"/>
              </a:lnSpc>
              <a:buNone/>
            </a:pPr>
            <a:r>
              <a:rPr lang="en-US" b="0" dirty="0">
                <a:latin typeface="Arial" charset="0"/>
                <a:cs typeface="Arial" charset="0"/>
              </a:rPr>
              <a:t>For further data analysis, please visit the MDE Data Center</a:t>
            </a:r>
          </a:p>
          <a:p>
            <a:pPr lvl="1">
              <a:lnSpc>
                <a:spcPct val="80000"/>
              </a:lnSpc>
              <a:buFont typeface="Courier New" pitchFamily="49" charset="0"/>
              <a:buChar char="o"/>
            </a:pPr>
            <a:endParaRPr lang="en-US" b="0" dirty="0"/>
          </a:p>
        </p:txBody>
      </p:sp>
      <p:sp>
        <p:nvSpPr>
          <p:cNvPr id="3" name="Title 2"/>
          <p:cNvSpPr>
            <a:spLocks noGrp="1"/>
          </p:cNvSpPr>
          <p:nvPr>
            <p:ph type="title"/>
          </p:nvPr>
        </p:nvSpPr>
        <p:spPr>
          <a:xfrm>
            <a:off x="457200" y="304800"/>
            <a:ext cx="8229600" cy="914400"/>
          </a:xfrm>
        </p:spPr>
        <p:txBody>
          <a:bodyPr/>
          <a:lstStyle/>
          <a:p>
            <a:r>
              <a:rPr lang="en-US" dirty="0" smtClean="0"/>
              <a:t>2013 MCA-Modified and MTAS Assessment Results Summary</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11</a:t>
            </a:fld>
            <a:endParaRPr lang="en-US" dirty="0"/>
          </a:p>
        </p:txBody>
      </p:sp>
    </p:spTree>
    <p:extLst>
      <p:ext uri="{BB962C8B-B14F-4D97-AF65-F5344CB8AC3E}">
        <p14:creationId xmlns:p14="http://schemas.microsoft.com/office/powerpoint/2010/main" val="504830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696200" cy="4876800"/>
          </a:xfrm>
        </p:spPr>
        <p:txBody>
          <a:bodyPr/>
          <a:lstStyle/>
          <a:p>
            <a:pPr marL="0" lvl="1" indent="0">
              <a:lnSpc>
                <a:spcPct val="80000"/>
              </a:lnSpc>
              <a:buNone/>
            </a:pPr>
            <a:r>
              <a:rPr lang="en-US" sz="2600" dirty="0" smtClean="0">
                <a:latin typeface="Arial" charset="0"/>
                <a:cs typeface="Arial" charset="0"/>
              </a:rPr>
              <a:t>Reading </a:t>
            </a:r>
          </a:p>
          <a:p>
            <a:pPr marL="342900" lvl="1" indent="-342900">
              <a:lnSpc>
                <a:spcPct val="80000"/>
              </a:lnSpc>
              <a:buFont typeface="Arial" pitchFamily="34" charset="0"/>
              <a:buChar char="•"/>
            </a:pPr>
            <a:r>
              <a:rPr lang="en-US" sz="2400" b="0" dirty="0" smtClean="0">
                <a:latin typeface="Arial" charset="0"/>
                <a:cs typeface="Arial" charset="0"/>
              </a:rPr>
              <a:t>New </a:t>
            </a:r>
            <a:r>
              <a:rPr lang="en-US" sz="2400" b="0" dirty="0">
                <a:latin typeface="Arial" charset="0"/>
                <a:cs typeface="Arial" charset="0"/>
              </a:rPr>
              <a:t>assessments this year</a:t>
            </a:r>
          </a:p>
          <a:p>
            <a:pPr marL="342900" lvl="1" indent="-342900">
              <a:lnSpc>
                <a:spcPct val="80000"/>
              </a:lnSpc>
              <a:buFont typeface="Arial" pitchFamily="34" charset="0"/>
              <a:buChar char="•"/>
            </a:pPr>
            <a:r>
              <a:rPr lang="en-US" sz="2400" b="0" dirty="0" smtClean="0">
                <a:latin typeface="Arial" charset="0"/>
                <a:cs typeface="Arial" charset="0"/>
              </a:rPr>
              <a:t>A </a:t>
            </a:r>
            <a:r>
              <a:rPr lang="en-US" sz="2400" b="0" dirty="0">
                <a:latin typeface="Arial" charset="0"/>
                <a:cs typeface="Arial" charset="0"/>
              </a:rPr>
              <a:t>new baseline is established as a result of implementing new assessments in Reading</a:t>
            </a:r>
          </a:p>
          <a:p>
            <a:pPr marL="0" lvl="1" indent="0">
              <a:lnSpc>
                <a:spcPct val="80000"/>
              </a:lnSpc>
              <a:buNone/>
            </a:pPr>
            <a:endParaRPr lang="en-US" sz="2000" b="0" dirty="0" smtClean="0">
              <a:latin typeface="Arial" charset="0"/>
              <a:cs typeface="Arial" charset="0"/>
            </a:endParaRPr>
          </a:p>
          <a:p>
            <a:pPr marL="457200" lvl="1" indent="0">
              <a:lnSpc>
                <a:spcPct val="80000"/>
              </a:lnSpc>
              <a:buNone/>
            </a:pPr>
            <a:endParaRPr lang="en-US" sz="1200" b="0" dirty="0"/>
          </a:p>
          <a:p>
            <a:pPr marL="0" lvl="1" indent="0">
              <a:lnSpc>
                <a:spcPct val="80000"/>
              </a:lnSpc>
              <a:buNone/>
            </a:pPr>
            <a:r>
              <a:rPr lang="en-US" sz="2600" dirty="0" smtClean="0">
                <a:latin typeface="Arial" charset="0"/>
                <a:cs typeface="Arial" charset="0"/>
              </a:rPr>
              <a:t>Science </a:t>
            </a:r>
          </a:p>
          <a:p>
            <a:pPr marL="0" lvl="1" indent="0">
              <a:lnSpc>
                <a:spcPct val="80000"/>
              </a:lnSpc>
              <a:buNone/>
            </a:pPr>
            <a:r>
              <a:rPr lang="en-US" sz="2400" b="0" dirty="0">
                <a:latin typeface="Arial" charset="0"/>
                <a:cs typeface="Arial" charset="0"/>
              </a:rPr>
              <a:t> </a:t>
            </a:r>
            <a:r>
              <a:rPr lang="en-US" sz="2400" b="0" dirty="0" smtClean="0">
                <a:latin typeface="Arial" charset="0"/>
                <a:cs typeface="Arial" charset="0"/>
              </a:rPr>
              <a:t>   Grades </a:t>
            </a:r>
            <a:r>
              <a:rPr lang="en-US" sz="2400" b="0" dirty="0">
                <a:latin typeface="Arial" charset="0"/>
                <a:cs typeface="Arial" charset="0"/>
              </a:rPr>
              <a:t>5, 8 </a:t>
            </a:r>
            <a:r>
              <a:rPr lang="en-US" sz="2400" b="0" dirty="0" smtClean="0">
                <a:latin typeface="Arial" charset="0"/>
                <a:cs typeface="Arial" charset="0"/>
              </a:rPr>
              <a:t>and high school MTAS</a:t>
            </a:r>
            <a:endParaRPr lang="en-US" sz="2400" b="0" dirty="0">
              <a:latin typeface="Arial" charset="0"/>
              <a:cs typeface="Arial" charset="0"/>
            </a:endParaRPr>
          </a:p>
          <a:p>
            <a:pPr lvl="1">
              <a:lnSpc>
                <a:spcPct val="80000"/>
              </a:lnSpc>
              <a:buFont typeface="Courier New" pitchFamily="49" charset="0"/>
              <a:buChar char="o"/>
            </a:pPr>
            <a:r>
              <a:rPr lang="en-US" b="0" dirty="0" smtClean="0"/>
              <a:t>MTAS had a decrease in scores in all grades</a:t>
            </a:r>
            <a:endParaRPr lang="en-US" sz="1400" dirty="0" smtClean="0"/>
          </a:p>
          <a:p>
            <a:pPr marL="457200" lvl="1" indent="0">
              <a:lnSpc>
                <a:spcPct val="80000"/>
              </a:lnSpc>
              <a:buNone/>
            </a:pPr>
            <a:endParaRPr lang="en-US" sz="1200" dirty="0" smtClean="0"/>
          </a:p>
          <a:p>
            <a:pPr marL="457200" lvl="1" indent="0">
              <a:lnSpc>
                <a:spcPct val="80000"/>
              </a:lnSpc>
              <a:buNone/>
            </a:pPr>
            <a:endParaRPr lang="en-US" sz="1200" dirty="0" smtClean="0"/>
          </a:p>
          <a:p>
            <a:pPr marL="457200" lvl="1" indent="0">
              <a:lnSpc>
                <a:spcPct val="80000"/>
              </a:lnSpc>
              <a:buNone/>
            </a:pPr>
            <a:endParaRPr lang="en-US" sz="1200" dirty="0" smtClean="0"/>
          </a:p>
          <a:p>
            <a:pPr marL="0" lvl="1" indent="0">
              <a:lnSpc>
                <a:spcPct val="80000"/>
              </a:lnSpc>
              <a:buNone/>
            </a:pPr>
            <a:r>
              <a:rPr lang="en-US" b="0" dirty="0">
                <a:latin typeface="Arial" charset="0"/>
                <a:cs typeface="Arial" charset="0"/>
              </a:rPr>
              <a:t>For further data analysis, please visit the MDE Data Center</a:t>
            </a:r>
          </a:p>
        </p:txBody>
      </p:sp>
      <p:sp>
        <p:nvSpPr>
          <p:cNvPr id="3" name="Title 2"/>
          <p:cNvSpPr>
            <a:spLocks noGrp="1"/>
          </p:cNvSpPr>
          <p:nvPr>
            <p:ph type="title"/>
          </p:nvPr>
        </p:nvSpPr>
        <p:spPr>
          <a:xfrm>
            <a:off x="457200" y="304800"/>
            <a:ext cx="8229600" cy="914400"/>
          </a:xfrm>
        </p:spPr>
        <p:txBody>
          <a:bodyPr/>
          <a:lstStyle/>
          <a:p>
            <a:r>
              <a:rPr lang="en-US" dirty="0" smtClean="0"/>
              <a:t>2013 MCA-Modified and MTAS Assessment Results Summary</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12</a:t>
            </a:fld>
            <a:endParaRPr lang="en-US" dirty="0"/>
          </a:p>
        </p:txBody>
      </p:sp>
    </p:spTree>
    <p:extLst>
      <p:ext uri="{BB962C8B-B14F-4D97-AF65-F5344CB8AC3E}">
        <p14:creationId xmlns:p14="http://schemas.microsoft.com/office/powerpoint/2010/main" val="2856051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hree years of data about the percent of tested Minnesota students in grades 5 to 8 that met or exceeded achievement standards set by Minnesota educators on the MCA-III in Math. Grade 5: 2011 - 10 percent,  2012 - 8 percent, 2013 - 17 percent, Grade 6: 2011 - 10 percent,  2012 – 8 percent, 2013 – 12 percent, Grade 7: 2011 - 5 percent,  2012 – 5 percent, 2013 – 8 percent., Grade 8: 2011 – 7 percent, 2012 – 9 percent and 2013 – 12  percent." title="Math MCA-Modified-III Grades 5-8, Percent Meets and Exceeds"/>
          <p:cNvGraphicFramePr>
            <a:graphicFrameLocks noGrp="1"/>
          </p:cNvGraphicFramePr>
          <p:nvPr>
            <p:ph idx="1"/>
            <p:extLst>
              <p:ext uri="{D42A27DB-BD31-4B8C-83A1-F6EECF244321}">
                <p14:modId xmlns:p14="http://schemas.microsoft.com/office/powerpoint/2010/main" val="3142367688"/>
              </p:ext>
            </p:extLst>
          </p:nvPr>
        </p:nvGraphicFramePr>
        <p:xfrm>
          <a:off x="914400" y="1328800"/>
          <a:ext cx="7239000" cy="4343401"/>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p:cNvSpPr>
            <a:spLocks noGrp="1"/>
          </p:cNvSpPr>
          <p:nvPr>
            <p:ph type="title"/>
          </p:nvPr>
        </p:nvSpPr>
        <p:spPr>
          <a:xfrm>
            <a:off x="457200" y="304800"/>
            <a:ext cx="8229600" cy="914400"/>
          </a:xfrm>
        </p:spPr>
        <p:txBody>
          <a:bodyPr/>
          <a:lstStyle/>
          <a:p>
            <a:r>
              <a:rPr lang="en-US" dirty="0" smtClean="0"/>
              <a:t>Mathematics MCA-Modified-III Grades 5-8</a:t>
            </a:r>
            <a:br>
              <a:rPr lang="en-US" dirty="0" smtClean="0"/>
            </a:br>
            <a:r>
              <a:rPr lang="en-US" dirty="0" smtClean="0"/>
              <a:t>Percent </a:t>
            </a:r>
            <a:r>
              <a:rPr lang="en-US" dirty="0"/>
              <a:t>Meets and Exceeds</a:t>
            </a:r>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13</a:t>
            </a:fld>
            <a:endParaRPr lang="en-US" dirty="0"/>
          </a:p>
        </p:txBody>
      </p:sp>
      <p:sp>
        <p:nvSpPr>
          <p:cNvPr id="8" name="TextBox 7"/>
          <p:cNvSpPr txBox="1"/>
          <p:nvPr/>
        </p:nvSpPr>
        <p:spPr>
          <a:xfrm>
            <a:off x="533400" y="5665113"/>
            <a:ext cx="7315200" cy="461665"/>
          </a:xfrm>
          <a:prstGeom prst="rect">
            <a:avLst/>
          </a:prstGeom>
          <a:noFill/>
        </p:spPr>
        <p:txBody>
          <a:bodyPr wrap="square" rtlCol="0">
            <a:spAutoFit/>
          </a:bodyPr>
          <a:lstStyle/>
          <a:p>
            <a:r>
              <a:rPr lang="en-US" sz="1200" dirty="0" smtClean="0"/>
              <a:t>Scores include MCA-Modified-III tests from 2011 to 2013.  </a:t>
            </a:r>
          </a:p>
          <a:p>
            <a:r>
              <a:rPr lang="en-US" sz="1200" dirty="0" smtClean="0"/>
              <a:t>MCA-Modified was introduced in 2011.</a:t>
            </a:r>
            <a:endParaRPr lang="en-US" sz="1200" dirty="0"/>
          </a:p>
        </p:txBody>
      </p:sp>
    </p:spTree>
    <p:extLst>
      <p:ext uri="{BB962C8B-B14F-4D97-AF65-F5344CB8AC3E}">
        <p14:creationId xmlns:p14="http://schemas.microsoft.com/office/powerpoint/2010/main" val="1771579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a comparison of three years of data about the percent of tested Minnesota students in grade 11 that met or exceeded achievement standards set by Minnesota educators on the MCA-Modified-II in Math. Grade 11: 2011 - 9 percent, 2012 - 11 percent and 2013 - 12 percent." title="Math MCA-Modified-II Grade 11, Percent Meets and Exceeds"/>
          <p:cNvGraphicFramePr>
            <a:graphicFrameLocks noGrp="1"/>
          </p:cNvGraphicFramePr>
          <p:nvPr>
            <p:ph idx="1"/>
            <p:extLst>
              <p:ext uri="{D42A27DB-BD31-4B8C-83A1-F6EECF244321}">
                <p14:modId xmlns:p14="http://schemas.microsoft.com/office/powerpoint/2010/main" val="858966088"/>
              </p:ext>
            </p:extLst>
          </p:nvPr>
        </p:nvGraphicFramePr>
        <p:xfrm>
          <a:off x="2209800" y="1371600"/>
          <a:ext cx="47244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Vertical Bar Graph represents a comparison of three years of data about the percent of tested Minnesota students in grade 11 that met or exceeded achievement standards set by Minnesota educators on the MCA-Modified-II in Math. Grade 11: 2011 - 9 percent, 2012 - 11 percent and 2013 - 12 percent." title="Math MCA-Modified-II Grade 11, Percent Meets and Exceeds"/>
          <p:cNvSpPr>
            <a:spLocks noGrp="1"/>
          </p:cNvSpPr>
          <p:nvPr>
            <p:ph type="title"/>
          </p:nvPr>
        </p:nvSpPr>
        <p:spPr>
          <a:xfrm>
            <a:off x="613558" y="304800"/>
            <a:ext cx="8229600" cy="914400"/>
          </a:xfrm>
        </p:spPr>
        <p:txBody>
          <a:bodyPr/>
          <a:lstStyle/>
          <a:p>
            <a:r>
              <a:rPr lang="en-US" dirty="0" smtClean="0"/>
              <a:t>Mathematics MCA-Modified-II Grade 11</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14</a:t>
            </a:fld>
            <a:endParaRPr lang="en-US" dirty="0"/>
          </a:p>
        </p:txBody>
      </p:sp>
      <p:sp>
        <p:nvSpPr>
          <p:cNvPr id="8" name="TextBox 7"/>
          <p:cNvSpPr txBox="1"/>
          <p:nvPr/>
        </p:nvSpPr>
        <p:spPr>
          <a:xfrm>
            <a:off x="533400" y="5715000"/>
            <a:ext cx="7620000" cy="461665"/>
          </a:xfrm>
          <a:prstGeom prst="rect">
            <a:avLst/>
          </a:prstGeom>
          <a:noFill/>
        </p:spPr>
        <p:txBody>
          <a:bodyPr wrap="square" rtlCol="0">
            <a:spAutoFit/>
          </a:bodyPr>
          <a:lstStyle/>
          <a:p>
            <a:r>
              <a:rPr lang="en-US" sz="1200" dirty="0" smtClean="0"/>
              <a:t>Scores </a:t>
            </a:r>
            <a:r>
              <a:rPr lang="en-US" sz="1200" dirty="0"/>
              <a:t>include </a:t>
            </a:r>
            <a:r>
              <a:rPr lang="en-US" sz="1200" dirty="0" smtClean="0"/>
              <a:t>MCA-Modified </a:t>
            </a:r>
            <a:r>
              <a:rPr lang="en-US" sz="1200" dirty="0"/>
              <a:t>tests</a:t>
            </a:r>
            <a:r>
              <a:rPr lang="en-US" sz="1200" dirty="0" smtClean="0">
                <a:cs typeface="Arial" pitchFamily="34" charset="0"/>
              </a:rPr>
              <a:t> from 2011 to 2013.  </a:t>
            </a:r>
          </a:p>
          <a:p>
            <a:r>
              <a:rPr lang="en-US" sz="1200" dirty="0" smtClean="0">
                <a:cs typeface="Arial" pitchFamily="34" charset="0"/>
              </a:rPr>
              <a:t>MCA-Modified-II </a:t>
            </a:r>
            <a:r>
              <a:rPr lang="en-US" sz="1200" dirty="0">
                <a:cs typeface="Arial" pitchFamily="34" charset="0"/>
              </a:rPr>
              <a:t>was introduced in </a:t>
            </a:r>
            <a:r>
              <a:rPr lang="en-US" sz="1200" dirty="0" smtClean="0">
                <a:cs typeface="Arial" pitchFamily="34" charset="0"/>
              </a:rPr>
              <a:t>2011</a:t>
            </a:r>
            <a:r>
              <a:rPr lang="en-US" sz="1100" dirty="0" smtClean="0">
                <a:latin typeface="Tahoma" pitchFamily="34" charset="0"/>
              </a:rPr>
              <a:t>.</a:t>
            </a:r>
            <a:endParaRPr lang="en-US" sz="1100" dirty="0" smtClean="0"/>
          </a:p>
        </p:txBody>
      </p:sp>
    </p:spTree>
    <p:extLst>
      <p:ext uri="{BB962C8B-B14F-4D97-AF65-F5344CB8AC3E}">
        <p14:creationId xmlns:p14="http://schemas.microsoft.com/office/powerpoint/2010/main" val="21900079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the current year of data about the percent of tested Minnesota students in grades 5 to 8 and 10 that met or exceeded achievement standards set by Minnesota educators on the MCA-Modified-III in Reading.  2013: Grade 5 – 29 percent, Grade 6 – 37 percent, Grade 7 – 44 percent, Grade 8 – 37 percent and Grade 10 – 53 percent." title="Reading MCA-Modified-III Grades 5-8 and 10, Percent Meets and Exceeds"/>
          <p:cNvGraphicFramePr>
            <a:graphicFrameLocks noGrp="1"/>
          </p:cNvGraphicFramePr>
          <p:nvPr>
            <p:ph idx="1"/>
            <p:extLst>
              <p:ext uri="{D42A27DB-BD31-4B8C-83A1-F6EECF244321}">
                <p14:modId xmlns:p14="http://schemas.microsoft.com/office/powerpoint/2010/main" val="240013812"/>
              </p:ext>
            </p:extLst>
          </p:nvPr>
        </p:nvGraphicFramePr>
        <p:xfrm>
          <a:off x="1905000" y="1268819"/>
          <a:ext cx="4800600" cy="436971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Vertical Bar Graph represents the current year of data about the percent of tested Minnesota students in grades 5 to 8 and 10 that met or exceeded achievement standards set by Minnesota educators on the MCA-Modified-III in Reading.  2013: Grade 5 – 29 percent, Grade 6 – 37 percent, Grade 7 – 44 percent, Grade 8 – 37 percent and Grade 10 – 53 percent." title="Reading MCA-Modified-III Grades 5-8 &amp; 10, Percent Meets and Exceeds"/>
          <p:cNvSpPr>
            <a:spLocks noGrp="1"/>
          </p:cNvSpPr>
          <p:nvPr>
            <p:ph type="title"/>
          </p:nvPr>
        </p:nvSpPr>
        <p:spPr>
          <a:xfrm>
            <a:off x="457200" y="304800"/>
            <a:ext cx="8229600" cy="914400"/>
          </a:xfrm>
        </p:spPr>
        <p:txBody>
          <a:bodyPr/>
          <a:lstStyle/>
          <a:p>
            <a:r>
              <a:rPr lang="en-US" dirty="0" smtClean="0"/>
              <a:t>Reading MCA-Modified-III Grades 5-8 and 10</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15</a:t>
            </a:fld>
            <a:endParaRPr lang="en-US" dirty="0"/>
          </a:p>
        </p:txBody>
      </p:sp>
      <p:sp>
        <p:nvSpPr>
          <p:cNvPr id="8" name="TextBox 7"/>
          <p:cNvSpPr txBox="1"/>
          <p:nvPr/>
        </p:nvSpPr>
        <p:spPr>
          <a:xfrm>
            <a:off x="533400" y="5665113"/>
            <a:ext cx="8534400" cy="461665"/>
          </a:xfrm>
          <a:prstGeom prst="rect">
            <a:avLst/>
          </a:prstGeom>
          <a:noFill/>
        </p:spPr>
        <p:txBody>
          <a:bodyPr wrap="square" rtlCol="0">
            <a:spAutoFit/>
          </a:bodyPr>
          <a:lstStyle/>
          <a:p>
            <a:r>
              <a:rPr lang="en-US" sz="1200" dirty="0"/>
              <a:t>Scores </a:t>
            </a:r>
            <a:r>
              <a:rPr lang="en-US" sz="1200" dirty="0" smtClean="0"/>
              <a:t>include MCA-Modified-III tests from 2013.</a:t>
            </a:r>
          </a:p>
          <a:p>
            <a:r>
              <a:rPr lang="en-US" sz="1200" dirty="0"/>
              <a:t>A </a:t>
            </a:r>
            <a:r>
              <a:rPr lang="en-US" sz="1200" dirty="0" smtClean="0"/>
              <a:t>new Reading test was introduced in 2013 and cannot be compared to previous years.</a:t>
            </a:r>
            <a:endParaRPr lang="en-US" sz="1200" dirty="0"/>
          </a:p>
        </p:txBody>
      </p:sp>
    </p:spTree>
    <p:extLst>
      <p:ext uri="{BB962C8B-B14F-4D97-AF65-F5344CB8AC3E}">
        <p14:creationId xmlns:p14="http://schemas.microsoft.com/office/powerpoint/2010/main" val="829438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hree years of data about the percent of tested Minnesota students in grades 3 to 8 that met or exceeded achievement standards set by Minnesota educators on the MTAS-III in Mathematics. 2011: Grade 3 – 72 percent, Grade 4 – 74 percent, Grade 5 – 62 percent, Grade 6 – 62 percent, Grade 7 – 54 percent and Grade 8 – 65 percent. 2012: Grade 3 – 75 percent, Grade 4 – 70 percent, Grade 5 – 62 percent, Grade 6 – 69 percent, Grade 7 – 56 percent and Grade 8 –  67 percent. Current Year 2013: Grade 3 – 71 percent, Grade 4 – 74 percent, Grade 5 – 62 percent, Grade 6 – 72 percent, Grade 7 – 48 percent and Grade 8 – 67 percent." title="Math MTAS-III Grades 3-8, Percent Meets and Exceeds"/>
          <p:cNvGraphicFramePr>
            <a:graphicFrameLocks noGrp="1"/>
          </p:cNvGraphicFramePr>
          <p:nvPr>
            <p:ph idx="1"/>
            <p:extLst>
              <p:ext uri="{D42A27DB-BD31-4B8C-83A1-F6EECF244321}">
                <p14:modId xmlns:p14="http://schemas.microsoft.com/office/powerpoint/2010/main" val="980804855"/>
              </p:ext>
            </p:extLst>
          </p:nvPr>
        </p:nvGraphicFramePr>
        <p:xfrm>
          <a:off x="233031" y="1143000"/>
          <a:ext cx="8762999" cy="4547191"/>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descr="Vertical Bar Graph represents a comparison of three years of data about the percent of tested Minnesota students in grades 3 to 8 that met or exceeded achievement standards set by Minnesota educators on the MTAS-III in Mathematics. 2011: Grade 3 – 72 percent, Grade 4 – 74 percent, Grade 5 – 62 percent, Grade 6 – 62 percent, Grade 7 – 54 percent and Grade 8 – 65 percent. 2012: Grade 3 – 75 percent, Grade 4 – 70 percent, Grade 5 – 62 percent, Grade 6 – 69 percent, Grade 7 – 56 percent and Grade 8 –  67 percent. Current Year 2013: Grade 3 – 71 percent, Grade 4 – 74 percent, Grade 5 – 62 percent, Grade 6 – 72 percent, Grade 7 – 48 percent and Grade 8 – 67 percent." title="Math MTAS-III Grades 3-8, Percent Meets and Exceeds"/>
          <p:cNvSpPr>
            <a:spLocks noGrp="1"/>
          </p:cNvSpPr>
          <p:nvPr>
            <p:ph type="title"/>
          </p:nvPr>
        </p:nvSpPr>
        <p:spPr>
          <a:xfrm>
            <a:off x="499731" y="228600"/>
            <a:ext cx="8229600" cy="838200"/>
          </a:xfrm>
        </p:spPr>
        <p:txBody>
          <a:bodyPr/>
          <a:lstStyle/>
          <a:p>
            <a:r>
              <a:rPr lang="en-US" dirty="0" smtClean="0"/>
              <a:t>Mathematics MTAS-III Grades 3-8</a:t>
            </a:r>
            <a:br>
              <a:rPr lang="en-US" dirty="0" smtClean="0"/>
            </a:br>
            <a:r>
              <a:rPr lang="en-US" dirty="0" smtClean="0"/>
              <a:t>Percent </a:t>
            </a:r>
            <a:r>
              <a:rPr lang="en-US" dirty="0"/>
              <a:t>Meets and Exceeds</a:t>
            </a:r>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16</a:t>
            </a:fld>
            <a:endParaRPr lang="en-US" dirty="0"/>
          </a:p>
        </p:txBody>
      </p:sp>
      <p:sp>
        <p:nvSpPr>
          <p:cNvPr id="8" name="TextBox 7"/>
          <p:cNvSpPr txBox="1"/>
          <p:nvPr/>
        </p:nvSpPr>
        <p:spPr>
          <a:xfrm>
            <a:off x="533399" y="5716772"/>
            <a:ext cx="8348331" cy="461665"/>
          </a:xfrm>
          <a:prstGeom prst="rect">
            <a:avLst/>
          </a:prstGeom>
          <a:noFill/>
        </p:spPr>
        <p:txBody>
          <a:bodyPr wrap="square" rtlCol="0">
            <a:spAutoFit/>
          </a:bodyPr>
          <a:lstStyle/>
          <a:p>
            <a:r>
              <a:rPr lang="en-US" sz="1200" dirty="0"/>
              <a:t>S</a:t>
            </a:r>
            <a:r>
              <a:rPr lang="en-US" sz="1200" dirty="0" smtClean="0"/>
              <a:t>cores include MTAS-III tests from 2011 to 2013.</a:t>
            </a:r>
          </a:p>
          <a:p>
            <a:r>
              <a:rPr lang="en-US" sz="1200" dirty="0"/>
              <a:t>A </a:t>
            </a:r>
            <a:r>
              <a:rPr lang="en-US" sz="1200" dirty="0" smtClean="0"/>
              <a:t>new Mathematics test  for grades 3-8 was introduced in 2011 and cannot be compared to previous years</a:t>
            </a:r>
            <a:r>
              <a:rPr lang="en-US" sz="1100" dirty="0" smtClean="0"/>
              <a:t>.</a:t>
            </a:r>
            <a:endParaRPr lang="en-US" sz="1100" dirty="0"/>
          </a:p>
        </p:txBody>
      </p:sp>
    </p:spTree>
    <p:extLst>
      <p:ext uri="{BB962C8B-B14F-4D97-AF65-F5344CB8AC3E}">
        <p14:creationId xmlns:p14="http://schemas.microsoft.com/office/powerpoint/2010/main" val="3403852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a comparison of five years of data about the percent of tested Minnesota students in grade 11 that met or exceeded achievement standards set by Minnesota educators on the MTAS-II in Mathematics. Grade 11: 2009 - 46 percent, 2010 - 53 percent, 2011 – 52 percent, 2012 – 45 percent and 2013 – 45 percent." title="Math MTAS-II Grade 11, Percent Meets and Exceeds"/>
          <p:cNvGraphicFramePr>
            <a:graphicFrameLocks noGrp="1"/>
          </p:cNvGraphicFramePr>
          <p:nvPr>
            <p:ph idx="1"/>
            <p:extLst>
              <p:ext uri="{D42A27DB-BD31-4B8C-83A1-F6EECF244321}">
                <p14:modId xmlns:p14="http://schemas.microsoft.com/office/powerpoint/2010/main" val="2075941725"/>
              </p:ext>
            </p:extLst>
          </p:nvPr>
        </p:nvGraphicFramePr>
        <p:xfrm>
          <a:off x="1738445" y="1399132"/>
          <a:ext cx="5825446" cy="442734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Vertical Bar Graph represents a comparison of five years of data about the percent of tested Minnesota students in grade 11 that met or exceeded achievement standards set by Minnesota educators on the MTAS-II in Mathematics. Grade 11: 2009 - 46 percent, 2010 - 53 percent, 2011 – 52 percent, 2012 – 45 percent and 2013 – 45 percent." title="Math MTAS-II Grade 11, Percent Meets and Exceeds"/>
          <p:cNvSpPr>
            <a:spLocks noGrp="1"/>
          </p:cNvSpPr>
          <p:nvPr>
            <p:ph type="title"/>
          </p:nvPr>
        </p:nvSpPr>
        <p:spPr>
          <a:xfrm>
            <a:off x="457200" y="304800"/>
            <a:ext cx="8229600" cy="914400"/>
          </a:xfrm>
        </p:spPr>
        <p:txBody>
          <a:bodyPr/>
          <a:lstStyle/>
          <a:p>
            <a:r>
              <a:rPr lang="en-US" dirty="0" smtClean="0"/>
              <a:t>Mathematics MTAS-II Grade 11</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17</a:t>
            </a:fld>
            <a:endParaRPr lang="en-US" dirty="0"/>
          </a:p>
        </p:txBody>
      </p:sp>
      <p:sp>
        <p:nvSpPr>
          <p:cNvPr id="8" name="TextBox 7"/>
          <p:cNvSpPr txBox="1"/>
          <p:nvPr/>
        </p:nvSpPr>
        <p:spPr>
          <a:xfrm>
            <a:off x="533400" y="5826472"/>
            <a:ext cx="6858001" cy="276999"/>
          </a:xfrm>
          <a:prstGeom prst="rect">
            <a:avLst/>
          </a:prstGeom>
          <a:noFill/>
        </p:spPr>
        <p:txBody>
          <a:bodyPr wrap="square" rtlCol="0">
            <a:spAutoFit/>
          </a:bodyPr>
          <a:lstStyle/>
          <a:p>
            <a:r>
              <a:rPr lang="en-US" sz="1200" dirty="0" smtClean="0"/>
              <a:t>Scores include MTAS-II tests from 2009 to 2013.</a:t>
            </a:r>
          </a:p>
        </p:txBody>
      </p:sp>
    </p:spTree>
    <p:extLst>
      <p:ext uri="{BB962C8B-B14F-4D97-AF65-F5344CB8AC3E}">
        <p14:creationId xmlns:p14="http://schemas.microsoft.com/office/powerpoint/2010/main" val="3031821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the current year of data about the percent of tested Minnesota students in grades 3 to 8 and 10 that met or exceeded achievement standards set by Minnesota educators on the MTAS-III in Reading.  2013: Grade 3 – 72 percent, Grade 4 – 68 percent, Grade 5 – 69 percent, Grade 6 – 69 percent, Grade 7 – 65 percent, Grade 8 – 67 percent and Grade 10 – 67 percent." title="Reading MTAS-III Grades 3-8 &amp; 10, Percent Meets and Exceeds"/>
          <p:cNvGraphicFramePr>
            <a:graphicFrameLocks noGrp="1"/>
          </p:cNvGraphicFramePr>
          <p:nvPr>
            <p:ph idx="1"/>
            <p:extLst>
              <p:ext uri="{D42A27DB-BD31-4B8C-83A1-F6EECF244321}">
                <p14:modId xmlns:p14="http://schemas.microsoft.com/office/powerpoint/2010/main" val="3109361942"/>
              </p:ext>
            </p:extLst>
          </p:nvPr>
        </p:nvGraphicFramePr>
        <p:xfrm>
          <a:off x="1447800" y="1295400"/>
          <a:ext cx="6019800" cy="436971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Vertical Bar Graph represents the current year of data about the percent of tested Minnesota students in grades 3 to 8 and 10 that met or exceeded achievement standards set by Minnesota educators on the MTAS-III in Reading.  2013: Grade 3 – 72 percent, Grade 4 – 68 percent, Grade 5 – 69 percent, Grade 6 – 69 percent, Grade 7 – 65 percent, Grade 8 – 67 percent and Grade 10 – 67 percent." title="Reading MTAS-III Grades 3-8 &amp; 10, Percent Meets and Exceeds"/>
          <p:cNvSpPr>
            <a:spLocks noGrp="1"/>
          </p:cNvSpPr>
          <p:nvPr>
            <p:ph type="title"/>
          </p:nvPr>
        </p:nvSpPr>
        <p:spPr>
          <a:xfrm>
            <a:off x="457200" y="304800"/>
            <a:ext cx="8229600" cy="990600"/>
          </a:xfrm>
        </p:spPr>
        <p:txBody>
          <a:bodyPr/>
          <a:lstStyle/>
          <a:p>
            <a:r>
              <a:rPr lang="en-US" dirty="0" smtClean="0"/>
              <a:t>Reading MTAS-III Grades 3-8 and 10</a:t>
            </a:r>
            <a:br>
              <a:rPr lang="en-US" dirty="0" smtClean="0"/>
            </a:br>
            <a:r>
              <a:rPr lang="en-US" dirty="0" smtClean="0"/>
              <a:t>Percent </a:t>
            </a:r>
            <a:r>
              <a:rPr lang="en-US" dirty="0"/>
              <a:t>Meets and Exceeds</a:t>
            </a:r>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18</a:t>
            </a:fld>
            <a:endParaRPr lang="en-US" dirty="0"/>
          </a:p>
        </p:txBody>
      </p:sp>
      <p:sp>
        <p:nvSpPr>
          <p:cNvPr id="8" name="TextBox 7"/>
          <p:cNvSpPr txBox="1"/>
          <p:nvPr/>
        </p:nvSpPr>
        <p:spPr>
          <a:xfrm>
            <a:off x="609600" y="5665113"/>
            <a:ext cx="6096000" cy="461665"/>
          </a:xfrm>
          <a:prstGeom prst="rect">
            <a:avLst/>
          </a:prstGeom>
          <a:noFill/>
        </p:spPr>
        <p:txBody>
          <a:bodyPr wrap="square" rtlCol="0">
            <a:spAutoFit/>
          </a:bodyPr>
          <a:lstStyle/>
          <a:p>
            <a:r>
              <a:rPr lang="en-US" sz="1200" dirty="0" smtClean="0"/>
              <a:t>Scores include MTAS-III tests from 2013.</a:t>
            </a:r>
          </a:p>
          <a:p>
            <a:r>
              <a:rPr lang="en-US" sz="1200" dirty="0"/>
              <a:t>A </a:t>
            </a:r>
            <a:r>
              <a:rPr lang="en-US" sz="1200" dirty="0" smtClean="0"/>
              <a:t>new Reading test was introduced in 2013 and cannot be compared to previous years</a:t>
            </a:r>
            <a:r>
              <a:rPr lang="en-US" sz="1100" dirty="0" smtClean="0"/>
              <a:t>.</a:t>
            </a:r>
            <a:endParaRPr lang="en-US" sz="1100" dirty="0"/>
          </a:p>
        </p:txBody>
      </p:sp>
    </p:spTree>
    <p:extLst>
      <p:ext uri="{BB962C8B-B14F-4D97-AF65-F5344CB8AC3E}">
        <p14:creationId xmlns:p14="http://schemas.microsoft.com/office/powerpoint/2010/main" val="1288899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wo years of data about the percent of tested Minnesota students in grades 5, 8 and high school that met or exceeded achievement standards set by Minnesota educators on the MTAS-III in Science. 2012: Grade 5 – 73 percent, Grade 8 – 82 percent, High School – 68 percent, 2013: Grade 5 – 70 percent, Grade 8 – 79 percent and High School – 62 percent." title="Science MTAS-III Grades 5,8 &amp; HS, Percent Meets and Exceeds"/>
          <p:cNvGraphicFramePr>
            <a:graphicFrameLocks noGrp="1"/>
          </p:cNvGraphicFramePr>
          <p:nvPr>
            <p:ph idx="1"/>
            <p:extLst>
              <p:ext uri="{D42A27DB-BD31-4B8C-83A1-F6EECF244321}">
                <p14:modId xmlns:p14="http://schemas.microsoft.com/office/powerpoint/2010/main" val="3447517169"/>
              </p:ext>
            </p:extLst>
          </p:nvPr>
        </p:nvGraphicFramePr>
        <p:xfrm>
          <a:off x="685800" y="1405108"/>
          <a:ext cx="75438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0244" name="Title 3" descr="Vertical Bar Graph represents a comparison of two years of data about the percent of tested Minnesota students in grades 5, 8 and high school that met or exceeded achievement standards set by Minnesota educators on the MTAS-III in Science. 2012: Grade 5 – 73 percent, Grade 8 – 82 percent, High School – 68 percent, 2013: Grade 5 – 70 percent, Grade 8 – 79 percent and High School – 62 percent." title="Science MTAS-III Grades 5,8 &amp; HS, Percent Meets and Exceeds"/>
          <p:cNvSpPr>
            <a:spLocks noGrp="1"/>
          </p:cNvSpPr>
          <p:nvPr>
            <p:ph type="title"/>
          </p:nvPr>
        </p:nvSpPr>
        <p:spPr bwMode="auto">
          <a:xfrm>
            <a:off x="457200" y="304800"/>
            <a:ext cx="82296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t>Science MTAS-III Grades 5,8 and HS</a:t>
            </a:r>
            <a:br>
              <a:rPr lang="en-US" dirty="0" smtClean="0"/>
            </a:br>
            <a:r>
              <a:rPr lang="en-US" dirty="0" smtClean="0"/>
              <a:t>Percent </a:t>
            </a:r>
            <a:r>
              <a:rPr lang="en-US" dirty="0"/>
              <a:t>Meets and Exceeds</a:t>
            </a:r>
            <a:endParaRPr lang="en-US" dirty="0" smtClean="0"/>
          </a:p>
        </p:txBody>
      </p:sp>
      <p:sp>
        <p:nvSpPr>
          <p:cNvPr id="1024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8FDDBC28-3771-44A1-B3F4-F1D2FA7E5A1E}" type="slidenum">
              <a:rPr lang="en-US" smtClean="0"/>
              <a:pPr eaLnBrk="1" fontAlgn="base" hangingPunct="1">
                <a:spcBef>
                  <a:spcPct val="0"/>
                </a:spcBef>
                <a:spcAft>
                  <a:spcPct val="0"/>
                </a:spcAft>
              </a:pPr>
              <a:t>19</a:t>
            </a:fld>
            <a:endParaRPr lang="en-US" smtClean="0"/>
          </a:p>
        </p:txBody>
      </p:sp>
      <p:sp>
        <p:nvSpPr>
          <p:cNvPr id="10245" name="TextBox 1"/>
          <p:cNvSpPr txBox="1">
            <a:spLocks noChangeArrowheads="1"/>
          </p:cNvSpPr>
          <p:nvPr/>
        </p:nvSpPr>
        <p:spPr bwMode="auto">
          <a:xfrm>
            <a:off x="533400" y="5672307"/>
            <a:ext cx="7239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smtClean="0"/>
              <a:t>Scores include MTAS-III tests from 2012 and 2013. </a:t>
            </a:r>
          </a:p>
          <a:p>
            <a:pPr eaLnBrk="1" hangingPunct="1"/>
            <a:r>
              <a:rPr lang="en-US" sz="1200" dirty="0" smtClean="0"/>
              <a:t>A new </a:t>
            </a:r>
            <a:r>
              <a:rPr lang="en-US" sz="1200" dirty="0"/>
              <a:t>Science </a:t>
            </a:r>
            <a:r>
              <a:rPr lang="en-US" sz="1200" dirty="0" smtClean="0"/>
              <a:t>test was introduced </a:t>
            </a:r>
            <a:r>
              <a:rPr lang="en-US" sz="1200" dirty="0"/>
              <a:t>in </a:t>
            </a:r>
            <a:r>
              <a:rPr lang="en-US" sz="1200" dirty="0" smtClean="0"/>
              <a:t>2012</a:t>
            </a:r>
            <a:r>
              <a:rPr lang="en-US" sz="1200" dirty="0"/>
              <a:t> </a:t>
            </a:r>
            <a:r>
              <a:rPr lang="en-US" sz="1200" dirty="0" smtClean="0"/>
              <a:t>and cannot be compared  to previous years</a:t>
            </a:r>
            <a:r>
              <a:rPr lang="en-US" sz="1100" dirty="0"/>
              <a:t>.</a:t>
            </a:r>
          </a:p>
        </p:txBody>
      </p:sp>
    </p:spTree>
    <p:extLst>
      <p:ext uri="{BB962C8B-B14F-4D97-AF65-F5344CB8AC3E}">
        <p14:creationId xmlns:p14="http://schemas.microsoft.com/office/powerpoint/2010/main" val="3413607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00200"/>
            <a:ext cx="8229600" cy="4419600"/>
          </a:xfrm>
        </p:spPr>
        <p:txBody>
          <a:bodyPr/>
          <a:lstStyle/>
          <a:p>
            <a:pPr marL="342900" lvl="1" indent="-342900">
              <a:lnSpc>
                <a:spcPct val="80000"/>
              </a:lnSpc>
              <a:buFont typeface="Arial" pitchFamily="34" charset="0"/>
              <a:buChar char="•"/>
            </a:pPr>
            <a:r>
              <a:rPr lang="en-US" sz="2400" b="0" dirty="0">
                <a:latin typeface="Arial" charset="0"/>
                <a:cs typeface="Arial" charset="0"/>
              </a:rPr>
              <a:t>What about the MMR and AYP?</a:t>
            </a:r>
          </a:p>
          <a:p>
            <a:pPr lvl="1">
              <a:lnSpc>
                <a:spcPct val="80000"/>
              </a:lnSpc>
              <a:buFont typeface="Courier New" pitchFamily="49" charset="0"/>
              <a:buChar char="o"/>
            </a:pPr>
            <a:r>
              <a:rPr lang="en-US" b="0" dirty="0"/>
              <a:t>Information about how well individual schools are meeting Minnesota’s expectations will be released in early October.</a:t>
            </a:r>
          </a:p>
          <a:p>
            <a:pPr lvl="1"/>
            <a:endParaRPr lang="en-US" sz="1600" dirty="0"/>
          </a:p>
          <a:p>
            <a:pPr lvl="1">
              <a:lnSpc>
                <a:spcPct val="80000"/>
              </a:lnSpc>
              <a:buFont typeface="Courier New" pitchFamily="49" charset="0"/>
              <a:buChar char="o"/>
            </a:pPr>
            <a:r>
              <a:rPr lang="en-US" b="0" dirty="0"/>
              <a:t>The second phase of reporting will provide information about: </a:t>
            </a:r>
          </a:p>
          <a:p>
            <a:pPr marL="2112963" lvl="2" indent="-457200"/>
            <a:r>
              <a:rPr lang="en-US" dirty="0"/>
              <a:t>MMR provides information about how well individual schools are performing </a:t>
            </a:r>
            <a:endParaRPr lang="en-US" dirty="0" smtClean="0"/>
          </a:p>
          <a:p>
            <a:pPr marL="2455863" lvl="3" indent="-457200"/>
            <a:r>
              <a:rPr lang="en-US" dirty="0" smtClean="0"/>
              <a:t>AYP </a:t>
            </a:r>
            <a:r>
              <a:rPr lang="en-US" dirty="0"/>
              <a:t>results will be used to support the MMR</a:t>
            </a:r>
          </a:p>
          <a:p>
            <a:pPr marL="2112963" lvl="2" indent="-457200"/>
            <a:r>
              <a:rPr lang="en-US" dirty="0"/>
              <a:t>Growth emphasis will tell us if students are on track in academic performance.</a:t>
            </a:r>
          </a:p>
          <a:p>
            <a:pPr marL="2455863" lvl="3" indent="-457200"/>
            <a:r>
              <a:rPr lang="en-US" dirty="0"/>
              <a:t>2013 growth expectations are being finalized in the coming weeks.</a:t>
            </a:r>
          </a:p>
          <a:p>
            <a:pPr lvl="1"/>
            <a:endParaRPr lang="en-US" dirty="0" smtClean="0"/>
          </a:p>
        </p:txBody>
      </p:sp>
      <p:sp>
        <p:nvSpPr>
          <p:cNvPr id="3" name="Title 2"/>
          <p:cNvSpPr>
            <a:spLocks noGrp="1"/>
          </p:cNvSpPr>
          <p:nvPr>
            <p:ph type="title"/>
          </p:nvPr>
        </p:nvSpPr>
        <p:spPr>
          <a:xfrm>
            <a:off x="457200" y="457200"/>
            <a:ext cx="8229600" cy="609600"/>
          </a:xfrm>
        </p:spPr>
        <p:txBody>
          <a:bodyPr/>
          <a:lstStyle/>
          <a:p>
            <a:r>
              <a:rPr lang="en-US" dirty="0" smtClean="0"/>
              <a:t>2013 Accountability Results </a:t>
            </a:r>
            <a:endParaRPr lang="en-US" dirty="0"/>
          </a:p>
        </p:txBody>
      </p:sp>
      <p:sp>
        <p:nvSpPr>
          <p:cNvPr id="5" name="Slide Number Placeholder 4"/>
          <p:cNvSpPr>
            <a:spLocks noGrp="1"/>
          </p:cNvSpPr>
          <p:nvPr>
            <p:ph type="sldNum" sz="quarter" idx="11"/>
          </p:nvPr>
        </p:nvSpPr>
        <p:spPr/>
        <p:txBody>
          <a:bodyPr/>
          <a:lstStyle/>
          <a:p>
            <a:pPr>
              <a:defRPr/>
            </a:pPr>
            <a:fld id="{36774F95-2352-40A8-B8B1-8984AA38F0ED}" type="slidenum">
              <a:rPr lang="en-US" smtClean="0"/>
              <a:pPr>
                <a:defRPr/>
              </a:pPr>
              <a:t>20</a:t>
            </a:fld>
            <a:endParaRPr lang="en-US" dirty="0"/>
          </a:p>
        </p:txBody>
      </p:sp>
    </p:spTree>
    <p:extLst>
      <p:ext uri="{BB962C8B-B14F-4D97-AF65-F5344CB8AC3E}">
        <p14:creationId xmlns:p14="http://schemas.microsoft.com/office/powerpoint/2010/main" val="39585895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685800"/>
          </a:xfrm>
        </p:spPr>
        <p:txBody>
          <a:bodyPr/>
          <a:lstStyle/>
          <a:p>
            <a:r>
              <a:rPr lang="en-US" dirty="0" smtClean="0"/>
              <a:t>Race / Ethnicity</a:t>
            </a:r>
            <a:endParaRPr lang="en-US" dirty="0"/>
          </a:p>
        </p:txBody>
      </p:sp>
      <p:sp>
        <p:nvSpPr>
          <p:cNvPr id="3" name="Subtitle 2"/>
          <p:cNvSpPr>
            <a:spLocks noGrp="1"/>
          </p:cNvSpPr>
          <p:nvPr>
            <p:ph type="subTitle" idx="1"/>
          </p:nvPr>
        </p:nvSpPr>
        <p:spPr>
          <a:xfrm>
            <a:off x="1371600" y="2743200"/>
            <a:ext cx="6400800" cy="2590800"/>
          </a:xfrm>
        </p:spPr>
        <p:txBody>
          <a:bodyPr/>
          <a:lstStyle/>
          <a:p>
            <a:r>
              <a:rPr lang="en-US" dirty="0" smtClean="0"/>
              <a:t>Mathematics, Reading and Science</a:t>
            </a:r>
          </a:p>
          <a:p>
            <a:r>
              <a:rPr lang="en-US" dirty="0" smtClean="0"/>
              <a:t>All Grades </a:t>
            </a:r>
          </a:p>
          <a:p>
            <a:endParaRPr lang="en-US" dirty="0" smtClean="0"/>
          </a:p>
          <a:p>
            <a:r>
              <a:rPr lang="en-US" dirty="0" smtClean="0"/>
              <a:t>MCA</a:t>
            </a:r>
          </a:p>
        </p:txBody>
      </p:sp>
    </p:spTree>
    <p:extLst>
      <p:ext uri="{BB962C8B-B14F-4D97-AF65-F5344CB8AC3E}">
        <p14:creationId xmlns:p14="http://schemas.microsoft.com/office/powerpoint/2010/main" val="35098802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hree years of data about the percent of tested Minnesota students by ethnicity in grades 3 to 8 that met or exceeded achievement standards set by Minnesota educators on the MCA-III in Mathematics. 2011: American Indian – 32 percent, Asian/Pacific Islander – 56 percent, Hispanic – 33 percent, Black – 30 percent and White – 65 percent. 2012: American Indian – 41 percent, Asian/Pacific Islander – 62 percent, Hispanic – 41 percent, Black – 36 percent and White – 73 percent. 2013: American Indian – 37 percent, Asian/Pacific Islander – 61 percent, Hispanic – 39 percent, Black – 35 percent and White – 70 percent." title="Math MCA-III Grades 3-8, Percent of Students Meets and Exceeds by Ethnicity"/>
          <p:cNvGraphicFramePr>
            <a:graphicFrameLocks noGrp="1"/>
          </p:cNvGraphicFramePr>
          <p:nvPr>
            <p:ph idx="1"/>
            <p:extLst>
              <p:ext uri="{D42A27DB-BD31-4B8C-83A1-F6EECF244321}">
                <p14:modId xmlns:p14="http://schemas.microsoft.com/office/powerpoint/2010/main" val="935958582"/>
              </p:ext>
            </p:extLst>
          </p:nvPr>
        </p:nvGraphicFramePr>
        <p:xfrm>
          <a:off x="304800" y="1295400"/>
          <a:ext cx="8458200" cy="4320316"/>
        </p:xfrm>
        <a:graphic>
          <a:graphicData uri="http://schemas.openxmlformats.org/drawingml/2006/chart">
            <c:chart xmlns:c="http://schemas.openxmlformats.org/drawingml/2006/chart" xmlns:r="http://schemas.openxmlformats.org/officeDocument/2006/relationships" r:id="rId3"/>
          </a:graphicData>
        </a:graphic>
      </p:graphicFrame>
      <p:sp>
        <p:nvSpPr>
          <p:cNvPr id="33795" name="Title 2"/>
          <p:cNvSpPr>
            <a:spLocks noGrp="1"/>
          </p:cNvSpPr>
          <p:nvPr>
            <p:ph type="title"/>
          </p:nvPr>
        </p:nvSpPr>
        <p:spPr bwMode="auto">
          <a:xfrm>
            <a:off x="228600" y="304800"/>
            <a:ext cx="87630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700" dirty="0">
                <a:latin typeface="Arial" charset="0"/>
                <a:cs typeface="Arial" charset="0"/>
              </a:rPr>
              <a:t>Mathematics MCA-III </a:t>
            </a:r>
            <a:r>
              <a:rPr lang="en-US" sz="2700" dirty="0" smtClean="0">
                <a:latin typeface="Arial" charset="0"/>
                <a:cs typeface="Arial" charset="0"/>
              </a:rPr>
              <a:t>Grades </a:t>
            </a:r>
            <a:r>
              <a:rPr lang="en-US" sz="2700" dirty="0">
                <a:latin typeface="Arial" charset="0"/>
                <a:cs typeface="Arial" charset="0"/>
              </a:rPr>
              <a:t>3-8 </a:t>
            </a:r>
            <a:r>
              <a:rPr lang="en-US" sz="2700" dirty="0" smtClean="0">
                <a:latin typeface="Arial" charset="0"/>
                <a:cs typeface="Arial" charset="0"/>
              </a:rPr>
              <a:t/>
            </a:r>
            <a:br>
              <a:rPr lang="en-US" sz="2700" dirty="0" smtClean="0">
                <a:latin typeface="Arial" charset="0"/>
                <a:cs typeface="Arial" charset="0"/>
              </a:rPr>
            </a:br>
            <a:r>
              <a:rPr lang="en-US" sz="2700" dirty="0" smtClean="0">
                <a:latin typeface="Arial" charset="0"/>
                <a:cs typeface="Arial" charset="0"/>
              </a:rPr>
              <a:t>Percent of Students </a:t>
            </a:r>
            <a:r>
              <a:rPr lang="en-US" sz="2700" dirty="0"/>
              <a:t>Meets and Exceeds</a:t>
            </a:r>
            <a:r>
              <a:rPr lang="en-US" sz="2700" dirty="0" smtClean="0">
                <a:latin typeface="Arial" charset="0"/>
                <a:cs typeface="Arial" charset="0"/>
              </a:rPr>
              <a:t> by Ethnicity</a:t>
            </a: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22</a:t>
            </a:fld>
            <a:endParaRPr lang="en-US" sz="1200"/>
          </a:p>
        </p:txBody>
      </p:sp>
      <p:sp>
        <p:nvSpPr>
          <p:cNvPr id="7" name="Text Box 5"/>
          <p:cNvSpPr txBox="1">
            <a:spLocks noChangeArrowheads="1"/>
          </p:cNvSpPr>
          <p:nvPr/>
        </p:nvSpPr>
        <p:spPr bwMode="auto">
          <a:xfrm rot="5400000">
            <a:off x="3914001" y="2235116"/>
            <a:ext cx="553998" cy="7315200"/>
          </a:xfrm>
          <a:prstGeom prst="rect">
            <a:avLst/>
          </a:prstGeom>
          <a:noFill/>
          <a:ln w="9525">
            <a:noFill/>
            <a:miter lim="800000"/>
            <a:headEnd/>
            <a:tailEnd/>
          </a:ln>
        </p:spPr>
        <p:txBody>
          <a:bodyPr vert="vert270" wrap="square">
            <a:spAutoFit/>
          </a:bodyPr>
          <a:lstStyle/>
          <a:p>
            <a:r>
              <a:rPr lang="en-US" sz="1200" dirty="0" smtClean="0"/>
              <a:t>Scores are for all grades 3 to 8 for MCA-III tests from 2011 to 2013</a:t>
            </a:r>
            <a:r>
              <a:rPr lang="en-US" sz="1200" dirty="0"/>
              <a:t>.</a:t>
            </a:r>
          </a:p>
          <a:p>
            <a:r>
              <a:rPr lang="en-US" sz="1200" dirty="0"/>
              <a:t>A new Mathematics </a:t>
            </a:r>
            <a:r>
              <a:rPr lang="en-US" sz="1200" dirty="0" smtClean="0"/>
              <a:t>test was </a:t>
            </a:r>
            <a:r>
              <a:rPr lang="en-US" sz="1200" dirty="0"/>
              <a:t>introduced in 2011 and cannot be compared to previous </a:t>
            </a:r>
            <a:r>
              <a:rPr lang="en-US" sz="1200" dirty="0" smtClean="0"/>
              <a:t>years</a:t>
            </a:r>
            <a:r>
              <a:rPr lang="en-US" sz="1050" dirty="0" smtClean="0"/>
              <a:t>.</a:t>
            </a:r>
            <a:endParaRPr lang="en-US" sz="1050" dirty="0">
              <a:latin typeface="Tahoma" pitchFamily="34" charset="0"/>
              <a:ea typeface="+mn-ea"/>
            </a:endParaRPr>
          </a:p>
        </p:txBody>
      </p:sp>
    </p:spTree>
    <p:extLst>
      <p:ext uri="{BB962C8B-B14F-4D97-AF65-F5344CB8AC3E}">
        <p14:creationId xmlns:p14="http://schemas.microsoft.com/office/powerpoint/2010/main" val="19911753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five years of data about the percent of tested Minnesota students by ethnicity in grade 11 that met or exceeded achievement standards set by Minnesota educators on the MCA-II in Mathematics. 2009: American Indian – 18 percent, Asian/Pacific Islander – 36 percent, Hispanic – 17 percent, Black – 11 percent and White – 47 percent. 2010: American Indian – 17 percent, Asian/Pacific Islander – 40 percent, Hispanic – 18 percent, Black – 13 percent and White – 48 percent. 2011: American Indian – 21 percent, Asian/Pacific Islander – 42 percent, Hispanic – 22 percent, Black – 16 percent and White – 55 percent. 2012: American Indian – 17 percent, Asian/Pacific Islander – 39 percent, Hispanic – 19 percent, Black – 12 percent and White – 48 percent. 2013: American Indian – 26 percent, Asian/Pacific Islander – 49 percent, Hispanic – 24 percent, Black – 21 percent and White – 59 percent." title="Math MCA-II Grade 11, Percent of Students Meets and Exceeds by Ethnicity"/>
          <p:cNvGraphicFramePr>
            <a:graphicFrameLocks noGrp="1"/>
          </p:cNvGraphicFramePr>
          <p:nvPr>
            <p:ph idx="1"/>
            <p:extLst>
              <p:ext uri="{D42A27DB-BD31-4B8C-83A1-F6EECF244321}">
                <p14:modId xmlns:p14="http://schemas.microsoft.com/office/powerpoint/2010/main" val="2802621528"/>
              </p:ext>
            </p:extLst>
          </p:nvPr>
        </p:nvGraphicFramePr>
        <p:xfrm>
          <a:off x="228600" y="1295399"/>
          <a:ext cx="8741068" cy="4618419"/>
        </p:xfrm>
        <a:graphic>
          <a:graphicData uri="http://schemas.openxmlformats.org/drawingml/2006/chart">
            <c:chart xmlns:c="http://schemas.openxmlformats.org/drawingml/2006/chart" xmlns:r="http://schemas.openxmlformats.org/officeDocument/2006/relationships" r:id="rId3"/>
          </a:graphicData>
        </a:graphic>
      </p:graphicFrame>
      <p:sp>
        <p:nvSpPr>
          <p:cNvPr id="33795" name="Title 2"/>
          <p:cNvSpPr>
            <a:spLocks noGrp="1"/>
          </p:cNvSpPr>
          <p:nvPr>
            <p:ph type="title"/>
          </p:nvPr>
        </p:nvSpPr>
        <p:spPr bwMode="auto">
          <a:xfrm>
            <a:off x="228600" y="304800"/>
            <a:ext cx="8703854"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600" dirty="0">
                <a:latin typeface="Arial" charset="0"/>
                <a:cs typeface="Arial" charset="0"/>
              </a:rPr>
              <a:t>Mathematics MCA-II Grade 11 </a:t>
            </a:r>
            <a:br>
              <a:rPr lang="en-US" sz="2600" dirty="0">
                <a:latin typeface="Arial" charset="0"/>
                <a:cs typeface="Arial" charset="0"/>
              </a:rPr>
            </a:br>
            <a:r>
              <a:rPr lang="en-US" sz="2600" dirty="0">
                <a:latin typeface="Arial" charset="0"/>
                <a:cs typeface="Arial" charset="0"/>
              </a:rPr>
              <a:t>Percent of Students </a:t>
            </a:r>
            <a:r>
              <a:rPr lang="en-US" sz="2600" dirty="0"/>
              <a:t>Meets and Exceeds</a:t>
            </a:r>
            <a:r>
              <a:rPr lang="en-US" sz="2600" dirty="0" smtClean="0">
                <a:latin typeface="Arial" charset="0"/>
                <a:cs typeface="Arial" charset="0"/>
              </a:rPr>
              <a:t> </a:t>
            </a:r>
            <a:r>
              <a:rPr lang="en-US" sz="2600" dirty="0">
                <a:latin typeface="Arial" charset="0"/>
                <a:cs typeface="Arial" charset="0"/>
              </a:rPr>
              <a:t>by Ethnicity</a:t>
            </a:r>
            <a:endParaRPr lang="en-US" sz="2600" dirty="0" smtClean="0">
              <a:latin typeface="Arial" charset="0"/>
              <a:cs typeface="Arial" charset="0"/>
            </a:endParaRP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23</a:t>
            </a:fld>
            <a:endParaRPr lang="en-US" sz="1200"/>
          </a:p>
        </p:txBody>
      </p:sp>
      <p:sp>
        <p:nvSpPr>
          <p:cNvPr id="8" name="TextBox 7"/>
          <p:cNvSpPr txBox="1"/>
          <p:nvPr/>
        </p:nvSpPr>
        <p:spPr>
          <a:xfrm>
            <a:off x="533400" y="5913818"/>
            <a:ext cx="8534400" cy="276999"/>
          </a:xfrm>
          <a:prstGeom prst="rect">
            <a:avLst/>
          </a:prstGeom>
          <a:noFill/>
        </p:spPr>
        <p:txBody>
          <a:bodyPr wrap="square" rtlCol="0">
            <a:spAutoFit/>
          </a:bodyPr>
          <a:lstStyle/>
          <a:p>
            <a:r>
              <a:rPr lang="en-US" sz="1200" dirty="0"/>
              <a:t>S</a:t>
            </a:r>
            <a:r>
              <a:rPr lang="en-US" sz="1200" dirty="0" smtClean="0"/>
              <a:t>cores include MCA-II tests </a:t>
            </a:r>
            <a:r>
              <a:rPr lang="en-US" sz="1200" dirty="0"/>
              <a:t>f</a:t>
            </a:r>
            <a:r>
              <a:rPr lang="en-US" sz="1200" dirty="0" smtClean="0"/>
              <a:t>rom 2009 to 2013.</a:t>
            </a:r>
          </a:p>
        </p:txBody>
      </p:sp>
    </p:spTree>
    <p:extLst>
      <p:ext uri="{BB962C8B-B14F-4D97-AF65-F5344CB8AC3E}">
        <p14:creationId xmlns:p14="http://schemas.microsoft.com/office/powerpoint/2010/main" val="20110096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Vertical Bar Graph represents the current year of data about the percent of tested Minnesota students by ethnicity in grades 3 to 8 and 10 that met or exceeded achievement standards set by Minnesota educators on the MCA-III in Reading.  2013: American Indian – 34 percent, Asian/Pacific Islander – 49 percent, Hispanic – 34 percent, Black – 32 percent and White – 65 percent." title="Reading MCA-III Grade 3-8 and 10, Percent of Students Meets and Exceeds by Ethnicity"/>
          <p:cNvGraphicFramePr>
            <a:graphicFrameLocks noGrp="1"/>
          </p:cNvGraphicFramePr>
          <p:nvPr>
            <p:ph idx="1"/>
            <p:extLst>
              <p:ext uri="{D42A27DB-BD31-4B8C-83A1-F6EECF244321}">
                <p14:modId xmlns:p14="http://schemas.microsoft.com/office/powerpoint/2010/main" val="2016455314"/>
              </p:ext>
            </p:extLst>
          </p:nvPr>
        </p:nvGraphicFramePr>
        <p:xfrm>
          <a:off x="838200" y="1304260"/>
          <a:ext cx="7239000" cy="436971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304800"/>
            <a:ext cx="8610600" cy="914400"/>
          </a:xfrm>
        </p:spPr>
        <p:txBody>
          <a:bodyPr/>
          <a:lstStyle/>
          <a:p>
            <a:r>
              <a:rPr lang="en-US" sz="2600" dirty="0">
                <a:latin typeface="Arial" charset="0"/>
                <a:cs typeface="Arial" charset="0"/>
              </a:rPr>
              <a:t>Reading MCA-III Grade 3-8 </a:t>
            </a:r>
            <a:r>
              <a:rPr lang="en-US" sz="2600" dirty="0" smtClean="0">
                <a:latin typeface="Arial" charset="0"/>
                <a:cs typeface="Arial" charset="0"/>
              </a:rPr>
              <a:t>and 10</a:t>
            </a:r>
            <a:r>
              <a:rPr lang="en-US" sz="2600" dirty="0">
                <a:latin typeface="Arial" charset="0"/>
                <a:cs typeface="Arial" charset="0"/>
              </a:rPr>
              <a:t/>
            </a:r>
            <a:br>
              <a:rPr lang="en-US" sz="2600" dirty="0">
                <a:latin typeface="Arial" charset="0"/>
                <a:cs typeface="Arial" charset="0"/>
              </a:rPr>
            </a:br>
            <a:r>
              <a:rPr lang="en-US" sz="2600" dirty="0">
                <a:latin typeface="Arial" charset="0"/>
                <a:cs typeface="Arial" charset="0"/>
              </a:rPr>
              <a:t>Percent of </a:t>
            </a:r>
            <a:r>
              <a:rPr lang="en-US" sz="2600" dirty="0" smtClean="0">
                <a:latin typeface="Arial" charset="0"/>
                <a:cs typeface="Arial" charset="0"/>
              </a:rPr>
              <a:t>Students </a:t>
            </a:r>
            <a:r>
              <a:rPr lang="en-US" sz="2600" dirty="0" smtClean="0"/>
              <a:t>Meets </a:t>
            </a:r>
            <a:r>
              <a:rPr lang="en-US" sz="2600" dirty="0"/>
              <a:t>and </a:t>
            </a:r>
            <a:r>
              <a:rPr lang="en-US" sz="2600" dirty="0" smtClean="0"/>
              <a:t>Exceeds </a:t>
            </a:r>
            <a:r>
              <a:rPr lang="en-US" sz="2600" dirty="0" smtClean="0">
                <a:latin typeface="Arial" charset="0"/>
                <a:cs typeface="Arial" charset="0"/>
              </a:rPr>
              <a:t>by </a:t>
            </a:r>
            <a:r>
              <a:rPr lang="en-US" sz="2600" dirty="0">
                <a:latin typeface="Arial" charset="0"/>
                <a:cs typeface="Arial" charset="0"/>
              </a:rPr>
              <a:t>Ethnicity</a:t>
            </a:r>
            <a:endParaRPr lang="en-US" sz="2600" dirty="0"/>
          </a:p>
        </p:txBody>
      </p:sp>
      <p:sp>
        <p:nvSpPr>
          <p:cNvPr id="4" name="Slide Number Placeholder 3"/>
          <p:cNvSpPr>
            <a:spLocks noGrp="1"/>
          </p:cNvSpPr>
          <p:nvPr>
            <p:ph type="sldNum" sz="quarter" idx="11"/>
          </p:nvPr>
        </p:nvSpPr>
        <p:spPr/>
        <p:txBody>
          <a:bodyPr/>
          <a:lstStyle/>
          <a:p>
            <a:pPr>
              <a:defRPr/>
            </a:pPr>
            <a:fld id="{EC8D0F18-0A6A-4488-8966-91D315876948}" type="slidenum">
              <a:rPr lang="en-US" smtClean="0"/>
              <a:pPr>
                <a:defRPr/>
              </a:pPr>
              <a:t>24</a:t>
            </a:fld>
            <a:endParaRPr lang="en-US" dirty="0"/>
          </a:p>
        </p:txBody>
      </p:sp>
      <p:sp>
        <p:nvSpPr>
          <p:cNvPr id="8" name="TextBox 7"/>
          <p:cNvSpPr txBox="1"/>
          <p:nvPr/>
        </p:nvSpPr>
        <p:spPr>
          <a:xfrm>
            <a:off x="533400" y="5665113"/>
            <a:ext cx="8534400" cy="461665"/>
          </a:xfrm>
          <a:prstGeom prst="rect">
            <a:avLst/>
          </a:prstGeom>
          <a:noFill/>
        </p:spPr>
        <p:txBody>
          <a:bodyPr wrap="square" rtlCol="0">
            <a:spAutoFit/>
          </a:bodyPr>
          <a:lstStyle/>
          <a:p>
            <a:r>
              <a:rPr lang="en-US" sz="1200" dirty="0" smtClean="0"/>
              <a:t>Scores are for all grades 3 to 8 and 10 for MCA-III </a:t>
            </a:r>
            <a:r>
              <a:rPr lang="en-US" sz="1200" dirty="0"/>
              <a:t>tests </a:t>
            </a:r>
            <a:r>
              <a:rPr lang="en-US" sz="1200" dirty="0" smtClean="0"/>
              <a:t>from </a:t>
            </a:r>
            <a:r>
              <a:rPr lang="en-US" sz="1200" dirty="0"/>
              <a:t>2013.</a:t>
            </a:r>
          </a:p>
          <a:p>
            <a:r>
              <a:rPr lang="en-US" sz="1200" dirty="0" smtClean="0"/>
              <a:t>A new Reading test was introduced in 2013 and cannot be compared to previous years</a:t>
            </a:r>
            <a:r>
              <a:rPr lang="en-US" sz="1100" dirty="0" smtClean="0"/>
              <a:t>.</a:t>
            </a:r>
            <a:endParaRPr lang="en-US" sz="1100" dirty="0"/>
          </a:p>
        </p:txBody>
      </p:sp>
    </p:spTree>
    <p:extLst>
      <p:ext uri="{BB962C8B-B14F-4D97-AF65-F5344CB8AC3E}">
        <p14:creationId xmlns:p14="http://schemas.microsoft.com/office/powerpoint/2010/main" val="1371822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wo years of data about the percent of tested Minnesota students by ethnicity in grades 5, 8 and high school that met or exceeded achievement standards set by Minnesota educators on the MCA-III in Science. 2012: American Indian – 25 percent, Asian/Pacific Islander – 40 percent, Hispanic – 25 percent, Black – 20 percent and White – 58 percent. 2013: American Indian – 27 percent, Asian/Pacific Islander – 42 percent, Hispanic – 27 percent, Black – 23 percent and White – 60 percent." title="Science MCA-III Grades 5,8 and HS, Percent of Students Meets and Exceeds By Ethnicity"/>
          <p:cNvGraphicFramePr>
            <a:graphicFrameLocks noGrp="1"/>
          </p:cNvGraphicFramePr>
          <p:nvPr>
            <p:ph idx="1"/>
            <p:extLst>
              <p:ext uri="{D42A27DB-BD31-4B8C-83A1-F6EECF244321}">
                <p14:modId xmlns:p14="http://schemas.microsoft.com/office/powerpoint/2010/main" val="1284991265"/>
              </p:ext>
            </p:extLst>
          </p:nvPr>
        </p:nvGraphicFramePr>
        <p:xfrm>
          <a:off x="533400" y="1295400"/>
          <a:ext cx="76962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33795" name="Title 2"/>
          <p:cNvSpPr>
            <a:spLocks noGrp="1"/>
          </p:cNvSpPr>
          <p:nvPr>
            <p:ph type="title"/>
          </p:nvPr>
        </p:nvSpPr>
        <p:spPr bwMode="auto">
          <a:xfrm>
            <a:off x="457200" y="304800"/>
            <a:ext cx="82296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500" dirty="0"/>
              <a:t>Science MCA-III Grades 5</a:t>
            </a:r>
            <a:r>
              <a:rPr lang="en-US" sz="2500" dirty="0" smtClean="0"/>
              <a:t>, 8 and </a:t>
            </a:r>
            <a:r>
              <a:rPr lang="en-US" sz="2500" dirty="0"/>
              <a:t>HS</a:t>
            </a:r>
            <a:br>
              <a:rPr lang="en-US" sz="2500" dirty="0"/>
            </a:br>
            <a:r>
              <a:rPr lang="en-US" sz="2500" dirty="0"/>
              <a:t>Percent of </a:t>
            </a:r>
            <a:r>
              <a:rPr lang="en-US" sz="2500" dirty="0" smtClean="0"/>
              <a:t>Students Meets </a:t>
            </a:r>
            <a:r>
              <a:rPr lang="en-US" sz="2500" dirty="0"/>
              <a:t>and </a:t>
            </a:r>
            <a:r>
              <a:rPr lang="en-US" sz="2500" dirty="0" smtClean="0"/>
              <a:t>Exceeds By </a:t>
            </a:r>
            <a:r>
              <a:rPr lang="en-US" sz="2500" dirty="0"/>
              <a:t>Ethnicity</a:t>
            </a:r>
            <a:endParaRPr lang="en-US" sz="2500" dirty="0" smtClean="0">
              <a:latin typeface="Arial" charset="0"/>
              <a:cs typeface="Arial" charset="0"/>
            </a:endParaRP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25</a:t>
            </a:fld>
            <a:endParaRPr lang="en-US" sz="1200"/>
          </a:p>
        </p:txBody>
      </p:sp>
      <p:sp>
        <p:nvSpPr>
          <p:cNvPr id="7" name="TextBox 1"/>
          <p:cNvSpPr txBox="1">
            <a:spLocks noChangeArrowheads="1"/>
          </p:cNvSpPr>
          <p:nvPr/>
        </p:nvSpPr>
        <p:spPr bwMode="auto">
          <a:xfrm>
            <a:off x="533400" y="5672307"/>
            <a:ext cx="7239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smtClean="0"/>
              <a:t>Scores are for all grades 5, 8 and HS for MCA-III tests from 2012 and 2013. </a:t>
            </a:r>
          </a:p>
          <a:p>
            <a:pPr eaLnBrk="1" hangingPunct="1"/>
            <a:r>
              <a:rPr lang="en-US" sz="1200" dirty="0" smtClean="0"/>
              <a:t>A new </a:t>
            </a:r>
            <a:r>
              <a:rPr lang="en-US" sz="1200" dirty="0"/>
              <a:t>Science </a:t>
            </a:r>
            <a:r>
              <a:rPr lang="en-US" sz="1200" dirty="0" smtClean="0"/>
              <a:t>test was introduced </a:t>
            </a:r>
            <a:r>
              <a:rPr lang="en-US" sz="1200" dirty="0"/>
              <a:t>in </a:t>
            </a:r>
            <a:r>
              <a:rPr lang="en-US" sz="1200" dirty="0" smtClean="0"/>
              <a:t>2012</a:t>
            </a:r>
            <a:r>
              <a:rPr lang="en-US" sz="1200" dirty="0"/>
              <a:t> </a:t>
            </a:r>
            <a:r>
              <a:rPr lang="en-US" sz="1200" dirty="0" smtClean="0"/>
              <a:t>and cannot be compared  to previous years</a:t>
            </a:r>
            <a:r>
              <a:rPr lang="en-US" sz="1200" dirty="0"/>
              <a:t>.</a:t>
            </a:r>
          </a:p>
        </p:txBody>
      </p:sp>
    </p:spTree>
    <p:extLst>
      <p:ext uri="{BB962C8B-B14F-4D97-AF65-F5344CB8AC3E}">
        <p14:creationId xmlns:p14="http://schemas.microsoft.com/office/powerpoint/2010/main" val="32976126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533400"/>
          </a:xfrm>
        </p:spPr>
        <p:txBody>
          <a:bodyPr/>
          <a:lstStyle/>
          <a:p>
            <a:r>
              <a:rPr lang="en-US" dirty="0" smtClean="0"/>
              <a:t>Special Populations</a:t>
            </a:r>
            <a:endParaRPr lang="en-US" dirty="0"/>
          </a:p>
        </p:txBody>
      </p:sp>
      <p:sp>
        <p:nvSpPr>
          <p:cNvPr id="6" name="Subtitle 2"/>
          <p:cNvSpPr>
            <a:spLocks noGrp="1"/>
          </p:cNvSpPr>
          <p:nvPr>
            <p:ph type="subTitle" idx="1"/>
          </p:nvPr>
        </p:nvSpPr>
        <p:spPr>
          <a:xfrm>
            <a:off x="1371600" y="2743200"/>
            <a:ext cx="6400800" cy="2590800"/>
          </a:xfrm>
        </p:spPr>
        <p:txBody>
          <a:bodyPr/>
          <a:lstStyle/>
          <a:p>
            <a:r>
              <a:rPr lang="en-US" dirty="0" smtClean="0"/>
              <a:t>Mathematics, Reading and Science</a:t>
            </a:r>
          </a:p>
          <a:p>
            <a:r>
              <a:rPr lang="en-US" dirty="0" smtClean="0"/>
              <a:t>All Grades </a:t>
            </a:r>
          </a:p>
          <a:p>
            <a:endParaRPr lang="en-US" dirty="0" smtClean="0"/>
          </a:p>
          <a:p>
            <a:r>
              <a:rPr lang="en-US" dirty="0" smtClean="0"/>
              <a:t>MCA</a:t>
            </a:r>
          </a:p>
        </p:txBody>
      </p:sp>
    </p:spTree>
    <p:extLst>
      <p:ext uri="{BB962C8B-B14F-4D97-AF65-F5344CB8AC3E}">
        <p14:creationId xmlns:p14="http://schemas.microsoft.com/office/powerpoint/2010/main" val="831600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Vertical Bar Graph represents a comparison of three years of data about the percent of tested Minnesota students by special population in grades 3 to 8 that met or exceeded achievement standards set by Minnesota educators on the MCA-III in Mathematics. 2011: Free and reduced price lunch – 39 percent, English language learners – 27 percent and Special education – 29 percent. 2012: Free and reduced price lunch – 47 percent, English language learners – 33 percent and Special education – 37 percent. 2013: Free and reduced price lunch – 44 percent, English language learners – 29 percent and Special education – 34 percent." title="Math MCA-III Grade 3-8, Percent of Students Meets and Exceeds by Special Population"/>
          <p:cNvGraphicFramePr>
            <a:graphicFrameLocks noGrp="1"/>
          </p:cNvGraphicFramePr>
          <p:nvPr>
            <p:ph idx="1"/>
            <p:extLst>
              <p:ext uri="{D42A27DB-BD31-4B8C-83A1-F6EECF244321}">
                <p14:modId xmlns:p14="http://schemas.microsoft.com/office/powerpoint/2010/main" val="1933511467"/>
              </p:ext>
            </p:extLst>
          </p:nvPr>
        </p:nvGraphicFramePr>
        <p:xfrm>
          <a:off x="609601" y="1112838"/>
          <a:ext cx="7848600" cy="4525962"/>
        </p:xfrm>
        <a:graphic>
          <a:graphicData uri="http://schemas.openxmlformats.org/drawingml/2006/chart">
            <c:chart xmlns:c="http://schemas.openxmlformats.org/drawingml/2006/chart" xmlns:r="http://schemas.openxmlformats.org/officeDocument/2006/relationships" r:id="rId3"/>
          </a:graphicData>
        </a:graphic>
      </p:graphicFrame>
      <p:sp>
        <p:nvSpPr>
          <p:cNvPr id="33795" name="Title 2"/>
          <p:cNvSpPr>
            <a:spLocks noGrp="1"/>
          </p:cNvSpPr>
          <p:nvPr>
            <p:ph type="title"/>
          </p:nvPr>
        </p:nvSpPr>
        <p:spPr bwMode="auto">
          <a:xfrm>
            <a:off x="76200" y="304800"/>
            <a:ext cx="89916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300" dirty="0">
                <a:latin typeface="Arial" charset="0"/>
                <a:cs typeface="Arial" charset="0"/>
              </a:rPr>
              <a:t>Mathematics MCA-III Grade 3-8 </a:t>
            </a:r>
            <a:r>
              <a:rPr lang="en-US" sz="2300" dirty="0" smtClean="0">
                <a:latin typeface="Arial" charset="0"/>
                <a:cs typeface="Arial" charset="0"/>
              </a:rPr>
              <a:t/>
            </a:r>
            <a:br>
              <a:rPr lang="en-US" sz="2300" dirty="0" smtClean="0">
                <a:latin typeface="Arial" charset="0"/>
                <a:cs typeface="Arial" charset="0"/>
              </a:rPr>
            </a:br>
            <a:r>
              <a:rPr lang="en-US" sz="2300" dirty="0" smtClean="0">
                <a:latin typeface="Arial" charset="0"/>
                <a:cs typeface="Arial" charset="0"/>
              </a:rPr>
              <a:t>Percent of Students </a:t>
            </a:r>
            <a:r>
              <a:rPr lang="en-US" sz="2300" dirty="0"/>
              <a:t>Meets and Exceeds</a:t>
            </a:r>
            <a:r>
              <a:rPr lang="en-US" sz="2300" dirty="0" smtClean="0">
                <a:latin typeface="Arial" charset="0"/>
                <a:cs typeface="Arial" charset="0"/>
              </a:rPr>
              <a:t> by Special Population</a:t>
            </a: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27</a:t>
            </a:fld>
            <a:endParaRPr lang="en-US" sz="1200"/>
          </a:p>
        </p:txBody>
      </p:sp>
      <p:sp>
        <p:nvSpPr>
          <p:cNvPr id="6" name="Text Box 5"/>
          <p:cNvSpPr txBox="1">
            <a:spLocks noChangeArrowheads="1"/>
          </p:cNvSpPr>
          <p:nvPr/>
        </p:nvSpPr>
        <p:spPr bwMode="auto">
          <a:xfrm rot="5400000">
            <a:off x="3914001" y="2213709"/>
            <a:ext cx="553998" cy="7315200"/>
          </a:xfrm>
          <a:prstGeom prst="rect">
            <a:avLst/>
          </a:prstGeom>
          <a:noFill/>
          <a:ln w="9525">
            <a:noFill/>
            <a:miter lim="800000"/>
            <a:headEnd/>
            <a:tailEnd/>
          </a:ln>
        </p:spPr>
        <p:txBody>
          <a:bodyPr vert="vert270" wrap="square">
            <a:spAutoFit/>
          </a:bodyPr>
          <a:lstStyle/>
          <a:p>
            <a:r>
              <a:rPr lang="en-US" sz="1200" dirty="0"/>
              <a:t>S</a:t>
            </a:r>
            <a:r>
              <a:rPr lang="en-US" sz="1200" dirty="0" smtClean="0"/>
              <a:t>cores are for all grades 3 to 8 for MCA-III tests from 2011</a:t>
            </a:r>
            <a:r>
              <a:rPr lang="en-US" sz="1200" dirty="0"/>
              <a:t> </a:t>
            </a:r>
            <a:r>
              <a:rPr lang="en-US" sz="1200" dirty="0" smtClean="0"/>
              <a:t>to </a:t>
            </a:r>
            <a:r>
              <a:rPr lang="en-US" sz="1200" dirty="0"/>
              <a:t>2013.</a:t>
            </a:r>
          </a:p>
          <a:p>
            <a:r>
              <a:rPr lang="en-US" sz="1200" dirty="0"/>
              <a:t>A new Mathematics test  for grades 3-8 was introduced in 2011 and cannot be compared to previous </a:t>
            </a:r>
            <a:r>
              <a:rPr lang="en-US" sz="1200" dirty="0" smtClean="0"/>
              <a:t>years</a:t>
            </a:r>
            <a:r>
              <a:rPr lang="en-US" sz="1050" dirty="0" smtClean="0"/>
              <a:t>.</a:t>
            </a:r>
            <a:endParaRPr lang="en-US" sz="1050" dirty="0">
              <a:latin typeface="Tahoma" pitchFamily="34" charset="0"/>
              <a:ea typeface="+mn-ea"/>
            </a:endParaRPr>
          </a:p>
        </p:txBody>
      </p:sp>
    </p:spTree>
    <p:extLst>
      <p:ext uri="{BB962C8B-B14F-4D97-AF65-F5344CB8AC3E}">
        <p14:creationId xmlns:p14="http://schemas.microsoft.com/office/powerpoint/2010/main" val="201433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2"/>
          <p:cNvSpPr>
            <a:spLocks noGrp="1"/>
          </p:cNvSpPr>
          <p:nvPr>
            <p:ph type="title"/>
          </p:nvPr>
        </p:nvSpPr>
        <p:spPr bwMode="auto">
          <a:xfrm>
            <a:off x="152400" y="304800"/>
            <a:ext cx="89154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300" dirty="0">
                <a:latin typeface="Arial" charset="0"/>
                <a:cs typeface="Arial" charset="0"/>
              </a:rPr>
              <a:t>Mathematics MCA-II Grade </a:t>
            </a:r>
            <a:r>
              <a:rPr lang="en-US" sz="2300" dirty="0" smtClean="0">
                <a:latin typeface="Arial" charset="0"/>
                <a:cs typeface="Arial" charset="0"/>
              </a:rPr>
              <a:t>11</a:t>
            </a:r>
            <a:br>
              <a:rPr lang="en-US" sz="2300" dirty="0" smtClean="0">
                <a:latin typeface="Arial" charset="0"/>
                <a:cs typeface="Arial" charset="0"/>
              </a:rPr>
            </a:br>
            <a:r>
              <a:rPr lang="en-US" sz="2300" dirty="0" smtClean="0">
                <a:latin typeface="Arial" charset="0"/>
                <a:cs typeface="Arial" charset="0"/>
              </a:rPr>
              <a:t>Percent of Students </a:t>
            </a:r>
            <a:r>
              <a:rPr lang="en-US" sz="2300" dirty="0"/>
              <a:t>Meets and Exceeds</a:t>
            </a:r>
            <a:r>
              <a:rPr lang="en-US" sz="2300" dirty="0" smtClean="0">
                <a:latin typeface="Arial" charset="0"/>
                <a:cs typeface="Arial" charset="0"/>
              </a:rPr>
              <a:t> by Special Population</a:t>
            </a: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28</a:t>
            </a:fld>
            <a:endParaRPr lang="en-US" sz="1200"/>
          </a:p>
        </p:txBody>
      </p:sp>
      <p:sp>
        <p:nvSpPr>
          <p:cNvPr id="10" name="Text Box 5"/>
          <p:cNvSpPr txBox="1">
            <a:spLocks noChangeArrowheads="1"/>
          </p:cNvSpPr>
          <p:nvPr/>
        </p:nvSpPr>
        <p:spPr bwMode="auto">
          <a:xfrm rot="5400000">
            <a:off x="4446720" y="2155188"/>
            <a:ext cx="346249" cy="7315200"/>
          </a:xfrm>
          <a:prstGeom prst="rect">
            <a:avLst/>
          </a:prstGeom>
          <a:noFill/>
          <a:ln w="9525">
            <a:noFill/>
            <a:miter lim="800000"/>
            <a:headEnd/>
            <a:tailEnd/>
          </a:ln>
        </p:spPr>
        <p:txBody>
          <a:bodyPr vert="vert270" wrap="square">
            <a:spAutoFit/>
          </a:bodyPr>
          <a:lstStyle/>
          <a:p>
            <a:pPr algn="ctr"/>
            <a:r>
              <a:rPr lang="en-US" sz="1050" dirty="0" smtClean="0"/>
              <a:t>.</a:t>
            </a:r>
            <a:endParaRPr lang="en-US" sz="1050" dirty="0"/>
          </a:p>
        </p:txBody>
      </p:sp>
      <p:graphicFrame>
        <p:nvGraphicFramePr>
          <p:cNvPr id="7" name="Content Placeholder 2" descr="Vertical Bar Graph represents a comparison of five years of data about the percent of tested Minnesota students by special population in grade 11 that met or exceeded achievement standards set by Minnesota educators on the MCA-II in Mathematics. 2009: Free and reduced price lunch – 20 percent, English language learners – 12 percent and Special education – 7 percent. 2010: Free and reduced price lunch – 22 percent, English language learners – 8 percent and Special education – 8 percent. 2011: Free and reduced price lunch – 27 percent, English language learners – 9 percent and Special education – 12 percent. 2012: Free and reduced price lunch – 21 percent, English language learners – 7 percent and Special education – 9 percent. 2013: Free and reduced price lunch – 30 percent, English language learners – 8 percent and Special education – 13 percent." title="Math MCA-II Grade 11, Percent of Students Meets and Exceeds by Special Population"/>
          <p:cNvGraphicFramePr>
            <a:graphicFrameLocks noGrp="1"/>
          </p:cNvGraphicFramePr>
          <p:nvPr>
            <p:ph idx="1"/>
            <p:extLst>
              <p:ext uri="{D42A27DB-BD31-4B8C-83A1-F6EECF244321}">
                <p14:modId xmlns:p14="http://schemas.microsoft.com/office/powerpoint/2010/main" val="4282952638"/>
              </p:ext>
            </p:extLst>
          </p:nvPr>
        </p:nvGraphicFramePr>
        <p:xfrm>
          <a:off x="381000" y="1143000"/>
          <a:ext cx="8305800" cy="466978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3400" y="5812788"/>
            <a:ext cx="7365707" cy="276999"/>
          </a:xfrm>
          <a:prstGeom prst="rect">
            <a:avLst/>
          </a:prstGeom>
          <a:noFill/>
        </p:spPr>
        <p:txBody>
          <a:bodyPr wrap="square" rtlCol="0">
            <a:spAutoFit/>
          </a:bodyPr>
          <a:lstStyle/>
          <a:p>
            <a:r>
              <a:rPr lang="en-US" sz="1200" dirty="0"/>
              <a:t>S</a:t>
            </a:r>
            <a:r>
              <a:rPr lang="en-US" sz="1200" dirty="0" smtClean="0"/>
              <a:t>cores include MCA-II tests </a:t>
            </a:r>
            <a:r>
              <a:rPr lang="en-US" sz="1200" dirty="0"/>
              <a:t>f</a:t>
            </a:r>
            <a:r>
              <a:rPr lang="en-US" sz="1200" dirty="0" smtClean="0"/>
              <a:t>rom 2009 to 2013.</a:t>
            </a:r>
          </a:p>
        </p:txBody>
      </p:sp>
    </p:spTree>
    <p:extLst>
      <p:ext uri="{BB962C8B-B14F-4D97-AF65-F5344CB8AC3E}">
        <p14:creationId xmlns:p14="http://schemas.microsoft.com/office/powerpoint/2010/main" val="789206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2"/>
          <p:cNvSpPr>
            <a:spLocks noGrp="1"/>
          </p:cNvSpPr>
          <p:nvPr>
            <p:ph type="title"/>
          </p:nvPr>
        </p:nvSpPr>
        <p:spPr bwMode="auto">
          <a:xfrm>
            <a:off x="118730" y="304800"/>
            <a:ext cx="89916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300" dirty="0">
                <a:latin typeface="Arial" charset="0"/>
                <a:cs typeface="Arial" charset="0"/>
              </a:rPr>
              <a:t>Reading MCA-III Grades 3-8 </a:t>
            </a:r>
            <a:r>
              <a:rPr lang="en-US" sz="2300" dirty="0" smtClean="0">
                <a:latin typeface="Arial" charset="0"/>
                <a:cs typeface="Arial" charset="0"/>
              </a:rPr>
              <a:t>and 10 </a:t>
            </a:r>
            <a:br>
              <a:rPr lang="en-US" sz="2300" dirty="0" smtClean="0">
                <a:latin typeface="Arial" charset="0"/>
                <a:cs typeface="Arial" charset="0"/>
              </a:rPr>
            </a:br>
            <a:r>
              <a:rPr lang="en-US" sz="2300" dirty="0" smtClean="0">
                <a:latin typeface="Arial" charset="0"/>
                <a:cs typeface="Arial" charset="0"/>
              </a:rPr>
              <a:t>Percent of Students </a:t>
            </a:r>
            <a:r>
              <a:rPr lang="en-US" sz="2300" dirty="0"/>
              <a:t>Meets and Exceeds</a:t>
            </a:r>
            <a:r>
              <a:rPr lang="en-US" sz="2300" dirty="0" smtClean="0">
                <a:latin typeface="Arial" charset="0"/>
                <a:cs typeface="Arial" charset="0"/>
              </a:rPr>
              <a:t> by Special Population</a:t>
            </a:r>
          </a:p>
        </p:txBody>
      </p:sp>
      <p:sp>
        <p:nvSpPr>
          <p:cNvPr id="3379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fld id="{9FF920BC-9A6B-4A12-AD4C-874C3D121CFD}" type="slidenum">
              <a:rPr lang="en-US" sz="1200"/>
              <a:pPr eaLnBrk="1" hangingPunct="1"/>
              <a:t>29</a:t>
            </a:fld>
            <a:endParaRPr lang="en-US" sz="1200"/>
          </a:p>
        </p:txBody>
      </p:sp>
      <p:graphicFrame>
        <p:nvGraphicFramePr>
          <p:cNvPr id="7" name="Content Placeholder 2" descr="Vertical Bar Graph represents the current year of data about the percent of tested Minnesota students by special population in grades 3 to 8 and 10 that met or exceeded achievement standards set by Minnesota educators on the MCA-III in Reading.  2013: Free and reduced price lunch – 38 percent, English language learners – 16 percent and Special education – 27 percent." title="Reading MCA-III Grades 3-8 and 10, Percent of Students Meets and Exceeds by Special Population"/>
          <p:cNvGraphicFramePr>
            <a:graphicFrameLocks noGrp="1"/>
          </p:cNvGraphicFramePr>
          <p:nvPr>
            <p:ph idx="1"/>
            <p:extLst>
              <p:ext uri="{D42A27DB-BD31-4B8C-83A1-F6EECF244321}">
                <p14:modId xmlns:p14="http://schemas.microsoft.com/office/powerpoint/2010/main" val="3938064972"/>
              </p:ext>
            </p:extLst>
          </p:nvPr>
        </p:nvGraphicFramePr>
        <p:xfrm>
          <a:off x="1676400" y="1147618"/>
          <a:ext cx="5943600" cy="442029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3400" y="5562600"/>
            <a:ext cx="8534400" cy="461665"/>
          </a:xfrm>
          <a:prstGeom prst="rect">
            <a:avLst/>
          </a:prstGeom>
          <a:noFill/>
        </p:spPr>
        <p:txBody>
          <a:bodyPr wrap="square" rtlCol="0">
            <a:spAutoFit/>
          </a:bodyPr>
          <a:lstStyle/>
          <a:p>
            <a:r>
              <a:rPr lang="en-US" sz="1200" dirty="0" smtClean="0"/>
              <a:t>Scores are for all grades 3 to 8 and 10 for MCA-III </a:t>
            </a:r>
            <a:r>
              <a:rPr lang="en-US" sz="1200" dirty="0"/>
              <a:t>tests </a:t>
            </a:r>
            <a:r>
              <a:rPr lang="en-US" sz="1200" dirty="0" smtClean="0"/>
              <a:t>from </a:t>
            </a:r>
            <a:r>
              <a:rPr lang="en-US" sz="1200" dirty="0"/>
              <a:t>2013.</a:t>
            </a:r>
          </a:p>
          <a:p>
            <a:r>
              <a:rPr lang="en-US" sz="1200" dirty="0" smtClean="0"/>
              <a:t>A new Reading test was introduced in 2013 and cannot be compared to previous years</a:t>
            </a:r>
            <a:r>
              <a:rPr lang="en-US" sz="1100" dirty="0" smtClean="0"/>
              <a:t>.</a:t>
            </a:r>
            <a:endParaRPr lang="en-US" sz="1100" dirty="0"/>
          </a:p>
        </p:txBody>
      </p:sp>
    </p:spTree>
    <p:extLst>
      <p:ext uri="{BB962C8B-B14F-4D97-AF65-F5344CB8AC3E}">
        <p14:creationId xmlns:p14="http://schemas.microsoft.com/office/powerpoint/2010/main" val="15141627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8FDDBC28-3771-44A1-B3F4-F1D2FA7E5A1E}" type="slidenum">
              <a:rPr lang="en-US" smtClean="0"/>
              <a:pPr eaLnBrk="1" fontAlgn="base" hangingPunct="1">
                <a:spcBef>
                  <a:spcPct val="0"/>
                </a:spcBef>
                <a:spcAft>
                  <a:spcPct val="0"/>
                </a:spcAft>
              </a:pPr>
              <a:t>30</a:t>
            </a:fld>
            <a:endParaRPr lang="en-US" smtClean="0"/>
          </a:p>
        </p:txBody>
      </p:sp>
      <p:sp>
        <p:nvSpPr>
          <p:cNvPr id="10244" name="Title 3"/>
          <p:cNvSpPr>
            <a:spLocks noGrp="1"/>
          </p:cNvSpPr>
          <p:nvPr>
            <p:ph type="title"/>
          </p:nvPr>
        </p:nvSpPr>
        <p:spPr bwMode="auto">
          <a:xfrm>
            <a:off x="0" y="304800"/>
            <a:ext cx="91440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300" dirty="0" smtClean="0"/>
              <a:t>Science MCA-III Grades 5,8 and HS </a:t>
            </a:r>
            <a:br>
              <a:rPr lang="en-US" sz="2300" dirty="0" smtClean="0"/>
            </a:br>
            <a:r>
              <a:rPr lang="en-US" sz="2300" dirty="0" smtClean="0"/>
              <a:t>Percent of Students </a:t>
            </a:r>
            <a:r>
              <a:rPr lang="en-US" sz="2300" dirty="0"/>
              <a:t>Meets and Exceeds</a:t>
            </a:r>
            <a:r>
              <a:rPr lang="en-US" sz="2300" dirty="0" smtClean="0"/>
              <a:t> by Special Population</a:t>
            </a:r>
          </a:p>
        </p:txBody>
      </p:sp>
      <p:graphicFrame>
        <p:nvGraphicFramePr>
          <p:cNvPr id="7" name="Content Placeholder 2" descr="Vertical Bar Graph represents a comparison of two years of data about the percent of tested Minnesota students by special population in grades 5, 8 and high school that met or exceeded achievement standards set by Minnesota educators on the MCA-III in Science. 2012: Free and reduced price lunch – 31 percent, English language learners –11 percent and Special education – 23 percent. 2013: Free and reduced price lunch – 32 percent, English language learners – 11 percent and Special education – 24 percent." title="Science MCA-III Grades 5,8 and HS, Percent of Students Meets and Exceeds by Special Population"/>
          <p:cNvGraphicFramePr>
            <a:graphicFrameLocks/>
          </p:cNvGraphicFramePr>
          <p:nvPr>
            <p:extLst>
              <p:ext uri="{D42A27DB-BD31-4B8C-83A1-F6EECF244321}">
                <p14:modId xmlns:p14="http://schemas.microsoft.com/office/powerpoint/2010/main" val="1698659995"/>
              </p:ext>
            </p:extLst>
          </p:nvPr>
        </p:nvGraphicFramePr>
        <p:xfrm>
          <a:off x="152400" y="1123861"/>
          <a:ext cx="7848600" cy="448636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533400" y="5638799"/>
            <a:ext cx="7315200" cy="461665"/>
          </a:xfrm>
          <a:prstGeom prst="rect">
            <a:avLst/>
          </a:prstGeom>
        </p:spPr>
        <p:txBody>
          <a:bodyPr wrap="square">
            <a:spAutoFit/>
          </a:bodyPr>
          <a:lstStyle/>
          <a:p>
            <a:pPr eaLnBrk="1" hangingPunct="1"/>
            <a:r>
              <a:rPr lang="en-US" sz="1200" dirty="0"/>
              <a:t>Scores </a:t>
            </a:r>
            <a:r>
              <a:rPr lang="en-US" sz="1200" dirty="0" smtClean="0"/>
              <a:t>are for all grades 5, 8 and HS for MCA-III </a:t>
            </a:r>
            <a:r>
              <a:rPr lang="en-US" sz="1200" dirty="0"/>
              <a:t>tests from </a:t>
            </a:r>
            <a:r>
              <a:rPr lang="en-US" sz="1200" dirty="0" smtClean="0"/>
              <a:t>2012 </a:t>
            </a:r>
            <a:r>
              <a:rPr lang="en-US" sz="1200" dirty="0"/>
              <a:t>and 2013. </a:t>
            </a:r>
          </a:p>
          <a:p>
            <a:pPr eaLnBrk="1" hangingPunct="1"/>
            <a:r>
              <a:rPr lang="en-US" sz="1200" dirty="0"/>
              <a:t>A new Science test was introduced in 2012 and cannot be compared  to previous years.</a:t>
            </a:r>
          </a:p>
        </p:txBody>
      </p:sp>
    </p:spTree>
    <p:extLst>
      <p:ext uri="{BB962C8B-B14F-4D97-AF65-F5344CB8AC3E}">
        <p14:creationId xmlns:p14="http://schemas.microsoft.com/office/powerpoint/2010/main" val="2633417955"/>
      </p:ext>
    </p:extLst>
  </p:cSld>
  <p:clrMapOvr>
    <a:masterClrMapping/>
  </p:clrMapOvr>
  <p:timing>
    <p:tnLst>
      <p:par>
        <p:cTn id="1" dur="indefinite" restart="never" nodeType="tmRoot"/>
      </p:par>
    </p:tnLst>
  </p:timing>
</p:sld>
</file>

<file path=ppt/theme/theme1.xml><?xml version="1.0" encoding="utf-8"?>
<a:theme xmlns:a="http://schemas.openxmlformats.org/drawingml/2006/main" name="MD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MDEPPT</Template>
  <TotalTime>0</TotalTime>
  <Words>1281</Words>
  <Application>Microsoft Office PowerPoint</Application>
  <PresentationFormat>On-screen Show (4:3)</PresentationFormat>
  <Paragraphs>245</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MDEPPT</vt:lpstr>
      <vt:lpstr>2013  Minnesota Assessment Results</vt:lpstr>
      <vt:lpstr>2013 Mathematics, Reading and Science Results</vt:lpstr>
      <vt:lpstr>Test Overview  </vt:lpstr>
      <vt:lpstr>2013 MCA Assessment Results Summary</vt:lpstr>
      <vt:lpstr>2013 MCA Assessment Results Summary</vt:lpstr>
      <vt:lpstr>2013 MCA Assessment Results Summary</vt:lpstr>
      <vt:lpstr>Mathematics MCA-III Grades 3-8 Percent Meets and Exceeds</vt:lpstr>
      <vt:lpstr>Mathematics MCA-II Grade 11 Percent Meets and Exceeds</vt:lpstr>
      <vt:lpstr>Reading MCA-III Grades 3-8 and 10 Percent Meets and Exceeds</vt:lpstr>
      <vt:lpstr>Science MCA-III Grades 5, 8 and High School Percent Meets and Exceeds</vt:lpstr>
      <vt:lpstr>2013 MCA-Modified and MTAS Assessment Results Summary</vt:lpstr>
      <vt:lpstr>2013 MCA-Modified and MTAS Assessment Results Summary</vt:lpstr>
      <vt:lpstr>Mathematics MCA-Modified-III Grades 5-8 Percent Meets and Exceeds</vt:lpstr>
      <vt:lpstr>Mathematics MCA-Modified-II Grade 11 Percent Meets and Exceeds</vt:lpstr>
      <vt:lpstr>Reading MCA-Modified-III Grades 5-8 and 10 Percent Meets and Exceeds</vt:lpstr>
      <vt:lpstr>Mathematics MTAS-III Grades 3-8 Percent Meets and Exceeds</vt:lpstr>
      <vt:lpstr>Mathematics MTAS-II Grade 11 Percent Meets and Exceeds</vt:lpstr>
      <vt:lpstr>Reading MTAS-III Grades 3-8 and 10 Percent Meets and Exceeds</vt:lpstr>
      <vt:lpstr>Science MTAS-III Grades 5,8 and HS Percent Meets and Exceeds</vt:lpstr>
      <vt:lpstr>2013 Accountability Results </vt:lpstr>
      <vt:lpstr>Race / Ethnicity</vt:lpstr>
      <vt:lpstr>Mathematics MCA-III Grades 3-8  Percent of Students Meets and Exceeds by Ethnicity</vt:lpstr>
      <vt:lpstr>Mathematics MCA-II Grade 11  Percent of Students Meets and Exceeds by Ethnicity</vt:lpstr>
      <vt:lpstr>Reading MCA-III Grade 3-8 and 10 Percent of Students Meets and Exceeds by Ethnicity</vt:lpstr>
      <vt:lpstr>Science MCA-III Grades 5, 8 and HS Percent of Students Meets and Exceeds By Ethnicity</vt:lpstr>
      <vt:lpstr>Special Populations</vt:lpstr>
      <vt:lpstr>Mathematics MCA-III Grade 3-8  Percent of Students Meets and Exceeds by Special Population</vt:lpstr>
      <vt:lpstr>Mathematics MCA-II Grade 11 Percent of Students Meets and Exceeds by Special Population</vt:lpstr>
      <vt:lpstr>Reading MCA-III Grades 3-8 and 10  Percent of Students Meets and Exceeds by Special Population</vt:lpstr>
      <vt:lpstr>Science MCA-III Grades 5,8 and HS  Percent of Students Meets and Exceeds by Special Population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2013-08-07T20:58:43Z</dcterms:created>
  <dcterms:modified xsi:type="dcterms:W3CDTF">2013-08-26T13:48:04Z</dcterms:modified>
</cp:coreProperties>
</file>