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324" r:id="rId3"/>
    <p:sldId id="365" r:id="rId4"/>
    <p:sldId id="366" r:id="rId5"/>
    <p:sldId id="333" r:id="rId6"/>
    <p:sldId id="323" r:id="rId7"/>
    <p:sldId id="315" r:id="rId8"/>
    <p:sldId id="345" r:id="rId9"/>
    <p:sldId id="352" r:id="rId10"/>
    <p:sldId id="346" r:id="rId11"/>
    <p:sldId id="318" r:id="rId12"/>
    <p:sldId id="353" r:id="rId13"/>
    <p:sldId id="348" r:id="rId14"/>
    <p:sldId id="320" r:id="rId15"/>
    <p:sldId id="317" r:id="rId16"/>
    <p:sldId id="349" r:id="rId17"/>
    <p:sldId id="350" r:id="rId18"/>
    <p:sldId id="359" r:id="rId19"/>
    <p:sldId id="351" r:id="rId20"/>
    <p:sldId id="357" r:id="rId21"/>
    <p:sldId id="321" r:id="rId22"/>
    <p:sldId id="355" r:id="rId23"/>
    <p:sldId id="322" r:id="rId24"/>
    <p:sldId id="356" r:id="rId25"/>
    <p:sldId id="354" r:id="rId26"/>
    <p:sldId id="335" r:id="rId27"/>
    <p:sldId id="327" r:id="rId28"/>
    <p:sldId id="310" r:id="rId29"/>
    <p:sldId id="364" r:id="rId30"/>
    <p:sldId id="363" r:id="rId31"/>
    <p:sldId id="367" r:id="rId32"/>
    <p:sldId id="362" r:id="rId33"/>
    <p:sldId id="342" r:id="rId34"/>
    <p:sldId id="329" r:id="rId35"/>
    <p:sldId id="369" r:id="rId36"/>
    <p:sldId id="330" r:id="rId37"/>
    <p:sldId id="368" r:id="rId38"/>
    <p:sldId id="340" r:id="rId3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BA56"/>
    <a:srgbClr val="9BBF61"/>
    <a:srgbClr val="FAEAA8"/>
    <a:srgbClr val="FCEF8E"/>
    <a:srgbClr val="F3E053"/>
    <a:srgbClr val="F4D552"/>
    <a:srgbClr val="FBEC79"/>
    <a:srgbClr val="F01E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8053" autoAdjust="0"/>
  </p:normalViewPr>
  <p:slideViewPr>
    <p:cSldViewPr>
      <p:cViewPr>
        <p:scale>
          <a:sx n="75" d="100"/>
          <a:sy n="75" d="100"/>
        </p:scale>
        <p:origin x="-384"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Components of Model </a:t>
            </a:r>
          </a:p>
        </c:rich>
      </c:tx>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dLbls>
            <c:showLegendKey val="0"/>
            <c:showVal val="0"/>
            <c:showCatName val="1"/>
            <c:showSerName val="0"/>
            <c:showPercent val="1"/>
            <c:showBubbleSize val="0"/>
            <c:showLeaderLines val="1"/>
          </c:dLbls>
          <c:cat>
            <c:strRef>
              <c:f>Sheet1!$A$2:$A$4</c:f>
              <c:strCache>
                <c:ptCount val="3"/>
                <c:pt idx="0">
                  <c:v>Observations</c:v>
                </c:pt>
                <c:pt idx="1">
                  <c:v>Student Growth</c:v>
                </c:pt>
                <c:pt idx="2">
                  <c:v>Student Engagement </c:v>
                </c:pt>
              </c:strCache>
            </c:strRef>
          </c:cat>
          <c:val>
            <c:numRef>
              <c:f>Sheet1!$B$2:$B$4</c:f>
              <c:numCache>
                <c:formatCode>General</c:formatCode>
                <c:ptCount val="3"/>
                <c:pt idx="0">
                  <c:v>5</c:v>
                </c:pt>
                <c:pt idx="1">
                  <c:v>3.5</c:v>
                </c:pt>
                <c:pt idx="2">
                  <c:v>1.5</c:v>
                </c:pt>
              </c:numCache>
            </c:numRef>
          </c:val>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23B5FE6-0FD9-41C2-982A-05765E377231}" type="datetimeFigureOut">
              <a:rPr lang="en-US" smtClean="0"/>
              <a:t>5/2/2012</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4FA0B7EA-C716-40AB-A700-62F6E9DD130A}" type="slidenum">
              <a:rPr lang="en-US" smtClean="0"/>
              <a:t>‹#›</a:t>
            </a:fld>
            <a:endParaRPr lang="en-US"/>
          </a:p>
        </p:txBody>
      </p:sp>
    </p:spTree>
    <p:extLst>
      <p:ext uri="{BB962C8B-B14F-4D97-AF65-F5344CB8AC3E}">
        <p14:creationId xmlns:p14="http://schemas.microsoft.com/office/powerpoint/2010/main" val="394937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2F99D9D5-73CF-4449-8776-3D73868E1538}" type="datetimeFigureOut">
              <a:rPr lang="en-US"/>
              <a:pPr>
                <a:defRPr/>
              </a:pPr>
              <a:t>5/2/2012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8841FBA9-1241-4C90-8073-D4190B5E2DD4}" type="slidenum">
              <a:rPr lang="en-US"/>
              <a:pPr>
                <a:defRPr/>
              </a:pPr>
              <a:t>‹#›</a:t>
            </a:fld>
            <a:endParaRPr lang="en-US"/>
          </a:p>
        </p:txBody>
      </p:sp>
    </p:spTree>
    <p:extLst>
      <p:ext uri="{BB962C8B-B14F-4D97-AF65-F5344CB8AC3E}">
        <p14:creationId xmlns:p14="http://schemas.microsoft.com/office/powerpoint/2010/main" val="18156612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11120C7-E41B-4DE5-9DF3-6AFF994FAB04}" type="datetimeFigureOut">
              <a:rPr lang="en-US"/>
              <a:pPr>
                <a:defRPr/>
              </a:pPr>
              <a:t>5/2/2012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25DE0A-3041-4110-8D66-DD6362DD290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7E7EACA-CF0A-4605-BB55-BF43414E3A0D}" type="datetimeFigureOut">
              <a:rPr lang="en-US"/>
              <a:pPr>
                <a:defRPr/>
              </a:pPr>
              <a:t>5/2/2012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75C633-6BA9-4D31-8A10-CA97989E799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6128477-387C-475F-B3FD-3BA6ED89E05D}" type="datetimeFigureOut">
              <a:rPr lang="en-US"/>
              <a:pPr>
                <a:defRPr/>
              </a:pPr>
              <a:t>5/2/2012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FACA30D-8F90-4EF6-AFE7-CE67E06FA94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78E388B-AB50-450A-B3BE-155595CA386B}" type="datetimeFigureOut">
              <a:rPr lang="en-US"/>
              <a:pPr>
                <a:defRPr/>
              </a:pPr>
              <a:t>5/2/2012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3778F3C-6920-4FF6-BAB2-50FD4243889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7CF134B-ED74-447E-9803-63D05CA2EAC1}" type="datetimeFigureOut">
              <a:rPr lang="en-US"/>
              <a:pPr>
                <a:defRPr/>
              </a:pPr>
              <a:t>5/2/2012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9D6F84E-32DA-47E8-8BCB-EBED4BDD473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573AE28-4F0E-4AE8-914B-C0DFCAF81E55}" type="datetimeFigureOut">
              <a:rPr lang="en-US"/>
              <a:pPr>
                <a:defRPr/>
              </a:pPr>
              <a:t>5/2/2012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B8FA081-50C0-4EC7-9EF3-E2A1B5547B5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EA33FA8-70C8-4824-A9C5-0DA1844E7C30}" type="datetimeFigureOut">
              <a:rPr lang="en-US"/>
              <a:pPr>
                <a:defRPr/>
              </a:pPr>
              <a:t>5/2/2012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D7C7154-3338-4BEE-AB29-072FA861F04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4587F66-CE30-4E53-8994-40A34C9CE319}" type="datetimeFigureOut">
              <a:rPr lang="en-US"/>
              <a:pPr>
                <a:defRPr/>
              </a:pPr>
              <a:t>5/2/2012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2DFFFFE-330F-4843-B178-BF28DE006C2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07323CF-2C9F-48F1-A4DA-E30F4F14C00A}" type="datetimeFigureOut">
              <a:rPr lang="en-US"/>
              <a:pPr>
                <a:defRPr/>
              </a:pPr>
              <a:t>5/2/2012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26F3FF-3878-47F1-BE0A-88670B7666D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7421F1E-AFFC-4A06-8BB1-1B41DAE7A69A}" type="datetimeFigureOut">
              <a:rPr lang="en-US"/>
              <a:pPr>
                <a:defRPr/>
              </a:pPr>
              <a:t>5/2/2012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8DC574-521E-43C5-BD3D-CC670ABEBB6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43EF737-4541-4722-A3AA-158A79D5F2BA}" type="datetimeFigureOut">
              <a:rPr lang="en-US"/>
              <a:pPr>
                <a:defRPr/>
              </a:pPr>
              <a:t>5/2/2012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EF335C-D85C-4EB0-9C18-DC93CF98E1D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6A75516-C20D-4404-8127-836CFC293B25}" type="datetimeFigureOut">
              <a:rPr lang="en-US"/>
              <a:pPr>
                <a:defRPr/>
              </a:pPr>
              <a:t>5/2/2012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A2A621F-9E80-46EA-8D05-7A2AFBB5580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 y="-3313"/>
            <a:ext cx="9182100" cy="6572388"/>
          </a:xfrm>
          <a:prstGeom prst="rect">
            <a:avLst/>
          </a:prstGeom>
          <a:gradFill>
            <a:gsLst>
              <a:gs pos="53000">
                <a:srgbClr val="FAEAA8">
                  <a:alpha val="80000"/>
                </a:srgbClr>
              </a:gs>
              <a:gs pos="0">
                <a:srgbClr val="FCEF8E">
                  <a:alpha val="94000"/>
                </a:srgbClr>
              </a:gs>
              <a:gs pos="88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340" name="Picture 7"/>
          <p:cNvPicPr>
            <a:picLocks noChangeAspect="1"/>
          </p:cNvPicPr>
          <p:nvPr/>
        </p:nvPicPr>
        <p:blipFill>
          <a:blip r:embed="rId2"/>
          <a:srcRect/>
          <a:stretch>
            <a:fillRect/>
          </a:stretch>
        </p:blipFill>
        <p:spPr bwMode="auto">
          <a:xfrm>
            <a:off x="7010400" y="609600"/>
            <a:ext cx="1855788" cy="576263"/>
          </a:xfrm>
          <a:prstGeom prst="rect">
            <a:avLst/>
          </a:prstGeom>
          <a:noFill/>
          <a:ln w="9525">
            <a:noFill/>
            <a:miter lim="800000"/>
            <a:headEnd/>
            <a:tailEnd/>
          </a:ln>
        </p:spPr>
      </p:pic>
      <p:sp>
        <p:nvSpPr>
          <p:cNvPr id="9" name="Rectangle 8"/>
          <p:cNvSpPr/>
          <p:nvPr/>
        </p:nvSpPr>
        <p:spPr>
          <a:xfrm>
            <a:off x="0" y="6569075"/>
            <a:ext cx="9144000" cy="288925"/>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43" name="Title 1"/>
          <p:cNvSpPr>
            <a:spLocks noGrp="1"/>
          </p:cNvSpPr>
          <p:nvPr>
            <p:ph type="title"/>
          </p:nvPr>
        </p:nvSpPr>
        <p:spPr>
          <a:xfrm>
            <a:off x="457200" y="609600"/>
            <a:ext cx="8229600" cy="2093842"/>
          </a:xfrm>
        </p:spPr>
        <p:txBody>
          <a:bodyPr/>
          <a:lstStyle/>
          <a:p>
            <a:pPr eaLnBrk="1" hangingPunct="1"/>
            <a:r>
              <a:rPr lang="en-US" sz="3600" b="1" dirty="0" smtClean="0">
                <a:solidFill>
                  <a:srgbClr val="FF0000"/>
                </a:solidFill>
              </a:rPr>
              <a:t/>
            </a:r>
            <a:br>
              <a:rPr lang="en-US" sz="3600" b="1" dirty="0" smtClean="0">
                <a:solidFill>
                  <a:srgbClr val="FF0000"/>
                </a:solidFill>
              </a:rPr>
            </a:br>
            <a:r>
              <a:rPr lang="en-US" sz="2800" b="1" dirty="0">
                <a:solidFill>
                  <a:srgbClr val="C00000"/>
                </a:solidFill>
                <a:latin typeface="Tahoma" pitchFamily="34" charset="0"/>
                <a:cs typeface="Tahoma" pitchFamily="34" charset="0"/>
              </a:rPr>
              <a:t>Teacher Evaluation Components in Legislation </a:t>
            </a:r>
            <a:endParaRPr lang="en-US" sz="2800" b="1" dirty="0" smtClean="0">
              <a:solidFill>
                <a:srgbClr val="C00000"/>
              </a:solidFill>
              <a:latin typeface="Tahoma" pitchFamily="34" charset="0"/>
              <a:cs typeface="Tahoma" pitchFamily="34" charset="0"/>
            </a:endParaRPr>
          </a:p>
        </p:txBody>
      </p:sp>
      <p:sp>
        <p:nvSpPr>
          <p:cNvPr id="14344" name="Content Placeholder 2"/>
          <p:cNvSpPr>
            <a:spLocks noGrp="1"/>
          </p:cNvSpPr>
          <p:nvPr>
            <p:ph idx="1"/>
          </p:nvPr>
        </p:nvSpPr>
        <p:spPr>
          <a:xfrm>
            <a:off x="228600" y="2590800"/>
            <a:ext cx="8305800" cy="1676400"/>
          </a:xfrm>
        </p:spPr>
        <p:txBody>
          <a:bodyPr/>
          <a:lstStyle/>
          <a:p>
            <a:pPr marL="0" indent="0" algn="ctr" eaLnBrk="1" hangingPunct="1">
              <a:buNone/>
            </a:pPr>
            <a:endParaRPr lang="en-US" sz="2400" dirty="0" smtClean="0">
              <a:latin typeface="Arial" pitchFamily="34" charset="0"/>
              <a:cs typeface="Arial" pitchFamily="34" charset="0"/>
            </a:endParaRPr>
          </a:p>
          <a:p>
            <a:pPr marL="0" indent="0" algn="ctr" eaLnBrk="1" hangingPunct="1">
              <a:buNone/>
              <a:defRPr/>
            </a:pPr>
            <a:r>
              <a:rPr lang="en-US" sz="1600" dirty="0">
                <a:latin typeface="Tahoma" pitchFamily="34" charset="0"/>
                <a:cs typeface="Tahoma" pitchFamily="34" charset="0"/>
              </a:rPr>
              <a:t>Rose Hermodson</a:t>
            </a:r>
          </a:p>
          <a:p>
            <a:pPr marL="0" indent="0" algn="ctr" eaLnBrk="1" hangingPunct="1">
              <a:buNone/>
              <a:defRPr/>
            </a:pPr>
            <a:r>
              <a:rPr lang="en-US" sz="1600" dirty="0">
                <a:latin typeface="Tahoma" pitchFamily="34" charset="0"/>
                <a:cs typeface="Tahoma" pitchFamily="34" charset="0"/>
              </a:rPr>
              <a:t>Assistant Commissioner </a:t>
            </a:r>
          </a:p>
          <a:p>
            <a:pPr marL="0" indent="0" algn="ctr" eaLnBrk="1" hangingPunct="1">
              <a:buNone/>
              <a:defRPr/>
            </a:pPr>
            <a:r>
              <a:rPr lang="en-US" sz="1600" dirty="0">
                <a:latin typeface="Tahoma" pitchFamily="34" charset="0"/>
                <a:cs typeface="Tahoma" pitchFamily="34" charset="0"/>
              </a:rPr>
              <a:t>Minnesota Department of </a:t>
            </a:r>
            <a:r>
              <a:rPr lang="en-US" sz="1600" dirty="0" smtClean="0">
                <a:latin typeface="Tahoma" pitchFamily="34" charset="0"/>
                <a:cs typeface="Tahoma" pitchFamily="34" charset="0"/>
              </a:rPr>
              <a:t>Education</a:t>
            </a:r>
          </a:p>
          <a:p>
            <a:pPr marL="0" indent="0" algn="ctr" eaLnBrk="1" hangingPunct="1">
              <a:buNone/>
              <a:defRPr/>
            </a:pPr>
            <a:endParaRPr lang="en-US" sz="1600" dirty="0"/>
          </a:p>
          <a:p>
            <a:pPr marL="0" indent="0" algn="ctr" eaLnBrk="1" hangingPunct="1">
              <a:buFont typeface="Arial" charset="0"/>
              <a:buNone/>
            </a:pPr>
            <a:endParaRPr lang="en-US" sz="1600" dirty="0" smtClean="0"/>
          </a:p>
          <a:p>
            <a:pPr marL="0" indent="0" algn="ctr" eaLnBrk="1" hangingPunct="1">
              <a:buFont typeface="Arial" charset="0"/>
              <a:buNone/>
            </a:pPr>
            <a:r>
              <a:rPr lang="en-US" b="1" dirty="0" smtClean="0">
                <a:solidFill>
                  <a:srgbClr val="C00000"/>
                </a:solidFill>
                <a:latin typeface="Tahoma" pitchFamily="34" charset="0"/>
                <a:cs typeface="Tahoma" pitchFamily="34" charset="0"/>
              </a:rPr>
              <a:t>May 2, 2012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7135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69900" y="304800"/>
            <a:ext cx="8229600" cy="1143000"/>
          </a:xfrm>
        </p:spPr>
        <p:txBody>
          <a:bodyPr/>
          <a:lstStyle/>
          <a:p>
            <a:pPr algn="l" eaLnBrk="1" hangingPunct="1"/>
            <a:r>
              <a:rPr lang="en-US" sz="3200" b="1" dirty="0">
                <a:solidFill>
                  <a:srgbClr val="C00000"/>
                </a:solidFill>
                <a:latin typeface="Tahoma" pitchFamily="34" charset="0"/>
                <a:cs typeface="Tahoma" pitchFamily="34" charset="0"/>
              </a:rPr>
              <a:t>Teacher Evaluation:  Work Plan </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205788"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800" b="1" dirty="0" smtClean="0">
              <a:latin typeface="Bookman Old Style" pitchFamily="18" charset="0"/>
              <a:cs typeface="Arial" pitchFamily="34" charset="0"/>
            </a:endParaRPr>
          </a:p>
          <a:p>
            <a:pPr marL="0" indent="0" algn="ctr">
              <a:buNone/>
            </a:pPr>
            <a:r>
              <a:rPr lang="en-US" sz="4800" b="1" dirty="0" smtClean="0">
                <a:latin typeface="Bookman Old Style" pitchFamily="18" charset="0"/>
                <a:cs typeface="Arial" pitchFamily="34" charset="0"/>
              </a:rPr>
              <a:t>Teacher Evaluation</a:t>
            </a:r>
          </a:p>
          <a:p>
            <a:pPr marL="0" indent="0" algn="ctr">
              <a:buNone/>
            </a:pPr>
            <a:endParaRPr lang="en-US" sz="4800" b="1" dirty="0" smtClean="0">
              <a:latin typeface="Bookman Old Style" pitchFamily="18" charset="0"/>
              <a:cs typeface="Arial" pitchFamily="34" charset="0"/>
            </a:endParaRPr>
          </a:p>
          <a:p>
            <a:pPr marL="0" indent="0" algn="ctr">
              <a:buNone/>
            </a:pPr>
            <a:r>
              <a:rPr lang="en-US" sz="4800" b="1" dirty="0" smtClean="0">
                <a:latin typeface="Bookman Old Style" pitchFamily="18" charset="0"/>
                <a:cs typeface="Arial" pitchFamily="34" charset="0"/>
              </a:rPr>
              <a:t>What is it????</a:t>
            </a:r>
          </a:p>
          <a:p>
            <a:pPr marL="0" indent="0" algn="ctr">
              <a:buNone/>
            </a:pPr>
            <a:endParaRPr lang="en-US" sz="1800" b="1" dirty="0" smtClean="0">
              <a:latin typeface="Bookman Old Style" pitchFamily="18" charset="0"/>
              <a:cs typeface="Arial" pitchFamily="34" charset="0"/>
            </a:endParaRPr>
          </a:p>
          <a:p>
            <a:pPr marL="0" indent="0" algn="ctr">
              <a:buNone/>
            </a:pPr>
            <a:endParaRPr lang="en-US" sz="900" b="1" dirty="0" smtClean="0">
              <a:latin typeface="Bookman Old Style" pitchFamily="18" charset="0"/>
              <a:cs typeface="Arial" pitchFamily="34" charset="0"/>
            </a:endParaRPr>
          </a:p>
          <a:p>
            <a:pPr marL="0" indent="0" algn="ctr">
              <a:buNone/>
            </a:pPr>
            <a:r>
              <a:rPr lang="en-US" sz="4800" b="1" dirty="0" smtClean="0">
                <a:latin typeface="Bookman Old Style" pitchFamily="18" charset="0"/>
                <a:cs typeface="Arial" pitchFamily="34" charset="0"/>
              </a:rPr>
              <a:t>What does it look like?</a:t>
            </a:r>
            <a:endParaRPr lang="en-US" sz="4800" b="1" dirty="0">
              <a:latin typeface="Bookman Old Style" pitchFamily="18" charset="0"/>
              <a:cs typeface="Arial" pitchFamily="34" charset="0"/>
            </a:endParaRPr>
          </a:p>
          <a:p>
            <a:pPr marL="0" indent="0">
              <a:lnSpc>
                <a:spcPct val="90000"/>
              </a:lnSpc>
              <a:spcBef>
                <a:spcPts val="900"/>
              </a:spcBef>
              <a:buNone/>
              <a:defRPr/>
            </a:pPr>
            <a:r>
              <a:rPr lang="en-US" sz="2800" dirty="0"/>
              <a:t/>
            </a:r>
            <a:br>
              <a:rPr lang="en-US" sz="2800" dirty="0"/>
            </a:b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1434252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79400"/>
            <a:ext cx="9144000" cy="69929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69900" y="304800"/>
            <a:ext cx="8229600" cy="1143000"/>
          </a:xfrm>
        </p:spPr>
        <p:txBody>
          <a:bodyPr/>
          <a:lstStyle/>
          <a:p>
            <a:pPr algn="l" eaLnBrk="1" hangingPunct="1"/>
            <a:r>
              <a:rPr lang="en-US" sz="3200" b="1" dirty="0">
                <a:solidFill>
                  <a:srgbClr val="C00000"/>
                </a:solidFill>
                <a:latin typeface="Tahoma" pitchFamily="34" charset="0"/>
                <a:cs typeface="Tahoma" pitchFamily="34" charset="0"/>
              </a:rPr>
              <a:t>Teacher Evaluation:  Work Plan </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79248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latin typeface="Arial" pitchFamily="34" charset="0"/>
                <a:cs typeface="Arial" pitchFamily="34" charset="0"/>
              </a:rPr>
              <a:t>Beginning the work</a:t>
            </a:r>
          </a:p>
          <a:p>
            <a:pPr marL="0" indent="0" algn="ctr">
              <a:buNone/>
            </a:pPr>
            <a:endParaRPr lang="en-US" sz="2800" b="1" i="1" dirty="0">
              <a:latin typeface="Arial" pitchFamily="34" charset="0"/>
              <a:cs typeface="Arial" pitchFamily="34" charset="0"/>
            </a:endParaRPr>
          </a:p>
          <a:p>
            <a:pPr marL="1371600" indent="-457200">
              <a:buFont typeface="Wingdings" pitchFamily="2" charset="2"/>
              <a:buChar char="§"/>
            </a:pPr>
            <a:r>
              <a:rPr lang="en-US" sz="2800" b="1" dirty="0">
                <a:latin typeface="Arial" pitchFamily="34" charset="0"/>
                <a:cs typeface="Arial" pitchFamily="34" charset="0"/>
              </a:rPr>
              <a:t>Agreement on </a:t>
            </a:r>
            <a:r>
              <a:rPr lang="en-US" sz="2800" b="1" dirty="0" smtClean="0">
                <a:latin typeface="Arial" pitchFamily="34" charset="0"/>
                <a:cs typeface="Arial" pitchFamily="34" charset="0"/>
              </a:rPr>
              <a:t>Fundamentals</a:t>
            </a:r>
          </a:p>
          <a:p>
            <a:pPr marL="1371600" indent="-457200">
              <a:buFont typeface="Wingdings" pitchFamily="2" charset="2"/>
              <a:buChar char="§"/>
            </a:pPr>
            <a:endParaRPr lang="en-US" sz="2800" b="1" dirty="0" smtClean="0">
              <a:latin typeface="Arial" pitchFamily="34" charset="0"/>
              <a:cs typeface="Arial" pitchFamily="34" charset="0"/>
            </a:endParaRPr>
          </a:p>
          <a:p>
            <a:pPr marL="1371600" indent="-457200">
              <a:buFont typeface="Wingdings" pitchFamily="2" charset="2"/>
              <a:buChar char="§"/>
            </a:pPr>
            <a:r>
              <a:rPr lang="en-US" sz="2800" b="1" dirty="0" smtClean="0">
                <a:latin typeface="Arial" pitchFamily="34" charset="0"/>
                <a:cs typeface="Arial" pitchFamily="34" charset="0"/>
              </a:rPr>
              <a:t>Clarifying Terminology</a:t>
            </a:r>
          </a:p>
          <a:p>
            <a:pPr marL="1371600" indent="-457200">
              <a:buFont typeface="Wingdings" pitchFamily="2" charset="2"/>
              <a:buChar char="§"/>
            </a:pPr>
            <a:endParaRPr lang="en-US" sz="2800" b="1" dirty="0">
              <a:latin typeface="Arial" pitchFamily="34" charset="0"/>
              <a:cs typeface="Arial" pitchFamily="34" charset="0"/>
            </a:endParaRPr>
          </a:p>
          <a:p>
            <a:pPr marL="1371600" indent="-457200">
              <a:buFont typeface="Wingdings" pitchFamily="2" charset="2"/>
              <a:buChar char="§"/>
            </a:pPr>
            <a:r>
              <a:rPr lang="en-US" sz="2800" b="1" dirty="0" smtClean="0">
                <a:latin typeface="Arial" pitchFamily="34" charset="0"/>
                <a:cs typeface="Arial" pitchFamily="34" charset="0"/>
              </a:rPr>
              <a:t>Identification </a:t>
            </a:r>
            <a:r>
              <a:rPr lang="en-US" sz="2800" b="1" dirty="0">
                <a:latin typeface="Arial" pitchFamily="34" charset="0"/>
                <a:cs typeface="Arial" pitchFamily="34" charset="0"/>
              </a:rPr>
              <a:t>of Concepts</a:t>
            </a:r>
          </a:p>
          <a:p>
            <a:pPr marL="1371600" indent="-457200">
              <a:buFont typeface="Wingdings" pitchFamily="2" charset="2"/>
              <a:buChar char="§"/>
            </a:pPr>
            <a:endParaRPr lang="en-US" sz="2800" b="1" dirty="0">
              <a:latin typeface="Arial" pitchFamily="34" charset="0"/>
              <a:cs typeface="Arial" pitchFamily="34" charset="0"/>
            </a:endParaRPr>
          </a:p>
          <a:p>
            <a:pPr marL="1371600" indent="-457200">
              <a:buFont typeface="Wingdings" pitchFamily="2" charset="2"/>
              <a:buChar char="§"/>
            </a:pPr>
            <a:r>
              <a:rPr lang="en-US" sz="2800" b="1" dirty="0">
                <a:latin typeface="Arial" pitchFamily="34" charset="0"/>
                <a:cs typeface="Arial" pitchFamily="34" charset="0"/>
              </a:rPr>
              <a:t>Sub-group tasks</a:t>
            </a:r>
          </a:p>
          <a:p>
            <a:pPr marL="0" indent="0">
              <a:lnSpc>
                <a:spcPct val="90000"/>
              </a:lnSpc>
              <a:spcBef>
                <a:spcPts val="900"/>
              </a:spcBef>
              <a:buNone/>
              <a:defRPr/>
            </a:pPr>
            <a:r>
              <a:rPr lang="en-US" sz="2800" dirty="0"/>
              <a:t/>
            </a:r>
            <a:br>
              <a:rPr lang="en-US" sz="2800" dirty="0"/>
            </a:br>
            <a:endParaRPr lang="en-US" sz="2800" b="1"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1917438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7135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69900" y="304800"/>
            <a:ext cx="8229600" cy="1143000"/>
          </a:xfrm>
        </p:spPr>
        <p:txBody>
          <a:bodyPr/>
          <a:lstStyle/>
          <a:p>
            <a:pPr algn="l" eaLnBrk="1" hangingPunct="1"/>
            <a:r>
              <a:rPr lang="en-US" sz="3200" b="1" dirty="0">
                <a:solidFill>
                  <a:srgbClr val="C00000"/>
                </a:solidFill>
                <a:latin typeface="Tahoma" pitchFamily="34" charset="0"/>
                <a:cs typeface="Tahoma" pitchFamily="34" charset="0"/>
              </a:rPr>
              <a:t>Teacher Evaluation:  Work Plan </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79248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5400" b="1" dirty="0" smtClean="0">
                <a:latin typeface="Bookman Old Style" pitchFamily="18" charset="0"/>
                <a:cs typeface="Arial" pitchFamily="34" charset="0"/>
              </a:rPr>
              <a:t>Who is to be evaluated?</a:t>
            </a:r>
          </a:p>
          <a:p>
            <a:pPr marL="0" indent="0" algn="ctr">
              <a:buNone/>
            </a:pPr>
            <a:endParaRPr lang="en-US" sz="5400" b="1" dirty="0">
              <a:latin typeface="Bookman Old Style" pitchFamily="18" charset="0"/>
              <a:cs typeface="Arial" pitchFamily="34" charset="0"/>
            </a:endParaRPr>
          </a:p>
          <a:p>
            <a:pPr marL="0" indent="0" algn="ctr">
              <a:buNone/>
            </a:pPr>
            <a:r>
              <a:rPr lang="en-US" sz="5400" b="1" dirty="0" smtClean="0">
                <a:latin typeface="Bookman Old Style" pitchFamily="18" charset="0"/>
                <a:cs typeface="Arial" pitchFamily="34" charset="0"/>
              </a:rPr>
              <a:t>And how is it to be done?</a:t>
            </a:r>
            <a:endParaRPr lang="en-US" sz="5400" b="1" dirty="0">
              <a:latin typeface="Bookman Old Style" pitchFamily="18" charset="0"/>
              <a:cs typeface="Arial" pitchFamily="34" charset="0"/>
            </a:endParaRPr>
          </a:p>
          <a:p>
            <a:pPr marL="0" indent="0">
              <a:lnSpc>
                <a:spcPct val="90000"/>
              </a:lnSpc>
              <a:spcBef>
                <a:spcPts val="900"/>
              </a:spcBef>
              <a:buNone/>
              <a:defRPr/>
            </a:pPr>
            <a:r>
              <a:rPr lang="en-US" sz="2800" dirty="0"/>
              <a:t/>
            </a:r>
            <a:br>
              <a:rPr lang="en-US" sz="2800" dirty="0"/>
            </a:br>
            <a:endParaRPr lang="en-US" sz="2800" b="1"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094848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00" y="-304801"/>
            <a:ext cx="9144000" cy="6992939"/>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69900" y="304800"/>
            <a:ext cx="8229600" cy="1143000"/>
          </a:xfrm>
        </p:spPr>
        <p:txBody>
          <a:bodyPr/>
          <a:lstStyle/>
          <a:p>
            <a:pPr algn="l" eaLnBrk="1" hangingPunct="1"/>
            <a:r>
              <a:rPr lang="en-US" sz="3200" b="1" dirty="0" smtClean="0">
                <a:solidFill>
                  <a:srgbClr val="C00000"/>
                </a:solidFill>
                <a:latin typeface="Tahoma" pitchFamily="34" charset="0"/>
                <a:cs typeface="Tahoma" pitchFamily="34" charset="0"/>
              </a:rPr>
              <a:t>What the law Says  #(1)</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7924800" cy="520341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Tx/>
              <a:buNone/>
              <a:defRPr/>
            </a:pPr>
            <a:r>
              <a:rPr lang="en-US" sz="2800" b="1" dirty="0">
                <a:latin typeface="Arial" pitchFamily="34" charset="0"/>
                <a:cs typeface="Arial" pitchFamily="34" charset="0"/>
              </a:rPr>
              <a:t>Probationary Teachers:</a:t>
            </a:r>
            <a:endParaRPr lang="en-US" sz="2800" dirty="0">
              <a:latin typeface="Arial" pitchFamily="34" charset="0"/>
              <a:cs typeface="Arial" pitchFamily="34" charset="0"/>
            </a:endParaRPr>
          </a:p>
          <a:p>
            <a:pPr marL="514350" indent="-514350">
              <a:lnSpc>
                <a:spcPct val="90000"/>
              </a:lnSpc>
              <a:buAutoNum type="arabicParenBoth"/>
              <a:defRPr/>
            </a:pPr>
            <a:r>
              <a:rPr lang="en-US" sz="2800" dirty="0" smtClean="0">
                <a:latin typeface="Arial" pitchFamily="34" charset="0"/>
                <a:cs typeface="Arial" pitchFamily="34" charset="0"/>
              </a:rPr>
              <a:t>must</a:t>
            </a:r>
            <a:r>
              <a:rPr lang="en-US" sz="2800" dirty="0">
                <a:latin typeface="Arial" pitchFamily="34" charset="0"/>
                <a:cs typeface="Arial" pitchFamily="34" charset="0"/>
              </a:rPr>
              <a:t>, for probationary teachers, provide for </a:t>
            </a:r>
            <a:r>
              <a:rPr lang="en-US" sz="2800" dirty="0">
                <a:solidFill>
                  <a:srgbClr val="C00000"/>
                </a:solidFill>
                <a:latin typeface="Arial" pitchFamily="34" charset="0"/>
                <a:cs typeface="Arial" pitchFamily="34" charset="0"/>
              </a:rPr>
              <a:t>all evaluations </a:t>
            </a:r>
            <a:r>
              <a:rPr lang="en-US" sz="2800" dirty="0">
                <a:latin typeface="Arial" pitchFamily="34" charset="0"/>
                <a:cs typeface="Arial" pitchFamily="34" charset="0"/>
              </a:rPr>
              <a:t>required under subdivision 5</a:t>
            </a:r>
            <a:r>
              <a:rPr lang="en-US" sz="2800" dirty="0" smtClean="0">
                <a:latin typeface="Arial" pitchFamily="34" charset="0"/>
                <a:cs typeface="Arial" pitchFamily="34" charset="0"/>
              </a:rPr>
              <a:t>;</a:t>
            </a:r>
            <a:endParaRPr lang="en-US" sz="2800" dirty="0"/>
          </a:p>
          <a:p>
            <a:pPr marL="0" indent="0">
              <a:lnSpc>
                <a:spcPct val="90000"/>
              </a:lnSpc>
              <a:buNone/>
              <a:defRPr/>
            </a:pPr>
            <a:endParaRPr lang="en-US" sz="1100" dirty="0" smtClean="0"/>
          </a:p>
          <a:p>
            <a:pPr marL="0" indent="0">
              <a:lnSpc>
                <a:spcPct val="90000"/>
              </a:lnSpc>
              <a:spcBef>
                <a:spcPts val="900"/>
              </a:spcBef>
              <a:buNone/>
              <a:defRPr/>
            </a:pPr>
            <a:r>
              <a:rPr lang="en-US" sz="2800" dirty="0"/>
              <a:t/>
            </a:r>
            <a:br>
              <a:rPr lang="en-US" sz="2800" dirty="0"/>
            </a:br>
            <a:endParaRPr lang="en-US" sz="2800" b="1"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
        <p:nvSpPr>
          <p:cNvPr id="2" name="TextBox 1"/>
          <p:cNvSpPr txBox="1"/>
          <p:nvPr/>
        </p:nvSpPr>
        <p:spPr>
          <a:xfrm>
            <a:off x="457200" y="2819400"/>
            <a:ext cx="8205788" cy="3831818"/>
          </a:xfrm>
          <a:prstGeom prst="rect">
            <a:avLst/>
          </a:prstGeom>
          <a:noFill/>
          <a:ln w="12700">
            <a:solidFill>
              <a:schemeClr val="tx1"/>
            </a:solidFill>
          </a:ln>
        </p:spPr>
        <p:txBody>
          <a:bodyPr wrap="square" rtlCol="0">
            <a:spAutoFit/>
          </a:bodyPr>
          <a:lstStyle/>
          <a:p>
            <a:pPr marL="0" indent="0">
              <a:lnSpc>
                <a:spcPct val="150000"/>
              </a:lnSpc>
              <a:spcBef>
                <a:spcPts val="1200"/>
              </a:spcBef>
              <a:spcAft>
                <a:spcPts val="600"/>
              </a:spcAft>
              <a:buNone/>
              <a:defRPr/>
            </a:pPr>
            <a:r>
              <a:rPr lang="en-US" dirty="0" err="1"/>
              <a:t>Subd</a:t>
            </a:r>
            <a:r>
              <a:rPr lang="en-US" dirty="0"/>
              <a:t>. 5. </a:t>
            </a:r>
            <a:r>
              <a:rPr lang="en-US" b="1" dirty="0"/>
              <a:t>Probationary period.</a:t>
            </a:r>
            <a:r>
              <a:rPr lang="en-US" dirty="0"/>
              <a:t> (a) The first three consecutive years of a teacher's first teaching experience in Minnesota in a single district is deemed to be a probationary period of employment, and the probationary period in each district in which the teacher is thereafter employed shall be one year. The school board must </a:t>
            </a:r>
            <a:r>
              <a:rPr lang="en-US" dirty="0">
                <a:solidFill>
                  <a:srgbClr val="C00000"/>
                </a:solidFill>
              </a:rPr>
              <a:t>adopt a plan </a:t>
            </a:r>
            <a:r>
              <a:rPr lang="en-US" dirty="0"/>
              <a:t>for </a:t>
            </a:r>
            <a:r>
              <a:rPr lang="en-US" b="1" dirty="0">
                <a:solidFill>
                  <a:srgbClr val="C00000"/>
                </a:solidFill>
              </a:rPr>
              <a:t>written evaluation </a:t>
            </a:r>
            <a:r>
              <a:rPr lang="en-US" dirty="0"/>
              <a:t>of teachers during the probationary period</a:t>
            </a:r>
            <a:r>
              <a:rPr lang="en-US" u="sng" dirty="0"/>
              <a:t> </a:t>
            </a:r>
            <a:r>
              <a:rPr lang="en-US" b="1" u="sng" dirty="0">
                <a:solidFill>
                  <a:srgbClr val="C00000"/>
                </a:solidFill>
              </a:rPr>
              <a:t>that is consistent with subdivision 8</a:t>
            </a:r>
            <a:r>
              <a:rPr lang="en-US" b="1" dirty="0">
                <a:solidFill>
                  <a:srgbClr val="C00000"/>
                </a:solidFill>
              </a:rPr>
              <a:t>.   Evaluation </a:t>
            </a:r>
            <a:r>
              <a:rPr lang="en-US" dirty="0"/>
              <a:t>must occur </a:t>
            </a:r>
            <a:r>
              <a:rPr lang="en-US" b="1" dirty="0">
                <a:solidFill>
                  <a:srgbClr val="C00000"/>
                </a:solidFill>
              </a:rPr>
              <a:t>at least three times </a:t>
            </a:r>
            <a:r>
              <a:rPr lang="en-US" u="sng" dirty="0"/>
              <a:t>periodically </a:t>
            </a:r>
            <a:r>
              <a:rPr lang="en-US" dirty="0"/>
              <a:t> </a:t>
            </a:r>
            <a:r>
              <a:rPr lang="en-US" u="sng" dirty="0"/>
              <a:t>throughout </a:t>
            </a:r>
            <a:r>
              <a:rPr lang="en-US" dirty="0"/>
              <a:t>each </a:t>
            </a:r>
            <a:r>
              <a:rPr lang="en-US" u="sng" dirty="0"/>
              <a:t>school </a:t>
            </a:r>
            <a:r>
              <a:rPr lang="en-US" dirty="0"/>
              <a:t>year for a teacher performing services </a:t>
            </a:r>
            <a:r>
              <a:rPr lang="en-US" u="sng" dirty="0"/>
              <a:t>during that school year; the </a:t>
            </a:r>
            <a:r>
              <a:rPr lang="en-US" b="1" u="sng" dirty="0">
                <a:solidFill>
                  <a:srgbClr val="C00000"/>
                </a:solidFill>
              </a:rPr>
              <a:t>first evaluation must occur within the first 90 days </a:t>
            </a:r>
            <a:r>
              <a:rPr lang="en-US" u="sng" dirty="0"/>
              <a:t>of teaching service</a:t>
            </a:r>
            <a:r>
              <a:rPr lang="en-US" dirty="0"/>
              <a:t>. </a:t>
            </a:r>
          </a:p>
        </p:txBody>
      </p:sp>
    </p:spTree>
    <p:extLst>
      <p:ext uri="{BB962C8B-B14F-4D97-AF65-F5344CB8AC3E}">
        <p14:creationId xmlns:p14="http://schemas.microsoft.com/office/powerpoint/2010/main" val="1674156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79400"/>
            <a:ext cx="9144000" cy="69929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69900" y="304800"/>
            <a:ext cx="8229600" cy="1143000"/>
          </a:xfrm>
        </p:spPr>
        <p:txBody>
          <a:bodyPr/>
          <a:lstStyle/>
          <a:p>
            <a:pPr algn="l" eaLnBrk="1" hangingPunct="1"/>
            <a:r>
              <a:rPr lang="en-US" sz="3200" b="1" dirty="0" smtClean="0">
                <a:solidFill>
                  <a:srgbClr val="C00000"/>
                </a:solidFill>
                <a:latin typeface="Tahoma" pitchFamily="34" charset="0"/>
                <a:cs typeface="Tahoma" pitchFamily="34" charset="0"/>
              </a:rPr>
              <a:t>Issues for # (1)</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79248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Tx/>
              <a:buNone/>
              <a:defRPr/>
            </a:pPr>
            <a:r>
              <a:rPr lang="en-US" sz="2800" b="1" dirty="0">
                <a:latin typeface="Arial" pitchFamily="34" charset="0"/>
                <a:cs typeface="Arial" pitchFamily="34" charset="0"/>
              </a:rPr>
              <a:t>Probationary Teachers:</a:t>
            </a:r>
            <a:endParaRPr lang="en-US" sz="2800" dirty="0">
              <a:latin typeface="Arial" pitchFamily="34" charset="0"/>
              <a:cs typeface="Arial" pitchFamily="34" charset="0"/>
            </a:endParaRPr>
          </a:p>
          <a:p>
            <a:pPr>
              <a:lnSpc>
                <a:spcPct val="90000"/>
              </a:lnSpc>
              <a:spcBef>
                <a:spcPts val="1200"/>
              </a:spcBef>
              <a:buFont typeface="Wingdings" pitchFamily="2" charset="2"/>
              <a:buChar char="§"/>
              <a:defRPr/>
            </a:pPr>
            <a:r>
              <a:rPr lang="en-US" sz="2400" dirty="0" smtClean="0">
                <a:latin typeface="Arial" pitchFamily="34" charset="0"/>
                <a:cs typeface="Arial" pitchFamily="34" charset="0"/>
              </a:rPr>
              <a:t>First </a:t>
            </a:r>
            <a:r>
              <a:rPr lang="en-US" sz="2400" dirty="0">
                <a:latin typeface="Arial" pitchFamily="34" charset="0"/>
                <a:cs typeface="Arial" pitchFamily="34" charset="0"/>
              </a:rPr>
              <a:t>three consecutive years </a:t>
            </a:r>
            <a:r>
              <a:rPr lang="en-US" sz="2400" dirty="0" smtClean="0">
                <a:latin typeface="Arial" pitchFamily="34" charset="0"/>
                <a:cs typeface="Arial" pitchFamily="34" charset="0"/>
              </a:rPr>
              <a:t>if never tenured.</a:t>
            </a:r>
          </a:p>
          <a:p>
            <a:pPr>
              <a:lnSpc>
                <a:spcPct val="90000"/>
              </a:lnSpc>
              <a:spcBef>
                <a:spcPts val="1200"/>
              </a:spcBef>
              <a:buFont typeface="Wingdings" pitchFamily="2" charset="2"/>
              <a:buChar char="§"/>
              <a:defRPr/>
            </a:pPr>
            <a:r>
              <a:rPr lang="en-US" sz="2400" dirty="0" smtClean="0">
                <a:latin typeface="Arial" pitchFamily="34" charset="0"/>
                <a:cs typeface="Arial" pitchFamily="34" charset="0"/>
              </a:rPr>
              <a:t>If tenured, in first year in new district.</a:t>
            </a:r>
          </a:p>
          <a:p>
            <a:pPr marL="0" indent="0">
              <a:lnSpc>
                <a:spcPct val="90000"/>
              </a:lnSpc>
              <a:spcBef>
                <a:spcPts val="1200"/>
              </a:spcBef>
              <a:buNone/>
              <a:defRPr/>
            </a:pPr>
            <a:endParaRPr lang="en-US" sz="1000" dirty="0">
              <a:latin typeface="Arial" pitchFamily="34" charset="0"/>
              <a:cs typeface="Arial" pitchFamily="34" charset="0"/>
            </a:endParaRPr>
          </a:p>
          <a:p>
            <a:pPr marL="914400">
              <a:lnSpc>
                <a:spcPct val="90000"/>
              </a:lnSpc>
              <a:spcBef>
                <a:spcPts val="1200"/>
              </a:spcBef>
              <a:buFont typeface="Wingdings" pitchFamily="2" charset="2"/>
              <a:buChar char="ü"/>
              <a:defRPr/>
            </a:pPr>
            <a:r>
              <a:rPr lang="en-US" sz="2000" dirty="0">
                <a:latin typeface="Arial" pitchFamily="34" charset="0"/>
                <a:cs typeface="Arial" pitchFamily="34" charset="0"/>
              </a:rPr>
              <a:t>B</a:t>
            </a:r>
            <a:r>
              <a:rPr lang="en-US" sz="2000" dirty="0" smtClean="0">
                <a:latin typeface="Arial" pitchFamily="34" charset="0"/>
                <a:cs typeface="Arial" pitchFamily="34" charset="0"/>
              </a:rPr>
              <a:t>oard must </a:t>
            </a:r>
            <a:r>
              <a:rPr lang="en-US" sz="2000" dirty="0">
                <a:latin typeface="Arial" pitchFamily="34" charset="0"/>
                <a:cs typeface="Arial" pitchFamily="34" charset="0"/>
              </a:rPr>
              <a:t>adopt </a:t>
            </a:r>
            <a:r>
              <a:rPr lang="en-US" sz="2000" dirty="0">
                <a:solidFill>
                  <a:srgbClr val="C00000"/>
                </a:solidFill>
                <a:latin typeface="Arial" pitchFamily="34" charset="0"/>
                <a:cs typeface="Arial" pitchFamily="34" charset="0"/>
              </a:rPr>
              <a:t>a plan </a:t>
            </a:r>
            <a:r>
              <a:rPr lang="en-US" sz="2000" dirty="0">
                <a:latin typeface="Arial" pitchFamily="34" charset="0"/>
                <a:cs typeface="Arial" pitchFamily="34" charset="0"/>
              </a:rPr>
              <a:t>for</a:t>
            </a:r>
            <a:r>
              <a:rPr lang="en-US" sz="2000" dirty="0">
                <a:solidFill>
                  <a:srgbClr val="C00000"/>
                </a:solidFill>
                <a:latin typeface="Arial" pitchFamily="34" charset="0"/>
                <a:cs typeface="Arial" pitchFamily="34" charset="0"/>
              </a:rPr>
              <a:t> written evaluation </a:t>
            </a:r>
            <a:r>
              <a:rPr lang="en-US" sz="2000" dirty="0">
                <a:latin typeface="Arial" pitchFamily="34" charset="0"/>
                <a:cs typeface="Arial" pitchFamily="34" charset="0"/>
              </a:rPr>
              <a:t>of teachers </a:t>
            </a:r>
            <a:r>
              <a:rPr lang="en-US" sz="2000" dirty="0" smtClean="0">
                <a:solidFill>
                  <a:srgbClr val="C00000"/>
                </a:solidFill>
                <a:latin typeface="Arial" pitchFamily="34" charset="0"/>
                <a:cs typeface="Arial" pitchFamily="34" charset="0"/>
              </a:rPr>
              <a:t>consistent </a:t>
            </a:r>
            <a:r>
              <a:rPr lang="en-US" sz="2000" dirty="0">
                <a:solidFill>
                  <a:srgbClr val="C00000"/>
                </a:solidFill>
                <a:latin typeface="Arial" pitchFamily="34" charset="0"/>
                <a:cs typeface="Arial" pitchFamily="34" charset="0"/>
              </a:rPr>
              <a:t>with subdivision 8. </a:t>
            </a:r>
          </a:p>
          <a:p>
            <a:pPr marL="571500" indent="0">
              <a:lnSpc>
                <a:spcPct val="90000"/>
              </a:lnSpc>
              <a:spcBef>
                <a:spcPts val="1200"/>
              </a:spcBef>
              <a:buNone/>
              <a:defRPr/>
            </a:pPr>
            <a:endParaRPr lang="en-US" sz="2000" b="1" dirty="0" smtClean="0">
              <a:solidFill>
                <a:srgbClr val="C00000"/>
              </a:solidFill>
              <a:latin typeface="Arial" pitchFamily="34" charset="0"/>
              <a:cs typeface="Arial" pitchFamily="34" charset="0"/>
            </a:endParaRPr>
          </a:p>
          <a:p>
            <a:pPr marL="914400">
              <a:lnSpc>
                <a:spcPct val="90000"/>
              </a:lnSpc>
              <a:spcBef>
                <a:spcPts val="1200"/>
              </a:spcBef>
              <a:buFont typeface="Wingdings" pitchFamily="2" charset="2"/>
              <a:buChar char="ü"/>
              <a:defRPr/>
            </a:pPr>
            <a:r>
              <a:rPr lang="en-US" sz="2000" b="1" dirty="0" smtClean="0">
                <a:latin typeface="Arial" pitchFamily="34" charset="0"/>
                <a:cs typeface="Arial" pitchFamily="34" charset="0"/>
              </a:rPr>
              <a:t>Evaluation </a:t>
            </a:r>
            <a:r>
              <a:rPr lang="en-US" sz="2000" dirty="0">
                <a:latin typeface="Arial" pitchFamily="34" charset="0"/>
                <a:cs typeface="Arial" pitchFamily="34" charset="0"/>
              </a:rPr>
              <a:t>must occur </a:t>
            </a:r>
            <a:r>
              <a:rPr lang="en-US" sz="2000" b="1" dirty="0">
                <a:solidFill>
                  <a:srgbClr val="C00000"/>
                </a:solidFill>
                <a:latin typeface="Arial" pitchFamily="34" charset="0"/>
                <a:cs typeface="Arial" pitchFamily="34" charset="0"/>
              </a:rPr>
              <a:t>at least three times </a:t>
            </a:r>
            <a:r>
              <a:rPr lang="en-US" sz="2000" dirty="0">
                <a:latin typeface="Arial" pitchFamily="34" charset="0"/>
                <a:cs typeface="Arial" pitchFamily="34" charset="0"/>
              </a:rPr>
              <a:t>periodically  </a:t>
            </a:r>
            <a:r>
              <a:rPr lang="en-US" sz="2000" dirty="0" smtClean="0">
                <a:latin typeface="Arial" pitchFamily="34" charset="0"/>
                <a:cs typeface="Arial" pitchFamily="34" charset="0"/>
              </a:rPr>
              <a:t>throughout </a:t>
            </a:r>
            <a:r>
              <a:rPr lang="en-US" sz="2000" dirty="0">
                <a:latin typeface="Arial" pitchFamily="34" charset="0"/>
                <a:cs typeface="Arial" pitchFamily="34" charset="0"/>
              </a:rPr>
              <a:t>each </a:t>
            </a:r>
            <a:r>
              <a:rPr lang="en-US" sz="2000" dirty="0" smtClean="0">
                <a:latin typeface="Arial" pitchFamily="34" charset="0"/>
                <a:cs typeface="Arial" pitchFamily="34" charset="0"/>
              </a:rPr>
              <a:t>school. </a:t>
            </a:r>
            <a:endParaRPr lang="en-US" sz="2000" dirty="0">
              <a:latin typeface="Arial" pitchFamily="34" charset="0"/>
              <a:cs typeface="Arial" pitchFamily="34" charset="0"/>
            </a:endParaRPr>
          </a:p>
          <a:p>
            <a:pPr marL="571500" indent="0">
              <a:lnSpc>
                <a:spcPct val="90000"/>
              </a:lnSpc>
              <a:spcBef>
                <a:spcPts val="1200"/>
              </a:spcBef>
              <a:buNone/>
              <a:defRPr/>
            </a:pPr>
            <a:endParaRPr lang="en-US" sz="2000" u="sng" dirty="0">
              <a:latin typeface="Arial" pitchFamily="34" charset="0"/>
              <a:cs typeface="Arial" pitchFamily="34" charset="0"/>
            </a:endParaRPr>
          </a:p>
          <a:p>
            <a:pPr marL="914400">
              <a:lnSpc>
                <a:spcPct val="90000"/>
              </a:lnSpc>
              <a:spcBef>
                <a:spcPts val="1200"/>
              </a:spcBef>
              <a:buFont typeface="Wingdings" pitchFamily="2" charset="2"/>
              <a:buChar char="ü"/>
              <a:defRPr/>
            </a:pPr>
            <a:r>
              <a:rPr lang="en-US" sz="2000" dirty="0">
                <a:latin typeface="Arial" pitchFamily="34" charset="0"/>
                <a:cs typeface="Arial" pitchFamily="34" charset="0"/>
              </a:rPr>
              <a:t>F</a:t>
            </a:r>
            <a:r>
              <a:rPr lang="en-US" sz="2000" dirty="0" smtClean="0">
                <a:latin typeface="Arial" pitchFamily="34" charset="0"/>
                <a:cs typeface="Arial" pitchFamily="34" charset="0"/>
              </a:rPr>
              <a:t>irst </a:t>
            </a:r>
            <a:r>
              <a:rPr lang="en-US" sz="2000" dirty="0">
                <a:latin typeface="Arial" pitchFamily="34" charset="0"/>
                <a:cs typeface="Arial" pitchFamily="34" charset="0"/>
              </a:rPr>
              <a:t>evaluation must occur within the </a:t>
            </a:r>
            <a:r>
              <a:rPr lang="en-US" sz="2000" dirty="0">
                <a:solidFill>
                  <a:srgbClr val="C00000"/>
                </a:solidFill>
                <a:latin typeface="Arial" pitchFamily="34" charset="0"/>
                <a:cs typeface="Arial" pitchFamily="34" charset="0"/>
              </a:rPr>
              <a:t>first 90 days </a:t>
            </a:r>
            <a:r>
              <a:rPr lang="en-US" sz="2000" dirty="0">
                <a:latin typeface="Arial" pitchFamily="34" charset="0"/>
                <a:cs typeface="Arial" pitchFamily="34" charset="0"/>
              </a:rPr>
              <a:t>of teaching </a:t>
            </a:r>
            <a:r>
              <a:rPr lang="en-US" sz="2000" dirty="0" smtClean="0">
                <a:latin typeface="Arial" pitchFamily="34" charset="0"/>
                <a:cs typeface="Arial" pitchFamily="34" charset="0"/>
              </a:rPr>
              <a:t>service</a:t>
            </a:r>
            <a:r>
              <a:rPr lang="en-US" sz="2400" dirty="0">
                <a:latin typeface="Arial" pitchFamily="34" charset="0"/>
                <a:cs typeface="Arial" pitchFamily="34" charset="0"/>
              </a:rPr>
              <a:t>. </a:t>
            </a:r>
            <a:endParaRPr lang="en-US" sz="2400" dirty="0" smtClean="0">
              <a:latin typeface="Arial" pitchFamily="34" charset="0"/>
              <a:cs typeface="Arial" pitchFamily="34" charset="0"/>
            </a:endParaRPr>
          </a:p>
          <a:p>
            <a:pPr>
              <a:lnSpc>
                <a:spcPct val="90000"/>
              </a:lnSpc>
              <a:spcBef>
                <a:spcPts val="1200"/>
              </a:spcBef>
              <a:defRPr/>
            </a:pPr>
            <a:endParaRPr lang="en-US" sz="2400" dirty="0" smtClean="0"/>
          </a:p>
          <a:p>
            <a:pPr marL="0" indent="0">
              <a:lnSpc>
                <a:spcPct val="90000"/>
              </a:lnSpc>
              <a:buNone/>
              <a:defRPr/>
            </a:pPr>
            <a:endParaRPr lang="en-US" sz="2000" dirty="0" smtClean="0"/>
          </a:p>
          <a:p>
            <a:pPr fontAlgn="auto">
              <a:spcAft>
                <a:spcPts val="0"/>
              </a:spcAft>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1116722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32569"/>
            <a:ext cx="9131300" cy="6946107"/>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What the law </a:t>
            </a:r>
            <a:r>
              <a:rPr lang="en-US" sz="3200" b="1" dirty="0" smtClean="0">
                <a:solidFill>
                  <a:srgbClr val="C00000"/>
                </a:solidFill>
                <a:latin typeface="Tahoma" pitchFamily="34" charset="0"/>
                <a:cs typeface="Tahoma" pitchFamily="34" charset="0"/>
              </a:rPr>
              <a:t>Says #(2)</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799"/>
            <a:ext cx="8382000" cy="509601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80000"/>
              </a:lnSpc>
              <a:buNone/>
              <a:defRPr/>
            </a:pPr>
            <a:r>
              <a:rPr lang="en-US" sz="2600" dirty="0" smtClean="0">
                <a:latin typeface="Arial" pitchFamily="34" charset="0"/>
                <a:cs typeface="Arial" pitchFamily="34" charset="0"/>
              </a:rPr>
              <a:t> </a:t>
            </a:r>
            <a:r>
              <a:rPr lang="en-US" sz="2600" b="1" dirty="0" smtClean="0">
                <a:latin typeface="Arial" pitchFamily="34" charset="0"/>
                <a:cs typeface="Arial" pitchFamily="34" charset="0"/>
              </a:rPr>
              <a:t>Continuing contract or tenured teachers</a:t>
            </a:r>
          </a:p>
          <a:p>
            <a:pPr marL="0" lvl="1" indent="0">
              <a:lnSpc>
                <a:spcPct val="80000"/>
              </a:lnSpc>
              <a:buNone/>
              <a:defRPr/>
            </a:pPr>
            <a:endParaRPr lang="en-US" sz="1000" dirty="0">
              <a:latin typeface="Arial" pitchFamily="34" charset="0"/>
              <a:cs typeface="Arial" pitchFamily="34" charset="0"/>
            </a:endParaRPr>
          </a:p>
          <a:p>
            <a:pPr marL="0" lvl="1" indent="0">
              <a:lnSpc>
                <a:spcPct val="80000"/>
              </a:lnSpc>
              <a:buNone/>
              <a:defRPr/>
            </a:pPr>
            <a:r>
              <a:rPr lang="en-US" sz="2600" dirty="0" smtClean="0">
                <a:latin typeface="Arial" pitchFamily="34" charset="0"/>
                <a:cs typeface="Arial" pitchFamily="34" charset="0"/>
              </a:rPr>
              <a:t>(2</a:t>
            </a:r>
            <a:r>
              <a:rPr lang="en-US" sz="2600" dirty="0">
                <a:latin typeface="Arial" pitchFamily="34" charset="0"/>
                <a:cs typeface="Arial" pitchFamily="34" charset="0"/>
              </a:rPr>
              <a:t>) </a:t>
            </a:r>
            <a:r>
              <a:rPr lang="en-US" sz="2600" u="sng" dirty="0">
                <a:latin typeface="Arial" pitchFamily="34" charset="0"/>
                <a:cs typeface="Arial" pitchFamily="34" charset="0"/>
              </a:rPr>
              <a:t>must</a:t>
            </a:r>
            <a:r>
              <a:rPr lang="en-US" sz="2600" dirty="0">
                <a:latin typeface="Arial" pitchFamily="34" charset="0"/>
                <a:cs typeface="Arial" pitchFamily="34" charset="0"/>
              </a:rPr>
              <a:t> establish a </a:t>
            </a:r>
            <a:r>
              <a:rPr lang="en-US" sz="2600" dirty="0">
                <a:solidFill>
                  <a:srgbClr val="C00000"/>
                </a:solidFill>
                <a:latin typeface="Arial" pitchFamily="34" charset="0"/>
                <a:cs typeface="Arial" pitchFamily="34" charset="0"/>
              </a:rPr>
              <a:t>three-year professional review cycle </a:t>
            </a:r>
            <a:r>
              <a:rPr lang="en-US" sz="2600" dirty="0">
                <a:latin typeface="Arial" pitchFamily="34" charset="0"/>
                <a:cs typeface="Arial" pitchFamily="34" charset="0"/>
              </a:rPr>
              <a:t>for each teacher that </a:t>
            </a:r>
            <a:r>
              <a:rPr lang="en-US" sz="2600" dirty="0" smtClean="0">
                <a:latin typeface="Arial" pitchFamily="34" charset="0"/>
                <a:cs typeface="Arial" pitchFamily="34" charset="0"/>
              </a:rPr>
              <a:t>includes</a:t>
            </a:r>
            <a:endParaRPr lang="en-US" sz="2600" dirty="0">
              <a:latin typeface="Arial" pitchFamily="34" charset="0"/>
              <a:cs typeface="Arial" pitchFamily="34" charset="0"/>
            </a:endParaRPr>
          </a:p>
          <a:p>
            <a:pPr marL="742950" lvl="2" indent="-342900">
              <a:lnSpc>
                <a:spcPct val="80000"/>
              </a:lnSpc>
              <a:buFont typeface="Wingdings" pitchFamily="2" charset="2"/>
              <a:buChar char="§"/>
              <a:defRPr/>
            </a:pPr>
            <a:r>
              <a:rPr lang="en-US" dirty="0">
                <a:latin typeface="Arial" pitchFamily="34" charset="0"/>
                <a:cs typeface="Arial" pitchFamily="34" charset="0"/>
              </a:rPr>
              <a:t>an individual growth and development plan, </a:t>
            </a:r>
          </a:p>
          <a:p>
            <a:pPr marL="742950" lvl="2" indent="-342900">
              <a:lnSpc>
                <a:spcPct val="80000"/>
              </a:lnSpc>
              <a:buFont typeface="Wingdings" pitchFamily="2" charset="2"/>
              <a:buChar char="§"/>
              <a:defRPr/>
            </a:pPr>
            <a:r>
              <a:rPr lang="en-US" dirty="0">
                <a:latin typeface="Arial" pitchFamily="34" charset="0"/>
                <a:cs typeface="Arial" pitchFamily="34" charset="0"/>
              </a:rPr>
              <a:t>a peer review process, </a:t>
            </a:r>
          </a:p>
          <a:p>
            <a:pPr marL="742950" lvl="2" indent="-342900">
              <a:lnSpc>
                <a:spcPct val="80000"/>
              </a:lnSpc>
              <a:buFont typeface="Wingdings" pitchFamily="2" charset="2"/>
              <a:buChar char="§"/>
              <a:defRPr/>
            </a:pPr>
            <a:r>
              <a:rPr lang="en-US" dirty="0">
                <a:latin typeface="Arial" pitchFamily="34" charset="0"/>
                <a:cs typeface="Arial" pitchFamily="34" charset="0"/>
              </a:rPr>
              <a:t>the opportunity to participate in a </a:t>
            </a:r>
            <a:r>
              <a:rPr lang="en-US" dirty="0">
                <a:solidFill>
                  <a:srgbClr val="C00000"/>
                </a:solidFill>
                <a:latin typeface="Arial" pitchFamily="34" charset="0"/>
                <a:cs typeface="Arial" pitchFamily="34" charset="0"/>
              </a:rPr>
              <a:t>professional learning community</a:t>
            </a:r>
            <a:r>
              <a:rPr lang="en-US" dirty="0">
                <a:latin typeface="Arial" pitchFamily="34" charset="0"/>
                <a:cs typeface="Arial" pitchFamily="34" charset="0"/>
              </a:rPr>
              <a:t> under paragraph (a), and </a:t>
            </a:r>
          </a:p>
          <a:p>
            <a:pPr marL="742950" lvl="2" indent="-342900">
              <a:lnSpc>
                <a:spcPct val="80000"/>
              </a:lnSpc>
              <a:buFont typeface="Wingdings" pitchFamily="2" charset="2"/>
              <a:buChar char="§"/>
              <a:defRPr/>
            </a:pPr>
            <a:r>
              <a:rPr lang="en-US" dirty="0">
                <a:latin typeface="Arial" pitchFamily="34" charset="0"/>
                <a:cs typeface="Arial" pitchFamily="34" charset="0"/>
              </a:rPr>
              <a:t>at least </a:t>
            </a:r>
            <a:r>
              <a:rPr lang="en-US" dirty="0">
                <a:solidFill>
                  <a:srgbClr val="C00000"/>
                </a:solidFill>
                <a:latin typeface="Arial" pitchFamily="34" charset="0"/>
                <a:cs typeface="Arial" pitchFamily="34" charset="0"/>
              </a:rPr>
              <a:t>one summative evaluation </a:t>
            </a:r>
            <a:r>
              <a:rPr lang="en-US" dirty="0">
                <a:latin typeface="Arial" pitchFamily="34" charset="0"/>
                <a:cs typeface="Arial" pitchFamily="34" charset="0"/>
              </a:rPr>
              <a:t>performed by a </a:t>
            </a:r>
            <a:r>
              <a:rPr lang="en-US" dirty="0">
                <a:solidFill>
                  <a:srgbClr val="C00000"/>
                </a:solidFill>
                <a:latin typeface="Arial" pitchFamily="34" charset="0"/>
                <a:cs typeface="Arial" pitchFamily="34" charset="0"/>
              </a:rPr>
              <a:t>qualified and trained evaluator </a:t>
            </a:r>
            <a:r>
              <a:rPr lang="en-US" dirty="0">
                <a:latin typeface="Arial" pitchFamily="34" charset="0"/>
                <a:cs typeface="Arial" pitchFamily="34" charset="0"/>
              </a:rPr>
              <a:t>such as a school administrator. </a:t>
            </a:r>
          </a:p>
          <a:p>
            <a:pPr marL="742950" lvl="2" indent="-342900">
              <a:lnSpc>
                <a:spcPct val="80000"/>
              </a:lnSpc>
              <a:buFont typeface="Wingdings" pitchFamily="2" charset="2"/>
              <a:buChar char="§"/>
              <a:defRPr/>
            </a:pPr>
            <a:r>
              <a:rPr lang="en-US" dirty="0">
                <a:latin typeface="Arial" pitchFamily="34" charset="0"/>
                <a:cs typeface="Arial" pitchFamily="34" charset="0"/>
              </a:rPr>
              <a:t>For the years when a tenured teacher is not evaluated by a qualified and trained evaluator, the teacher must be </a:t>
            </a:r>
            <a:r>
              <a:rPr lang="en-US" dirty="0">
                <a:solidFill>
                  <a:srgbClr val="C00000"/>
                </a:solidFill>
                <a:latin typeface="Arial" pitchFamily="34" charset="0"/>
                <a:cs typeface="Arial" pitchFamily="34" charset="0"/>
              </a:rPr>
              <a:t>evaluated by a peer review</a:t>
            </a:r>
            <a:r>
              <a:rPr lang="en-US" dirty="0">
                <a:latin typeface="Arial" pitchFamily="34" charset="0"/>
                <a:cs typeface="Arial" pitchFamily="34" charset="0"/>
              </a:rPr>
              <a:t>;</a:t>
            </a: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40836920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32569"/>
            <a:ext cx="9131300" cy="6946107"/>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for # (2)</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799"/>
            <a:ext cx="8382000" cy="526573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80000"/>
              </a:lnSpc>
              <a:buNone/>
              <a:defRPr/>
            </a:pPr>
            <a:r>
              <a:rPr lang="en-US" sz="2600" b="1" dirty="0" smtClean="0">
                <a:latin typeface="Arial" pitchFamily="34" charset="0"/>
                <a:cs typeface="Arial" pitchFamily="34" charset="0"/>
              </a:rPr>
              <a:t>Continuing Contract or Tenured Teachers:</a:t>
            </a:r>
          </a:p>
          <a:p>
            <a:pPr marL="0" lvl="1" indent="0">
              <a:lnSpc>
                <a:spcPct val="80000"/>
              </a:lnSpc>
              <a:buNone/>
              <a:defRPr/>
            </a:pPr>
            <a:endParaRPr lang="en-US" sz="1200" dirty="0">
              <a:latin typeface="Arial" pitchFamily="34" charset="0"/>
              <a:cs typeface="Arial" pitchFamily="34" charset="0"/>
            </a:endParaRPr>
          </a:p>
          <a:p>
            <a:pPr marL="0" lvl="1" indent="0">
              <a:lnSpc>
                <a:spcPct val="80000"/>
              </a:lnSpc>
              <a:buNone/>
              <a:defRPr/>
            </a:pPr>
            <a:r>
              <a:rPr lang="en-US" sz="2400" dirty="0" smtClean="0">
                <a:latin typeface="Arial" pitchFamily="34" charset="0"/>
                <a:cs typeface="Arial" pitchFamily="34" charset="0"/>
              </a:rPr>
              <a:t>Three-year </a:t>
            </a:r>
            <a:r>
              <a:rPr lang="en-US" sz="2400" dirty="0">
                <a:latin typeface="Arial" pitchFamily="34" charset="0"/>
                <a:cs typeface="Arial" pitchFamily="34" charset="0"/>
              </a:rPr>
              <a:t>professional review cycle </a:t>
            </a:r>
            <a:r>
              <a:rPr lang="en-US" sz="2400" dirty="0" smtClean="0">
                <a:latin typeface="Arial" pitchFamily="34" charset="0"/>
                <a:cs typeface="Arial" pitchFamily="34" charset="0"/>
              </a:rPr>
              <a:t>that includes:</a:t>
            </a:r>
          </a:p>
          <a:p>
            <a:pPr marL="0" lvl="1" indent="0">
              <a:lnSpc>
                <a:spcPct val="80000"/>
              </a:lnSpc>
              <a:buNone/>
              <a:defRPr/>
            </a:pPr>
            <a:endParaRPr lang="en-US" sz="2400" dirty="0" smtClean="0">
              <a:latin typeface="Arial" pitchFamily="34" charset="0"/>
              <a:cs typeface="Arial" pitchFamily="34" charset="0"/>
            </a:endParaRPr>
          </a:p>
          <a:p>
            <a:pPr marL="914400" lvl="1" indent="-457200">
              <a:lnSpc>
                <a:spcPct val="80000"/>
              </a:lnSpc>
              <a:buFont typeface="Wingdings" pitchFamily="2" charset="2"/>
              <a:buChar char="§"/>
              <a:defRPr/>
            </a:pPr>
            <a:r>
              <a:rPr lang="en-US" sz="2400" dirty="0">
                <a:latin typeface="Arial" pitchFamily="34" charset="0"/>
                <a:cs typeface="Arial" pitchFamily="34" charset="0"/>
              </a:rPr>
              <a:t>I</a:t>
            </a:r>
            <a:r>
              <a:rPr lang="en-US" sz="2400" dirty="0" smtClean="0">
                <a:latin typeface="Arial" pitchFamily="34" charset="0"/>
                <a:cs typeface="Arial" pitchFamily="34" charset="0"/>
              </a:rPr>
              <a:t>ndividual </a:t>
            </a:r>
            <a:r>
              <a:rPr lang="en-US" sz="2400" dirty="0">
                <a:latin typeface="Arial" pitchFamily="34" charset="0"/>
                <a:cs typeface="Arial" pitchFamily="34" charset="0"/>
              </a:rPr>
              <a:t>growth and development </a:t>
            </a:r>
            <a:r>
              <a:rPr lang="en-US" sz="2400" dirty="0" smtClean="0">
                <a:latin typeface="Arial" pitchFamily="34" charset="0"/>
                <a:cs typeface="Arial" pitchFamily="34" charset="0"/>
              </a:rPr>
              <a:t>plan.</a:t>
            </a:r>
          </a:p>
          <a:p>
            <a:pPr marL="1314450" lvl="2" indent="-457200">
              <a:lnSpc>
                <a:spcPct val="80000"/>
              </a:lnSpc>
              <a:buFont typeface="Wingdings" pitchFamily="2" charset="2"/>
              <a:buChar char="ü"/>
              <a:defRPr/>
            </a:pPr>
            <a:r>
              <a:rPr lang="en-US" dirty="0" smtClean="0">
                <a:latin typeface="Arial" pitchFamily="34" charset="0"/>
                <a:cs typeface="Arial" pitchFamily="34" charset="0"/>
              </a:rPr>
              <a:t>How is this determined?</a:t>
            </a:r>
          </a:p>
          <a:p>
            <a:pPr marL="1314450" lvl="2" indent="-457200">
              <a:lnSpc>
                <a:spcPct val="80000"/>
              </a:lnSpc>
              <a:buFont typeface="Wingdings" pitchFamily="2" charset="2"/>
              <a:buChar char="ü"/>
              <a:defRPr/>
            </a:pPr>
            <a:endParaRPr lang="en-US" dirty="0" smtClean="0">
              <a:latin typeface="Arial" pitchFamily="34" charset="0"/>
              <a:cs typeface="Arial" pitchFamily="34" charset="0"/>
            </a:endParaRPr>
          </a:p>
          <a:p>
            <a:pPr marL="908050" lvl="2" indent="-457200">
              <a:lnSpc>
                <a:spcPct val="80000"/>
              </a:lnSpc>
              <a:buFont typeface="Wingdings" pitchFamily="2" charset="2"/>
              <a:buChar char="§"/>
              <a:defRPr/>
            </a:pPr>
            <a:r>
              <a:rPr lang="en-US" dirty="0" smtClean="0">
                <a:latin typeface="Arial" pitchFamily="34" charset="0"/>
                <a:cs typeface="Arial" pitchFamily="34" charset="0"/>
              </a:rPr>
              <a:t>Opportunity </a:t>
            </a:r>
            <a:r>
              <a:rPr lang="en-US" dirty="0">
                <a:latin typeface="Arial" pitchFamily="34" charset="0"/>
                <a:cs typeface="Arial" pitchFamily="34" charset="0"/>
              </a:rPr>
              <a:t>to participate in a professional learning </a:t>
            </a:r>
            <a:r>
              <a:rPr lang="en-US" dirty="0" smtClean="0">
                <a:latin typeface="Arial" pitchFamily="34" charset="0"/>
                <a:cs typeface="Arial" pitchFamily="34" charset="0"/>
              </a:rPr>
              <a:t>community.</a:t>
            </a:r>
          </a:p>
          <a:p>
            <a:pPr marL="1371600" lvl="3" indent="-463550">
              <a:lnSpc>
                <a:spcPct val="80000"/>
              </a:lnSpc>
              <a:buFont typeface="Wingdings" pitchFamily="2" charset="2"/>
              <a:buChar char="ü"/>
              <a:defRPr/>
            </a:pPr>
            <a:r>
              <a:rPr lang="en-US" sz="2400" dirty="0" smtClean="0">
                <a:latin typeface="Arial" pitchFamily="34" charset="0"/>
                <a:cs typeface="Arial" pitchFamily="34" charset="0"/>
              </a:rPr>
              <a:t>How is this done?</a:t>
            </a:r>
          </a:p>
          <a:p>
            <a:pPr marL="908050" lvl="2" indent="-457200">
              <a:lnSpc>
                <a:spcPct val="80000"/>
              </a:lnSpc>
              <a:buFont typeface="Wingdings" pitchFamily="2" charset="2"/>
              <a:buChar char="§"/>
              <a:defRPr/>
            </a:pPr>
            <a:endParaRPr lang="en-US" dirty="0" smtClean="0">
              <a:latin typeface="Arial" pitchFamily="34" charset="0"/>
              <a:cs typeface="Arial" pitchFamily="34" charset="0"/>
            </a:endParaRPr>
          </a:p>
          <a:p>
            <a:pPr marL="914400" lvl="1" indent="-457200">
              <a:lnSpc>
                <a:spcPct val="80000"/>
              </a:lnSpc>
              <a:buFont typeface="Wingdings" pitchFamily="2" charset="2"/>
              <a:buChar char="§"/>
              <a:defRPr/>
            </a:pPr>
            <a:r>
              <a:rPr lang="en-US" sz="2400" dirty="0">
                <a:latin typeface="Arial" pitchFamily="34" charset="0"/>
                <a:cs typeface="Arial" pitchFamily="34" charset="0"/>
              </a:rPr>
              <a:t>P</a:t>
            </a:r>
            <a:r>
              <a:rPr lang="en-US" sz="2400" dirty="0" smtClean="0">
                <a:latin typeface="Arial" pitchFamily="34" charset="0"/>
                <a:cs typeface="Arial" pitchFamily="34" charset="0"/>
              </a:rPr>
              <a:t>eer </a:t>
            </a:r>
            <a:r>
              <a:rPr lang="en-US" sz="2400" dirty="0">
                <a:latin typeface="Arial" pitchFamily="34" charset="0"/>
                <a:cs typeface="Arial" pitchFamily="34" charset="0"/>
              </a:rPr>
              <a:t>review </a:t>
            </a:r>
            <a:r>
              <a:rPr lang="en-US" sz="2400" dirty="0" smtClean="0">
                <a:latin typeface="Arial" pitchFamily="34" charset="0"/>
                <a:cs typeface="Arial" pitchFamily="34" charset="0"/>
              </a:rPr>
              <a:t>process.</a:t>
            </a:r>
          </a:p>
          <a:p>
            <a:pPr marL="1371600" lvl="1" indent="-457200">
              <a:lnSpc>
                <a:spcPct val="80000"/>
              </a:lnSpc>
              <a:buFont typeface="Wingdings" pitchFamily="2" charset="2"/>
              <a:buChar char="ü"/>
              <a:defRPr/>
            </a:pPr>
            <a:r>
              <a:rPr lang="en-US" sz="2400" dirty="0" smtClean="0">
                <a:latin typeface="Arial" pitchFamily="34" charset="0"/>
                <a:cs typeface="Arial" pitchFamily="34" charset="0"/>
              </a:rPr>
              <a:t>Must be part of plan. </a:t>
            </a:r>
          </a:p>
          <a:p>
            <a:pPr marL="1371600" lvl="1" indent="-457200">
              <a:lnSpc>
                <a:spcPct val="80000"/>
              </a:lnSpc>
              <a:buFont typeface="Wingdings" pitchFamily="2" charset="2"/>
              <a:buChar char="ü"/>
              <a:defRPr/>
            </a:pPr>
            <a:r>
              <a:rPr lang="en-US" sz="2400" dirty="0" smtClean="0">
                <a:latin typeface="Arial" pitchFamily="34" charset="0"/>
                <a:cs typeface="Arial" pitchFamily="34" charset="0"/>
              </a:rPr>
              <a:t>Does it count as summative?</a:t>
            </a:r>
          </a:p>
          <a:p>
            <a:pPr marL="1371600" lvl="1" indent="-457200">
              <a:lnSpc>
                <a:spcPct val="80000"/>
              </a:lnSpc>
              <a:buFont typeface="Arial" pitchFamily="34" charset="0"/>
              <a:buChar char="•"/>
              <a:defRPr/>
            </a:pPr>
            <a:endParaRPr lang="en-US" sz="1000"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4205397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32569"/>
            <a:ext cx="9131300" cy="6946107"/>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for # (2)</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799"/>
            <a:ext cx="8382000" cy="509601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80000"/>
              </a:lnSpc>
              <a:buNone/>
              <a:defRPr/>
            </a:pPr>
            <a:r>
              <a:rPr lang="en-US" sz="2600" b="1" dirty="0" smtClean="0">
                <a:latin typeface="Arial" pitchFamily="34" charset="0"/>
                <a:cs typeface="Arial" pitchFamily="34" charset="0"/>
              </a:rPr>
              <a:t>Continuing contract or tenured teachers:</a:t>
            </a:r>
          </a:p>
          <a:p>
            <a:pPr marL="0" lvl="1" indent="0">
              <a:lnSpc>
                <a:spcPct val="80000"/>
              </a:lnSpc>
              <a:buNone/>
              <a:defRPr/>
            </a:pPr>
            <a:endParaRPr lang="en-US" sz="1200" dirty="0">
              <a:latin typeface="Arial" pitchFamily="34" charset="0"/>
              <a:cs typeface="Arial" pitchFamily="34" charset="0"/>
            </a:endParaRPr>
          </a:p>
          <a:p>
            <a:pPr marL="0" lvl="1" indent="0">
              <a:lnSpc>
                <a:spcPct val="80000"/>
              </a:lnSpc>
              <a:buNone/>
              <a:defRPr/>
            </a:pPr>
            <a:r>
              <a:rPr lang="en-US" sz="2600" dirty="0" smtClean="0">
                <a:latin typeface="Arial" pitchFamily="34" charset="0"/>
                <a:cs typeface="Arial" pitchFamily="34" charset="0"/>
              </a:rPr>
              <a:t>Three-year </a:t>
            </a:r>
            <a:r>
              <a:rPr lang="en-US" sz="2600" dirty="0">
                <a:latin typeface="Arial" pitchFamily="34" charset="0"/>
                <a:cs typeface="Arial" pitchFamily="34" charset="0"/>
              </a:rPr>
              <a:t>professional review cycle </a:t>
            </a:r>
            <a:r>
              <a:rPr lang="en-US" sz="2600" dirty="0" smtClean="0">
                <a:latin typeface="Arial" pitchFamily="34" charset="0"/>
                <a:cs typeface="Arial" pitchFamily="34" charset="0"/>
              </a:rPr>
              <a:t>that includes:</a:t>
            </a:r>
          </a:p>
          <a:p>
            <a:pPr marL="0" lvl="1" indent="0">
              <a:lnSpc>
                <a:spcPct val="80000"/>
              </a:lnSpc>
              <a:buNone/>
              <a:defRPr/>
            </a:pPr>
            <a:endParaRPr lang="en-US" sz="2600" dirty="0" smtClean="0">
              <a:latin typeface="Arial" pitchFamily="34" charset="0"/>
              <a:cs typeface="Arial" pitchFamily="34" charset="0"/>
            </a:endParaRPr>
          </a:p>
          <a:p>
            <a:pPr marL="914400" lvl="1" indent="-457200">
              <a:lnSpc>
                <a:spcPct val="80000"/>
              </a:lnSpc>
              <a:buFont typeface="Wingdings" pitchFamily="2" charset="2"/>
              <a:buChar char="§"/>
              <a:defRPr/>
            </a:pPr>
            <a:r>
              <a:rPr lang="en-US" sz="2600" dirty="0">
                <a:latin typeface="Arial" pitchFamily="34" charset="0"/>
                <a:cs typeface="Arial" pitchFamily="34" charset="0"/>
              </a:rPr>
              <a:t>A</a:t>
            </a:r>
            <a:r>
              <a:rPr lang="en-US" sz="2600" dirty="0" smtClean="0">
                <a:latin typeface="Arial" pitchFamily="34" charset="0"/>
                <a:cs typeface="Arial" pitchFamily="34" charset="0"/>
              </a:rPr>
              <a:t>t </a:t>
            </a:r>
            <a:r>
              <a:rPr lang="en-US" sz="2600" dirty="0">
                <a:latin typeface="Arial" pitchFamily="34" charset="0"/>
                <a:cs typeface="Arial" pitchFamily="34" charset="0"/>
              </a:rPr>
              <a:t>least one summative </a:t>
            </a:r>
            <a:r>
              <a:rPr lang="en-US" sz="2600" dirty="0" smtClean="0">
                <a:latin typeface="Arial" pitchFamily="34" charset="0"/>
                <a:cs typeface="Arial" pitchFamily="34" charset="0"/>
              </a:rPr>
              <a:t>evaluation in cycle. </a:t>
            </a:r>
          </a:p>
          <a:p>
            <a:pPr marL="914400" lvl="1" indent="-457200">
              <a:lnSpc>
                <a:spcPct val="80000"/>
              </a:lnSpc>
              <a:buFont typeface="Wingdings" pitchFamily="2" charset="2"/>
              <a:buChar char="§"/>
              <a:defRPr/>
            </a:pPr>
            <a:endParaRPr lang="en-US" sz="2600" dirty="0">
              <a:solidFill>
                <a:srgbClr val="C00000"/>
              </a:solidFill>
              <a:latin typeface="Arial" pitchFamily="34" charset="0"/>
              <a:cs typeface="Arial" pitchFamily="34" charset="0"/>
            </a:endParaRPr>
          </a:p>
          <a:p>
            <a:pPr marL="914400" lvl="1" indent="-457200">
              <a:lnSpc>
                <a:spcPct val="80000"/>
              </a:lnSpc>
              <a:buFont typeface="Wingdings" pitchFamily="2" charset="2"/>
              <a:buChar char="§"/>
              <a:defRPr/>
            </a:pPr>
            <a:r>
              <a:rPr lang="en-US" sz="2600" dirty="0">
                <a:latin typeface="Arial" pitchFamily="34" charset="0"/>
                <a:cs typeface="Arial" pitchFamily="34" charset="0"/>
              </a:rPr>
              <a:t>P</a:t>
            </a:r>
            <a:r>
              <a:rPr lang="en-US" sz="2600" dirty="0" smtClean="0">
                <a:latin typeface="Arial" pitchFamily="34" charset="0"/>
                <a:cs typeface="Arial" pitchFamily="34" charset="0"/>
              </a:rPr>
              <a:t>erformed </a:t>
            </a:r>
            <a:r>
              <a:rPr lang="en-US" sz="2600" dirty="0">
                <a:latin typeface="Arial" pitchFamily="34" charset="0"/>
                <a:cs typeface="Arial" pitchFamily="34" charset="0"/>
              </a:rPr>
              <a:t>by a </a:t>
            </a:r>
            <a:r>
              <a:rPr lang="en-US" sz="2600" dirty="0">
                <a:solidFill>
                  <a:srgbClr val="C00000"/>
                </a:solidFill>
                <a:latin typeface="Arial" pitchFamily="34" charset="0"/>
                <a:cs typeface="Arial" pitchFamily="34" charset="0"/>
              </a:rPr>
              <a:t>qualified and trained evaluator </a:t>
            </a:r>
            <a:r>
              <a:rPr lang="en-US" sz="2600" dirty="0">
                <a:latin typeface="Arial" pitchFamily="34" charset="0"/>
                <a:cs typeface="Arial" pitchFamily="34" charset="0"/>
              </a:rPr>
              <a:t>such as a school </a:t>
            </a:r>
            <a:r>
              <a:rPr lang="en-US" sz="2600" dirty="0" smtClean="0">
                <a:latin typeface="Arial" pitchFamily="34" charset="0"/>
                <a:cs typeface="Arial" pitchFamily="34" charset="0"/>
              </a:rPr>
              <a:t>administrator.</a:t>
            </a:r>
          </a:p>
          <a:p>
            <a:pPr marL="1371600" lvl="1" indent="-457200">
              <a:lnSpc>
                <a:spcPct val="80000"/>
              </a:lnSpc>
              <a:buFont typeface="Wingdings" pitchFamily="2" charset="2"/>
              <a:buChar char="ü"/>
              <a:defRPr/>
            </a:pPr>
            <a:r>
              <a:rPr lang="en-US" sz="2400" dirty="0" smtClean="0">
                <a:latin typeface="Arial" pitchFamily="34" charset="0"/>
                <a:cs typeface="Arial" pitchFamily="34" charset="0"/>
              </a:rPr>
              <a:t>How does one “qualify” </a:t>
            </a:r>
            <a:r>
              <a:rPr lang="en-US" sz="2400" dirty="0">
                <a:latin typeface="Arial" pitchFamily="34" charset="0"/>
                <a:cs typeface="Arial" pitchFamily="34" charset="0"/>
              </a:rPr>
              <a:t>(who decides</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marL="1371600" lvl="1" indent="-457200">
              <a:lnSpc>
                <a:spcPct val="80000"/>
              </a:lnSpc>
              <a:buFont typeface="Wingdings" pitchFamily="2" charset="2"/>
              <a:buChar char="ü"/>
              <a:defRPr/>
            </a:pPr>
            <a:r>
              <a:rPr lang="en-US" sz="2400" dirty="0">
                <a:latin typeface="Arial" pitchFamily="34" charset="0"/>
                <a:cs typeface="Arial" pitchFamily="34" charset="0"/>
              </a:rPr>
              <a:t>Training </a:t>
            </a:r>
            <a:r>
              <a:rPr lang="en-US" sz="2400" dirty="0" smtClean="0">
                <a:latin typeface="Arial" pitchFamily="34" charset="0"/>
                <a:cs typeface="Arial" pitchFamily="34" charset="0"/>
              </a:rPr>
              <a:t>evaluators?  Who does this?</a:t>
            </a:r>
            <a:endParaRPr lang="en-US" sz="2400" dirty="0">
              <a:latin typeface="Arial" pitchFamily="34" charset="0"/>
              <a:cs typeface="Arial" pitchFamily="34" charset="0"/>
            </a:endParaRPr>
          </a:p>
          <a:p>
            <a:pPr marL="1371600" lvl="1" indent="-457200">
              <a:lnSpc>
                <a:spcPct val="80000"/>
              </a:lnSpc>
              <a:buFont typeface="Wingdings" pitchFamily="2" charset="2"/>
              <a:buChar char="ü"/>
              <a:defRPr/>
            </a:pPr>
            <a:r>
              <a:rPr lang="en-US" sz="2400" dirty="0">
                <a:latin typeface="Arial" pitchFamily="34" charset="0"/>
                <a:cs typeface="Arial" pitchFamily="34" charset="0"/>
              </a:rPr>
              <a:t>Does a school administrator automatically qualify?</a:t>
            </a: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710910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56700" cy="6713538"/>
          </a:xfrm>
          <a:prstGeom prst="rect">
            <a:avLst/>
          </a:prstGeom>
          <a:gradFill>
            <a:gsLst>
              <a:gs pos="49000">
                <a:srgbClr val="FAEAA8">
                  <a:alpha val="80000"/>
                </a:srgbClr>
              </a:gs>
              <a:gs pos="0">
                <a:srgbClr val="FCEF8E">
                  <a:alpha val="94000"/>
                </a:srgbClr>
              </a:gs>
              <a:gs pos="82000">
                <a:schemeClr val="bg1"/>
              </a:gs>
            </a:gsLst>
            <a:lin ang="162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ln w="9525"/>
        </p:spPr>
        <p:txBody>
          <a:bodyPr/>
          <a:lstStyle/>
          <a:p>
            <a:pPr marL="0" indent="0" algn="l"/>
            <a:r>
              <a:rPr lang="en-US" sz="3200" b="1" dirty="0">
                <a:solidFill>
                  <a:srgbClr val="C00000"/>
                </a:solidFill>
                <a:latin typeface="Tahoma" pitchFamily="34" charset="0"/>
                <a:cs typeface="Tahoma" pitchFamily="34" charset="0"/>
              </a:rPr>
              <a:t>What the law </a:t>
            </a:r>
            <a:r>
              <a:rPr lang="en-US" sz="3200" b="1" dirty="0" smtClean="0">
                <a:solidFill>
                  <a:srgbClr val="C00000"/>
                </a:solidFill>
                <a:latin typeface="Tahoma" pitchFamily="34" charset="0"/>
                <a:cs typeface="Tahoma" pitchFamily="34" charset="0"/>
              </a:rPr>
              <a:t>Says #s (3, 4, 5 &amp; 6)</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5344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lang="en-US" b="1" dirty="0" smtClean="0">
                <a:latin typeface="Arial" pitchFamily="34" charset="0"/>
                <a:cs typeface="Arial" pitchFamily="34" charset="0"/>
              </a:rPr>
              <a:t>For  Both Probationary &amp; Continuing </a:t>
            </a:r>
            <a:r>
              <a:rPr lang="en-US" b="1" dirty="0">
                <a:latin typeface="Arial" pitchFamily="34" charset="0"/>
                <a:cs typeface="Arial" pitchFamily="34" charset="0"/>
              </a:rPr>
              <a:t>C</a:t>
            </a:r>
            <a:r>
              <a:rPr lang="en-US" b="1" dirty="0" smtClean="0">
                <a:latin typeface="Arial" pitchFamily="34" charset="0"/>
                <a:cs typeface="Arial" pitchFamily="34" charset="0"/>
              </a:rPr>
              <a:t>ontract</a:t>
            </a:r>
          </a:p>
          <a:p>
            <a:pPr marL="0" lvl="1" indent="0">
              <a:buNone/>
              <a:defRPr/>
            </a:pPr>
            <a:r>
              <a:rPr lang="en-US" sz="2400" dirty="0" smtClean="0">
                <a:latin typeface="Arial" pitchFamily="34" charset="0"/>
                <a:cs typeface="Arial" pitchFamily="34" charset="0"/>
              </a:rPr>
              <a:t>(3</a:t>
            </a:r>
            <a:r>
              <a:rPr lang="en-US" sz="2400" dirty="0">
                <a:latin typeface="Arial" pitchFamily="34" charset="0"/>
                <a:cs typeface="Arial" pitchFamily="34" charset="0"/>
              </a:rPr>
              <a:t>) </a:t>
            </a:r>
            <a:r>
              <a:rPr lang="en-US" sz="2400" u="sng" dirty="0">
                <a:latin typeface="Arial" pitchFamily="34" charset="0"/>
                <a:cs typeface="Arial" pitchFamily="34" charset="0"/>
              </a:rPr>
              <a:t>must</a:t>
            </a:r>
            <a:r>
              <a:rPr lang="en-US" sz="2400" dirty="0">
                <a:latin typeface="Arial" pitchFamily="34" charset="0"/>
                <a:cs typeface="Arial" pitchFamily="34" charset="0"/>
              </a:rPr>
              <a:t> be based on </a:t>
            </a:r>
            <a:r>
              <a:rPr lang="en-US" sz="2400" dirty="0">
                <a:solidFill>
                  <a:srgbClr val="C00000"/>
                </a:solidFill>
                <a:latin typeface="Arial" pitchFamily="34" charset="0"/>
                <a:cs typeface="Arial" pitchFamily="34" charset="0"/>
              </a:rPr>
              <a:t>professional teaching standards established in rule</a:t>
            </a:r>
            <a:r>
              <a:rPr lang="en-US" sz="2400" dirty="0">
                <a:latin typeface="Arial" pitchFamily="34" charset="0"/>
                <a:cs typeface="Arial" pitchFamily="34" charset="0"/>
              </a:rPr>
              <a:t>;</a:t>
            </a:r>
          </a:p>
          <a:p>
            <a:pPr marL="342900" lvl="1" indent="-342900">
              <a:buFont typeface="Wingdings" pitchFamily="2" charset="2"/>
              <a:buChar char="§"/>
              <a:defRPr/>
            </a:pPr>
            <a:endParaRPr lang="en-US" sz="2000" dirty="0">
              <a:latin typeface="Arial" pitchFamily="34" charset="0"/>
              <a:cs typeface="Arial" pitchFamily="34" charset="0"/>
            </a:endParaRPr>
          </a:p>
          <a:p>
            <a:pPr marL="0" lvl="1" indent="0">
              <a:buNone/>
              <a:defRPr/>
            </a:pPr>
            <a:r>
              <a:rPr lang="en-US" sz="2400" dirty="0">
                <a:latin typeface="Arial" pitchFamily="34" charset="0"/>
                <a:cs typeface="Arial" pitchFamily="34" charset="0"/>
              </a:rPr>
              <a:t>(4) </a:t>
            </a:r>
            <a:r>
              <a:rPr lang="en-US" sz="2400" u="sng" dirty="0">
                <a:latin typeface="Arial" pitchFamily="34" charset="0"/>
                <a:cs typeface="Arial" pitchFamily="34" charset="0"/>
              </a:rPr>
              <a:t>must</a:t>
            </a:r>
            <a:r>
              <a:rPr lang="en-US" sz="2400" dirty="0">
                <a:latin typeface="Arial" pitchFamily="34" charset="0"/>
                <a:cs typeface="Arial" pitchFamily="34" charset="0"/>
              </a:rPr>
              <a:t> </a:t>
            </a:r>
            <a:r>
              <a:rPr lang="en-US" sz="2400" dirty="0">
                <a:solidFill>
                  <a:srgbClr val="C00000"/>
                </a:solidFill>
                <a:latin typeface="Arial" pitchFamily="34" charset="0"/>
                <a:cs typeface="Arial" pitchFamily="34" charset="0"/>
              </a:rPr>
              <a:t>coordinate staff development </a:t>
            </a:r>
            <a:r>
              <a:rPr lang="en-US" sz="2400" dirty="0">
                <a:latin typeface="Arial" pitchFamily="34" charset="0"/>
                <a:cs typeface="Arial" pitchFamily="34" charset="0"/>
              </a:rPr>
              <a:t>activities under sections 122A.60 and 122A.61 </a:t>
            </a:r>
            <a:r>
              <a:rPr lang="en-US" sz="2400" dirty="0">
                <a:solidFill>
                  <a:srgbClr val="C00000"/>
                </a:solidFill>
                <a:latin typeface="Arial" pitchFamily="34" charset="0"/>
                <a:cs typeface="Arial" pitchFamily="34" charset="0"/>
              </a:rPr>
              <a:t>with this evaluation process and teachers' evaluation outcomes;</a:t>
            </a:r>
          </a:p>
          <a:p>
            <a:pPr marL="342900" lvl="1" indent="-342900">
              <a:buFont typeface="Wingdings" pitchFamily="2" charset="2"/>
              <a:buChar char="§"/>
              <a:defRPr/>
            </a:pPr>
            <a:endParaRPr lang="en-US" sz="2000" dirty="0">
              <a:latin typeface="Arial" pitchFamily="34" charset="0"/>
              <a:cs typeface="Arial" pitchFamily="34" charset="0"/>
            </a:endParaRPr>
          </a:p>
          <a:p>
            <a:pPr marL="0" lvl="1" indent="0">
              <a:buNone/>
              <a:defRPr/>
            </a:pPr>
            <a:r>
              <a:rPr lang="en-US" sz="2400" dirty="0">
                <a:latin typeface="Arial" pitchFamily="34" charset="0"/>
                <a:cs typeface="Arial" pitchFamily="34" charset="0"/>
              </a:rPr>
              <a:t>(5)</a:t>
            </a:r>
            <a:r>
              <a:rPr lang="en-US" sz="2400" u="sng" dirty="0">
                <a:latin typeface="Arial" pitchFamily="34" charset="0"/>
                <a:cs typeface="Arial" pitchFamily="34" charset="0"/>
              </a:rPr>
              <a:t> may </a:t>
            </a:r>
            <a:r>
              <a:rPr lang="en-US" sz="2400" dirty="0">
                <a:latin typeface="Arial" pitchFamily="34" charset="0"/>
                <a:cs typeface="Arial" pitchFamily="34" charset="0"/>
              </a:rPr>
              <a:t>provide time during the school day and school year for peer coaching and teacher collaboration</a:t>
            </a:r>
            <a:r>
              <a:rPr lang="en-US" sz="2400" dirty="0" smtClean="0">
                <a:latin typeface="Arial" pitchFamily="34" charset="0"/>
                <a:cs typeface="Arial" pitchFamily="34" charset="0"/>
              </a:rPr>
              <a:t>;</a:t>
            </a:r>
          </a:p>
          <a:p>
            <a:pPr marL="0" lvl="1" indent="0">
              <a:buNone/>
              <a:defRPr/>
            </a:pPr>
            <a:endParaRPr lang="en-US" sz="2000" dirty="0">
              <a:latin typeface="Arial" pitchFamily="34" charset="0"/>
              <a:cs typeface="Arial" pitchFamily="34" charset="0"/>
            </a:endParaRPr>
          </a:p>
          <a:p>
            <a:pPr marL="0" lvl="1" indent="0">
              <a:buNone/>
              <a:defRPr/>
            </a:pPr>
            <a:r>
              <a:rPr lang="en-US" sz="2400" dirty="0">
                <a:latin typeface="Arial" pitchFamily="34" charset="0"/>
                <a:cs typeface="Arial" pitchFamily="34" charset="0"/>
              </a:rPr>
              <a:t>(6) </a:t>
            </a:r>
            <a:r>
              <a:rPr lang="en-US" sz="2400" u="sng" dirty="0">
                <a:latin typeface="Arial" pitchFamily="34" charset="0"/>
                <a:cs typeface="Arial" pitchFamily="34" charset="0"/>
              </a:rPr>
              <a:t>may</a:t>
            </a:r>
            <a:r>
              <a:rPr lang="en-US" sz="2400" dirty="0">
                <a:latin typeface="Arial" pitchFamily="34" charset="0"/>
                <a:cs typeface="Arial" pitchFamily="34" charset="0"/>
              </a:rPr>
              <a:t> include mentoring and induction programs;</a:t>
            </a:r>
          </a:p>
          <a:p>
            <a:pPr marL="0" lvl="1" indent="0">
              <a:buNone/>
              <a:defRPr/>
            </a:pPr>
            <a:endParaRPr lang="en-US" sz="2400"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548519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04800"/>
            <a:ext cx="9156700" cy="70183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for # (3)</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534400" cy="5181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lang="en-US" b="1" dirty="0" smtClean="0">
                <a:latin typeface="Arial" pitchFamily="34" charset="0"/>
                <a:cs typeface="Arial" pitchFamily="34" charset="0"/>
              </a:rPr>
              <a:t>For  Both Probationary &amp; Continuing </a:t>
            </a:r>
            <a:r>
              <a:rPr lang="en-US" b="1" dirty="0">
                <a:latin typeface="Arial" pitchFamily="34" charset="0"/>
                <a:cs typeface="Arial" pitchFamily="34" charset="0"/>
              </a:rPr>
              <a:t>C</a:t>
            </a:r>
            <a:r>
              <a:rPr lang="en-US" b="1" dirty="0" smtClean="0">
                <a:latin typeface="Arial" pitchFamily="34" charset="0"/>
                <a:cs typeface="Arial" pitchFamily="34" charset="0"/>
              </a:rPr>
              <a:t>ontract</a:t>
            </a:r>
          </a:p>
          <a:p>
            <a:pPr marL="0" lvl="1" indent="0">
              <a:buNone/>
              <a:defRPr/>
            </a:pPr>
            <a:r>
              <a:rPr lang="en-US" sz="2400" dirty="0" smtClean="0">
                <a:latin typeface="Arial" pitchFamily="34" charset="0"/>
                <a:cs typeface="Arial" pitchFamily="34" charset="0"/>
              </a:rPr>
              <a:t>Based on professional </a:t>
            </a:r>
            <a:r>
              <a:rPr lang="en-US" sz="2400" dirty="0">
                <a:latin typeface="Arial" pitchFamily="34" charset="0"/>
                <a:cs typeface="Arial" pitchFamily="34" charset="0"/>
              </a:rPr>
              <a:t>teaching standards established in rule;</a:t>
            </a:r>
          </a:p>
          <a:p>
            <a:pPr marL="342900" lvl="1" indent="-342900">
              <a:buFont typeface="Wingdings" pitchFamily="2" charset="2"/>
              <a:buChar char="§"/>
              <a:defRPr/>
            </a:pPr>
            <a:r>
              <a:rPr lang="en-US" sz="2400" dirty="0" smtClean="0">
                <a:latin typeface="Arial" pitchFamily="34" charset="0"/>
                <a:cs typeface="Arial" pitchFamily="34" charset="0"/>
              </a:rPr>
              <a:t>Must these be the Board of Teaching Standards?</a:t>
            </a:r>
          </a:p>
          <a:p>
            <a:pPr marL="342900" lvl="1" indent="-342900">
              <a:buFont typeface="Wingdings" pitchFamily="2" charset="2"/>
              <a:buChar char="§"/>
              <a:defRPr/>
            </a:pPr>
            <a:r>
              <a:rPr lang="en-US" sz="2400" dirty="0" smtClean="0">
                <a:latin typeface="Arial" pitchFamily="34" charset="0"/>
                <a:cs typeface="Arial" pitchFamily="34" charset="0"/>
              </a:rPr>
              <a:t>How is this done?</a:t>
            </a:r>
          </a:p>
          <a:p>
            <a:pPr lvl="1">
              <a:lnSpc>
                <a:spcPct val="150000"/>
              </a:lnSpc>
              <a:buFont typeface="Wingdings" pitchFamily="2" charset="2"/>
              <a:buChar char="ü"/>
              <a:defRPr/>
            </a:pPr>
            <a:r>
              <a:rPr lang="en-US" sz="2400" dirty="0" smtClean="0">
                <a:latin typeface="Arial" pitchFamily="34" charset="0"/>
                <a:cs typeface="Arial" pitchFamily="34" charset="0"/>
              </a:rPr>
              <a:t>Observations/Formative Evaluations</a:t>
            </a:r>
          </a:p>
          <a:p>
            <a:pPr lvl="1">
              <a:lnSpc>
                <a:spcPct val="150000"/>
              </a:lnSpc>
              <a:buFont typeface="Wingdings" pitchFamily="2" charset="2"/>
              <a:buChar char="ü"/>
              <a:defRPr/>
            </a:pPr>
            <a:r>
              <a:rPr lang="en-US" sz="2400" dirty="0" smtClean="0">
                <a:latin typeface="Arial" pitchFamily="34" charset="0"/>
                <a:cs typeface="Arial" pitchFamily="34" charset="0"/>
              </a:rPr>
              <a:t>Identifying Performance Measures/Domains</a:t>
            </a:r>
          </a:p>
          <a:p>
            <a:pPr lvl="1">
              <a:lnSpc>
                <a:spcPct val="150000"/>
              </a:lnSpc>
              <a:buFont typeface="Wingdings" pitchFamily="2" charset="2"/>
              <a:buChar char="ü"/>
              <a:defRPr/>
            </a:pPr>
            <a:r>
              <a:rPr lang="en-US" sz="2400" dirty="0" smtClean="0">
                <a:latin typeface="Arial" pitchFamily="34" charset="0"/>
                <a:cs typeface="Arial" pitchFamily="34" charset="0"/>
              </a:rPr>
              <a:t>Indicators for Measures/Domains</a:t>
            </a:r>
          </a:p>
          <a:p>
            <a:pPr lvl="1">
              <a:lnSpc>
                <a:spcPct val="150000"/>
              </a:lnSpc>
              <a:buFont typeface="Wingdings" pitchFamily="2" charset="2"/>
              <a:buChar char="ü"/>
              <a:defRPr/>
            </a:pPr>
            <a:r>
              <a:rPr lang="en-US" sz="2400" dirty="0" smtClean="0">
                <a:latin typeface="Arial" pitchFamily="34" charset="0"/>
                <a:cs typeface="Arial" pitchFamily="34" charset="0"/>
              </a:rPr>
              <a:t>Rubrics</a:t>
            </a:r>
          </a:p>
          <a:p>
            <a:pPr lvl="1">
              <a:lnSpc>
                <a:spcPct val="150000"/>
              </a:lnSpc>
              <a:buFont typeface="Wingdings" pitchFamily="2" charset="2"/>
              <a:buChar char="ü"/>
              <a:defRPr/>
            </a:pPr>
            <a:r>
              <a:rPr lang="en-US" sz="2400" dirty="0" smtClean="0">
                <a:latin typeface="Arial" pitchFamily="34" charset="0"/>
                <a:cs typeface="Arial" pitchFamily="34" charset="0"/>
              </a:rPr>
              <a:t>Evidences</a:t>
            </a:r>
            <a:endParaRPr lang="en-US" sz="2400"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3336804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567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a:t>
            </a:r>
            <a:r>
              <a:rPr lang="en-US" sz="3200" b="1" dirty="0">
                <a:solidFill>
                  <a:srgbClr val="C00000"/>
                </a:solidFill>
                <a:latin typeface="Tahoma" pitchFamily="34" charset="0"/>
                <a:cs typeface="Tahoma" pitchFamily="34" charset="0"/>
              </a:rPr>
              <a:t> </a:t>
            </a:r>
            <a:r>
              <a:rPr lang="en-US" sz="3200" b="1" dirty="0" smtClean="0">
                <a:solidFill>
                  <a:srgbClr val="C00000"/>
                </a:solidFill>
                <a:latin typeface="Tahoma" pitchFamily="34" charset="0"/>
                <a:cs typeface="Tahoma" pitchFamily="34" charset="0"/>
              </a:rPr>
              <a:t>for #s (4, 5 &amp; 6)</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534400" cy="52657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lang="en-US" b="1" dirty="0" smtClean="0">
                <a:latin typeface="Arial" pitchFamily="34" charset="0"/>
                <a:cs typeface="Arial" pitchFamily="34" charset="0"/>
              </a:rPr>
              <a:t>For  Both Probationary &amp; Continuing Contract</a:t>
            </a:r>
            <a:endParaRPr lang="en-US" sz="2400" dirty="0">
              <a:latin typeface="Arial" pitchFamily="34" charset="0"/>
              <a:cs typeface="Arial" pitchFamily="34" charset="0"/>
            </a:endParaRPr>
          </a:p>
          <a:p>
            <a:pPr marL="342900" lvl="1" indent="-342900">
              <a:buFont typeface="Wingdings" pitchFamily="2" charset="2"/>
              <a:buChar char="§"/>
              <a:defRPr/>
            </a:pPr>
            <a:r>
              <a:rPr lang="en-US" sz="2400" dirty="0">
                <a:latin typeface="Arial" pitchFamily="34" charset="0"/>
                <a:cs typeface="Arial" pitchFamily="34" charset="0"/>
              </a:rPr>
              <a:t>C</a:t>
            </a:r>
            <a:r>
              <a:rPr lang="en-US" sz="2400" dirty="0" smtClean="0">
                <a:latin typeface="Arial" pitchFamily="34" charset="0"/>
                <a:cs typeface="Arial" pitchFamily="34" charset="0"/>
              </a:rPr>
              <a:t>oordinate </a:t>
            </a:r>
            <a:r>
              <a:rPr lang="en-US" sz="2400" dirty="0">
                <a:latin typeface="Arial" pitchFamily="34" charset="0"/>
                <a:cs typeface="Arial" pitchFamily="34" charset="0"/>
              </a:rPr>
              <a:t>staff development activities </a:t>
            </a:r>
            <a:r>
              <a:rPr lang="en-US" sz="2400" dirty="0" smtClean="0">
                <a:latin typeface="Arial" pitchFamily="34" charset="0"/>
                <a:cs typeface="Arial" pitchFamily="34" charset="0"/>
              </a:rPr>
              <a:t>with evaluation </a:t>
            </a:r>
            <a:r>
              <a:rPr lang="en-US" sz="2400" dirty="0">
                <a:latin typeface="Arial" pitchFamily="34" charset="0"/>
                <a:cs typeface="Arial" pitchFamily="34" charset="0"/>
              </a:rPr>
              <a:t>process and teachers' evaluation </a:t>
            </a:r>
            <a:r>
              <a:rPr lang="en-US" sz="2400" dirty="0" smtClean="0">
                <a:latin typeface="Arial" pitchFamily="34" charset="0"/>
                <a:cs typeface="Arial" pitchFamily="34" charset="0"/>
              </a:rPr>
              <a:t>outcomes.</a:t>
            </a:r>
          </a:p>
          <a:p>
            <a:pPr marL="914400" lvl="1" indent="-342900">
              <a:buFont typeface="Wingdings" pitchFamily="2" charset="2"/>
              <a:buChar char="ü"/>
              <a:defRPr/>
            </a:pPr>
            <a:r>
              <a:rPr lang="en-US" sz="2000" dirty="0" smtClean="0">
                <a:latin typeface="Arial" pitchFamily="34" charset="0"/>
                <a:cs typeface="Arial" pitchFamily="34" charset="0"/>
              </a:rPr>
              <a:t>How is this incorporated into a state model?</a:t>
            </a:r>
          </a:p>
          <a:p>
            <a:pPr marL="914400" lvl="1" indent="-342900">
              <a:buFont typeface="Wingdings" pitchFamily="2" charset="2"/>
              <a:buChar char="ü"/>
              <a:defRPr/>
            </a:pPr>
            <a:r>
              <a:rPr lang="en-US" sz="2000" dirty="0" smtClean="0">
                <a:latin typeface="Arial" pitchFamily="34" charset="0"/>
                <a:cs typeface="Arial" pitchFamily="34" charset="0"/>
              </a:rPr>
              <a:t>Will they be teacher specific?</a:t>
            </a:r>
          </a:p>
          <a:p>
            <a:pPr marL="914400" lvl="1" indent="-342900">
              <a:buFont typeface="Wingdings" pitchFamily="2" charset="2"/>
              <a:buChar char="ü"/>
              <a:defRPr/>
            </a:pPr>
            <a:r>
              <a:rPr lang="en-US" sz="2000" dirty="0" smtClean="0">
                <a:latin typeface="Arial" pitchFamily="34" charset="0"/>
                <a:cs typeface="Arial" pitchFamily="34" charset="0"/>
              </a:rPr>
              <a:t>What are the costs?  </a:t>
            </a:r>
          </a:p>
          <a:p>
            <a:pPr marL="342900" lvl="1" indent="-342900">
              <a:buFont typeface="Wingdings" pitchFamily="2" charset="2"/>
              <a:buChar char="§"/>
              <a:defRPr/>
            </a:pPr>
            <a:endParaRPr lang="en-US" sz="2400" dirty="0">
              <a:latin typeface="Arial" pitchFamily="34" charset="0"/>
              <a:cs typeface="Arial" pitchFamily="34" charset="0"/>
            </a:endParaRPr>
          </a:p>
          <a:p>
            <a:pPr marL="342900" lvl="1" indent="-342900">
              <a:buFont typeface="Wingdings" pitchFamily="2" charset="2"/>
              <a:buChar char="§"/>
              <a:defRPr/>
            </a:pPr>
            <a:r>
              <a:rPr lang="en-US" sz="2400" u="sng" dirty="0" smtClean="0">
                <a:latin typeface="Arial" pitchFamily="34" charset="0"/>
                <a:cs typeface="Arial" pitchFamily="34" charset="0"/>
              </a:rPr>
              <a:t>May </a:t>
            </a:r>
            <a:r>
              <a:rPr lang="en-US" sz="2400" dirty="0" smtClean="0">
                <a:latin typeface="Arial" pitchFamily="34" charset="0"/>
                <a:cs typeface="Arial" pitchFamily="34" charset="0"/>
              </a:rPr>
              <a:t>provide </a:t>
            </a:r>
            <a:r>
              <a:rPr lang="en-US" sz="2400" dirty="0">
                <a:latin typeface="Arial" pitchFamily="34" charset="0"/>
                <a:cs typeface="Arial" pitchFamily="34" charset="0"/>
              </a:rPr>
              <a:t>time during the school day and school year for peer coaching and teacher collaboration</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marL="342900" lvl="1" indent="-342900">
              <a:buFont typeface="Wingdings" pitchFamily="2" charset="2"/>
              <a:buChar char="§"/>
              <a:defRPr/>
            </a:pPr>
            <a:r>
              <a:rPr lang="en-US" sz="2400" u="sng" dirty="0">
                <a:latin typeface="Arial" pitchFamily="34" charset="0"/>
                <a:cs typeface="Arial" pitchFamily="34" charset="0"/>
              </a:rPr>
              <a:t>M</a:t>
            </a:r>
            <a:r>
              <a:rPr lang="en-US" sz="2400" u="sng" dirty="0" smtClean="0">
                <a:latin typeface="Arial" pitchFamily="34" charset="0"/>
                <a:cs typeface="Arial" pitchFamily="34" charset="0"/>
              </a:rPr>
              <a:t>ay</a:t>
            </a:r>
            <a:r>
              <a:rPr lang="en-US" sz="2400" dirty="0" smtClean="0">
                <a:latin typeface="Arial" pitchFamily="34" charset="0"/>
                <a:cs typeface="Arial" pitchFamily="34" charset="0"/>
              </a:rPr>
              <a:t> </a:t>
            </a:r>
            <a:r>
              <a:rPr lang="en-US" sz="2400" dirty="0">
                <a:latin typeface="Arial" pitchFamily="34" charset="0"/>
                <a:cs typeface="Arial" pitchFamily="34" charset="0"/>
              </a:rPr>
              <a:t>include mentoring and induction programs</a:t>
            </a:r>
            <a:r>
              <a:rPr lang="en-US" sz="2400" dirty="0" smtClean="0">
                <a:latin typeface="Arial" pitchFamily="34" charset="0"/>
                <a:cs typeface="Arial" pitchFamily="34" charset="0"/>
              </a:rPr>
              <a:t>;</a:t>
            </a:r>
          </a:p>
          <a:p>
            <a:pPr marL="914400" lvl="1" indent="-342900">
              <a:buFont typeface="Wingdings" pitchFamily="2" charset="2"/>
              <a:buChar char="ü"/>
              <a:defRPr/>
            </a:pPr>
            <a:r>
              <a:rPr lang="en-US" sz="2000" dirty="0">
                <a:latin typeface="Arial" pitchFamily="34" charset="0"/>
                <a:cs typeface="Arial" pitchFamily="34" charset="0"/>
              </a:rPr>
              <a:t>Do  we want to require </a:t>
            </a:r>
            <a:r>
              <a:rPr lang="en-US" sz="2000" dirty="0" smtClean="0">
                <a:latin typeface="Arial" pitchFamily="34" charset="0"/>
                <a:cs typeface="Arial" pitchFamily="34" charset="0"/>
              </a:rPr>
              <a:t>these </a:t>
            </a:r>
            <a:r>
              <a:rPr lang="en-US" sz="2000" dirty="0">
                <a:latin typeface="Arial" pitchFamily="34" charset="0"/>
                <a:cs typeface="Arial" pitchFamily="34" charset="0"/>
              </a:rPr>
              <a:t>as part of the state </a:t>
            </a:r>
            <a:r>
              <a:rPr lang="en-US" sz="2000" dirty="0" smtClean="0">
                <a:latin typeface="Arial" pitchFamily="34" charset="0"/>
                <a:cs typeface="Arial" pitchFamily="34" charset="0"/>
              </a:rPr>
              <a:t>model?</a:t>
            </a:r>
          </a:p>
          <a:p>
            <a:pPr marL="914400" lvl="1" indent="-342900">
              <a:buFont typeface="Wingdings" pitchFamily="2" charset="2"/>
              <a:buChar char="ü"/>
              <a:defRPr/>
            </a:pPr>
            <a:r>
              <a:rPr lang="en-US" sz="2000" dirty="0" smtClean="0">
                <a:latin typeface="Arial" pitchFamily="34" charset="0"/>
                <a:cs typeface="Arial" pitchFamily="34" charset="0"/>
              </a:rPr>
              <a:t>What  are the costs?</a:t>
            </a:r>
            <a:endParaRPr lang="en-US" sz="2000" dirty="0">
              <a:latin typeface="Arial" pitchFamily="34" charset="0"/>
              <a:cs typeface="Arial" pitchFamily="34" charset="0"/>
            </a:endParaRPr>
          </a:p>
          <a:p>
            <a:pPr marL="0" lvl="1" indent="0">
              <a:buNone/>
              <a:defRPr/>
            </a:pPr>
            <a:endParaRPr lang="en-US" sz="2400" dirty="0">
              <a:latin typeface="Arial" pitchFamily="34" charset="0"/>
              <a:cs typeface="Arial" pitchFamily="34" charset="0"/>
            </a:endParaRPr>
          </a:p>
          <a:p>
            <a:pPr marL="0" lvl="1" indent="0">
              <a:buNone/>
              <a:defRPr/>
            </a:pPr>
            <a:endParaRPr lang="en-US" sz="2400"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5156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440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What the law </a:t>
            </a:r>
            <a:r>
              <a:rPr lang="en-US" sz="3200" b="1" dirty="0" smtClean="0">
                <a:solidFill>
                  <a:srgbClr val="C00000"/>
                </a:solidFill>
                <a:latin typeface="Tahoma" pitchFamily="34" charset="0"/>
                <a:cs typeface="Tahoma" pitchFamily="34" charset="0"/>
              </a:rPr>
              <a:t>Says # (7)</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3820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lang="en-US" b="1" dirty="0">
                <a:latin typeface="Arial" pitchFamily="34" charset="0"/>
                <a:cs typeface="Arial" pitchFamily="34" charset="0"/>
              </a:rPr>
              <a:t>For  Both Probationary &amp; Continuing Contract</a:t>
            </a:r>
          </a:p>
          <a:p>
            <a:pPr marL="0" indent="0">
              <a:buNone/>
              <a:defRPr/>
            </a:pPr>
            <a:endParaRPr lang="en-US" sz="2000" dirty="0"/>
          </a:p>
          <a:p>
            <a:pPr marL="0" indent="0">
              <a:buNone/>
              <a:defRPr/>
            </a:pPr>
            <a:r>
              <a:rPr lang="en-US" sz="2800" dirty="0">
                <a:latin typeface="Arial" pitchFamily="34" charset="0"/>
                <a:cs typeface="Arial" pitchFamily="34" charset="0"/>
              </a:rPr>
              <a:t>(7) </a:t>
            </a:r>
            <a:r>
              <a:rPr lang="en-US" sz="2800" u="sng" dirty="0">
                <a:latin typeface="Arial" pitchFamily="34" charset="0"/>
                <a:cs typeface="Arial" pitchFamily="34" charset="0"/>
              </a:rPr>
              <a:t>must</a:t>
            </a:r>
            <a:r>
              <a:rPr lang="en-US" sz="2800" dirty="0">
                <a:latin typeface="Arial" pitchFamily="34" charset="0"/>
                <a:cs typeface="Arial" pitchFamily="34" charset="0"/>
              </a:rPr>
              <a:t> include an option for teachers to develop and present </a:t>
            </a:r>
            <a:r>
              <a:rPr lang="en-US" sz="2800" dirty="0">
                <a:solidFill>
                  <a:srgbClr val="C00000"/>
                </a:solidFill>
                <a:latin typeface="Arial" pitchFamily="34" charset="0"/>
                <a:cs typeface="Arial" pitchFamily="34" charset="0"/>
              </a:rPr>
              <a:t>a portfolio demonstrating evidence of reflection and professional growth, </a:t>
            </a:r>
            <a:r>
              <a:rPr lang="en-US" sz="2800" dirty="0">
                <a:latin typeface="Arial" pitchFamily="34" charset="0"/>
                <a:cs typeface="Arial" pitchFamily="34" charset="0"/>
              </a:rPr>
              <a:t>consistent with section 122A.18, subdivision 4, paragraph (b), and include teachers' own performance assessment based on student work samples and examples of teachers' work, which may include video among other activities for the </a:t>
            </a:r>
            <a:r>
              <a:rPr lang="en-US" sz="2800" dirty="0">
                <a:solidFill>
                  <a:srgbClr val="C00000"/>
                </a:solidFill>
                <a:latin typeface="Arial" pitchFamily="34" charset="0"/>
                <a:cs typeface="Arial" pitchFamily="34" charset="0"/>
              </a:rPr>
              <a:t>summative evaluation;</a:t>
            </a: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30913790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 y="-317500"/>
            <a:ext cx="91821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for # (7)</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534400" cy="52657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lang="en-US" b="1" dirty="0">
                <a:latin typeface="Arial" pitchFamily="34" charset="0"/>
                <a:cs typeface="Arial" pitchFamily="34" charset="0"/>
              </a:rPr>
              <a:t>For  Both Probationary &amp; Continuing </a:t>
            </a:r>
            <a:r>
              <a:rPr lang="en-US" b="1" dirty="0" smtClean="0">
                <a:latin typeface="Arial" pitchFamily="34" charset="0"/>
                <a:cs typeface="Arial" pitchFamily="34" charset="0"/>
              </a:rPr>
              <a:t>Contract</a:t>
            </a:r>
          </a:p>
          <a:p>
            <a:pPr marL="0" lvl="1" indent="0">
              <a:buNone/>
              <a:defRPr/>
            </a:pPr>
            <a:r>
              <a:rPr lang="en-US" sz="2400" b="1" dirty="0" smtClean="0">
                <a:latin typeface="Arial" pitchFamily="34" charset="0"/>
                <a:cs typeface="Arial" pitchFamily="34" charset="0"/>
              </a:rPr>
              <a:t>Portfolio:</a:t>
            </a:r>
            <a:endParaRPr lang="en-US" sz="2400" b="1" dirty="0">
              <a:latin typeface="Arial" pitchFamily="34" charset="0"/>
              <a:cs typeface="Arial" pitchFamily="34" charset="0"/>
            </a:endParaRPr>
          </a:p>
          <a:p>
            <a:pPr marL="914400" indent="-508000">
              <a:spcBef>
                <a:spcPts val="0"/>
              </a:spcBef>
              <a:buFont typeface="Wingdings" pitchFamily="2" charset="2"/>
              <a:buChar char="§"/>
              <a:defRPr/>
            </a:pPr>
            <a:r>
              <a:rPr lang="en-US" sz="2200" u="sng" dirty="0">
                <a:latin typeface="Arial" pitchFamily="34" charset="0"/>
                <a:cs typeface="Arial" pitchFamily="34" charset="0"/>
              </a:rPr>
              <a:t>M</a:t>
            </a:r>
            <a:r>
              <a:rPr lang="en-US" sz="2200" u="sng" dirty="0" smtClean="0">
                <a:latin typeface="Arial" pitchFamily="34" charset="0"/>
                <a:cs typeface="Arial" pitchFamily="34" charset="0"/>
              </a:rPr>
              <a:t>ust</a:t>
            </a:r>
            <a:r>
              <a:rPr lang="en-US" sz="2200" dirty="0" smtClean="0">
                <a:latin typeface="Arial" pitchFamily="34" charset="0"/>
                <a:cs typeface="Arial" pitchFamily="34" charset="0"/>
              </a:rPr>
              <a:t> be part of the process.</a:t>
            </a:r>
          </a:p>
          <a:p>
            <a:pPr marL="914400" indent="-508000">
              <a:spcBef>
                <a:spcPts val="0"/>
              </a:spcBef>
              <a:buFont typeface="Wingdings" pitchFamily="2" charset="2"/>
              <a:buChar char="§"/>
              <a:defRPr/>
            </a:pPr>
            <a:r>
              <a:rPr lang="en-US" sz="2200" dirty="0">
                <a:latin typeface="Arial" pitchFamily="34" charset="0"/>
                <a:cs typeface="Arial" pitchFamily="34" charset="0"/>
              </a:rPr>
              <a:t>O</a:t>
            </a:r>
            <a:r>
              <a:rPr lang="en-US" sz="2200" dirty="0" smtClean="0">
                <a:latin typeface="Arial" pitchFamily="34" charset="0"/>
                <a:cs typeface="Arial" pitchFamily="34" charset="0"/>
              </a:rPr>
              <a:t>ption </a:t>
            </a:r>
            <a:r>
              <a:rPr lang="en-US" sz="2200" dirty="0">
                <a:latin typeface="Arial" pitchFamily="34" charset="0"/>
                <a:cs typeface="Arial" pitchFamily="34" charset="0"/>
              </a:rPr>
              <a:t>for </a:t>
            </a:r>
            <a:r>
              <a:rPr lang="en-US" sz="2200" dirty="0" smtClean="0">
                <a:latin typeface="Arial" pitchFamily="34" charset="0"/>
                <a:cs typeface="Arial" pitchFamily="34" charset="0"/>
              </a:rPr>
              <a:t>teachers. </a:t>
            </a:r>
          </a:p>
          <a:p>
            <a:pPr marL="914400" indent="-508000">
              <a:spcBef>
                <a:spcPts val="0"/>
              </a:spcBef>
              <a:buFont typeface="Wingdings" pitchFamily="2" charset="2"/>
              <a:buChar char="§"/>
              <a:defRPr/>
            </a:pPr>
            <a:r>
              <a:rPr lang="en-US" sz="2200" dirty="0" smtClean="0">
                <a:latin typeface="Arial" pitchFamily="34" charset="0"/>
                <a:cs typeface="Arial" pitchFamily="34" charset="0"/>
              </a:rPr>
              <a:t>Present (to whom) ? In what format?</a:t>
            </a:r>
            <a:endParaRPr lang="en-US" sz="2200" dirty="0" smtClean="0">
              <a:solidFill>
                <a:srgbClr val="C00000"/>
              </a:solidFill>
              <a:latin typeface="Arial" pitchFamily="34" charset="0"/>
              <a:cs typeface="Arial" pitchFamily="34" charset="0"/>
            </a:endParaRPr>
          </a:p>
          <a:p>
            <a:pPr marL="914400" indent="-508000">
              <a:spcBef>
                <a:spcPts val="0"/>
              </a:spcBef>
              <a:buFont typeface="Wingdings" pitchFamily="2" charset="2"/>
              <a:buChar char="§"/>
              <a:defRPr/>
            </a:pPr>
            <a:r>
              <a:rPr lang="en-US" sz="2200" dirty="0">
                <a:solidFill>
                  <a:srgbClr val="C00000"/>
                </a:solidFill>
                <a:latin typeface="Arial" pitchFamily="34" charset="0"/>
                <a:cs typeface="Arial" pitchFamily="34" charset="0"/>
              </a:rPr>
              <a:t>D</a:t>
            </a:r>
            <a:r>
              <a:rPr lang="en-US" sz="2200" dirty="0" smtClean="0">
                <a:solidFill>
                  <a:srgbClr val="C00000"/>
                </a:solidFill>
                <a:latin typeface="Arial" pitchFamily="34" charset="0"/>
                <a:cs typeface="Arial" pitchFamily="34" charset="0"/>
              </a:rPr>
              <a:t>emonstrating </a:t>
            </a:r>
            <a:r>
              <a:rPr lang="en-US" sz="2200" dirty="0">
                <a:solidFill>
                  <a:srgbClr val="C00000"/>
                </a:solidFill>
                <a:latin typeface="Arial" pitchFamily="34" charset="0"/>
                <a:cs typeface="Arial" pitchFamily="34" charset="0"/>
              </a:rPr>
              <a:t>evidence of reflection and professional growth, </a:t>
            </a:r>
            <a:r>
              <a:rPr lang="en-US" sz="2200" dirty="0">
                <a:latin typeface="Arial" pitchFamily="34" charset="0"/>
                <a:cs typeface="Arial" pitchFamily="34" charset="0"/>
              </a:rPr>
              <a:t>consistent with section 122A.18, subdivision 4, </a:t>
            </a:r>
            <a:r>
              <a:rPr lang="en-US" sz="2200" dirty="0" smtClean="0">
                <a:latin typeface="Arial" pitchFamily="34" charset="0"/>
                <a:cs typeface="Arial" pitchFamily="34" charset="0"/>
              </a:rPr>
              <a:t>(</a:t>
            </a:r>
            <a:r>
              <a:rPr lang="en-US" sz="2200" dirty="0">
                <a:latin typeface="Arial" pitchFamily="34" charset="0"/>
                <a:cs typeface="Arial" pitchFamily="34" charset="0"/>
              </a:rPr>
              <a:t>b), </a:t>
            </a:r>
            <a:endParaRPr lang="en-US" sz="2200" dirty="0" smtClean="0">
              <a:latin typeface="Arial" pitchFamily="34" charset="0"/>
              <a:cs typeface="Arial" pitchFamily="34" charset="0"/>
            </a:endParaRPr>
          </a:p>
          <a:p>
            <a:pPr marL="914400" indent="-508000">
              <a:spcBef>
                <a:spcPts val="0"/>
              </a:spcBef>
              <a:buFont typeface="Wingdings" pitchFamily="2" charset="2"/>
              <a:buChar char="§"/>
              <a:defRPr/>
            </a:pPr>
            <a:r>
              <a:rPr lang="en-US" sz="2200" dirty="0">
                <a:latin typeface="Arial" pitchFamily="34" charset="0"/>
                <a:cs typeface="Arial" pitchFamily="34" charset="0"/>
              </a:rPr>
              <a:t>T</a:t>
            </a:r>
            <a:r>
              <a:rPr lang="en-US" sz="2200" dirty="0" smtClean="0">
                <a:latin typeface="Arial" pitchFamily="34" charset="0"/>
                <a:cs typeface="Arial" pitchFamily="34" charset="0"/>
              </a:rPr>
              <a:t>eachers</a:t>
            </a:r>
            <a:r>
              <a:rPr lang="en-US" sz="2200" dirty="0">
                <a:latin typeface="Arial" pitchFamily="34" charset="0"/>
                <a:cs typeface="Arial" pitchFamily="34" charset="0"/>
              </a:rPr>
              <a:t>' own performance assessment based on student work samples and examples of teachers' work, which may include video among other activities for the </a:t>
            </a:r>
            <a:r>
              <a:rPr lang="en-US" sz="2200" dirty="0">
                <a:solidFill>
                  <a:srgbClr val="C00000"/>
                </a:solidFill>
                <a:latin typeface="Arial" pitchFamily="34" charset="0"/>
                <a:cs typeface="Arial" pitchFamily="34" charset="0"/>
              </a:rPr>
              <a:t>summative evaluation</a:t>
            </a:r>
            <a:r>
              <a:rPr lang="en-US" sz="2200" dirty="0" smtClean="0">
                <a:solidFill>
                  <a:srgbClr val="C00000"/>
                </a:solidFill>
                <a:latin typeface="Arial" pitchFamily="34" charset="0"/>
                <a:cs typeface="Arial" pitchFamily="34" charset="0"/>
              </a:rPr>
              <a:t>;</a:t>
            </a:r>
          </a:p>
          <a:p>
            <a:pPr marL="914400" indent="-508000">
              <a:buFont typeface="Wingdings" pitchFamily="2" charset="2"/>
              <a:buChar char="§"/>
              <a:defRPr/>
            </a:pPr>
            <a:r>
              <a:rPr lang="en-US" sz="2200" dirty="0" smtClean="0">
                <a:latin typeface="Arial" pitchFamily="34" charset="0"/>
                <a:cs typeface="Arial" pitchFamily="34" charset="0"/>
              </a:rPr>
              <a:t>How evaluated?:  Use of </a:t>
            </a:r>
            <a:r>
              <a:rPr lang="en-US" sz="2200" dirty="0">
                <a:latin typeface="Arial" pitchFamily="34" charset="0"/>
                <a:cs typeface="Arial" pitchFamily="34" charset="0"/>
              </a:rPr>
              <a:t>P</a:t>
            </a:r>
            <a:r>
              <a:rPr lang="en-US" sz="2200" dirty="0" smtClean="0">
                <a:latin typeface="Arial" pitchFamily="34" charset="0"/>
                <a:cs typeface="Arial" pitchFamily="34" charset="0"/>
              </a:rPr>
              <a:t>erformance Measures/Indicators</a:t>
            </a:r>
          </a:p>
          <a:p>
            <a:pPr marL="914400" indent="-508000">
              <a:buFont typeface="Wingdings" pitchFamily="2" charset="2"/>
              <a:buChar char="§"/>
              <a:defRPr/>
            </a:pPr>
            <a:r>
              <a:rPr lang="en-US" sz="2200" dirty="0" smtClean="0">
                <a:latin typeface="Arial" pitchFamily="34" charset="0"/>
                <a:cs typeface="Arial" pitchFamily="34" charset="0"/>
              </a:rPr>
              <a:t>Can it replace observations? Formative evaluation?</a:t>
            </a:r>
            <a:endParaRPr lang="en-US" sz="2200" dirty="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940431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 y="-317500"/>
            <a:ext cx="91821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What the law </a:t>
            </a:r>
            <a:r>
              <a:rPr lang="en-US" sz="3200" b="1" dirty="0" smtClean="0">
                <a:solidFill>
                  <a:srgbClr val="C00000"/>
                </a:solidFill>
                <a:latin typeface="Tahoma" pitchFamily="34" charset="0"/>
                <a:cs typeface="Tahoma" pitchFamily="34" charset="0"/>
              </a:rPr>
              <a:t>Says # (8)</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3820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2800" b="1" dirty="0">
                <a:latin typeface="Arial" pitchFamily="34" charset="0"/>
                <a:cs typeface="Arial" pitchFamily="34" charset="0"/>
              </a:rPr>
              <a:t>For  Both Probationary &amp; Continuing </a:t>
            </a:r>
            <a:r>
              <a:rPr lang="en-US" sz="2800" b="1" dirty="0" smtClean="0">
                <a:latin typeface="Arial" pitchFamily="34" charset="0"/>
                <a:cs typeface="Arial" pitchFamily="34" charset="0"/>
              </a:rPr>
              <a:t>Contract</a:t>
            </a:r>
          </a:p>
          <a:p>
            <a:pPr marL="0" indent="0">
              <a:buNone/>
              <a:defRPr/>
            </a:pPr>
            <a:r>
              <a:rPr lang="en-US" sz="2800" dirty="0" smtClean="0">
                <a:latin typeface="Arial" pitchFamily="34" charset="0"/>
                <a:cs typeface="Arial" pitchFamily="34" charset="0"/>
              </a:rPr>
              <a:t>(8</a:t>
            </a:r>
            <a:r>
              <a:rPr lang="en-US" sz="2800" dirty="0">
                <a:latin typeface="Arial" pitchFamily="34" charset="0"/>
                <a:cs typeface="Arial" pitchFamily="34" charset="0"/>
              </a:rPr>
              <a:t>) </a:t>
            </a:r>
            <a:r>
              <a:rPr lang="en-US" sz="2800" u="sng" dirty="0">
                <a:latin typeface="Arial" pitchFamily="34" charset="0"/>
                <a:cs typeface="Arial" pitchFamily="34" charset="0"/>
              </a:rPr>
              <a:t>must </a:t>
            </a:r>
            <a:r>
              <a:rPr lang="en-US" sz="2800" dirty="0">
                <a:latin typeface="Arial" pitchFamily="34" charset="0"/>
                <a:cs typeface="Arial" pitchFamily="34" charset="0"/>
              </a:rPr>
              <a:t>use </a:t>
            </a:r>
            <a:r>
              <a:rPr lang="en-US" sz="2800" dirty="0">
                <a:solidFill>
                  <a:srgbClr val="C00000"/>
                </a:solidFill>
                <a:latin typeface="Arial" pitchFamily="34" charset="0"/>
                <a:cs typeface="Arial" pitchFamily="34" charset="0"/>
              </a:rPr>
              <a:t>an agreed upon teacher value-added assessment </a:t>
            </a:r>
            <a:r>
              <a:rPr lang="en-US" sz="2800" dirty="0" smtClean="0">
                <a:solidFill>
                  <a:srgbClr val="C00000"/>
                </a:solidFill>
                <a:latin typeface="Arial" pitchFamily="34" charset="0"/>
                <a:cs typeface="Arial" pitchFamily="34" charset="0"/>
              </a:rPr>
              <a:t>model. </a:t>
            </a:r>
            <a:endParaRPr lang="en-US" sz="2800" dirty="0">
              <a:solidFill>
                <a:srgbClr val="C00000"/>
              </a:solidFill>
              <a:latin typeface="Arial" pitchFamily="34" charset="0"/>
              <a:cs typeface="Arial" pitchFamily="34" charset="0"/>
            </a:endParaRPr>
          </a:p>
          <a:p>
            <a:pPr lvl="1">
              <a:defRPr/>
            </a:pPr>
            <a:r>
              <a:rPr lang="en-US" dirty="0">
                <a:latin typeface="Arial" pitchFamily="34" charset="0"/>
                <a:cs typeface="Arial" pitchFamily="34" charset="0"/>
              </a:rPr>
              <a:t>for the grade levels and subject areas for which </a:t>
            </a:r>
            <a:r>
              <a:rPr lang="en-US" dirty="0">
                <a:solidFill>
                  <a:srgbClr val="C00000"/>
                </a:solidFill>
                <a:latin typeface="Arial" pitchFamily="34" charset="0"/>
                <a:cs typeface="Arial" pitchFamily="34" charset="0"/>
              </a:rPr>
              <a:t>value-added data </a:t>
            </a:r>
            <a:r>
              <a:rPr lang="en-US" dirty="0">
                <a:latin typeface="Arial" pitchFamily="34" charset="0"/>
                <a:cs typeface="Arial" pitchFamily="34" charset="0"/>
              </a:rPr>
              <a:t>are available </a:t>
            </a:r>
            <a:r>
              <a:rPr lang="en-US" dirty="0" smtClean="0">
                <a:latin typeface="Arial" pitchFamily="34" charset="0"/>
                <a:cs typeface="Arial" pitchFamily="34" charset="0"/>
              </a:rPr>
              <a:t>and; </a:t>
            </a:r>
            <a:endParaRPr lang="en-US" dirty="0">
              <a:latin typeface="Arial" pitchFamily="34" charset="0"/>
              <a:cs typeface="Arial" pitchFamily="34" charset="0"/>
            </a:endParaRPr>
          </a:p>
          <a:p>
            <a:pPr lvl="1">
              <a:defRPr/>
            </a:pPr>
            <a:r>
              <a:rPr lang="en-US" dirty="0">
                <a:latin typeface="Arial" pitchFamily="34" charset="0"/>
                <a:cs typeface="Arial" pitchFamily="34" charset="0"/>
              </a:rPr>
              <a:t>establish state or local measures of </a:t>
            </a:r>
            <a:r>
              <a:rPr lang="en-US" dirty="0">
                <a:solidFill>
                  <a:srgbClr val="C00000"/>
                </a:solidFill>
                <a:latin typeface="Arial" pitchFamily="34" charset="0"/>
                <a:cs typeface="Arial" pitchFamily="34" charset="0"/>
              </a:rPr>
              <a:t>student growth</a:t>
            </a:r>
            <a:r>
              <a:rPr lang="en-US" dirty="0">
                <a:latin typeface="Arial" pitchFamily="34" charset="0"/>
                <a:cs typeface="Arial" pitchFamily="34" charset="0"/>
              </a:rPr>
              <a:t> for the </a:t>
            </a:r>
            <a:r>
              <a:rPr lang="en-US" dirty="0">
                <a:solidFill>
                  <a:srgbClr val="C00000"/>
                </a:solidFill>
                <a:latin typeface="Arial" pitchFamily="34" charset="0"/>
                <a:cs typeface="Arial" pitchFamily="34" charset="0"/>
              </a:rPr>
              <a:t>grade levels and subject areas </a:t>
            </a:r>
            <a:r>
              <a:rPr lang="en-US" dirty="0">
                <a:latin typeface="Arial" pitchFamily="34" charset="0"/>
                <a:cs typeface="Arial" pitchFamily="34" charset="0"/>
              </a:rPr>
              <a:t>for which value-added data are not </a:t>
            </a:r>
            <a:r>
              <a:rPr lang="en-US" dirty="0" smtClean="0">
                <a:latin typeface="Arial" pitchFamily="34" charset="0"/>
                <a:cs typeface="Arial" pitchFamily="34" charset="0"/>
              </a:rPr>
              <a:t>available; </a:t>
            </a:r>
            <a:endParaRPr lang="en-US" dirty="0">
              <a:latin typeface="Arial" pitchFamily="34" charset="0"/>
              <a:cs typeface="Arial" pitchFamily="34" charset="0"/>
            </a:endParaRPr>
          </a:p>
          <a:p>
            <a:pPr lvl="1">
              <a:defRPr/>
            </a:pPr>
            <a:r>
              <a:rPr lang="en-US" dirty="0">
                <a:latin typeface="Arial" pitchFamily="34" charset="0"/>
                <a:cs typeface="Arial" pitchFamily="34" charset="0"/>
              </a:rPr>
              <a:t>as a basis for </a:t>
            </a:r>
            <a:r>
              <a:rPr lang="en-US" dirty="0">
                <a:solidFill>
                  <a:srgbClr val="C00000"/>
                </a:solidFill>
                <a:latin typeface="Arial" pitchFamily="34" charset="0"/>
                <a:cs typeface="Arial" pitchFamily="34" charset="0"/>
              </a:rPr>
              <a:t>35 percent </a:t>
            </a:r>
            <a:r>
              <a:rPr lang="en-US" dirty="0">
                <a:latin typeface="Arial" pitchFamily="34" charset="0"/>
                <a:cs typeface="Arial" pitchFamily="34" charset="0"/>
              </a:rPr>
              <a:t>of teacher evaluation results;</a:t>
            </a: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14587346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440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for # 8</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382000" cy="52657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2800" b="1" dirty="0">
                <a:latin typeface="Arial" pitchFamily="34" charset="0"/>
                <a:cs typeface="Arial" pitchFamily="34" charset="0"/>
              </a:rPr>
              <a:t>For  Both Probationary &amp; Continuing </a:t>
            </a:r>
            <a:r>
              <a:rPr lang="en-US" sz="2800" b="1" dirty="0" smtClean="0">
                <a:latin typeface="Arial" pitchFamily="34" charset="0"/>
                <a:cs typeface="Arial" pitchFamily="34" charset="0"/>
              </a:rPr>
              <a:t>Contract</a:t>
            </a:r>
          </a:p>
          <a:p>
            <a:pPr marL="0" indent="0">
              <a:buNone/>
              <a:defRPr/>
            </a:pPr>
            <a:r>
              <a:rPr lang="en-US" sz="2800" dirty="0" smtClean="0">
                <a:latin typeface="Arial" pitchFamily="34" charset="0"/>
                <a:cs typeface="Arial" pitchFamily="34" charset="0"/>
              </a:rPr>
              <a:t>Basis of  evaluations:  35 percent </a:t>
            </a:r>
          </a:p>
          <a:p>
            <a:pPr marL="914400">
              <a:buFont typeface="Wingdings" pitchFamily="2" charset="2"/>
              <a:buChar char="§"/>
              <a:defRPr/>
            </a:pPr>
            <a:r>
              <a:rPr lang="en-US" sz="2800" dirty="0">
                <a:latin typeface="Arial" pitchFamily="34" charset="0"/>
                <a:cs typeface="Arial" pitchFamily="34" charset="0"/>
              </a:rPr>
              <a:t> </a:t>
            </a:r>
            <a:r>
              <a:rPr lang="en-US" sz="2800" dirty="0" smtClean="0">
                <a:latin typeface="Arial" pitchFamily="34" charset="0"/>
                <a:cs typeface="Arial" pitchFamily="34" charset="0"/>
              </a:rPr>
              <a:t> </a:t>
            </a:r>
            <a:r>
              <a:rPr lang="en-US" sz="2400" dirty="0" smtClean="0">
                <a:latin typeface="Arial" pitchFamily="34" charset="0"/>
                <a:cs typeface="Arial" pitchFamily="34" charset="0"/>
              </a:rPr>
              <a:t>“Teacher </a:t>
            </a:r>
            <a:r>
              <a:rPr lang="en-US" sz="2400" dirty="0">
                <a:latin typeface="Arial" pitchFamily="34" charset="0"/>
                <a:cs typeface="Arial" pitchFamily="34" charset="0"/>
              </a:rPr>
              <a:t>value-added assessment </a:t>
            </a:r>
            <a:r>
              <a:rPr lang="en-US" sz="2400" dirty="0" smtClean="0">
                <a:latin typeface="Arial" pitchFamily="34" charset="0"/>
                <a:cs typeface="Arial" pitchFamily="34" charset="0"/>
              </a:rPr>
              <a:t>model”</a:t>
            </a:r>
          </a:p>
          <a:p>
            <a:pPr marL="1371600" indent="-508000">
              <a:buFont typeface="Wingdings" pitchFamily="2" charset="2"/>
              <a:buChar char="ü"/>
              <a:defRPr/>
            </a:pPr>
            <a:r>
              <a:rPr lang="en-US" sz="2400" dirty="0" smtClean="0">
                <a:latin typeface="Arial" pitchFamily="34" charset="0"/>
                <a:cs typeface="Arial" pitchFamily="34" charset="0"/>
              </a:rPr>
              <a:t>Does Minnesota have such an “assessment model”</a:t>
            </a:r>
          </a:p>
          <a:p>
            <a:pPr marL="1371600" indent="-508000">
              <a:buFont typeface="Wingdings" pitchFamily="2" charset="2"/>
              <a:buChar char="ü"/>
              <a:defRPr/>
            </a:pPr>
            <a:r>
              <a:rPr lang="en-US" sz="2400" dirty="0" smtClean="0">
                <a:latin typeface="Arial" pitchFamily="34" charset="0"/>
                <a:cs typeface="Arial" pitchFamily="34" charset="0"/>
              </a:rPr>
              <a:t>Is it Valid?</a:t>
            </a:r>
          </a:p>
          <a:p>
            <a:pPr marL="1371600" indent="-508000">
              <a:buFont typeface="Wingdings" pitchFamily="2" charset="2"/>
              <a:buChar char="ü"/>
              <a:defRPr/>
            </a:pPr>
            <a:r>
              <a:rPr lang="en-US" sz="2400" dirty="0" smtClean="0">
                <a:latin typeface="Arial" pitchFamily="34" charset="0"/>
                <a:cs typeface="Arial" pitchFamily="34" charset="0"/>
              </a:rPr>
              <a:t>Is it Reliable</a:t>
            </a:r>
          </a:p>
          <a:p>
            <a:pPr marL="863600" indent="0">
              <a:buNone/>
              <a:defRPr/>
            </a:pPr>
            <a:endParaRPr lang="en-US" sz="1400" dirty="0" smtClean="0">
              <a:latin typeface="Arial" pitchFamily="34" charset="0"/>
              <a:cs typeface="Arial" pitchFamily="34" charset="0"/>
            </a:endParaRPr>
          </a:p>
          <a:p>
            <a:pPr marL="914400" indent="-457200">
              <a:buFont typeface="Wingdings" pitchFamily="2" charset="2"/>
              <a:buChar char="§"/>
              <a:defRPr/>
            </a:pPr>
            <a:r>
              <a:rPr lang="en-US" sz="2400" dirty="0" smtClean="0">
                <a:latin typeface="Arial" pitchFamily="34" charset="0"/>
                <a:cs typeface="Arial" pitchFamily="34" charset="0"/>
              </a:rPr>
              <a:t>Agreed upon (By whom)?</a:t>
            </a:r>
          </a:p>
          <a:p>
            <a:pPr marL="0" indent="0" algn="ctr">
              <a:buNone/>
              <a:defRPr/>
            </a:pPr>
            <a:r>
              <a:rPr lang="en-US" sz="2400" b="1" dirty="0">
                <a:solidFill>
                  <a:srgbClr val="C00000"/>
                </a:solidFill>
                <a:latin typeface="Arial" pitchFamily="34" charset="0"/>
                <a:cs typeface="Arial" pitchFamily="34" charset="0"/>
              </a:rPr>
              <a:t>Minnesota has no value-added data.</a:t>
            </a:r>
          </a:p>
          <a:p>
            <a:pPr marL="0" indent="0" algn="ctr">
              <a:buNone/>
              <a:defRPr/>
            </a:pPr>
            <a:r>
              <a:rPr lang="en-US" sz="2400" b="1" dirty="0" smtClean="0">
                <a:solidFill>
                  <a:srgbClr val="C00000"/>
                </a:solidFill>
                <a:latin typeface="Arial" pitchFamily="34" charset="0"/>
                <a:cs typeface="Arial" pitchFamily="34" charset="0"/>
              </a:rPr>
              <a:t>MDE can </a:t>
            </a:r>
            <a:r>
              <a:rPr lang="en-US" sz="2400" b="1" dirty="0">
                <a:solidFill>
                  <a:srgbClr val="C00000"/>
                </a:solidFill>
                <a:latin typeface="Arial" pitchFamily="34" charset="0"/>
                <a:cs typeface="Arial" pitchFamily="34" charset="0"/>
              </a:rPr>
              <a:t>calculate </a:t>
            </a:r>
            <a:r>
              <a:rPr lang="en-US" sz="2400" b="1" dirty="0" smtClean="0">
                <a:solidFill>
                  <a:srgbClr val="C00000"/>
                </a:solidFill>
                <a:latin typeface="Arial" pitchFamily="34" charset="0"/>
                <a:cs typeface="Arial" pitchFamily="34" charset="0"/>
              </a:rPr>
              <a:t>student growth z-scores.</a:t>
            </a:r>
          </a:p>
          <a:p>
            <a:pPr marL="0" indent="0" algn="ctr">
              <a:buNone/>
              <a:defRPr/>
            </a:pPr>
            <a:r>
              <a:rPr lang="en-US" sz="2400" b="1" dirty="0" smtClean="0">
                <a:solidFill>
                  <a:srgbClr val="C00000"/>
                </a:solidFill>
                <a:latin typeface="Arial" pitchFamily="34" charset="0"/>
                <a:cs typeface="Arial" pitchFamily="34" charset="0"/>
              </a:rPr>
              <a:t>Now What???????</a:t>
            </a:r>
          </a:p>
          <a:p>
            <a:pPr marL="0" indent="0" algn="ctr">
              <a:buNone/>
              <a:defRPr/>
            </a:pPr>
            <a:endParaRPr lang="en-US" sz="2400" b="1" dirty="0">
              <a:solidFill>
                <a:srgbClr val="C00000"/>
              </a:solidFill>
              <a:latin typeface="Arial" pitchFamily="34" charset="0"/>
              <a:cs typeface="Arial" pitchFamily="34" charset="0"/>
            </a:endParaRPr>
          </a:p>
          <a:p>
            <a:pPr marL="914400" indent="-457200">
              <a:buFont typeface="Wingdings" pitchFamily="2" charset="2"/>
              <a:buChar char="§"/>
              <a:defRPr/>
            </a:pPr>
            <a:endParaRPr lang="en-US" sz="2400"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41418482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440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Issues for # 8</a:t>
            </a: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382000" cy="52657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2800" b="1" dirty="0">
                <a:latin typeface="Arial" pitchFamily="34" charset="0"/>
                <a:cs typeface="Arial" pitchFamily="34" charset="0"/>
              </a:rPr>
              <a:t>For  Both Probationary &amp; Continuing </a:t>
            </a:r>
            <a:r>
              <a:rPr lang="en-US" sz="2800" b="1" dirty="0" smtClean="0">
                <a:latin typeface="Arial" pitchFamily="34" charset="0"/>
                <a:cs typeface="Arial" pitchFamily="34" charset="0"/>
              </a:rPr>
              <a:t>Contract</a:t>
            </a:r>
          </a:p>
          <a:p>
            <a:pPr marL="0" indent="0">
              <a:buNone/>
              <a:defRPr/>
            </a:pPr>
            <a:r>
              <a:rPr lang="en-US" sz="2800" dirty="0" smtClean="0">
                <a:latin typeface="Arial" pitchFamily="34" charset="0"/>
                <a:cs typeface="Arial" pitchFamily="34" charset="0"/>
              </a:rPr>
              <a:t>Basis of  evaluations:  35 percent </a:t>
            </a:r>
          </a:p>
          <a:p>
            <a:pPr marL="520700" indent="-457200">
              <a:buFont typeface="Wingdings" pitchFamily="2" charset="2"/>
              <a:buChar char="§"/>
              <a:defRPr/>
            </a:pPr>
            <a:r>
              <a:rPr lang="en-US" sz="2400" dirty="0" smtClean="0">
                <a:latin typeface="Arial" pitchFamily="34" charset="0"/>
                <a:cs typeface="Arial" pitchFamily="34" charset="0"/>
              </a:rPr>
              <a:t>Grade </a:t>
            </a:r>
            <a:r>
              <a:rPr lang="en-US" sz="2400" dirty="0">
                <a:latin typeface="Arial" pitchFamily="34" charset="0"/>
                <a:cs typeface="Arial" pitchFamily="34" charset="0"/>
              </a:rPr>
              <a:t>levels and subject areas for which </a:t>
            </a:r>
            <a:r>
              <a:rPr lang="en-US" sz="2400" dirty="0" smtClean="0">
                <a:latin typeface="Arial" pitchFamily="34" charset="0"/>
                <a:cs typeface="Arial" pitchFamily="34" charset="0"/>
              </a:rPr>
              <a:t>test data </a:t>
            </a:r>
            <a:r>
              <a:rPr lang="en-US" sz="2400" dirty="0">
                <a:latin typeface="Arial" pitchFamily="34" charset="0"/>
                <a:cs typeface="Arial" pitchFamily="34" charset="0"/>
              </a:rPr>
              <a:t>are </a:t>
            </a:r>
            <a:r>
              <a:rPr lang="en-US" sz="2400" dirty="0" smtClean="0">
                <a:latin typeface="Arial" pitchFamily="34" charset="0"/>
                <a:cs typeface="Arial" pitchFamily="34" charset="0"/>
              </a:rPr>
              <a:t>available</a:t>
            </a:r>
          </a:p>
          <a:p>
            <a:pPr marL="1371600" indent="-457200">
              <a:buFont typeface="Wingdings" pitchFamily="2" charset="2"/>
              <a:buChar char="ü"/>
              <a:defRPr/>
            </a:pPr>
            <a:r>
              <a:rPr lang="en-US" sz="2000" dirty="0" smtClean="0">
                <a:latin typeface="Arial" pitchFamily="34" charset="0"/>
                <a:cs typeface="Arial" pitchFamily="34" charset="0"/>
              </a:rPr>
              <a:t>Reading  MCAs </a:t>
            </a:r>
          </a:p>
          <a:p>
            <a:pPr marL="1371600" indent="-457200">
              <a:buFont typeface="Wingdings" pitchFamily="2" charset="2"/>
              <a:buChar char="ü"/>
              <a:defRPr/>
            </a:pPr>
            <a:r>
              <a:rPr lang="en-US" sz="2000" dirty="0" smtClean="0">
                <a:latin typeface="Arial" pitchFamily="34" charset="0"/>
                <a:cs typeface="Arial" pitchFamily="34" charset="0"/>
              </a:rPr>
              <a:t>Grades 3 through 8 and Grade 10</a:t>
            </a:r>
          </a:p>
          <a:p>
            <a:pPr marL="1257300">
              <a:buFont typeface="Wingdings" pitchFamily="2" charset="2"/>
              <a:buChar char="ü"/>
              <a:defRPr/>
            </a:pPr>
            <a:endParaRPr lang="en-US" sz="2000" dirty="0" smtClean="0">
              <a:latin typeface="Arial" pitchFamily="34" charset="0"/>
              <a:cs typeface="Arial" pitchFamily="34" charset="0"/>
            </a:endParaRPr>
          </a:p>
          <a:p>
            <a:pPr marL="1371600" indent="-457200">
              <a:buFont typeface="Wingdings" pitchFamily="2" charset="2"/>
              <a:buChar char="ü"/>
              <a:defRPr/>
            </a:pPr>
            <a:r>
              <a:rPr lang="en-US" sz="2000" dirty="0" smtClean="0">
                <a:latin typeface="Arial" pitchFamily="34" charset="0"/>
                <a:cs typeface="Arial" pitchFamily="34" charset="0"/>
              </a:rPr>
              <a:t>Math  MCAs </a:t>
            </a:r>
          </a:p>
          <a:p>
            <a:pPr marL="1371600" indent="-457200">
              <a:buFont typeface="Wingdings" pitchFamily="2" charset="2"/>
              <a:buChar char="ü"/>
              <a:defRPr/>
            </a:pPr>
            <a:r>
              <a:rPr lang="en-US" sz="2000" dirty="0" smtClean="0">
                <a:latin typeface="Arial" pitchFamily="34" charset="0"/>
                <a:cs typeface="Arial" pitchFamily="34" charset="0"/>
              </a:rPr>
              <a:t>Grades 3 through 8 and Grade 11</a:t>
            </a:r>
          </a:p>
          <a:p>
            <a:pPr marL="1371600" indent="-457200">
              <a:buFont typeface="Wingdings" pitchFamily="2" charset="2"/>
              <a:buChar char="ü"/>
              <a:defRPr/>
            </a:pPr>
            <a:endParaRPr lang="en-US" sz="2000" dirty="0">
              <a:latin typeface="Arial" pitchFamily="34" charset="0"/>
              <a:cs typeface="Arial" pitchFamily="34" charset="0"/>
            </a:endParaRPr>
          </a:p>
          <a:p>
            <a:pPr marL="1371600" indent="-457200">
              <a:buFont typeface="Wingdings" pitchFamily="2" charset="2"/>
              <a:buChar char="ü"/>
              <a:defRPr/>
            </a:pPr>
            <a:r>
              <a:rPr lang="en-US" sz="2000" smtClean="0">
                <a:latin typeface="Arial" pitchFamily="34" charset="0"/>
                <a:cs typeface="Arial" pitchFamily="34" charset="0"/>
              </a:rPr>
              <a:t>Science </a:t>
            </a:r>
            <a:endParaRPr lang="en-US" sz="2000" dirty="0" smtClean="0">
              <a:latin typeface="Arial" pitchFamily="34" charset="0"/>
              <a:cs typeface="Arial" pitchFamily="34" charset="0"/>
            </a:endParaRPr>
          </a:p>
          <a:p>
            <a:pPr marL="1371600" indent="-457200">
              <a:buFont typeface="Wingdings" pitchFamily="2" charset="2"/>
              <a:buChar char="ü"/>
              <a:defRPr/>
            </a:pPr>
            <a:r>
              <a:rPr lang="en-US" sz="2000" dirty="0" smtClean="0">
                <a:latin typeface="Arial" pitchFamily="34" charset="0"/>
                <a:cs typeface="Arial" pitchFamily="34" charset="0"/>
              </a:rPr>
              <a:t>Grades 5, 8 and once in high school</a:t>
            </a:r>
          </a:p>
          <a:p>
            <a:pPr marL="457200" indent="0">
              <a:buNone/>
              <a:defRPr/>
            </a:pPr>
            <a:endParaRPr lang="en-US" sz="1200"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4097723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30200"/>
            <a:ext cx="916305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Issues for # 8</a:t>
            </a:r>
          </a:p>
        </p:txBody>
      </p:sp>
      <p:sp>
        <p:nvSpPr>
          <p:cNvPr id="4" name="Text Placeholder 3"/>
          <p:cNvSpPr>
            <a:spLocks noGrp="1"/>
          </p:cNvSpPr>
          <p:nvPr>
            <p:ph type="body" idx="1"/>
          </p:nvPr>
        </p:nvSpPr>
        <p:spPr>
          <a:xfrm>
            <a:off x="2590800" y="1752600"/>
            <a:ext cx="3657600" cy="563562"/>
          </a:xfrm>
        </p:spPr>
        <p:txBody>
          <a:bodyPr/>
          <a:lstStyle/>
          <a:p>
            <a:pPr fontAlgn="auto">
              <a:spcAft>
                <a:spcPts val="0"/>
              </a:spcAft>
              <a:defRPr/>
            </a:pPr>
            <a:r>
              <a:rPr lang="en-US" i="1" dirty="0" smtClean="0">
                <a:solidFill>
                  <a:srgbClr val="C00000"/>
                </a:solidFill>
                <a:latin typeface="Arial" pitchFamily="34" charset="0"/>
                <a:cs typeface="Arial" pitchFamily="34" charset="0"/>
              </a:rPr>
              <a:t>Decisions to be made </a:t>
            </a:r>
            <a:endParaRPr lang="en-US" i="1" dirty="0">
              <a:solidFill>
                <a:srgbClr val="C00000"/>
              </a:solidFill>
              <a:latin typeface="Arial" pitchFamily="34" charset="0"/>
              <a:cs typeface="Arial" pitchFamily="34" charset="0"/>
            </a:endParaRPr>
          </a:p>
        </p:txBody>
      </p:sp>
      <p:sp>
        <p:nvSpPr>
          <p:cNvPr id="5" name="Content Placeholder 4"/>
          <p:cNvSpPr>
            <a:spLocks noGrp="1"/>
          </p:cNvSpPr>
          <p:nvPr>
            <p:ph sz="half" idx="2"/>
          </p:nvPr>
        </p:nvSpPr>
        <p:spPr>
          <a:xfrm>
            <a:off x="457200" y="2362201"/>
            <a:ext cx="4040188" cy="4191000"/>
          </a:xfrm>
          <a:ln w="25400">
            <a:solidFill>
              <a:schemeClr val="tx2">
                <a:lumMod val="60000"/>
                <a:lumOff val="40000"/>
              </a:schemeClr>
            </a:solidFill>
          </a:ln>
        </p:spPr>
        <p:txBody>
          <a:bodyPr/>
          <a:lstStyle/>
          <a:p>
            <a:pPr marL="228600" indent="-228600" fontAlgn="auto">
              <a:spcAft>
                <a:spcPts val="0"/>
              </a:spcAft>
              <a:buFont typeface="Wingdings" pitchFamily="2" charset="2"/>
              <a:buChar char="§"/>
              <a:tabLst>
                <a:tab pos="800100" algn="l"/>
              </a:tabLst>
              <a:defRPr/>
            </a:pPr>
            <a:r>
              <a:rPr lang="en-US" sz="2000" dirty="0" smtClean="0">
                <a:latin typeface="Arial" pitchFamily="34" charset="0"/>
                <a:cs typeface="Arial" pitchFamily="34" charset="0"/>
              </a:rPr>
              <a:t>What </a:t>
            </a:r>
            <a:r>
              <a:rPr lang="en-US" sz="2000" dirty="0">
                <a:latin typeface="Arial" pitchFamily="34" charset="0"/>
                <a:cs typeface="Arial" pitchFamily="34" charset="0"/>
              </a:rPr>
              <a:t>does 35 % mean</a:t>
            </a:r>
            <a:r>
              <a:rPr lang="en-US" sz="2000" dirty="0" smtClean="0">
                <a:latin typeface="Arial" pitchFamily="34" charset="0"/>
                <a:cs typeface="Arial" pitchFamily="34" charset="0"/>
              </a:rPr>
              <a:t>?</a:t>
            </a:r>
          </a:p>
          <a:p>
            <a:pPr marL="228600" indent="-228600" fontAlgn="auto">
              <a:spcAft>
                <a:spcPts val="0"/>
              </a:spcAft>
              <a:buFont typeface="Wingdings" pitchFamily="2" charset="2"/>
              <a:buChar char="§"/>
              <a:tabLst>
                <a:tab pos="800100" algn="l"/>
              </a:tabLst>
              <a:defRPr/>
            </a:pPr>
            <a:endParaRPr lang="en-US" sz="1000" dirty="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r>
              <a:rPr lang="en-US" sz="2000" dirty="0">
                <a:latin typeface="Arial" pitchFamily="34" charset="0"/>
                <a:cs typeface="Arial" pitchFamily="34" charset="0"/>
              </a:rPr>
              <a:t>How will it </a:t>
            </a:r>
            <a:r>
              <a:rPr lang="en-US" sz="2000" dirty="0" smtClean="0">
                <a:latin typeface="Arial" pitchFamily="34" charset="0"/>
                <a:cs typeface="Arial" pitchFamily="34" charset="0"/>
              </a:rPr>
              <a:t>be determined?</a:t>
            </a:r>
          </a:p>
          <a:p>
            <a:pPr marL="228600" indent="-228600" fontAlgn="auto">
              <a:spcAft>
                <a:spcPts val="0"/>
              </a:spcAft>
              <a:buFont typeface="Wingdings" pitchFamily="2" charset="2"/>
              <a:buChar char="§"/>
              <a:tabLst>
                <a:tab pos="800100" algn="l"/>
              </a:tabLst>
              <a:defRPr/>
            </a:pPr>
            <a:endParaRPr lang="en-US" sz="1000" dirty="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r>
              <a:rPr lang="en-US" sz="2000" dirty="0" smtClean="0">
                <a:latin typeface="Arial" pitchFamily="34" charset="0"/>
                <a:cs typeface="Arial" pitchFamily="34" charset="0"/>
              </a:rPr>
              <a:t>Non-tested subjects and areas</a:t>
            </a:r>
          </a:p>
          <a:p>
            <a:pPr marL="228600" indent="-228600" fontAlgn="auto">
              <a:spcAft>
                <a:spcPts val="0"/>
              </a:spcAft>
              <a:buFont typeface="Wingdings" pitchFamily="2" charset="2"/>
              <a:buChar char="§"/>
              <a:tabLst>
                <a:tab pos="800100" algn="l"/>
              </a:tabLst>
              <a:defRPr/>
            </a:pPr>
            <a:endParaRPr lang="en-US" sz="1000" dirty="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r>
              <a:rPr lang="en-US" sz="2000" dirty="0" smtClean="0">
                <a:latin typeface="Arial" pitchFamily="34" charset="0"/>
                <a:cs typeface="Arial" pitchFamily="34" charset="0"/>
              </a:rPr>
              <a:t>Teachers in other assignments</a:t>
            </a:r>
          </a:p>
          <a:p>
            <a:pPr marL="228600" indent="-228600" fontAlgn="auto">
              <a:spcAft>
                <a:spcPts val="0"/>
              </a:spcAft>
              <a:buFont typeface="Wingdings" pitchFamily="2" charset="2"/>
              <a:buChar char="§"/>
              <a:tabLst>
                <a:tab pos="800100" algn="l"/>
              </a:tabLst>
              <a:defRPr/>
            </a:pPr>
            <a:endParaRPr lang="en-US" sz="1000" dirty="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r>
              <a:rPr lang="en-US" sz="2000" dirty="0" smtClean="0">
                <a:latin typeface="Arial" pitchFamily="34" charset="0"/>
                <a:cs typeface="Arial" pitchFamily="34" charset="0"/>
              </a:rPr>
              <a:t>Teachers with multiple assignments </a:t>
            </a:r>
          </a:p>
          <a:p>
            <a:pPr marL="228600" indent="-228600" fontAlgn="auto">
              <a:spcAft>
                <a:spcPts val="0"/>
              </a:spcAft>
              <a:buFont typeface="Wingdings" pitchFamily="2" charset="2"/>
              <a:buChar char="§"/>
              <a:tabLst>
                <a:tab pos="800100" algn="l"/>
              </a:tabLst>
              <a:defRPr/>
            </a:pPr>
            <a:endParaRPr lang="en-US" sz="1000" dirty="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r>
              <a:rPr lang="en-US" sz="2000" dirty="0" smtClean="0">
                <a:latin typeface="Arial" pitchFamily="34" charset="0"/>
                <a:cs typeface="Arial" pitchFamily="34" charset="0"/>
              </a:rPr>
              <a:t>Team-teaching and other non-traditional classroom settings</a:t>
            </a:r>
          </a:p>
          <a:p>
            <a:pPr marL="228600" indent="-228600" fontAlgn="auto">
              <a:spcAft>
                <a:spcPts val="0"/>
              </a:spcAft>
              <a:buFont typeface="Wingdings" pitchFamily="2" charset="2"/>
              <a:buChar char="§"/>
              <a:tabLst>
                <a:tab pos="800100" algn="l"/>
              </a:tabLst>
              <a:defRPr/>
            </a:pPr>
            <a:endParaRPr lang="en-US" sz="2000" dirty="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endParaRPr lang="en-US" sz="2000" dirty="0" smtClean="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endParaRPr lang="en-US" sz="2000" dirty="0">
              <a:latin typeface="Arial" pitchFamily="34" charset="0"/>
              <a:cs typeface="Arial" pitchFamily="34" charset="0"/>
            </a:endParaRPr>
          </a:p>
          <a:p>
            <a:pPr marL="228600" indent="-228600" fontAlgn="auto">
              <a:spcAft>
                <a:spcPts val="0"/>
              </a:spcAft>
              <a:buFont typeface="Wingdings" pitchFamily="2" charset="2"/>
              <a:buChar char="§"/>
              <a:tabLst>
                <a:tab pos="800100" algn="l"/>
              </a:tabLst>
              <a:defRPr/>
            </a:pPr>
            <a:endParaRPr lang="en-US" sz="2000" dirty="0" smtClean="0">
              <a:latin typeface="Arial" pitchFamily="34" charset="0"/>
              <a:cs typeface="Arial" pitchFamily="34" charset="0"/>
            </a:endParaRPr>
          </a:p>
          <a:p>
            <a:pPr marL="0" indent="0" fontAlgn="auto">
              <a:spcAft>
                <a:spcPts val="0"/>
              </a:spcAft>
              <a:buNone/>
              <a:tabLst>
                <a:tab pos="800100" algn="l"/>
              </a:tabLst>
              <a:defRPr/>
            </a:pPr>
            <a:endParaRPr lang="en-US" sz="2200" dirty="0">
              <a:latin typeface="Arial" pitchFamily="34" charset="0"/>
              <a:cs typeface="Arial" pitchFamily="34" charset="0"/>
            </a:endParaRPr>
          </a:p>
          <a:p>
            <a:pPr fontAlgn="auto">
              <a:spcAft>
                <a:spcPts val="0"/>
              </a:spcAft>
              <a:buFont typeface="Wingdings" pitchFamily="2" charset="2"/>
              <a:buChar char="§"/>
              <a:tabLst>
                <a:tab pos="800100" algn="l"/>
              </a:tabLst>
              <a:defRPr/>
            </a:pPr>
            <a:endParaRPr lang="en-US" sz="2200" dirty="0">
              <a:latin typeface="Arial" pitchFamily="34" charset="0"/>
              <a:cs typeface="Arial" pitchFamily="34" charset="0"/>
            </a:endParaRPr>
          </a:p>
        </p:txBody>
      </p:sp>
      <p:sp>
        <p:nvSpPr>
          <p:cNvPr id="6" name="Text Placeholder 5"/>
          <p:cNvSpPr>
            <a:spLocks noGrp="1"/>
          </p:cNvSpPr>
          <p:nvPr>
            <p:ph type="body" sz="quarter" idx="3"/>
          </p:nvPr>
        </p:nvSpPr>
        <p:spPr>
          <a:xfrm>
            <a:off x="509588" y="1295400"/>
            <a:ext cx="8153400" cy="457200"/>
          </a:xfrm>
        </p:spPr>
        <p:txBody>
          <a:bodyPr/>
          <a:lstStyle/>
          <a:p>
            <a:pPr>
              <a:defRPr/>
            </a:pPr>
            <a:r>
              <a:rPr lang="en-US" dirty="0">
                <a:latin typeface="Arial" pitchFamily="34" charset="0"/>
                <a:cs typeface="Arial" pitchFamily="34" charset="0"/>
              </a:rPr>
              <a:t>For Both Probationary &amp; Continuing Contract</a:t>
            </a:r>
          </a:p>
        </p:txBody>
      </p:sp>
      <p:sp>
        <p:nvSpPr>
          <p:cNvPr id="10" name="Content Placeholder 9"/>
          <p:cNvSpPr>
            <a:spLocks noGrp="1"/>
          </p:cNvSpPr>
          <p:nvPr>
            <p:ph sz="quarter" idx="4"/>
          </p:nvPr>
        </p:nvSpPr>
        <p:spPr>
          <a:xfrm>
            <a:off x="4645025" y="2362201"/>
            <a:ext cx="4041775" cy="4191000"/>
          </a:xfrm>
          <a:ln w="25400">
            <a:solidFill>
              <a:schemeClr val="tx2">
                <a:lumMod val="60000"/>
                <a:lumOff val="40000"/>
              </a:schemeClr>
            </a:solidFill>
          </a:ln>
        </p:spPr>
        <p:txBody>
          <a:bodyPr/>
          <a:lstStyle/>
          <a:p>
            <a:pPr marL="0" indent="0">
              <a:buNone/>
            </a:pPr>
            <a:r>
              <a:rPr lang="en-US" dirty="0" smtClean="0"/>
              <a:t>How will it be applied equally?</a:t>
            </a:r>
          </a:p>
          <a:p>
            <a:pPr fontAlgn="auto">
              <a:spcAft>
                <a:spcPts val="0"/>
              </a:spcAft>
              <a:buFont typeface="Wingdings" pitchFamily="2" charset="2"/>
              <a:buChar char="§"/>
              <a:defRPr/>
            </a:pPr>
            <a:r>
              <a:rPr lang="en-US" sz="2200" dirty="0">
                <a:latin typeface="Arial" pitchFamily="34" charset="0"/>
                <a:cs typeface="Arial" pitchFamily="34" charset="0"/>
              </a:rPr>
              <a:t>Non-subject matter </a:t>
            </a:r>
            <a:r>
              <a:rPr lang="en-US" sz="2200" dirty="0" smtClean="0">
                <a:latin typeface="Arial" pitchFamily="34" charset="0"/>
                <a:cs typeface="Arial" pitchFamily="34" charset="0"/>
              </a:rPr>
              <a:t>teachers</a:t>
            </a:r>
          </a:p>
          <a:p>
            <a:pPr marL="914400" indent="-508000" fontAlgn="auto">
              <a:spcAft>
                <a:spcPts val="0"/>
              </a:spcAft>
              <a:buFont typeface="Wingdings" pitchFamily="2" charset="2"/>
              <a:buChar char="ü"/>
              <a:defRPr/>
            </a:pPr>
            <a:r>
              <a:rPr lang="en-US" sz="2200" dirty="0" smtClean="0">
                <a:latin typeface="Arial" pitchFamily="34" charset="0"/>
                <a:cs typeface="Arial" pitchFamily="34" charset="0"/>
              </a:rPr>
              <a:t>Counselors</a:t>
            </a:r>
          </a:p>
          <a:p>
            <a:pPr marL="914400" indent="-508000" fontAlgn="auto">
              <a:spcAft>
                <a:spcPts val="0"/>
              </a:spcAft>
              <a:buFont typeface="Wingdings" pitchFamily="2" charset="2"/>
              <a:buChar char="ü"/>
              <a:defRPr/>
            </a:pPr>
            <a:r>
              <a:rPr lang="en-US" sz="2200" dirty="0" smtClean="0">
                <a:latin typeface="Arial" pitchFamily="34" charset="0"/>
                <a:cs typeface="Arial" pitchFamily="34" charset="0"/>
              </a:rPr>
              <a:t>Nurses</a:t>
            </a:r>
          </a:p>
          <a:p>
            <a:pPr marL="914400" indent="-508000" fontAlgn="auto">
              <a:spcAft>
                <a:spcPts val="0"/>
              </a:spcAft>
              <a:buFont typeface="Wingdings" pitchFamily="2" charset="2"/>
              <a:buChar char="ü"/>
              <a:defRPr/>
            </a:pPr>
            <a:r>
              <a:rPr lang="en-US" sz="2200" dirty="0" smtClean="0">
                <a:latin typeface="Arial" pitchFamily="34" charset="0"/>
                <a:cs typeface="Arial" pitchFamily="34" charset="0"/>
              </a:rPr>
              <a:t>Librarians</a:t>
            </a:r>
          </a:p>
          <a:p>
            <a:pPr fontAlgn="auto">
              <a:spcAft>
                <a:spcPts val="0"/>
              </a:spcAft>
              <a:buFont typeface="Wingdings" pitchFamily="2" charset="2"/>
              <a:buChar char="§"/>
              <a:defRPr/>
            </a:pPr>
            <a:r>
              <a:rPr lang="en-US" sz="2200" dirty="0">
                <a:latin typeface="Arial" pitchFamily="34" charset="0"/>
                <a:cs typeface="Arial" pitchFamily="34" charset="0"/>
              </a:rPr>
              <a:t>Teachers </a:t>
            </a:r>
            <a:r>
              <a:rPr lang="en-US" sz="2200" dirty="0" smtClean="0">
                <a:latin typeface="Arial" pitchFamily="34" charset="0"/>
                <a:cs typeface="Arial" pitchFamily="34" charset="0"/>
              </a:rPr>
              <a:t>teaching multiple classes</a:t>
            </a:r>
          </a:p>
          <a:p>
            <a:pPr marL="914400" indent="-457200" fontAlgn="auto">
              <a:spcAft>
                <a:spcPts val="0"/>
              </a:spcAft>
              <a:buFont typeface="Wingdings" pitchFamily="2" charset="2"/>
              <a:buChar char="ü"/>
              <a:defRPr/>
            </a:pPr>
            <a:r>
              <a:rPr lang="en-US" sz="2000" dirty="0" err="1" smtClean="0">
                <a:latin typeface="Arial" pitchFamily="34" charset="0"/>
                <a:cs typeface="Arial" pitchFamily="34" charset="0"/>
              </a:rPr>
              <a:t>Phy</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ed</a:t>
            </a:r>
            <a:endParaRPr lang="en-US" sz="2000" dirty="0" smtClean="0">
              <a:latin typeface="Arial" pitchFamily="34" charset="0"/>
              <a:cs typeface="Arial" pitchFamily="34" charset="0"/>
            </a:endParaRPr>
          </a:p>
          <a:p>
            <a:pPr marL="914400" indent="-457200" fontAlgn="auto">
              <a:spcAft>
                <a:spcPts val="0"/>
              </a:spcAft>
              <a:buFont typeface="Wingdings" pitchFamily="2" charset="2"/>
              <a:buChar char="ü"/>
              <a:defRPr/>
            </a:pPr>
            <a:r>
              <a:rPr lang="en-US" sz="2000" dirty="0" smtClean="0">
                <a:latin typeface="Arial" pitchFamily="34" charset="0"/>
                <a:cs typeface="Arial" pitchFamily="34" charset="0"/>
              </a:rPr>
              <a:t>Art</a:t>
            </a:r>
          </a:p>
          <a:p>
            <a:pPr marL="914400" indent="-457200" fontAlgn="auto">
              <a:spcAft>
                <a:spcPts val="0"/>
              </a:spcAft>
              <a:buFont typeface="Wingdings" pitchFamily="2" charset="2"/>
              <a:buChar char="ü"/>
              <a:defRPr/>
            </a:pPr>
            <a:r>
              <a:rPr lang="en-US" sz="2000" dirty="0" smtClean="0">
                <a:latin typeface="Arial" pitchFamily="34" charset="0"/>
                <a:cs typeface="Arial" pitchFamily="34" charset="0"/>
              </a:rPr>
              <a:t>Music</a:t>
            </a:r>
            <a:endParaRPr lang="en-US" sz="2000" dirty="0">
              <a:latin typeface="Arial" pitchFamily="34" charset="0"/>
              <a:cs typeface="Arial" pitchFamily="34" charset="0"/>
            </a:endParaRPr>
          </a:p>
          <a:p>
            <a:pPr marL="635000" indent="-177800" fontAlgn="auto">
              <a:spcAft>
                <a:spcPts val="0"/>
              </a:spcAft>
              <a:buFont typeface="Wingdings" pitchFamily="2" charset="2"/>
              <a:buChar char="ü"/>
              <a:defRPr/>
            </a:pPr>
            <a:endParaRPr lang="en-US" sz="2200" dirty="0" smtClean="0">
              <a:latin typeface="Arial" pitchFamily="34" charset="0"/>
              <a:cs typeface="Arial" pitchFamily="34" charset="0"/>
            </a:endParaRPr>
          </a:p>
          <a:p>
            <a:pPr marL="457200" indent="0" fontAlgn="auto">
              <a:spcAft>
                <a:spcPts val="0"/>
              </a:spcAft>
              <a:buNone/>
              <a:defRPr/>
            </a:pPr>
            <a:endParaRPr lang="en-US" sz="2200" dirty="0" smtClean="0">
              <a:latin typeface="Arial" pitchFamily="34" charset="0"/>
              <a:cs typeface="Arial" pitchFamily="34" charset="0"/>
            </a:endParaRPr>
          </a:p>
          <a:p>
            <a:pPr marL="635000" indent="-177800" fontAlgn="auto">
              <a:spcAft>
                <a:spcPts val="0"/>
              </a:spcAft>
              <a:buFont typeface="Wingdings" pitchFamily="2" charset="2"/>
              <a:buChar char="ü"/>
              <a:defRPr/>
            </a:pPr>
            <a:endParaRPr lang="en-US" sz="2200" dirty="0">
              <a:latin typeface="Arial" pitchFamily="34" charset="0"/>
              <a:cs typeface="Arial" pitchFamily="34" charset="0"/>
            </a:endParaRPr>
          </a:p>
          <a:p>
            <a:pPr marL="457200" lvl="1" indent="-393700" fontAlgn="auto">
              <a:spcAft>
                <a:spcPts val="0"/>
              </a:spcAft>
              <a:buFont typeface="Wingdings" pitchFamily="2" charset="2"/>
              <a:buChar char="§"/>
              <a:defRPr/>
            </a:pPr>
            <a:endParaRPr lang="en-US" sz="2200" dirty="0">
              <a:latin typeface="Arial" pitchFamily="34" charset="0"/>
              <a:cs typeface="Arial" pitchFamily="34" charset="0"/>
            </a:endParaRPr>
          </a:p>
          <a:p>
            <a:pPr marL="457200" indent="-393700" fontAlgn="auto">
              <a:spcAft>
                <a:spcPts val="0"/>
              </a:spcAft>
              <a:buFont typeface="Wingdings" pitchFamily="2" charset="2"/>
              <a:buChar char="§"/>
              <a:defRPr/>
            </a:pPr>
            <a:endParaRPr lang="en-US" sz="2200" dirty="0">
              <a:latin typeface="Arial" pitchFamily="34" charset="0"/>
              <a:cs typeface="Arial" pitchFamily="34" charset="0"/>
            </a:endParaRPr>
          </a:p>
          <a:p>
            <a:pPr marL="0" indent="0">
              <a:buNone/>
            </a:pPr>
            <a:endParaRPr lang="en-US" sz="2200" dirty="0"/>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29827551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440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Issues for # 8</a:t>
            </a: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534400" cy="52657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2800" b="1" dirty="0">
                <a:latin typeface="Arial" pitchFamily="34" charset="0"/>
                <a:cs typeface="Arial" pitchFamily="34" charset="0"/>
              </a:rPr>
              <a:t>For  Both Probationary &amp; Continuing </a:t>
            </a:r>
            <a:r>
              <a:rPr lang="en-US" sz="2800" b="1" dirty="0" smtClean="0">
                <a:latin typeface="Arial" pitchFamily="34" charset="0"/>
                <a:cs typeface="Arial" pitchFamily="34" charset="0"/>
              </a:rPr>
              <a:t>Contract</a:t>
            </a:r>
            <a:endParaRPr lang="en-US" sz="1400" dirty="0" smtClean="0">
              <a:latin typeface="Arial" pitchFamily="34" charset="0"/>
              <a:cs typeface="Arial" pitchFamily="34" charset="0"/>
            </a:endParaRPr>
          </a:p>
          <a:p>
            <a:pPr marL="0" indent="0">
              <a:buNone/>
              <a:defRPr/>
            </a:pPr>
            <a:r>
              <a:rPr lang="en-US" sz="2400" dirty="0" smtClean="0">
                <a:latin typeface="Arial" pitchFamily="34" charset="0"/>
                <a:cs typeface="Arial" pitchFamily="34" charset="0"/>
              </a:rPr>
              <a:t>If no Value-added data available…..</a:t>
            </a:r>
          </a:p>
          <a:p>
            <a:pPr marL="0" indent="0">
              <a:buNone/>
              <a:defRPr/>
            </a:pPr>
            <a:endParaRPr lang="en-US" sz="1000" dirty="0" smtClean="0">
              <a:latin typeface="Arial" pitchFamily="34" charset="0"/>
              <a:cs typeface="Arial" pitchFamily="34" charset="0"/>
            </a:endParaRPr>
          </a:p>
          <a:p>
            <a:pPr marL="914400" indent="-457200">
              <a:buFont typeface="Wingdings" pitchFamily="2" charset="2"/>
              <a:buChar char="§"/>
              <a:defRPr/>
            </a:pPr>
            <a:r>
              <a:rPr lang="en-US" sz="2400" dirty="0">
                <a:latin typeface="Arial" pitchFamily="34" charset="0"/>
                <a:cs typeface="Arial" pitchFamily="34" charset="0"/>
              </a:rPr>
              <a:t>E</a:t>
            </a:r>
            <a:r>
              <a:rPr lang="en-US" sz="2400" dirty="0" smtClean="0">
                <a:latin typeface="Arial" pitchFamily="34" charset="0"/>
                <a:cs typeface="Arial" pitchFamily="34" charset="0"/>
              </a:rPr>
              <a:t>stablish </a:t>
            </a:r>
            <a:r>
              <a:rPr lang="en-US" sz="2400" dirty="0">
                <a:latin typeface="Arial" pitchFamily="34" charset="0"/>
                <a:cs typeface="Arial" pitchFamily="34" charset="0"/>
              </a:rPr>
              <a:t>state </a:t>
            </a:r>
            <a:r>
              <a:rPr lang="en-US" sz="2400" u="sng" dirty="0">
                <a:solidFill>
                  <a:srgbClr val="C00000"/>
                </a:solidFill>
                <a:latin typeface="Arial" pitchFamily="34" charset="0"/>
                <a:cs typeface="Arial" pitchFamily="34" charset="0"/>
              </a:rPr>
              <a:t>or</a:t>
            </a:r>
            <a:r>
              <a:rPr lang="en-US" sz="2400" dirty="0">
                <a:latin typeface="Arial" pitchFamily="34" charset="0"/>
                <a:cs typeface="Arial" pitchFamily="34" charset="0"/>
              </a:rPr>
              <a:t> local measures </a:t>
            </a:r>
            <a:endParaRPr lang="en-US" sz="2400" dirty="0" smtClean="0">
              <a:latin typeface="Arial" pitchFamily="34" charset="0"/>
              <a:cs typeface="Arial" pitchFamily="34" charset="0"/>
            </a:endParaRPr>
          </a:p>
          <a:p>
            <a:pPr marL="1371600" indent="-457200">
              <a:buFont typeface="Wingdings" pitchFamily="2" charset="2"/>
              <a:buChar char="ü"/>
              <a:defRPr/>
            </a:pPr>
            <a:r>
              <a:rPr lang="en-US" sz="2400" dirty="0">
                <a:latin typeface="Arial" pitchFamily="34" charset="0"/>
                <a:cs typeface="Arial" pitchFamily="34" charset="0"/>
              </a:rPr>
              <a:t>S</a:t>
            </a:r>
            <a:r>
              <a:rPr lang="en-US" sz="2400" dirty="0" smtClean="0">
                <a:latin typeface="Arial" pitchFamily="34" charset="0"/>
                <a:cs typeface="Arial" pitchFamily="34" charset="0"/>
              </a:rPr>
              <a:t>tudent </a:t>
            </a:r>
            <a:r>
              <a:rPr lang="en-US" sz="2400" dirty="0">
                <a:latin typeface="Arial" pitchFamily="34" charset="0"/>
                <a:cs typeface="Arial" pitchFamily="34" charset="0"/>
              </a:rPr>
              <a:t>growth </a:t>
            </a:r>
            <a:endParaRPr lang="en-US" sz="2400" dirty="0" smtClean="0">
              <a:latin typeface="Arial" pitchFamily="34" charset="0"/>
              <a:cs typeface="Arial" pitchFamily="34" charset="0"/>
            </a:endParaRPr>
          </a:p>
          <a:p>
            <a:pPr marL="1371600" indent="-457200">
              <a:buFont typeface="Wingdings" pitchFamily="2" charset="2"/>
              <a:buChar char="ü"/>
              <a:defRPr/>
            </a:pPr>
            <a:r>
              <a:rPr lang="en-US" sz="2400" dirty="0">
                <a:latin typeface="Arial" pitchFamily="34" charset="0"/>
                <a:cs typeface="Arial" pitchFamily="34" charset="0"/>
              </a:rPr>
              <a:t>G</a:t>
            </a:r>
            <a:r>
              <a:rPr lang="en-US" sz="2400" dirty="0" smtClean="0">
                <a:latin typeface="Arial" pitchFamily="34" charset="0"/>
                <a:cs typeface="Arial" pitchFamily="34" charset="0"/>
              </a:rPr>
              <a:t>rade </a:t>
            </a:r>
            <a:r>
              <a:rPr lang="en-US" sz="2400" dirty="0">
                <a:latin typeface="Arial" pitchFamily="34" charset="0"/>
                <a:cs typeface="Arial" pitchFamily="34" charset="0"/>
              </a:rPr>
              <a:t>levels </a:t>
            </a:r>
            <a:r>
              <a:rPr lang="en-US" sz="2400" dirty="0" smtClean="0">
                <a:latin typeface="Arial" pitchFamily="34" charset="0"/>
                <a:cs typeface="Arial" pitchFamily="34" charset="0"/>
              </a:rPr>
              <a:t>in all subject areas</a:t>
            </a:r>
          </a:p>
          <a:p>
            <a:pPr marL="1314450" lvl="1" indent="0">
              <a:buNone/>
              <a:defRPr/>
            </a:pPr>
            <a:r>
              <a:rPr lang="en-US" sz="2000" dirty="0" smtClean="0">
                <a:latin typeface="Arial" pitchFamily="34" charset="0"/>
                <a:cs typeface="Arial" pitchFamily="34" charset="0"/>
              </a:rPr>
              <a:t>	K-2,  9-12</a:t>
            </a:r>
          </a:p>
          <a:p>
            <a:pPr marL="1371600" indent="-457200">
              <a:buFont typeface="Wingdings" pitchFamily="2" charset="2"/>
              <a:buChar char="ü"/>
              <a:defRPr/>
            </a:pPr>
            <a:r>
              <a:rPr lang="en-US" sz="2400" dirty="0" smtClean="0">
                <a:latin typeface="Arial" pitchFamily="34" charset="0"/>
                <a:cs typeface="Arial" pitchFamily="34" charset="0"/>
              </a:rPr>
              <a:t>Subject areas</a:t>
            </a:r>
          </a:p>
          <a:p>
            <a:pPr marL="1771650" lvl="1" indent="-457200">
              <a:defRPr/>
            </a:pPr>
            <a:r>
              <a:rPr lang="en-US" sz="2000" dirty="0" smtClean="0">
                <a:latin typeface="Arial" pitchFamily="34" charset="0"/>
                <a:cs typeface="Arial" pitchFamily="34" charset="0"/>
              </a:rPr>
              <a:t>All except Reading and Math (Science)</a:t>
            </a:r>
          </a:p>
          <a:p>
            <a:pPr marL="1771650" lvl="1" indent="-457200">
              <a:defRPr/>
            </a:pPr>
            <a:r>
              <a:rPr lang="en-US" sz="2000" dirty="0" smtClean="0">
                <a:latin typeface="Arial" pitchFamily="34" charset="0"/>
                <a:cs typeface="Arial" pitchFamily="34" charset="0"/>
              </a:rPr>
              <a:t>Non-tested areas</a:t>
            </a:r>
          </a:p>
          <a:p>
            <a:pPr marL="1771650" lvl="1" indent="-457200">
              <a:defRPr/>
            </a:pPr>
            <a:endParaRPr lang="en-US" sz="2000" dirty="0" smtClean="0">
              <a:latin typeface="Arial" pitchFamily="34" charset="0"/>
              <a:cs typeface="Arial" pitchFamily="34" charset="0"/>
            </a:endParaRPr>
          </a:p>
          <a:p>
            <a:pPr marL="0" lvl="1" indent="0">
              <a:buNone/>
              <a:defRPr/>
            </a:pPr>
            <a:r>
              <a:rPr lang="en-US" sz="2600" b="1" dirty="0" smtClean="0">
                <a:solidFill>
                  <a:srgbClr val="C00000"/>
                </a:solidFill>
                <a:latin typeface="Arial" pitchFamily="34" charset="0"/>
                <a:cs typeface="Arial" pitchFamily="34" charset="0"/>
              </a:rPr>
              <a:t>So...What are the options for student assessments?</a:t>
            </a:r>
          </a:p>
          <a:p>
            <a:pPr marL="1314450" lvl="1" indent="0">
              <a:buNone/>
              <a:defRPr/>
            </a:pPr>
            <a:endParaRPr lang="en-US" sz="2000" dirty="0" smtClean="0">
              <a:latin typeface="Arial" pitchFamily="34" charset="0"/>
              <a:cs typeface="Arial" pitchFamily="34" charset="0"/>
            </a:endParaRPr>
          </a:p>
          <a:p>
            <a:pPr marL="1371600" indent="-457200">
              <a:defRPr/>
            </a:pPr>
            <a:endParaRPr lang="en-US" sz="2400" dirty="0" smtClean="0">
              <a:latin typeface="Arial" pitchFamily="34" charset="0"/>
              <a:cs typeface="Arial" pitchFamily="34" charset="0"/>
            </a:endParaRPr>
          </a:p>
          <a:p>
            <a:pPr marL="1371600" indent="-457200">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186190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440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Issues for # 8</a:t>
            </a: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382000" cy="52657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2800" b="1" dirty="0">
                <a:latin typeface="Arial" pitchFamily="34" charset="0"/>
                <a:cs typeface="Arial" pitchFamily="34" charset="0"/>
              </a:rPr>
              <a:t>For  Both Probationary &amp; Continuing </a:t>
            </a:r>
            <a:r>
              <a:rPr lang="en-US" sz="2800" b="1" dirty="0" smtClean="0">
                <a:latin typeface="Arial" pitchFamily="34" charset="0"/>
                <a:cs typeface="Arial" pitchFamily="34" charset="0"/>
              </a:rPr>
              <a:t>Contract</a:t>
            </a:r>
          </a:p>
          <a:p>
            <a:pPr marL="0" indent="0">
              <a:buNone/>
              <a:defRPr/>
            </a:pPr>
            <a:endParaRPr lang="en-US" sz="1400" dirty="0" smtClean="0">
              <a:latin typeface="Arial" pitchFamily="34" charset="0"/>
              <a:cs typeface="Arial" pitchFamily="34" charset="0"/>
            </a:endParaRPr>
          </a:p>
          <a:p>
            <a:pPr>
              <a:buFont typeface="Wingdings" pitchFamily="2" charset="2"/>
              <a:buChar char="§"/>
              <a:defRPr/>
            </a:pPr>
            <a:r>
              <a:rPr lang="en-US" sz="2400" dirty="0" smtClean="0">
                <a:latin typeface="Arial" pitchFamily="34" charset="0"/>
                <a:cs typeface="Arial" pitchFamily="34" charset="0"/>
              </a:rPr>
              <a:t>If no Value-added data available…..</a:t>
            </a:r>
          </a:p>
          <a:p>
            <a:pPr marL="0" lvl="1" indent="0" algn="ctr">
              <a:buNone/>
              <a:defRPr/>
            </a:pPr>
            <a:r>
              <a:rPr lang="en-US" sz="2400" b="1" dirty="0" smtClean="0">
                <a:solidFill>
                  <a:srgbClr val="C00000"/>
                </a:solidFill>
                <a:latin typeface="Arial" pitchFamily="34" charset="0"/>
                <a:cs typeface="Arial" pitchFamily="34" charset="0"/>
              </a:rPr>
              <a:t>What </a:t>
            </a:r>
            <a:r>
              <a:rPr lang="en-US" sz="2400" b="1" dirty="0">
                <a:solidFill>
                  <a:srgbClr val="C00000"/>
                </a:solidFill>
                <a:latin typeface="Arial" pitchFamily="34" charset="0"/>
                <a:cs typeface="Arial" pitchFamily="34" charset="0"/>
              </a:rPr>
              <a:t>are the </a:t>
            </a:r>
            <a:r>
              <a:rPr lang="en-US" sz="2400" b="1" dirty="0" smtClean="0">
                <a:solidFill>
                  <a:srgbClr val="C00000"/>
                </a:solidFill>
                <a:latin typeface="Arial" pitchFamily="34" charset="0"/>
                <a:cs typeface="Arial" pitchFamily="34" charset="0"/>
              </a:rPr>
              <a:t>options?</a:t>
            </a:r>
          </a:p>
          <a:p>
            <a:pPr marL="0" lvl="1" indent="0" algn="ctr">
              <a:buNone/>
              <a:defRPr/>
            </a:pPr>
            <a:r>
              <a:rPr lang="en-US" sz="2400" b="1" dirty="0">
                <a:solidFill>
                  <a:srgbClr val="C00000"/>
                </a:solidFill>
                <a:latin typeface="Arial" pitchFamily="34" charset="0"/>
                <a:cs typeface="Arial" pitchFamily="34" charset="0"/>
              </a:rPr>
              <a:t>Who will design?  What about reliability, validity?</a:t>
            </a:r>
          </a:p>
          <a:p>
            <a:pPr marL="0" indent="0">
              <a:buNone/>
              <a:defRPr/>
            </a:pPr>
            <a:endParaRPr lang="en-US" sz="1000" dirty="0">
              <a:latin typeface="Arial" pitchFamily="34" charset="0"/>
              <a:cs typeface="Arial" pitchFamily="34" charset="0"/>
            </a:endParaRPr>
          </a:p>
          <a:p>
            <a:pPr>
              <a:buFont typeface="Wingdings" pitchFamily="2" charset="2"/>
              <a:buChar char="§"/>
              <a:defRPr/>
            </a:pPr>
            <a:r>
              <a:rPr lang="en-US" sz="2400" dirty="0" smtClean="0">
                <a:latin typeface="Arial" pitchFamily="34" charset="0"/>
                <a:cs typeface="Arial" pitchFamily="34" charset="0"/>
              </a:rPr>
              <a:t>How do these assessment requirements relate to our NCLB Waiver?</a:t>
            </a:r>
          </a:p>
          <a:p>
            <a:pPr marL="914400" indent="-457200">
              <a:buFont typeface="Wingdings" pitchFamily="2" charset="2"/>
              <a:buChar char="ü"/>
              <a:defRPr/>
            </a:pPr>
            <a:r>
              <a:rPr lang="en-US" sz="2400" dirty="0" smtClean="0">
                <a:latin typeface="Arial" pitchFamily="34" charset="0"/>
                <a:cs typeface="Arial" pitchFamily="34" charset="0"/>
              </a:rPr>
              <a:t>Proficiency</a:t>
            </a:r>
          </a:p>
          <a:p>
            <a:pPr marL="914400" indent="-457200">
              <a:buFont typeface="Wingdings" pitchFamily="2" charset="2"/>
              <a:buChar char="ü"/>
              <a:defRPr/>
            </a:pPr>
            <a:r>
              <a:rPr lang="en-US" sz="2400" dirty="0" smtClean="0">
                <a:latin typeface="Arial" pitchFamily="34" charset="0"/>
                <a:cs typeface="Arial" pitchFamily="34" charset="0"/>
              </a:rPr>
              <a:t>Growth</a:t>
            </a:r>
          </a:p>
          <a:p>
            <a:pPr marL="914400" indent="-457200">
              <a:buFont typeface="Wingdings" pitchFamily="2" charset="2"/>
              <a:buChar char="ü"/>
              <a:defRPr/>
            </a:pPr>
            <a:r>
              <a:rPr lang="en-US" sz="2400" dirty="0" smtClean="0">
                <a:latin typeface="Arial" pitchFamily="34" charset="0"/>
                <a:cs typeface="Arial" pitchFamily="34" charset="0"/>
              </a:rPr>
              <a:t>Closing the achievement gap</a:t>
            </a:r>
          </a:p>
          <a:p>
            <a:pPr marL="914400" indent="-457200">
              <a:buFont typeface="Wingdings" pitchFamily="2" charset="2"/>
              <a:buChar char="ü"/>
              <a:defRPr/>
            </a:pPr>
            <a:r>
              <a:rPr lang="en-US" sz="2400" dirty="0" smtClean="0">
                <a:latin typeface="Arial" pitchFamily="34" charset="0"/>
                <a:cs typeface="Arial" pitchFamily="34" charset="0"/>
              </a:rPr>
              <a:t>Graduation Rates</a:t>
            </a:r>
          </a:p>
          <a:p>
            <a:pPr marL="457200" indent="0">
              <a:buNone/>
              <a:defRPr/>
            </a:pPr>
            <a:endParaRPr lang="en-US" sz="2400" dirty="0" smtClean="0">
              <a:latin typeface="Arial" pitchFamily="34" charset="0"/>
              <a:cs typeface="Arial" pitchFamily="34" charset="0"/>
            </a:endParaRPr>
          </a:p>
          <a:p>
            <a:pPr marL="0" indent="0">
              <a:buNone/>
              <a:defRPr/>
            </a:pPr>
            <a:endParaRPr lang="en-US" sz="2400" dirty="0" smtClean="0">
              <a:latin typeface="Arial" pitchFamily="34" charset="0"/>
              <a:cs typeface="Arial" pitchFamily="34" charset="0"/>
            </a:endParaRPr>
          </a:p>
          <a:p>
            <a:pPr marL="1314450" lvl="1" indent="0">
              <a:buNone/>
              <a:defRPr/>
            </a:pPr>
            <a:endParaRPr lang="en-US" sz="1000" dirty="0">
              <a:latin typeface="Arial" pitchFamily="34" charset="0"/>
              <a:cs typeface="Arial" pitchFamily="34" charset="0"/>
            </a:endParaRPr>
          </a:p>
          <a:p>
            <a:pPr marL="1314450" lvl="1" indent="0">
              <a:buNone/>
              <a:defRPr/>
            </a:pPr>
            <a:endParaRPr lang="en-US" sz="2000" dirty="0" smtClean="0">
              <a:latin typeface="Arial" pitchFamily="34" charset="0"/>
              <a:cs typeface="Arial" pitchFamily="34" charset="0"/>
            </a:endParaRPr>
          </a:p>
          <a:p>
            <a:pPr marL="1371600" indent="-457200">
              <a:defRPr/>
            </a:pPr>
            <a:endParaRPr lang="en-US" sz="2400" dirty="0" smtClean="0">
              <a:latin typeface="Arial" pitchFamily="34" charset="0"/>
              <a:cs typeface="Arial" pitchFamily="34" charset="0"/>
            </a:endParaRPr>
          </a:p>
          <a:p>
            <a:pPr marL="1371600" indent="-457200">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12681615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47775"/>
            <a:ext cx="9144000" cy="6861313"/>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What the law </a:t>
            </a:r>
            <a:r>
              <a:rPr lang="en-US" sz="3200" b="1" dirty="0" smtClean="0">
                <a:solidFill>
                  <a:srgbClr val="C00000"/>
                </a:solidFill>
                <a:latin typeface="Tahoma" pitchFamily="34" charset="0"/>
                <a:cs typeface="Tahoma" pitchFamily="34" charset="0"/>
              </a:rPr>
              <a:t>Says #s (9 &amp; 10)</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3820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2800" dirty="0" smtClean="0"/>
          </a:p>
          <a:p>
            <a:pPr marL="0" indent="0">
              <a:buNone/>
              <a:defRPr/>
            </a:pPr>
            <a:r>
              <a:rPr lang="en-US" sz="2800" dirty="0" smtClean="0">
                <a:latin typeface="Arial" pitchFamily="34" charset="0"/>
                <a:cs typeface="Arial" pitchFamily="34" charset="0"/>
              </a:rPr>
              <a:t>(</a:t>
            </a:r>
            <a:r>
              <a:rPr lang="en-US" sz="2800" dirty="0">
                <a:latin typeface="Arial" pitchFamily="34" charset="0"/>
                <a:cs typeface="Arial" pitchFamily="34" charset="0"/>
              </a:rPr>
              <a:t>9) </a:t>
            </a:r>
            <a:r>
              <a:rPr lang="en-US" sz="2800" u="sng" dirty="0">
                <a:latin typeface="Arial" pitchFamily="34" charset="0"/>
                <a:cs typeface="Arial" pitchFamily="34" charset="0"/>
              </a:rPr>
              <a:t>must</a:t>
            </a:r>
            <a:r>
              <a:rPr lang="en-US" sz="2800" dirty="0">
                <a:latin typeface="Arial" pitchFamily="34" charset="0"/>
                <a:cs typeface="Arial" pitchFamily="34" charset="0"/>
              </a:rPr>
              <a:t> use </a:t>
            </a:r>
            <a:r>
              <a:rPr lang="en-US" sz="2800" b="1" dirty="0">
                <a:solidFill>
                  <a:srgbClr val="C00000"/>
                </a:solidFill>
                <a:latin typeface="Arial" pitchFamily="34" charset="0"/>
                <a:cs typeface="Arial" pitchFamily="34" charset="0"/>
              </a:rPr>
              <a:t>longitudinal data on student engagement and connection</a:t>
            </a:r>
            <a:r>
              <a:rPr lang="en-US" sz="2800" dirty="0">
                <a:latin typeface="Arial" pitchFamily="34" charset="0"/>
                <a:cs typeface="Arial" pitchFamily="34" charset="0"/>
              </a:rPr>
              <a:t>, and other student outcome measures explicitly aligned with the elements of curriculum for which teachers are responsible</a:t>
            </a:r>
          </a:p>
          <a:p>
            <a:pPr marL="0" indent="0">
              <a:buFontTx/>
              <a:buNone/>
              <a:defRPr/>
            </a:pPr>
            <a:endParaRPr lang="en-US" sz="2800" dirty="0">
              <a:latin typeface="Arial" pitchFamily="34" charset="0"/>
              <a:cs typeface="Arial" pitchFamily="34" charset="0"/>
            </a:endParaRPr>
          </a:p>
          <a:p>
            <a:pPr marL="0" indent="0">
              <a:buNone/>
              <a:defRPr/>
            </a:pPr>
            <a:r>
              <a:rPr lang="en-US" sz="2800" dirty="0">
                <a:latin typeface="Arial" pitchFamily="34" charset="0"/>
                <a:cs typeface="Arial" pitchFamily="34" charset="0"/>
              </a:rPr>
              <a:t>(10) </a:t>
            </a:r>
            <a:r>
              <a:rPr lang="en-US" sz="2800" u="sng" dirty="0" smtClean="0">
                <a:latin typeface="Arial" pitchFamily="34" charset="0"/>
                <a:cs typeface="Arial" pitchFamily="34" charset="0"/>
              </a:rPr>
              <a:t>must</a:t>
            </a:r>
            <a:r>
              <a:rPr lang="en-US" sz="2800" dirty="0" smtClean="0">
                <a:latin typeface="Arial" pitchFamily="34" charset="0"/>
                <a:cs typeface="Arial" pitchFamily="34" charset="0"/>
              </a:rPr>
              <a:t> require </a:t>
            </a:r>
            <a:r>
              <a:rPr lang="en-US" sz="2800" b="1" dirty="0">
                <a:solidFill>
                  <a:srgbClr val="C00000"/>
                </a:solidFill>
                <a:latin typeface="Arial" pitchFamily="34" charset="0"/>
                <a:cs typeface="Arial" pitchFamily="34" charset="0"/>
              </a:rPr>
              <a:t>qualified and trained evaluators </a:t>
            </a:r>
            <a:r>
              <a:rPr lang="en-US" sz="2800" dirty="0">
                <a:latin typeface="Arial" pitchFamily="34" charset="0"/>
                <a:cs typeface="Arial" pitchFamily="34" charset="0"/>
              </a:rPr>
              <a:t>such as school administrators </a:t>
            </a:r>
            <a:r>
              <a:rPr lang="en-US" sz="2800" b="1" dirty="0">
                <a:solidFill>
                  <a:srgbClr val="C00000"/>
                </a:solidFill>
                <a:latin typeface="Arial" pitchFamily="34" charset="0"/>
                <a:cs typeface="Arial" pitchFamily="34" charset="0"/>
              </a:rPr>
              <a:t>to perform summative evaluations;</a:t>
            </a: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8849860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440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 Issues for #s (9 &amp; 10 )</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304800" y="1447800"/>
            <a:ext cx="8534400" cy="52657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
              <a:defRPr/>
            </a:pPr>
            <a:r>
              <a:rPr lang="en-US" sz="2800" dirty="0" smtClean="0">
                <a:latin typeface="Arial" pitchFamily="34" charset="0"/>
                <a:cs typeface="Arial" pitchFamily="34" charset="0"/>
              </a:rPr>
              <a:t> </a:t>
            </a:r>
            <a:r>
              <a:rPr lang="en-US" sz="2400" dirty="0" smtClean="0">
                <a:latin typeface="Arial" pitchFamily="34" charset="0"/>
                <a:cs typeface="Arial" pitchFamily="34" charset="0"/>
              </a:rPr>
              <a:t>Longitudinal </a:t>
            </a:r>
            <a:r>
              <a:rPr lang="en-US" sz="2400" dirty="0">
                <a:latin typeface="Arial" pitchFamily="34" charset="0"/>
                <a:cs typeface="Arial" pitchFamily="34" charset="0"/>
              </a:rPr>
              <a:t>data on </a:t>
            </a:r>
            <a:r>
              <a:rPr lang="en-US" sz="2400" dirty="0" smtClean="0">
                <a:latin typeface="Arial" pitchFamily="34" charset="0"/>
                <a:cs typeface="Arial" pitchFamily="34" charset="0"/>
              </a:rPr>
              <a:t>student </a:t>
            </a:r>
            <a:r>
              <a:rPr lang="en-US" sz="2400" dirty="0">
                <a:latin typeface="Arial" pitchFamily="34" charset="0"/>
                <a:cs typeface="Arial" pitchFamily="34" charset="0"/>
              </a:rPr>
              <a:t>engagement and </a:t>
            </a:r>
            <a:r>
              <a:rPr lang="en-US" sz="2400" dirty="0" smtClean="0">
                <a:latin typeface="Arial" pitchFamily="34" charset="0"/>
                <a:cs typeface="Arial" pitchFamily="34" charset="0"/>
              </a:rPr>
              <a:t>connection</a:t>
            </a:r>
          </a:p>
          <a:p>
            <a:pPr marL="1371600" lvl="2" indent="-457200">
              <a:buFont typeface="Wingdings" pitchFamily="2" charset="2"/>
              <a:buChar char="ü"/>
              <a:defRPr/>
            </a:pPr>
            <a:r>
              <a:rPr lang="en-US" sz="2000" dirty="0" smtClean="0">
                <a:latin typeface="Arial" pitchFamily="34" charset="0"/>
                <a:cs typeface="Arial" pitchFamily="34" charset="0"/>
              </a:rPr>
              <a:t>How do we define student engagement &amp; connection?</a:t>
            </a:r>
          </a:p>
          <a:p>
            <a:pPr marL="1371600" lvl="2" indent="-457200">
              <a:buFont typeface="Wingdings" pitchFamily="2" charset="2"/>
              <a:buChar char="ü"/>
              <a:defRPr/>
            </a:pPr>
            <a:r>
              <a:rPr lang="en-US" sz="2000" dirty="0" smtClean="0">
                <a:latin typeface="Arial" pitchFamily="34" charset="0"/>
                <a:cs typeface="Arial" pitchFamily="34" charset="0"/>
              </a:rPr>
              <a:t>How would we measure this?</a:t>
            </a:r>
          </a:p>
          <a:p>
            <a:pPr>
              <a:buFont typeface="Wingdings" pitchFamily="2" charset="2"/>
              <a:buChar char="§"/>
              <a:defRPr/>
            </a:pPr>
            <a:endParaRPr lang="en-US" sz="1000" dirty="0">
              <a:latin typeface="Arial" pitchFamily="34" charset="0"/>
              <a:cs typeface="Arial" pitchFamily="34" charset="0"/>
            </a:endParaRPr>
          </a:p>
          <a:p>
            <a:pPr>
              <a:buFont typeface="Wingdings" pitchFamily="2" charset="2"/>
              <a:buChar char="§"/>
              <a:defRPr/>
            </a:pPr>
            <a:r>
              <a:rPr lang="en-US" sz="2400" dirty="0" smtClean="0">
                <a:latin typeface="Arial" pitchFamily="34" charset="0"/>
                <a:cs typeface="Arial" pitchFamily="34" charset="0"/>
              </a:rPr>
              <a:t>Other </a:t>
            </a:r>
            <a:r>
              <a:rPr lang="en-US" sz="2400" dirty="0">
                <a:latin typeface="Arial" pitchFamily="34" charset="0"/>
                <a:cs typeface="Arial" pitchFamily="34" charset="0"/>
              </a:rPr>
              <a:t>student outcome measures </a:t>
            </a:r>
            <a:r>
              <a:rPr lang="en-US" sz="2400" dirty="0" smtClean="0">
                <a:latin typeface="Arial" pitchFamily="34" charset="0"/>
                <a:cs typeface="Arial" pitchFamily="34" charset="0"/>
              </a:rPr>
              <a:t>explicitly </a:t>
            </a:r>
            <a:r>
              <a:rPr lang="en-US" sz="2400" dirty="0">
                <a:latin typeface="Arial" pitchFamily="34" charset="0"/>
                <a:cs typeface="Arial" pitchFamily="34" charset="0"/>
              </a:rPr>
              <a:t>aligned with the elements of curriculum for which teachers are </a:t>
            </a:r>
            <a:r>
              <a:rPr lang="en-US" sz="2400" dirty="0" smtClean="0">
                <a:latin typeface="Arial" pitchFamily="34" charset="0"/>
                <a:cs typeface="Arial" pitchFamily="34" charset="0"/>
              </a:rPr>
              <a:t>responsible</a:t>
            </a:r>
          </a:p>
          <a:p>
            <a:pPr marL="1371600" indent="-457200">
              <a:buFont typeface="Wingdings" pitchFamily="2" charset="2"/>
              <a:buChar char="ü"/>
              <a:defRPr/>
            </a:pPr>
            <a:r>
              <a:rPr lang="en-US" sz="2000" dirty="0" smtClean="0">
                <a:latin typeface="Arial" pitchFamily="34" charset="0"/>
                <a:cs typeface="Arial" pitchFamily="34" charset="0"/>
              </a:rPr>
              <a:t>What does this mean?</a:t>
            </a:r>
          </a:p>
          <a:p>
            <a:pPr marL="1371600" indent="-457200">
              <a:buFont typeface="Wingdings" pitchFamily="2" charset="2"/>
              <a:buChar char="ü"/>
              <a:defRPr/>
            </a:pPr>
            <a:r>
              <a:rPr lang="en-US" sz="2000" dirty="0" smtClean="0">
                <a:latin typeface="Arial" pitchFamily="34" charset="0"/>
                <a:cs typeface="Arial" pitchFamily="34" charset="0"/>
              </a:rPr>
              <a:t>How do you align with curriculum?</a:t>
            </a:r>
          </a:p>
          <a:p>
            <a:pPr marL="1371600" indent="-457200">
              <a:buFont typeface="Wingdings" pitchFamily="2" charset="2"/>
              <a:buChar char="ü"/>
              <a:defRPr/>
            </a:pPr>
            <a:r>
              <a:rPr lang="en-US" sz="2000" dirty="0" smtClean="0">
                <a:latin typeface="Arial" pitchFamily="34" charset="0"/>
                <a:cs typeface="Arial" pitchFamily="34" charset="0"/>
              </a:rPr>
              <a:t>What about teachers who do not teach a curriculum?</a:t>
            </a:r>
            <a:endParaRPr lang="en-US" sz="2000" dirty="0">
              <a:latin typeface="Arial" pitchFamily="34" charset="0"/>
              <a:cs typeface="Arial" pitchFamily="34" charset="0"/>
            </a:endParaRPr>
          </a:p>
          <a:p>
            <a:pPr marL="0" indent="0">
              <a:buFontTx/>
              <a:buNone/>
              <a:defRPr/>
            </a:pPr>
            <a:endParaRPr lang="en-US" sz="1000" dirty="0">
              <a:latin typeface="Arial" pitchFamily="34" charset="0"/>
              <a:cs typeface="Arial" pitchFamily="34" charset="0"/>
            </a:endParaRPr>
          </a:p>
          <a:p>
            <a:pPr>
              <a:buFont typeface="Wingdings" pitchFamily="2" charset="2"/>
              <a:buChar char="§"/>
              <a:defRPr/>
            </a:pPr>
            <a:r>
              <a:rPr lang="en-US" sz="2400" dirty="0" smtClean="0">
                <a:latin typeface="Arial" pitchFamily="34" charset="0"/>
                <a:cs typeface="Arial" pitchFamily="34" charset="0"/>
              </a:rPr>
              <a:t>Require </a:t>
            </a:r>
            <a:r>
              <a:rPr lang="en-US" sz="2400" dirty="0">
                <a:latin typeface="Arial" pitchFamily="34" charset="0"/>
                <a:cs typeface="Arial" pitchFamily="34" charset="0"/>
              </a:rPr>
              <a:t>qualified and trained evaluators </a:t>
            </a:r>
            <a:endParaRPr lang="en-US" sz="2400" dirty="0" smtClean="0">
              <a:latin typeface="Arial" pitchFamily="34" charset="0"/>
              <a:cs typeface="Arial" pitchFamily="34" charset="0"/>
            </a:endParaRPr>
          </a:p>
          <a:p>
            <a:pPr marL="1371600" indent="-457200">
              <a:buFont typeface="Wingdings" pitchFamily="2" charset="2"/>
              <a:buChar char="ü"/>
              <a:defRPr/>
            </a:pPr>
            <a:r>
              <a:rPr lang="en-US" sz="2000" dirty="0" smtClean="0">
                <a:latin typeface="Arial" pitchFamily="34" charset="0"/>
                <a:cs typeface="Arial" pitchFamily="34" charset="0"/>
              </a:rPr>
              <a:t>How do we determine qualified?  Who does training?</a:t>
            </a:r>
          </a:p>
          <a:p>
            <a:pPr marL="1371600" indent="-457200">
              <a:buFont typeface="Wingdings" pitchFamily="2" charset="2"/>
              <a:buChar char="ü"/>
              <a:defRPr/>
            </a:pPr>
            <a:r>
              <a:rPr lang="en-US" sz="2000" dirty="0" smtClean="0">
                <a:latin typeface="Arial" pitchFamily="34" charset="0"/>
                <a:cs typeface="Arial" pitchFamily="34" charset="0"/>
              </a:rPr>
              <a:t>Which school administrators?  </a:t>
            </a:r>
          </a:p>
          <a:p>
            <a:pPr marL="1371600" indent="-457200">
              <a:buFont typeface="Wingdings" pitchFamily="2" charset="2"/>
              <a:buChar char="ü"/>
              <a:defRPr/>
            </a:pPr>
            <a:r>
              <a:rPr lang="en-US" sz="2000" dirty="0" smtClean="0">
                <a:latin typeface="Arial" pitchFamily="34" charset="0"/>
                <a:cs typeface="Arial" pitchFamily="34" charset="0"/>
              </a:rPr>
              <a:t>Required to perform </a:t>
            </a:r>
            <a:r>
              <a:rPr lang="en-US" sz="2000" dirty="0">
                <a:latin typeface="Arial" pitchFamily="34" charset="0"/>
                <a:cs typeface="Arial" pitchFamily="34" charset="0"/>
              </a:rPr>
              <a:t>summative </a:t>
            </a:r>
            <a:r>
              <a:rPr lang="en-US" sz="2000" dirty="0" smtClean="0">
                <a:latin typeface="Arial" pitchFamily="34" charset="0"/>
                <a:cs typeface="Arial" pitchFamily="34" charset="0"/>
              </a:rPr>
              <a:t>evaluations?</a:t>
            </a:r>
            <a:endParaRPr lang="en-US" sz="2000" dirty="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3862903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7500"/>
            <a:ext cx="91440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a:solidFill>
                  <a:srgbClr val="C00000"/>
                </a:solidFill>
                <a:latin typeface="Tahoma" pitchFamily="34" charset="0"/>
                <a:cs typeface="Tahoma" pitchFamily="34" charset="0"/>
              </a:rPr>
              <a:t>What the law </a:t>
            </a:r>
            <a:r>
              <a:rPr lang="en-US" sz="3200" b="1" dirty="0" smtClean="0">
                <a:solidFill>
                  <a:srgbClr val="C00000"/>
                </a:solidFill>
                <a:latin typeface="Tahoma" pitchFamily="34" charset="0"/>
                <a:cs typeface="Tahoma" pitchFamily="34" charset="0"/>
              </a:rPr>
              <a:t>Says #s (11 &amp; 12)</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3820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0000"/>
              </a:lnSpc>
              <a:buNone/>
              <a:defRPr/>
            </a:pPr>
            <a:r>
              <a:rPr lang="en-US" sz="2800" dirty="0" smtClean="0">
                <a:latin typeface="Arial" pitchFamily="34" charset="0"/>
                <a:cs typeface="Arial" pitchFamily="34" charset="0"/>
              </a:rPr>
              <a:t>(</a:t>
            </a:r>
            <a:r>
              <a:rPr lang="en-US" sz="2800" dirty="0">
                <a:latin typeface="Arial" pitchFamily="34" charset="0"/>
                <a:cs typeface="Arial" pitchFamily="34" charset="0"/>
              </a:rPr>
              <a:t>11)</a:t>
            </a:r>
            <a:r>
              <a:rPr lang="en-US" sz="2800" u="sng" dirty="0">
                <a:latin typeface="Arial" pitchFamily="34" charset="0"/>
                <a:cs typeface="Arial" pitchFamily="34" charset="0"/>
              </a:rPr>
              <a:t> must </a:t>
            </a:r>
            <a:r>
              <a:rPr lang="en-US" sz="2800" dirty="0">
                <a:latin typeface="Arial" pitchFamily="34" charset="0"/>
                <a:cs typeface="Arial" pitchFamily="34" charset="0"/>
              </a:rPr>
              <a:t>give teachers </a:t>
            </a:r>
            <a:r>
              <a:rPr lang="en-US" sz="2800" dirty="0">
                <a:solidFill>
                  <a:srgbClr val="C00000"/>
                </a:solidFill>
                <a:latin typeface="Arial" pitchFamily="34" charset="0"/>
                <a:cs typeface="Arial" pitchFamily="34" charset="0"/>
              </a:rPr>
              <a:t>not meeting professional teaching standards</a:t>
            </a:r>
            <a:r>
              <a:rPr lang="en-US" sz="2800" dirty="0">
                <a:latin typeface="Arial" pitchFamily="34" charset="0"/>
                <a:cs typeface="Arial" pitchFamily="34" charset="0"/>
              </a:rPr>
              <a:t> under clauses  (3) through (10) support to improve through a teacher improvement process that includes established goals and timelines; and</a:t>
            </a:r>
            <a:r>
              <a:rPr lang="en-US" sz="2800" dirty="0" smtClean="0">
                <a:latin typeface="Arial" pitchFamily="34" charset="0"/>
                <a:cs typeface="Arial" pitchFamily="34" charset="0"/>
              </a:rPr>
              <a:t>;</a:t>
            </a:r>
          </a:p>
          <a:p>
            <a:pPr marL="0" indent="0">
              <a:lnSpc>
                <a:spcPct val="80000"/>
              </a:lnSpc>
              <a:buNone/>
              <a:defRPr/>
            </a:pPr>
            <a:endParaRPr lang="en-US" sz="2800" dirty="0">
              <a:latin typeface="Arial" pitchFamily="34" charset="0"/>
              <a:cs typeface="Arial" pitchFamily="34" charset="0"/>
            </a:endParaRPr>
          </a:p>
          <a:p>
            <a:pPr marL="0" indent="0">
              <a:lnSpc>
                <a:spcPct val="80000"/>
              </a:lnSpc>
              <a:buNone/>
              <a:defRPr/>
            </a:pPr>
            <a:r>
              <a:rPr lang="en-US" sz="2800" dirty="0">
                <a:latin typeface="Arial" pitchFamily="34" charset="0"/>
                <a:cs typeface="Arial" pitchFamily="34" charset="0"/>
              </a:rPr>
              <a:t>(12) </a:t>
            </a:r>
            <a:r>
              <a:rPr lang="en-US" sz="2800" u="sng" dirty="0">
                <a:latin typeface="Arial" pitchFamily="34" charset="0"/>
                <a:cs typeface="Arial" pitchFamily="34" charset="0"/>
              </a:rPr>
              <a:t>must</a:t>
            </a:r>
            <a:r>
              <a:rPr lang="en-US" sz="2800" dirty="0">
                <a:latin typeface="Arial" pitchFamily="34" charset="0"/>
                <a:cs typeface="Arial" pitchFamily="34" charset="0"/>
              </a:rPr>
              <a:t> </a:t>
            </a:r>
            <a:r>
              <a:rPr lang="en-US" sz="2800" dirty="0">
                <a:solidFill>
                  <a:srgbClr val="C00000"/>
                </a:solidFill>
                <a:latin typeface="Arial" pitchFamily="34" charset="0"/>
                <a:cs typeface="Arial" pitchFamily="34" charset="0"/>
              </a:rPr>
              <a:t>discipline</a:t>
            </a:r>
            <a:r>
              <a:rPr lang="en-US" sz="2800" dirty="0">
                <a:latin typeface="Arial" pitchFamily="34" charset="0"/>
                <a:cs typeface="Arial" pitchFamily="34" charset="0"/>
              </a:rPr>
              <a:t> a teacher for not making adequate progress in the teacher improvement process under clause (11) that may include </a:t>
            </a:r>
            <a:r>
              <a:rPr lang="en-US" sz="2800" dirty="0">
                <a:solidFill>
                  <a:srgbClr val="C00000"/>
                </a:solidFill>
                <a:latin typeface="Arial" pitchFamily="34" charset="0"/>
                <a:cs typeface="Arial" pitchFamily="34" charset="0"/>
              </a:rPr>
              <a:t>a last chance warning, termination, discharge, nonrenewal, transfer to a different position, a leave of absence, or other discipline a school administrator determines is appropriate.</a:t>
            </a: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2506439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 y="-317500"/>
            <a:ext cx="91821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for # (11)</a:t>
            </a:r>
            <a:endParaRPr lang="en-US" sz="3200" b="1" dirty="0">
              <a:solidFill>
                <a:srgbClr val="C00000"/>
              </a:solidFill>
              <a:latin typeface="Tahoma" pitchFamily="34" charset="0"/>
              <a:cs typeface="Tahoma"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381000" y="1435100"/>
            <a:ext cx="83820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0000"/>
              </a:lnSpc>
              <a:buNone/>
              <a:defRPr/>
            </a:pPr>
            <a:r>
              <a:rPr lang="en-US" sz="2400" b="1" dirty="0" smtClean="0">
                <a:latin typeface="Arial" pitchFamily="34" charset="0"/>
                <a:cs typeface="Arial" pitchFamily="34" charset="0"/>
              </a:rPr>
              <a:t>Evaluation Results</a:t>
            </a:r>
          </a:p>
          <a:p>
            <a:pPr marL="0" indent="0">
              <a:lnSpc>
                <a:spcPct val="80000"/>
              </a:lnSpc>
              <a:buNone/>
              <a:defRPr/>
            </a:pPr>
            <a:endParaRPr lang="en-US" sz="1000" b="1" dirty="0" smtClean="0">
              <a:latin typeface="Arial" pitchFamily="34" charset="0"/>
              <a:cs typeface="Arial" pitchFamily="34" charset="0"/>
            </a:endParaRPr>
          </a:p>
          <a:p>
            <a:pPr marL="0" indent="0">
              <a:lnSpc>
                <a:spcPct val="80000"/>
              </a:lnSpc>
              <a:buNone/>
              <a:defRPr/>
            </a:pPr>
            <a:r>
              <a:rPr lang="en-US" sz="2400" dirty="0">
                <a:latin typeface="Arial" pitchFamily="34" charset="0"/>
                <a:cs typeface="Arial" pitchFamily="34" charset="0"/>
              </a:rPr>
              <a:t>T</a:t>
            </a:r>
            <a:r>
              <a:rPr lang="en-US" sz="2400" dirty="0" smtClean="0">
                <a:latin typeface="Arial" pitchFamily="34" charset="0"/>
                <a:cs typeface="Arial" pitchFamily="34" charset="0"/>
              </a:rPr>
              <a:t>eachers </a:t>
            </a:r>
            <a:r>
              <a:rPr lang="en-US" sz="2400" dirty="0">
                <a:latin typeface="Arial" pitchFamily="34" charset="0"/>
                <a:cs typeface="Arial" pitchFamily="34" charset="0"/>
              </a:rPr>
              <a:t>not meeting professional teaching standards under clauses  (3) through (10</a:t>
            </a:r>
            <a:r>
              <a:rPr lang="en-US" sz="2400" dirty="0" smtClean="0">
                <a:latin typeface="Arial" pitchFamily="34" charset="0"/>
                <a:cs typeface="Arial" pitchFamily="34" charset="0"/>
              </a:rPr>
              <a:t>)</a:t>
            </a:r>
          </a:p>
          <a:p>
            <a:pPr marL="0" indent="0">
              <a:lnSpc>
                <a:spcPct val="80000"/>
              </a:lnSpc>
              <a:buNone/>
              <a:defRPr/>
            </a:pPr>
            <a:endParaRPr lang="en-US" sz="2400" dirty="0" smtClean="0">
              <a:latin typeface="Arial" pitchFamily="34" charset="0"/>
              <a:cs typeface="Arial" pitchFamily="34" charset="0"/>
            </a:endParaRPr>
          </a:p>
          <a:p>
            <a:pPr marL="863600" indent="-406400">
              <a:lnSpc>
                <a:spcPct val="80000"/>
              </a:lnSpc>
              <a:buFont typeface="Wingdings" pitchFamily="2" charset="2"/>
              <a:buChar char="§"/>
              <a:defRPr/>
            </a:pPr>
            <a:r>
              <a:rPr lang="en-US" sz="2400" dirty="0" smtClean="0">
                <a:latin typeface="Arial" pitchFamily="34" charset="0"/>
                <a:cs typeface="Arial" pitchFamily="34" charset="0"/>
              </a:rPr>
              <a:t>How do these standards differ from clause (3) alone?</a:t>
            </a:r>
          </a:p>
          <a:p>
            <a:pPr marL="457200" indent="0">
              <a:lnSpc>
                <a:spcPct val="80000"/>
              </a:lnSpc>
              <a:buNone/>
              <a:defRPr/>
            </a:pPr>
            <a:endParaRPr lang="en-US" sz="2400" dirty="0" smtClean="0">
              <a:latin typeface="Arial" pitchFamily="34" charset="0"/>
              <a:cs typeface="Arial" pitchFamily="34" charset="0"/>
            </a:endParaRPr>
          </a:p>
          <a:p>
            <a:pPr marL="914400" indent="-457200">
              <a:lnSpc>
                <a:spcPct val="80000"/>
              </a:lnSpc>
              <a:buFont typeface="Wingdings" pitchFamily="2" charset="2"/>
              <a:buChar char="§"/>
              <a:defRPr/>
            </a:pPr>
            <a:r>
              <a:rPr lang="en-US" sz="2400" dirty="0">
                <a:latin typeface="Arial" pitchFamily="34" charset="0"/>
                <a:cs typeface="Arial" pitchFamily="34" charset="0"/>
              </a:rPr>
              <a:t>S</a:t>
            </a:r>
            <a:r>
              <a:rPr lang="en-US" sz="2400" dirty="0" smtClean="0">
                <a:latin typeface="Arial" pitchFamily="34" charset="0"/>
                <a:cs typeface="Arial" pitchFamily="34" charset="0"/>
              </a:rPr>
              <a:t>upport </a:t>
            </a:r>
            <a:r>
              <a:rPr lang="en-US" sz="2400" dirty="0">
                <a:latin typeface="Arial" pitchFamily="34" charset="0"/>
                <a:cs typeface="Arial" pitchFamily="34" charset="0"/>
              </a:rPr>
              <a:t>to </a:t>
            </a:r>
            <a:r>
              <a:rPr lang="en-US" sz="2400" dirty="0" smtClean="0">
                <a:latin typeface="Arial" pitchFamily="34" charset="0"/>
                <a:cs typeface="Arial" pitchFamily="34" charset="0"/>
              </a:rPr>
              <a:t>improve through </a:t>
            </a:r>
            <a:r>
              <a:rPr lang="en-US" sz="2400" dirty="0">
                <a:latin typeface="Arial" pitchFamily="34" charset="0"/>
                <a:cs typeface="Arial" pitchFamily="34" charset="0"/>
              </a:rPr>
              <a:t>a teacher improvement </a:t>
            </a:r>
            <a:r>
              <a:rPr lang="en-US" sz="2400" dirty="0" smtClean="0">
                <a:latin typeface="Arial" pitchFamily="34" charset="0"/>
                <a:cs typeface="Arial" pitchFamily="34" charset="0"/>
              </a:rPr>
              <a:t>process.</a:t>
            </a:r>
          </a:p>
          <a:p>
            <a:pPr marL="1365250" lvl="1" indent="-450850">
              <a:lnSpc>
                <a:spcPct val="80000"/>
              </a:lnSpc>
              <a:buFont typeface="Wingdings" pitchFamily="2" charset="2"/>
              <a:buChar char="ü"/>
              <a:defRPr/>
            </a:pPr>
            <a:r>
              <a:rPr lang="en-US" sz="2000" dirty="0" smtClean="0">
                <a:latin typeface="Arial" pitchFamily="34" charset="0"/>
                <a:cs typeface="Arial" pitchFamily="34" charset="0"/>
              </a:rPr>
              <a:t>Who </a:t>
            </a:r>
            <a:r>
              <a:rPr lang="en-US" sz="2000" dirty="0">
                <a:latin typeface="Arial" pitchFamily="34" charset="0"/>
                <a:cs typeface="Arial" pitchFamily="34" charset="0"/>
              </a:rPr>
              <a:t>and how </a:t>
            </a:r>
            <a:r>
              <a:rPr lang="en-US" sz="2000" dirty="0" smtClean="0">
                <a:latin typeface="Arial" pitchFamily="34" charset="0"/>
                <a:cs typeface="Arial" pitchFamily="34" charset="0"/>
              </a:rPr>
              <a:t>decided?</a:t>
            </a:r>
          </a:p>
          <a:p>
            <a:pPr marL="1365250" lvl="1" indent="-450850">
              <a:lnSpc>
                <a:spcPct val="80000"/>
              </a:lnSpc>
              <a:buFont typeface="Wingdings" pitchFamily="2" charset="2"/>
              <a:buChar char="ü"/>
              <a:defRPr/>
            </a:pPr>
            <a:r>
              <a:rPr lang="en-US" sz="2000" dirty="0" smtClean="0">
                <a:latin typeface="Arial" pitchFamily="34" charset="0"/>
                <a:cs typeface="Arial" pitchFamily="34" charset="0"/>
              </a:rPr>
              <a:t>How detailed in model?</a:t>
            </a:r>
          </a:p>
          <a:p>
            <a:pPr marL="1365250" lvl="1" indent="-450850">
              <a:lnSpc>
                <a:spcPct val="80000"/>
              </a:lnSpc>
              <a:buFont typeface="Wingdings" pitchFamily="2" charset="2"/>
              <a:buChar char="§"/>
              <a:defRPr/>
            </a:pPr>
            <a:endParaRPr lang="en-US" sz="2400" dirty="0">
              <a:latin typeface="Arial" pitchFamily="34" charset="0"/>
              <a:cs typeface="Arial" pitchFamily="34" charset="0"/>
            </a:endParaRPr>
          </a:p>
          <a:p>
            <a:pPr marL="914400" indent="-457200">
              <a:lnSpc>
                <a:spcPct val="80000"/>
              </a:lnSpc>
              <a:buFont typeface="Wingdings" pitchFamily="2" charset="2"/>
              <a:buChar char="§"/>
              <a:defRPr/>
            </a:pPr>
            <a:r>
              <a:rPr lang="en-US" sz="2400" dirty="0" smtClean="0">
                <a:latin typeface="Arial" pitchFamily="34" charset="0"/>
                <a:cs typeface="Arial" pitchFamily="34" charset="0"/>
              </a:rPr>
              <a:t>Established goals </a:t>
            </a:r>
            <a:r>
              <a:rPr lang="en-US" sz="2400" dirty="0">
                <a:latin typeface="Arial" pitchFamily="34" charset="0"/>
                <a:cs typeface="Arial" pitchFamily="34" charset="0"/>
              </a:rPr>
              <a:t>and </a:t>
            </a:r>
            <a:r>
              <a:rPr lang="en-US" sz="2400" dirty="0" smtClean="0">
                <a:latin typeface="Arial" pitchFamily="34" charset="0"/>
                <a:cs typeface="Arial" pitchFamily="34" charset="0"/>
              </a:rPr>
              <a:t>timelines.</a:t>
            </a:r>
          </a:p>
          <a:p>
            <a:pPr marL="1371600" indent="-457200">
              <a:lnSpc>
                <a:spcPct val="80000"/>
              </a:lnSpc>
              <a:buFont typeface="Wingdings" pitchFamily="2" charset="2"/>
              <a:buChar char="ü"/>
              <a:defRPr/>
            </a:pPr>
            <a:r>
              <a:rPr lang="en-US" sz="2000" dirty="0" smtClean="0">
                <a:latin typeface="Arial" pitchFamily="34" charset="0"/>
                <a:cs typeface="Arial" pitchFamily="34" charset="0"/>
              </a:rPr>
              <a:t>How are goal set?</a:t>
            </a:r>
          </a:p>
          <a:p>
            <a:pPr marL="1371600" lvl="1" indent="-457200">
              <a:lnSpc>
                <a:spcPct val="80000"/>
              </a:lnSpc>
              <a:buFont typeface="Wingdings" pitchFamily="2" charset="2"/>
              <a:buChar char="ü"/>
              <a:defRPr/>
            </a:pPr>
            <a:r>
              <a:rPr lang="en-US" sz="2000" dirty="0" smtClean="0">
                <a:latin typeface="Arial" pitchFamily="34" charset="0"/>
                <a:cs typeface="Arial" pitchFamily="34" charset="0"/>
              </a:rPr>
              <a:t>What kind of timelines are appropriate?</a:t>
            </a:r>
            <a:endParaRPr lang="en-US" sz="2000" dirty="0">
              <a:latin typeface="Arial" pitchFamily="34" charset="0"/>
              <a:cs typeface="Arial" pitchFamily="34" charset="0"/>
            </a:endParaRPr>
          </a:p>
          <a:p>
            <a:pPr marL="0" indent="0">
              <a:lnSpc>
                <a:spcPct val="80000"/>
              </a:lnSpc>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779347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 y="-317500"/>
            <a:ext cx="9182100" cy="70310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marL="0" indent="0" algn="l"/>
            <a:r>
              <a:rPr lang="en-US" sz="3200" b="1" dirty="0" smtClean="0">
                <a:solidFill>
                  <a:srgbClr val="C00000"/>
                </a:solidFill>
                <a:latin typeface="Tahoma" pitchFamily="34" charset="0"/>
                <a:cs typeface="Tahoma" pitchFamily="34" charset="0"/>
              </a:rPr>
              <a:t>Issues for # (12) </a:t>
            </a:r>
            <a:endParaRPr lang="en-US" sz="3200" b="1" dirty="0">
              <a:solidFill>
                <a:srgbClr val="C00000"/>
              </a:solidFill>
              <a:latin typeface="Tahoma" pitchFamily="34" charset="0"/>
              <a:cs typeface="Tahoma" pitchFamily="34" charset="0"/>
            </a:endParaRPr>
          </a:p>
        </p:txBody>
      </p:sp>
      <p:sp>
        <p:nvSpPr>
          <p:cNvPr id="2" name="Text Placeholder 1"/>
          <p:cNvSpPr>
            <a:spLocks noGrp="1"/>
          </p:cNvSpPr>
          <p:nvPr>
            <p:ph type="body" idx="1"/>
          </p:nvPr>
        </p:nvSpPr>
        <p:spPr/>
        <p:txBody>
          <a:bodyPr/>
          <a:lstStyle/>
          <a:p>
            <a:pPr>
              <a:lnSpc>
                <a:spcPct val="80000"/>
              </a:lnSpc>
              <a:defRPr/>
            </a:pPr>
            <a:r>
              <a:rPr lang="en-US" dirty="0">
                <a:latin typeface="Arial" pitchFamily="34" charset="0"/>
                <a:cs typeface="Arial" pitchFamily="34" charset="0"/>
              </a:rPr>
              <a:t>Not making adequate progress</a:t>
            </a:r>
          </a:p>
        </p:txBody>
      </p:sp>
      <p:sp>
        <p:nvSpPr>
          <p:cNvPr id="3" name="Content Placeholder 2"/>
          <p:cNvSpPr>
            <a:spLocks noGrp="1"/>
          </p:cNvSpPr>
          <p:nvPr>
            <p:ph sz="half" idx="2"/>
          </p:nvPr>
        </p:nvSpPr>
        <p:spPr>
          <a:ln w="25400" cmpd="sng">
            <a:solidFill>
              <a:schemeClr val="tx2">
                <a:lumMod val="60000"/>
                <a:lumOff val="40000"/>
              </a:schemeClr>
            </a:solidFill>
            <a:prstDash val="solid"/>
          </a:ln>
        </p:spPr>
        <p:txBody>
          <a:bodyPr/>
          <a:lstStyle/>
          <a:p>
            <a:pPr marL="0" indent="0">
              <a:lnSpc>
                <a:spcPct val="80000"/>
              </a:lnSpc>
              <a:buNone/>
              <a:defRPr/>
            </a:pPr>
            <a:endParaRPr lang="en-US" dirty="0">
              <a:latin typeface="Arial" pitchFamily="34" charset="0"/>
              <a:cs typeface="Arial" pitchFamily="34" charset="0"/>
            </a:endParaRPr>
          </a:p>
          <a:p>
            <a:pPr>
              <a:lnSpc>
                <a:spcPct val="80000"/>
              </a:lnSpc>
              <a:buFont typeface="Wingdings" pitchFamily="2" charset="2"/>
              <a:buChar char="ü"/>
              <a:defRPr/>
            </a:pPr>
            <a:r>
              <a:rPr lang="en-US" dirty="0" smtClean="0">
                <a:latin typeface="Arial" pitchFamily="34" charset="0"/>
                <a:cs typeface="Arial" pitchFamily="34" charset="0"/>
              </a:rPr>
              <a:t>What is </a:t>
            </a:r>
            <a:r>
              <a:rPr lang="en-US" dirty="0">
                <a:latin typeface="Arial" pitchFamily="34" charset="0"/>
                <a:cs typeface="Arial" pitchFamily="34" charset="0"/>
              </a:rPr>
              <a:t>adequate</a:t>
            </a:r>
            <a:r>
              <a:rPr lang="en-US" dirty="0" smtClean="0">
                <a:latin typeface="Arial" pitchFamily="34" charset="0"/>
                <a:cs typeface="Arial" pitchFamily="34" charset="0"/>
              </a:rPr>
              <a:t>?</a:t>
            </a:r>
          </a:p>
          <a:p>
            <a:pPr marL="0" indent="0">
              <a:lnSpc>
                <a:spcPct val="80000"/>
              </a:lnSpc>
              <a:buNone/>
              <a:defRPr/>
            </a:pPr>
            <a:endParaRPr lang="en-US" dirty="0">
              <a:latin typeface="Arial" pitchFamily="34" charset="0"/>
              <a:cs typeface="Arial" pitchFamily="34" charset="0"/>
            </a:endParaRPr>
          </a:p>
          <a:p>
            <a:pPr>
              <a:lnSpc>
                <a:spcPct val="80000"/>
              </a:lnSpc>
              <a:buFont typeface="Wingdings" pitchFamily="2" charset="2"/>
              <a:buChar char="ü"/>
              <a:defRPr/>
            </a:pPr>
            <a:r>
              <a:rPr lang="en-US" dirty="0">
                <a:latin typeface="Arial" pitchFamily="34" charset="0"/>
                <a:cs typeface="Arial" pitchFamily="34" charset="0"/>
              </a:rPr>
              <a:t>Who will decide</a:t>
            </a:r>
            <a:r>
              <a:rPr lang="en-US" dirty="0" smtClean="0">
                <a:latin typeface="Arial" pitchFamily="34" charset="0"/>
                <a:cs typeface="Arial" pitchFamily="34" charset="0"/>
              </a:rPr>
              <a:t>?</a:t>
            </a:r>
          </a:p>
          <a:p>
            <a:pPr marL="0" indent="0">
              <a:lnSpc>
                <a:spcPct val="80000"/>
              </a:lnSpc>
              <a:buNone/>
              <a:defRPr/>
            </a:pPr>
            <a:endParaRPr lang="en-US" dirty="0">
              <a:latin typeface="Arial" pitchFamily="34" charset="0"/>
              <a:cs typeface="Arial" pitchFamily="34" charset="0"/>
            </a:endParaRPr>
          </a:p>
          <a:p>
            <a:pPr>
              <a:lnSpc>
                <a:spcPct val="80000"/>
              </a:lnSpc>
              <a:buFont typeface="Wingdings" pitchFamily="2" charset="2"/>
              <a:buChar char="ü"/>
              <a:defRPr/>
            </a:pPr>
            <a:r>
              <a:rPr lang="en-US" dirty="0">
                <a:latin typeface="Arial" pitchFamily="34" charset="0"/>
                <a:cs typeface="Arial" pitchFamily="34" charset="0"/>
              </a:rPr>
              <a:t>Will it require another </a:t>
            </a:r>
            <a:r>
              <a:rPr lang="en-US" dirty="0" smtClean="0">
                <a:latin typeface="Arial" pitchFamily="34" charset="0"/>
                <a:cs typeface="Arial" pitchFamily="34" charset="0"/>
              </a:rPr>
              <a:t>summative?</a:t>
            </a:r>
          </a:p>
          <a:p>
            <a:pPr marL="0" indent="0">
              <a:lnSpc>
                <a:spcPct val="80000"/>
              </a:lnSpc>
              <a:buNone/>
              <a:defRPr/>
            </a:pPr>
            <a:endParaRPr lang="en-US" dirty="0">
              <a:latin typeface="Arial" pitchFamily="34" charset="0"/>
              <a:cs typeface="Arial" pitchFamily="34" charset="0"/>
            </a:endParaRPr>
          </a:p>
          <a:p>
            <a:pPr>
              <a:lnSpc>
                <a:spcPct val="80000"/>
              </a:lnSpc>
              <a:buFont typeface="Wingdings" pitchFamily="2" charset="2"/>
              <a:buChar char="ü"/>
              <a:defRPr/>
            </a:pPr>
            <a:r>
              <a:rPr lang="en-US" dirty="0">
                <a:latin typeface="Arial" pitchFamily="34" charset="0"/>
                <a:cs typeface="Arial" pitchFamily="34" charset="0"/>
              </a:rPr>
              <a:t>Will peer review count?</a:t>
            </a:r>
          </a:p>
          <a:p>
            <a:endParaRPr lang="en-US" dirty="0"/>
          </a:p>
        </p:txBody>
      </p:sp>
      <p:sp>
        <p:nvSpPr>
          <p:cNvPr id="4" name="Text Placeholder 3"/>
          <p:cNvSpPr>
            <a:spLocks noGrp="1"/>
          </p:cNvSpPr>
          <p:nvPr>
            <p:ph type="body" sz="quarter" idx="3"/>
          </p:nvPr>
        </p:nvSpPr>
        <p:spPr>
          <a:xfrm>
            <a:off x="4645025" y="1535113"/>
            <a:ext cx="4041775" cy="369887"/>
          </a:xfrm>
        </p:spPr>
        <p:txBody>
          <a:bodyPr/>
          <a:lstStyle/>
          <a:p>
            <a:r>
              <a:rPr lang="en-US" sz="2800" dirty="0" smtClean="0"/>
              <a:t>May Include:</a:t>
            </a:r>
            <a:endParaRPr lang="en-US" sz="2800" dirty="0"/>
          </a:p>
        </p:txBody>
      </p:sp>
      <p:sp>
        <p:nvSpPr>
          <p:cNvPr id="5" name="Content Placeholder 4"/>
          <p:cNvSpPr>
            <a:spLocks noGrp="1"/>
          </p:cNvSpPr>
          <p:nvPr>
            <p:ph sz="quarter" idx="4"/>
          </p:nvPr>
        </p:nvSpPr>
        <p:spPr>
          <a:ln w="25400">
            <a:solidFill>
              <a:schemeClr val="tx2">
                <a:lumMod val="60000"/>
                <a:lumOff val="40000"/>
              </a:schemeClr>
            </a:solidFill>
          </a:ln>
        </p:spPr>
        <p:txBody>
          <a:bodyPr/>
          <a:lstStyle/>
          <a:p>
            <a:pPr marL="457200" indent="-457200">
              <a:lnSpc>
                <a:spcPct val="80000"/>
              </a:lnSpc>
              <a:spcBef>
                <a:spcPts val="1200"/>
              </a:spcBef>
              <a:buFont typeface="Wingdings" pitchFamily="2" charset="2"/>
              <a:buChar char="ü"/>
              <a:defRPr/>
            </a:pPr>
            <a:r>
              <a:rPr lang="en-US" dirty="0">
                <a:latin typeface="Arial" pitchFamily="34" charset="0"/>
                <a:cs typeface="Arial" pitchFamily="34" charset="0"/>
              </a:rPr>
              <a:t>a last chance </a:t>
            </a:r>
            <a:r>
              <a:rPr lang="en-US" dirty="0" smtClean="0">
                <a:latin typeface="Arial" pitchFamily="34" charset="0"/>
                <a:cs typeface="Arial" pitchFamily="34" charset="0"/>
              </a:rPr>
              <a:t>warning,</a:t>
            </a:r>
          </a:p>
          <a:p>
            <a:pPr marL="457200" indent="-457200">
              <a:lnSpc>
                <a:spcPct val="80000"/>
              </a:lnSpc>
              <a:spcBef>
                <a:spcPts val="1200"/>
              </a:spcBef>
              <a:buFont typeface="Wingdings" pitchFamily="2" charset="2"/>
              <a:buChar char="ü"/>
              <a:defRPr/>
            </a:pPr>
            <a:r>
              <a:rPr lang="en-US" dirty="0" smtClean="0">
                <a:latin typeface="Arial" pitchFamily="34" charset="0"/>
                <a:cs typeface="Arial" pitchFamily="34" charset="0"/>
              </a:rPr>
              <a:t>termination</a:t>
            </a:r>
            <a:r>
              <a:rPr lang="en-US" dirty="0">
                <a:latin typeface="Arial" pitchFamily="34" charset="0"/>
                <a:cs typeface="Arial" pitchFamily="34" charset="0"/>
              </a:rPr>
              <a:t>, </a:t>
            </a:r>
            <a:endParaRPr lang="en-US" dirty="0" smtClean="0">
              <a:latin typeface="Arial" pitchFamily="34" charset="0"/>
              <a:cs typeface="Arial" pitchFamily="34" charset="0"/>
            </a:endParaRPr>
          </a:p>
          <a:p>
            <a:pPr marL="457200" indent="-457200">
              <a:lnSpc>
                <a:spcPct val="80000"/>
              </a:lnSpc>
              <a:spcBef>
                <a:spcPts val="1200"/>
              </a:spcBef>
              <a:buFont typeface="Wingdings" pitchFamily="2" charset="2"/>
              <a:buChar char="ü"/>
              <a:defRPr/>
            </a:pPr>
            <a:r>
              <a:rPr lang="en-US" dirty="0" smtClean="0">
                <a:latin typeface="Arial" pitchFamily="34" charset="0"/>
                <a:cs typeface="Arial" pitchFamily="34" charset="0"/>
              </a:rPr>
              <a:t>discharge</a:t>
            </a:r>
            <a:r>
              <a:rPr lang="en-US" dirty="0">
                <a:latin typeface="Arial" pitchFamily="34" charset="0"/>
                <a:cs typeface="Arial" pitchFamily="34" charset="0"/>
              </a:rPr>
              <a:t>, </a:t>
            </a:r>
          </a:p>
          <a:p>
            <a:pPr marL="457200" indent="-457200">
              <a:lnSpc>
                <a:spcPct val="80000"/>
              </a:lnSpc>
              <a:spcBef>
                <a:spcPts val="1200"/>
              </a:spcBef>
              <a:buFont typeface="Wingdings" pitchFamily="2" charset="2"/>
              <a:buChar char="ü"/>
              <a:defRPr/>
            </a:pPr>
            <a:r>
              <a:rPr lang="en-US" dirty="0">
                <a:latin typeface="Arial" pitchFamily="34" charset="0"/>
                <a:cs typeface="Arial" pitchFamily="34" charset="0"/>
              </a:rPr>
              <a:t>nonrenewal, </a:t>
            </a:r>
          </a:p>
          <a:p>
            <a:pPr marL="457200" indent="-457200">
              <a:lnSpc>
                <a:spcPct val="80000"/>
              </a:lnSpc>
              <a:spcBef>
                <a:spcPts val="1200"/>
              </a:spcBef>
              <a:buFont typeface="Wingdings" pitchFamily="2" charset="2"/>
              <a:buChar char="ü"/>
              <a:defRPr/>
            </a:pPr>
            <a:r>
              <a:rPr lang="en-US" dirty="0">
                <a:latin typeface="Arial" pitchFamily="34" charset="0"/>
                <a:cs typeface="Arial" pitchFamily="34" charset="0"/>
              </a:rPr>
              <a:t>transfer to a different position, </a:t>
            </a:r>
          </a:p>
          <a:p>
            <a:pPr marL="457200" indent="-457200">
              <a:lnSpc>
                <a:spcPct val="80000"/>
              </a:lnSpc>
              <a:spcBef>
                <a:spcPts val="1200"/>
              </a:spcBef>
              <a:buFont typeface="Wingdings" pitchFamily="2" charset="2"/>
              <a:buChar char="ü"/>
              <a:defRPr/>
            </a:pPr>
            <a:r>
              <a:rPr lang="en-US" dirty="0">
                <a:latin typeface="Arial" pitchFamily="34" charset="0"/>
                <a:cs typeface="Arial" pitchFamily="34" charset="0"/>
              </a:rPr>
              <a:t>a leave of absence, or </a:t>
            </a:r>
          </a:p>
          <a:p>
            <a:pPr marL="457200" indent="-457200">
              <a:lnSpc>
                <a:spcPct val="80000"/>
              </a:lnSpc>
              <a:spcBef>
                <a:spcPts val="1200"/>
              </a:spcBef>
              <a:buFont typeface="Wingdings" pitchFamily="2" charset="2"/>
              <a:buChar char="ü"/>
              <a:defRPr/>
            </a:pPr>
            <a:r>
              <a:rPr lang="en-US" dirty="0">
                <a:latin typeface="Arial" pitchFamily="34" charset="0"/>
                <a:cs typeface="Arial" pitchFamily="34" charset="0"/>
              </a:rPr>
              <a:t>other discipline a school administrator determines is appropriate</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10" name="Text Placeholder 3"/>
          <p:cNvSpPr txBox="1">
            <a:spLocks/>
          </p:cNvSpPr>
          <p:nvPr/>
        </p:nvSpPr>
        <p:spPr bwMode="auto">
          <a:xfrm>
            <a:off x="450056" y="6340478"/>
            <a:ext cx="8205788" cy="3698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Font typeface="Arial" charset="0"/>
              <a:buNone/>
              <a:defRPr sz="2400" b="1" kern="1200">
                <a:solidFill>
                  <a:schemeClr val="tx1"/>
                </a:solidFill>
                <a:latin typeface="+mn-lt"/>
                <a:ea typeface="+mn-ea"/>
                <a:cs typeface="+mn-cs"/>
              </a:defRPr>
            </a:lvl1pPr>
            <a:lvl2pPr marL="457200" indent="0" algn="l" rtl="0" eaLnBrk="0" fontAlgn="base" hangingPunct="0">
              <a:spcBef>
                <a:spcPct val="20000"/>
              </a:spcBef>
              <a:spcAft>
                <a:spcPct val="0"/>
              </a:spcAft>
              <a:buFont typeface="Arial" charset="0"/>
              <a:buNone/>
              <a:defRPr sz="2000" b="1"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charset="0"/>
              <a:buNone/>
              <a:defRPr sz="1800" b="1"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charset="0"/>
              <a:buNone/>
              <a:defRPr sz="1600" b="1"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sz="2800" dirty="0" smtClean="0">
                <a:solidFill>
                  <a:srgbClr val="C00000"/>
                </a:solidFill>
              </a:rPr>
              <a:t>Is this consistent with other parts of the statute?</a:t>
            </a:r>
            <a:endParaRPr lang="en-US" sz="2800" dirty="0">
              <a:solidFill>
                <a:srgbClr val="C00000"/>
              </a:solidFill>
            </a:endParaRPr>
          </a:p>
        </p:txBody>
      </p:sp>
    </p:spTree>
    <p:extLst>
      <p:ext uri="{BB962C8B-B14F-4D97-AF65-F5344CB8AC3E}">
        <p14:creationId xmlns:p14="http://schemas.microsoft.com/office/powerpoint/2010/main" val="11531205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388"/>
            <a:ext cx="9144000" cy="6861313"/>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eaLnBrk="1" hangingPunct="1">
              <a:buNone/>
            </a:pPr>
            <a:endParaRPr lang="en-US" dirty="0">
              <a:latin typeface="Arial" pitchFamily="34" charset="0"/>
              <a:cs typeface="Arial" pitchFamily="34" charset="0"/>
            </a:endParaRPr>
          </a:p>
        </p:txBody>
      </p:sp>
      <p:sp>
        <p:nvSpPr>
          <p:cNvPr id="15364" name="Title 1"/>
          <p:cNvSpPr>
            <a:spLocks noGrp="1"/>
          </p:cNvSpPr>
          <p:nvPr>
            <p:ph type="title"/>
          </p:nvPr>
        </p:nvSpPr>
        <p:spPr/>
        <p:txBody>
          <a:bodyPr/>
          <a:lstStyle/>
          <a:p>
            <a:pPr algn="l" eaLnBrk="1" hangingPunct="1"/>
            <a:r>
              <a:rPr lang="en-US" sz="3200" b="1" dirty="0" smtClean="0">
                <a:solidFill>
                  <a:srgbClr val="C00000"/>
                </a:solidFill>
                <a:latin typeface="Tahoma" pitchFamily="34" charset="0"/>
                <a:cs typeface="Tahoma" pitchFamily="34" charset="0"/>
              </a:rPr>
              <a:t>How to get the work done?</a:t>
            </a:r>
            <a:endParaRPr lang="en-US" sz="3200" b="1" dirty="0" smtClean="0">
              <a:solidFill>
                <a:srgbClr val="C00000"/>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tent Placeholder 2"/>
          <p:cNvSpPr txBox="1">
            <a:spLocks/>
          </p:cNvSpPr>
          <p:nvPr/>
        </p:nvSpPr>
        <p:spPr>
          <a:xfrm>
            <a:off x="228600" y="1600200"/>
            <a:ext cx="8357394" cy="4724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b="1" dirty="0" smtClean="0">
                <a:latin typeface="Arial" pitchFamily="34" charset="0"/>
                <a:cs typeface="Arial" pitchFamily="34" charset="0"/>
              </a:rPr>
              <a:t>Agreement on Fundamentals</a:t>
            </a:r>
          </a:p>
          <a:p>
            <a:pPr marL="0" indent="0">
              <a:buNone/>
            </a:pPr>
            <a:endParaRPr lang="en-US" sz="2800" b="1" i="1" dirty="0" smtClean="0">
              <a:latin typeface="Arial" pitchFamily="34" charset="0"/>
              <a:cs typeface="Arial" pitchFamily="34" charset="0"/>
            </a:endParaRPr>
          </a:p>
          <a:p>
            <a:pPr marL="914400" indent="-457200">
              <a:buFont typeface="Wingdings" pitchFamily="2" charset="2"/>
              <a:buChar char="q"/>
            </a:pPr>
            <a:r>
              <a:rPr lang="en-US" sz="2800" dirty="0" smtClean="0">
                <a:latin typeface="Arial" pitchFamily="34" charset="0"/>
                <a:cs typeface="Arial" pitchFamily="34" charset="0"/>
              </a:rPr>
              <a:t>What are the </a:t>
            </a:r>
            <a:r>
              <a:rPr lang="en-US" sz="2800" u="sng" dirty="0" smtClean="0">
                <a:latin typeface="Arial" pitchFamily="34" charset="0"/>
                <a:cs typeface="Arial" pitchFamily="34" charset="0"/>
              </a:rPr>
              <a:t>model components</a:t>
            </a:r>
            <a:r>
              <a:rPr lang="en-US" sz="2800" dirty="0" smtClean="0">
                <a:latin typeface="Arial" pitchFamily="34" charset="0"/>
                <a:cs typeface="Arial" pitchFamily="34" charset="0"/>
              </a:rPr>
              <a:t>?</a:t>
            </a:r>
          </a:p>
          <a:p>
            <a:pPr marL="457200" indent="0">
              <a:buNone/>
            </a:pPr>
            <a:endParaRPr lang="en-US" sz="2800" dirty="0" smtClean="0">
              <a:latin typeface="Arial" pitchFamily="34" charset="0"/>
              <a:cs typeface="Arial" pitchFamily="34" charset="0"/>
            </a:endParaRPr>
          </a:p>
          <a:p>
            <a:pPr marL="914400" indent="-457200">
              <a:buFont typeface="Wingdings" pitchFamily="2" charset="2"/>
              <a:buChar char="q"/>
            </a:pPr>
            <a:r>
              <a:rPr lang="en-US" sz="2800" dirty="0" smtClean="0">
                <a:latin typeface="Arial" pitchFamily="34" charset="0"/>
                <a:cs typeface="Arial" pitchFamily="34" charset="0"/>
              </a:rPr>
              <a:t>How many </a:t>
            </a:r>
            <a:r>
              <a:rPr lang="en-US" sz="2800" u="sng" dirty="0" smtClean="0">
                <a:latin typeface="Arial" pitchFamily="34" charset="0"/>
                <a:cs typeface="Arial" pitchFamily="34" charset="0"/>
              </a:rPr>
              <a:t>performance categories</a:t>
            </a:r>
            <a:r>
              <a:rPr lang="en-US" sz="2800" dirty="0" smtClean="0">
                <a:latin typeface="Arial" pitchFamily="34" charset="0"/>
                <a:cs typeface="Arial" pitchFamily="34" charset="0"/>
              </a:rPr>
              <a:t>?</a:t>
            </a:r>
          </a:p>
          <a:p>
            <a:pPr marL="457200" indent="0">
              <a:buNone/>
            </a:pPr>
            <a:endParaRPr lang="en-US" sz="2800" dirty="0" smtClean="0">
              <a:latin typeface="Arial" pitchFamily="34" charset="0"/>
              <a:cs typeface="Arial" pitchFamily="34" charset="0"/>
            </a:endParaRPr>
          </a:p>
          <a:p>
            <a:pPr marL="914400" indent="-457200">
              <a:buFont typeface="Wingdings" pitchFamily="2" charset="2"/>
              <a:buChar char="q"/>
            </a:pPr>
            <a:r>
              <a:rPr lang="en-US" sz="2800" dirty="0" smtClean="0">
                <a:latin typeface="Arial" pitchFamily="34" charset="0"/>
                <a:cs typeface="Arial" pitchFamily="34" charset="0"/>
              </a:rPr>
              <a:t>What does the </a:t>
            </a:r>
            <a:r>
              <a:rPr lang="en-US" sz="2800" u="sng" dirty="0" smtClean="0">
                <a:latin typeface="Arial" pitchFamily="34" charset="0"/>
                <a:cs typeface="Arial" pitchFamily="34" charset="0"/>
              </a:rPr>
              <a:t>process</a:t>
            </a:r>
            <a:r>
              <a:rPr lang="en-US" sz="2800" dirty="0" smtClean="0">
                <a:latin typeface="Arial" pitchFamily="34" charset="0"/>
                <a:cs typeface="Arial" pitchFamily="34" charset="0"/>
              </a:rPr>
              <a:t> look like?</a:t>
            </a:r>
          </a:p>
          <a:p>
            <a:pPr marL="914400" indent="-457200"/>
            <a:endParaRPr lang="en-US" sz="2800" dirty="0" smtClean="0">
              <a:latin typeface="Arial" pitchFamily="34" charset="0"/>
              <a:cs typeface="Arial" pitchFamily="34" charset="0"/>
            </a:endParaRPr>
          </a:p>
          <a:p>
            <a:pPr marL="800100"/>
            <a:endParaRPr lang="en-US" sz="2800" dirty="0" smtClean="0">
              <a:latin typeface="Arial" pitchFamily="34" charset="0"/>
              <a:cs typeface="Arial" pitchFamily="34" charset="0"/>
            </a:endParaRPr>
          </a:p>
          <a:p>
            <a:pPr marL="800100"/>
            <a:endParaRPr lang="en-US" sz="2800" b="1" i="1" dirty="0" smtClean="0">
              <a:latin typeface="Arial" pitchFamily="34" charset="0"/>
              <a:cs typeface="Arial" pitchFamily="34" charset="0"/>
            </a:endParaRPr>
          </a:p>
          <a:p>
            <a:pPr marL="0" indent="0">
              <a:buNone/>
            </a:pPr>
            <a:endParaRPr lang="en-US" sz="2800" b="1" i="1" dirty="0" smtClean="0">
              <a:latin typeface="Arial" pitchFamily="34" charset="0"/>
              <a:cs typeface="Arial" pitchFamily="34" charset="0"/>
            </a:endParaRPr>
          </a:p>
          <a:p>
            <a:pPr marL="0" indent="0">
              <a:buNone/>
            </a:pPr>
            <a:endParaRPr lang="en-US" sz="2800" b="1" i="1" dirty="0">
              <a:latin typeface="Arial" pitchFamily="34" charset="0"/>
              <a:cs typeface="Arial" pitchFamily="34" charset="0"/>
            </a:endParaRPr>
          </a:p>
          <a:p>
            <a:pPr marL="0" indent="0">
              <a:buNone/>
            </a:pPr>
            <a:endParaRPr lang="en-US" sz="2800" b="1" dirty="0" smtClean="0">
              <a:latin typeface="Arial" pitchFamily="34" charset="0"/>
              <a:cs typeface="Arial" pitchFamily="34" charset="0"/>
            </a:endParaRPr>
          </a:p>
          <a:p>
            <a:pPr marL="0" indent="0">
              <a:buNone/>
            </a:pPr>
            <a:endParaRPr lang="en-US" sz="900" b="1" dirty="0" smtClean="0">
              <a:latin typeface="Arial" pitchFamily="34" charset="0"/>
              <a:cs typeface="Arial" pitchFamily="34" charset="0"/>
            </a:endParaRPr>
          </a:p>
          <a:p>
            <a:pPr marL="0" indent="0" fontAlgn="auto">
              <a:spcAft>
                <a:spcPts val="0"/>
              </a:spcAft>
              <a:buFontTx/>
              <a:buNone/>
              <a:defRPr/>
            </a:pPr>
            <a:endParaRPr lang="en-US" sz="900" dirty="0" smtClean="0">
              <a:latin typeface="Arial" pitchFamily="34" charset="0"/>
              <a:cs typeface="Arial" pitchFamily="34" charset="0"/>
            </a:endParaRPr>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2855047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04800"/>
            <a:ext cx="9144000" cy="6861313"/>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69900" y="304800"/>
            <a:ext cx="8229600" cy="1143000"/>
          </a:xfrm>
        </p:spPr>
        <p:txBody>
          <a:bodyPr/>
          <a:lstStyle/>
          <a:p>
            <a:pPr algn="l" eaLnBrk="1" hangingPunct="1"/>
            <a:r>
              <a:rPr lang="en-US" sz="3200" b="1" dirty="0" smtClean="0">
                <a:solidFill>
                  <a:srgbClr val="C00000"/>
                </a:solidFill>
                <a:latin typeface="Tahoma" pitchFamily="34" charset="0"/>
                <a:cs typeface="Tahoma" pitchFamily="34" charset="0"/>
              </a:rPr>
              <a:t>Agreement </a:t>
            </a:r>
            <a:r>
              <a:rPr lang="en-US" sz="3200" b="1" dirty="0">
                <a:solidFill>
                  <a:srgbClr val="C00000"/>
                </a:solidFill>
                <a:latin typeface="Tahoma" pitchFamily="34" charset="0"/>
                <a:cs typeface="Tahoma" pitchFamily="34" charset="0"/>
              </a:rPr>
              <a:t>on Fundamentals</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4582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b="1" dirty="0" smtClean="0">
                <a:latin typeface="Arial" pitchFamily="34" charset="0"/>
                <a:cs typeface="Arial" pitchFamily="34" charset="0"/>
              </a:rPr>
              <a:t>Components </a:t>
            </a:r>
            <a:r>
              <a:rPr lang="en-US" sz="2800" b="1" dirty="0">
                <a:latin typeface="Arial" pitchFamily="34" charset="0"/>
                <a:cs typeface="Arial" pitchFamily="34" charset="0"/>
              </a:rPr>
              <a:t>of the </a:t>
            </a:r>
            <a:r>
              <a:rPr lang="en-US" sz="2800" b="1" dirty="0" smtClean="0">
                <a:latin typeface="Arial" pitchFamily="34" charset="0"/>
                <a:cs typeface="Arial" pitchFamily="34" charset="0"/>
              </a:rPr>
              <a:t>Evaluation Model</a:t>
            </a:r>
          </a:p>
          <a:p>
            <a:pPr marL="0" indent="0">
              <a:buNone/>
            </a:pPr>
            <a:endParaRPr lang="en-US" sz="900" b="1" dirty="0" smtClean="0">
              <a:latin typeface="Arial" pitchFamily="34" charset="0"/>
              <a:cs typeface="Arial" pitchFamily="34" charset="0"/>
            </a:endParaRPr>
          </a:p>
          <a:p>
            <a:pPr>
              <a:buFont typeface="Wingdings" pitchFamily="2" charset="2"/>
              <a:buChar char="§"/>
            </a:pPr>
            <a:r>
              <a:rPr lang="en-US" sz="2800" dirty="0" smtClean="0">
                <a:latin typeface="Arial" pitchFamily="34" charset="0"/>
                <a:cs typeface="Arial" pitchFamily="34" charset="0"/>
              </a:rPr>
              <a:t>Observations/formative evaluations (___%)</a:t>
            </a:r>
          </a:p>
          <a:p>
            <a:pPr marL="0" indent="0">
              <a:buNone/>
            </a:pPr>
            <a:endParaRPr lang="en-US" sz="2800" dirty="0" smtClean="0">
              <a:latin typeface="Arial" pitchFamily="34" charset="0"/>
              <a:cs typeface="Arial" pitchFamily="34" charset="0"/>
            </a:endParaRPr>
          </a:p>
          <a:p>
            <a:pPr>
              <a:buFont typeface="Wingdings" pitchFamily="2" charset="2"/>
              <a:buChar char="§"/>
            </a:pPr>
            <a:r>
              <a:rPr lang="en-US" sz="2800" dirty="0" smtClean="0">
                <a:latin typeface="Arial" pitchFamily="34" charset="0"/>
                <a:cs typeface="Arial" pitchFamily="34" charset="0"/>
              </a:rPr>
              <a:t>Student value-added data (35%)</a:t>
            </a:r>
          </a:p>
          <a:p>
            <a:pPr>
              <a:buFont typeface="Wingdings" pitchFamily="2" charset="2"/>
              <a:buChar char="§"/>
            </a:pPr>
            <a:endParaRPr lang="en-US" sz="2800" dirty="0" smtClean="0">
              <a:latin typeface="Arial" pitchFamily="34" charset="0"/>
              <a:cs typeface="Arial" pitchFamily="34" charset="0"/>
            </a:endParaRPr>
          </a:p>
          <a:p>
            <a:pPr>
              <a:buFont typeface="Wingdings" pitchFamily="2" charset="2"/>
              <a:buChar char="§"/>
            </a:pPr>
            <a:r>
              <a:rPr lang="en-US" sz="2800" dirty="0" smtClean="0">
                <a:latin typeface="Arial" pitchFamily="34" charset="0"/>
                <a:cs typeface="Arial" pitchFamily="34" charset="0"/>
              </a:rPr>
              <a:t>Student engagement and </a:t>
            </a:r>
            <a:r>
              <a:rPr lang="en-US" sz="2800" dirty="0" smtClean="0">
                <a:solidFill>
                  <a:schemeClr val="tx2">
                    <a:lumMod val="50000"/>
                  </a:schemeClr>
                </a:solidFill>
                <a:latin typeface="Arial" pitchFamily="34" charset="0"/>
                <a:cs typeface="Arial" pitchFamily="34" charset="0"/>
              </a:rPr>
              <a:t>connection-longitudinal data (____%)</a:t>
            </a:r>
          </a:p>
          <a:p>
            <a:pPr>
              <a:buFont typeface="Wingdings" pitchFamily="2" charset="2"/>
              <a:buChar char="§"/>
            </a:pPr>
            <a:endParaRPr lang="en-US" sz="2800" dirty="0" smtClean="0">
              <a:solidFill>
                <a:schemeClr val="tx2">
                  <a:lumMod val="50000"/>
                </a:schemeClr>
              </a:solidFill>
              <a:latin typeface="Arial" pitchFamily="34" charset="0"/>
              <a:cs typeface="Arial" pitchFamily="34" charset="0"/>
            </a:endParaRPr>
          </a:p>
          <a:p>
            <a:pPr>
              <a:buFont typeface="Wingdings" pitchFamily="2" charset="2"/>
              <a:buChar char="§"/>
            </a:pPr>
            <a:r>
              <a:rPr lang="en-US" sz="2800" dirty="0" smtClean="0">
                <a:solidFill>
                  <a:schemeClr val="tx2">
                    <a:lumMod val="50000"/>
                  </a:schemeClr>
                </a:solidFill>
                <a:latin typeface="Arial" pitchFamily="34" charset="0"/>
                <a:cs typeface="Arial" pitchFamily="34" charset="0"/>
              </a:rPr>
              <a:t>Summative Results (by trained evaluators)</a:t>
            </a:r>
          </a:p>
          <a:p>
            <a:pPr>
              <a:buFont typeface="Wingdings" pitchFamily="2" charset="2"/>
              <a:buChar char="§"/>
            </a:pPr>
            <a:endParaRPr lang="en-US" sz="2800" b="1" dirty="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fontAlgn="auto">
              <a:spcAft>
                <a:spcPts val="0"/>
              </a:spcAft>
              <a:buNone/>
              <a:defRPr/>
            </a:pPr>
            <a:endParaRPr lang="en-US" sz="2800"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8582208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04800"/>
            <a:ext cx="9144000" cy="70183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algn="l" eaLnBrk="1" hangingPunct="1"/>
            <a:r>
              <a:rPr lang="en-US" sz="3200" b="1" dirty="0" smtClean="0">
                <a:solidFill>
                  <a:srgbClr val="C00000"/>
                </a:solidFill>
                <a:latin typeface="Tahoma" pitchFamily="34" charset="0"/>
                <a:cs typeface="Tahoma" pitchFamily="34" charset="0"/>
              </a:rPr>
              <a:t>Agreement </a:t>
            </a:r>
            <a:r>
              <a:rPr lang="en-US" sz="3200" b="1" dirty="0">
                <a:solidFill>
                  <a:srgbClr val="C00000"/>
                </a:solidFill>
                <a:latin typeface="Tahoma" pitchFamily="34" charset="0"/>
                <a:cs typeface="Tahoma" pitchFamily="34" charset="0"/>
              </a:rPr>
              <a:t>on Fundamentals</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297815041"/>
              </p:ext>
            </p:extLst>
          </p:nvPr>
        </p:nvGraphicFramePr>
        <p:xfrm>
          <a:off x="457994" y="1143000"/>
          <a:ext cx="8458200"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4582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b="1" dirty="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fontAlgn="auto">
              <a:spcAft>
                <a:spcPts val="0"/>
              </a:spcAft>
              <a:buNone/>
              <a:defRPr/>
            </a:pPr>
            <a:endParaRPr lang="en-US" sz="2800"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18725561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00" y="-304800"/>
            <a:ext cx="9144000" cy="70183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57200" y="274638"/>
            <a:ext cx="8229600" cy="715962"/>
          </a:xfrm>
        </p:spPr>
        <p:txBody>
          <a:bodyPr/>
          <a:lstStyle/>
          <a:p>
            <a:pPr algn="l" eaLnBrk="1" hangingPunct="1"/>
            <a:r>
              <a:rPr lang="en-US" sz="3200" b="1" dirty="0" smtClean="0">
                <a:solidFill>
                  <a:srgbClr val="C00000"/>
                </a:solidFill>
                <a:latin typeface="Tahoma" pitchFamily="34" charset="0"/>
                <a:cs typeface="Tahoma" pitchFamily="34" charset="0"/>
              </a:rPr>
              <a:t/>
            </a:r>
            <a:br>
              <a:rPr lang="en-US" sz="3200" b="1" dirty="0" smtClean="0">
                <a:solidFill>
                  <a:srgbClr val="C00000"/>
                </a:solidFill>
                <a:latin typeface="Tahoma" pitchFamily="34" charset="0"/>
                <a:cs typeface="Tahoma" pitchFamily="34" charset="0"/>
              </a:rPr>
            </a:br>
            <a:r>
              <a:rPr lang="en-US" sz="3200" b="1" dirty="0" smtClean="0">
                <a:solidFill>
                  <a:srgbClr val="C00000"/>
                </a:solidFill>
                <a:latin typeface="Tahoma" pitchFamily="34" charset="0"/>
                <a:cs typeface="Tahoma" pitchFamily="34" charset="0"/>
              </a:rPr>
              <a:t>Agreement </a:t>
            </a:r>
            <a:r>
              <a:rPr lang="en-US" sz="3200" b="1" dirty="0">
                <a:solidFill>
                  <a:srgbClr val="C00000"/>
                </a:solidFill>
                <a:latin typeface="Tahoma" pitchFamily="34" charset="0"/>
                <a:cs typeface="Tahoma" pitchFamily="34" charset="0"/>
              </a:rPr>
              <a:t>on </a:t>
            </a:r>
            <a:r>
              <a:rPr lang="en-US" sz="3200" b="1" dirty="0" smtClean="0">
                <a:solidFill>
                  <a:srgbClr val="C00000"/>
                </a:solidFill>
                <a:latin typeface="Tahoma" pitchFamily="34" charset="0"/>
                <a:cs typeface="Tahoma" pitchFamily="34" charset="0"/>
              </a:rPr>
              <a:t>Fundamentals</a:t>
            </a:r>
            <a:br>
              <a:rPr lang="en-US" sz="3200" b="1" dirty="0" smtClean="0">
                <a:solidFill>
                  <a:srgbClr val="C00000"/>
                </a:solidFill>
                <a:latin typeface="Tahoma" pitchFamily="34" charset="0"/>
                <a:cs typeface="Tahoma" pitchFamily="34" charset="0"/>
              </a:rPr>
            </a:b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2400" b="1" dirty="0" smtClean="0">
              <a:solidFill>
                <a:schemeClr val="accent2"/>
              </a:solidFill>
              <a:latin typeface="Tahoma" pitchFamily="34" charset="0"/>
              <a:cs typeface="Tahoma" pitchFamily="34" charset="0"/>
            </a:endParaRPr>
          </a:p>
        </p:txBody>
      </p:sp>
      <p:sp>
        <p:nvSpPr>
          <p:cNvPr id="3" name="Content Placeholder 2"/>
          <p:cNvSpPr>
            <a:spLocks noGrp="1"/>
          </p:cNvSpPr>
          <p:nvPr>
            <p:ph sz="half" idx="2"/>
          </p:nvPr>
        </p:nvSpPr>
        <p:spPr>
          <a:xfrm>
            <a:off x="444500" y="4800600"/>
            <a:ext cx="8077200" cy="1676400"/>
          </a:xfrm>
          <a:ln w="25400">
            <a:solidFill>
              <a:schemeClr val="tx2">
                <a:lumMod val="60000"/>
                <a:lumOff val="40000"/>
              </a:schemeClr>
            </a:solidFill>
          </a:ln>
        </p:spPr>
        <p:txBody>
          <a:bodyPr/>
          <a:lstStyle/>
          <a:p>
            <a:pPr marL="0" indent="0">
              <a:buNone/>
            </a:pPr>
            <a:r>
              <a:rPr lang="en-US" b="1" dirty="0" smtClean="0">
                <a:latin typeface="Arial" pitchFamily="34" charset="0"/>
                <a:cs typeface="Arial" pitchFamily="34" charset="0"/>
              </a:rPr>
              <a:t>Component III:  Student Engagement &amp; Connections</a:t>
            </a:r>
          </a:p>
          <a:p>
            <a:pPr marL="0" indent="0">
              <a:buNone/>
            </a:pPr>
            <a:r>
              <a:rPr lang="en-US" sz="2200" b="1" dirty="0" smtClean="0">
                <a:latin typeface="Arial" pitchFamily="34" charset="0"/>
                <a:cs typeface="Arial" pitchFamily="34" charset="0"/>
              </a:rPr>
              <a:t>What are options?</a:t>
            </a:r>
          </a:p>
          <a:p>
            <a:pPr marL="0" indent="0">
              <a:buNone/>
            </a:pPr>
            <a:r>
              <a:rPr lang="en-US" sz="2200" b="1" dirty="0">
                <a:latin typeface="Arial" pitchFamily="34" charset="0"/>
                <a:cs typeface="Arial" pitchFamily="34" charset="0"/>
              </a:rPr>
              <a:t>	</a:t>
            </a:r>
            <a:r>
              <a:rPr lang="en-US" sz="2200" dirty="0" smtClean="0">
                <a:latin typeface="Arial" pitchFamily="34" charset="0"/>
                <a:cs typeface="Arial" pitchFamily="34" charset="0"/>
              </a:rPr>
              <a:t>Surveys?			Other?</a:t>
            </a:r>
          </a:p>
          <a:p>
            <a:pPr marL="0" indent="0">
              <a:buNone/>
            </a:pPr>
            <a:r>
              <a:rPr lang="en-US" sz="2200" dirty="0">
                <a:latin typeface="Arial" pitchFamily="34" charset="0"/>
                <a:cs typeface="Arial" pitchFamily="34" charset="0"/>
              </a:rPr>
              <a:t>	</a:t>
            </a:r>
            <a:r>
              <a:rPr lang="en-US" sz="2200" dirty="0" smtClean="0">
                <a:latin typeface="Arial" pitchFamily="34" charset="0"/>
                <a:cs typeface="Arial" pitchFamily="34" charset="0"/>
              </a:rPr>
              <a:t>Observations?</a:t>
            </a:r>
          </a:p>
          <a:p>
            <a:pPr marL="0" indent="0">
              <a:buNone/>
            </a:pPr>
            <a:endParaRPr lang="en-US" sz="2200" b="1" dirty="0" smtClean="0"/>
          </a:p>
          <a:p>
            <a:pPr marL="0" indent="0">
              <a:buNone/>
            </a:pPr>
            <a:endParaRPr lang="en-US" sz="2200" b="1" dirty="0"/>
          </a:p>
          <a:p>
            <a:endParaRPr lang="en-US" dirty="0"/>
          </a:p>
        </p:txBody>
      </p:sp>
      <p:sp>
        <p:nvSpPr>
          <p:cNvPr id="5" name="Text Placeholder 4"/>
          <p:cNvSpPr>
            <a:spLocks noGrp="1"/>
          </p:cNvSpPr>
          <p:nvPr>
            <p:ph type="body" sz="quarter" idx="3"/>
          </p:nvPr>
        </p:nvSpPr>
        <p:spPr>
          <a:xfrm>
            <a:off x="381000" y="838200"/>
            <a:ext cx="7750175" cy="639762"/>
          </a:xfrm>
        </p:spPr>
        <p:txBody>
          <a:bodyPr/>
          <a:lstStyle/>
          <a:p>
            <a:r>
              <a:rPr lang="en-US" dirty="0">
                <a:latin typeface="Tahoma" pitchFamily="34" charset="0"/>
                <a:cs typeface="Tahoma" pitchFamily="34" charset="0"/>
              </a:rPr>
              <a:t>Components of Summative Evaluation</a:t>
            </a:r>
            <a:endParaRPr lang="en-US" dirty="0"/>
          </a:p>
        </p:txBody>
      </p:sp>
      <p:sp>
        <p:nvSpPr>
          <p:cNvPr id="4" name="Content Placeholder 3"/>
          <p:cNvSpPr>
            <a:spLocks noGrp="1"/>
          </p:cNvSpPr>
          <p:nvPr>
            <p:ph sz="quarter" idx="4"/>
          </p:nvPr>
        </p:nvSpPr>
        <p:spPr>
          <a:xfrm>
            <a:off x="419100" y="1828800"/>
            <a:ext cx="8089900" cy="762000"/>
          </a:xfrm>
          <a:ln w="25400">
            <a:solidFill>
              <a:schemeClr val="tx2">
                <a:lumMod val="60000"/>
                <a:lumOff val="40000"/>
              </a:schemeClr>
            </a:solidFill>
          </a:ln>
        </p:spPr>
        <p:txBody>
          <a:bodyPr/>
          <a:lstStyle/>
          <a:p>
            <a:pPr marL="0" indent="0">
              <a:buNone/>
            </a:pPr>
            <a:endParaRPr lang="en-US" sz="800" b="1" dirty="0" smtClean="0">
              <a:latin typeface="Arial" pitchFamily="34" charset="0"/>
              <a:cs typeface="Arial" pitchFamily="34" charset="0"/>
            </a:endParaRPr>
          </a:p>
          <a:p>
            <a:pPr marL="0" indent="0">
              <a:buNone/>
            </a:pPr>
            <a:r>
              <a:rPr lang="en-US" b="1" dirty="0" smtClean="0">
                <a:latin typeface="Arial" pitchFamily="34" charset="0"/>
                <a:cs typeface="Arial" pitchFamily="34" charset="0"/>
              </a:rPr>
              <a:t>Component I:  Observation/Formative Evaluation</a:t>
            </a: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858000" y="304800"/>
            <a:ext cx="1804988" cy="276225"/>
          </a:xfrm>
          <a:prstGeom prst="rect">
            <a:avLst/>
          </a:prstGeom>
          <a:noFill/>
          <a:ln w="9525">
            <a:noFill/>
            <a:miter lim="800000"/>
            <a:headEnd/>
            <a:tailEnd/>
          </a:ln>
        </p:spPr>
        <p:txBody>
          <a:bodyPr wrap="square">
            <a:spAutoFit/>
          </a:bodyPr>
          <a:lstStyle/>
          <a:p>
            <a:pPr algn="r"/>
            <a:r>
              <a:rPr lang="en-US" sz="1200" b="1">
                <a:solidFill>
                  <a:srgbClr val="FF0000"/>
                </a:solidFill>
                <a:latin typeface="Calibri" pitchFamily="34" charset="0"/>
              </a:rPr>
              <a:t>education.state.mn.us</a:t>
            </a:r>
          </a:p>
        </p:txBody>
      </p:sp>
      <p:sp>
        <p:nvSpPr>
          <p:cNvPr id="6" name="TextBox 5"/>
          <p:cNvSpPr txBox="1"/>
          <p:nvPr/>
        </p:nvSpPr>
        <p:spPr>
          <a:xfrm>
            <a:off x="419100" y="3048000"/>
            <a:ext cx="8077200" cy="1292662"/>
          </a:xfrm>
          <a:prstGeom prst="rect">
            <a:avLst/>
          </a:prstGeom>
          <a:noFill/>
          <a:ln w="25400">
            <a:solidFill>
              <a:schemeClr val="tx2">
                <a:lumMod val="60000"/>
                <a:lumOff val="40000"/>
              </a:schemeClr>
            </a:solidFill>
          </a:ln>
        </p:spPr>
        <p:txBody>
          <a:bodyPr wrap="square" rtlCol="0">
            <a:spAutoFit/>
          </a:bodyPr>
          <a:lstStyle/>
          <a:p>
            <a:r>
              <a:rPr lang="en-US" sz="2400" b="1" dirty="0"/>
              <a:t>Component II:   Assessment Data (35%)</a:t>
            </a:r>
          </a:p>
          <a:p>
            <a:r>
              <a:rPr lang="en-US" dirty="0"/>
              <a:t>What are </a:t>
            </a:r>
            <a:r>
              <a:rPr lang="en-US" dirty="0" smtClean="0"/>
              <a:t>options?</a:t>
            </a:r>
            <a:endParaRPr lang="en-US" dirty="0"/>
          </a:p>
          <a:p>
            <a:r>
              <a:rPr lang="en-US" dirty="0"/>
              <a:t>	</a:t>
            </a:r>
            <a:r>
              <a:rPr lang="en-US" dirty="0" smtClean="0"/>
              <a:t>MCA’s		End of course test   	Teacher designed</a:t>
            </a:r>
          </a:p>
          <a:p>
            <a:r>
              <a:rPr lang="en-US" dirty="0"/>
              <a:t>	</a:t>
            </a:r>
            <a:r>
              <a:rPr lang="en-US" dirty="0" smtClean="0"/>
              <a:t>NWEA		Other tests </a:t>
            </a:r>
            <a:endParaRPr lang="en-US" dirty="0"/>
          </a:p>
        </p:txBody>
      </p:sp>
    </p:spTree>
    <p:extLst>
      <p:ext uri="{BB962C8B-B14F-4D97-AF65-F5344CB8AC3E}">
        <p14:creationId xmlns:p14="http://schemas.microsoft.com/office/powerpoint/2010/main" val="9129829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42900"/>
            <a:ext cx="9144000" cy="70183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57200" y="274638"/>
            <a:ext cx="8229600" cy="715962"/>
          </a:xfrm>
        </p:spPr>
        <p:txBody>
          <a:bodyPr/>
          <a:lstStyle/>
          <a:p>
            <a:pPr algn="l" eaLnBrk="1" hangingPunct="1"/>
            <a:r>
              <a:rPr lang="en-US" sz="3200" b="1" dirty="0" smtClean="0">
                <a:solidFill>
                  <a:srgbClr val="C00000"/>
                </a:solidFill>
                <a:latin typeface="Tahoma" pitchFamily="34" charset="0"/>
                <a:cs typeface="Tahoma" pitchFamily="34" charset="0"/>
              </a:rPr>
              <a:t/>
            </a:r>
            <a:br>
              <a:rPr lang="en-US" sz="3200" b="1" dirty="0" smtClean="0">
                <a:solidFill>
                  <a:srgbClr val="C00000"/>
                </a:solidFill>
                <a:latin typeface="Tahoma" pitchFamily="34" charset="0"/>
                <a:cs typeface="Tahoma" pitchFamily="34" charset="0"/>
              </a:rPr>
            </a:br>
            <a:r>
              <a:rPr lang="en-US" sz="3200" b="1" dirty="0" smtClean="0">
                <a:solidFill>
                  <a:srgbClr val="C00000"/>
                </a:solidFill>
                <a:latin typeface="Tahoma" pitchFamily="34" charset="0"/>
                <a:cs typeface="Tahoma" pitchFamily="34" charset="0"/>
              </a:rPr>
              <a:t>Agreement </a:t>
            </a:r>
            <a:r>
              <a:rPr lang="en-US" sz="3200" b="1" dirty="0">
                <a:solidFill>
                  <a:srgbClr val="C00000"/>
                </a:solidFill>
                <a:latin typeface="Tahoma" pitchFamily="34" charset="0"/>
                <a:cs typeface="Tahoma" pitchFamily="34" charset="0"/>
              </a:rPr>
              <a:t>on </a:t>
            </a:r>
            <a:r>
              <a:rPr lang="en-US" sz="3200" b="1" dirty="0" smtClean="0">
                <a:solidFill>
                  <a:srgbClr val="C00000"/>
                </a:solidFill>
                <a:latin typeface="Tahoma" pitchFamily="34" charset="0"/>
                <a:cs typeface="Tahoma" pitchFamily="34" charset="0"/>
              </a:rPr>
              <a:t>Fundamentals</a:t>
            </a:r>
            <a:br>
              <a:rPr lang="en-US" sz="3200" b="1" dirty="0" smtClean="0">
                <a:solidFill>
                  <a:srgbClr val="C00000"/>
                </a:solidFill>
                <a:latin typeface="Tahoma" pitchFamily="34" charset="0"/>
                <a:cs typeface="Tahoma" pitchFamily="34" charset="0"/>
              </a:rPr>
            </a:b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2400" b="1" dirty="0" smtClean="0">
              <a:solidFill>
                <a:schemeClr val="accent2"/>
              </a:solidFill>
              <a:latin typeface="Tahoma" pitchFamily="34" charset="0"/>
              <a:cs typeface="Tahoma" pitchFamily="34" charset="0"/>
            </a:endParaRPr>
          </a:p>
        </p:txBody>
      </p:sp>
      <p:sp>
        <p:nvSpPr>
          <p:cNvPr id="2" name="Text Placeholder 1"/>
          <p:cNvSpPr>
            <a:spLocks noGrp="1"/>
          </p:cNvSpPr>
          <p:nvPr>
            <p:ph type="body" idx="1"/>
          </p:nvPr>
        </p:nvSpPr>
        <p:spPr>
          <a:xfrm>
            <a:off x="457200" y="1535113"/>
            <a:ext cx="8382000" cy="639762"/>
          </a:xfrm>
        </p:spPr>
        <p:txBody>
          <a:bodyPr/>
          <a:lstStyle/>
          <a:p>
            <a:r>
              <a:rPr lang="en-US" dirty="0" smtClean="0">
                <a:latin typeface="Arial" pitchFamily="34" charset="0"/>
                <a:cs typeface="Arial" pitchFamily="34" charset="0"/>
              </a:rPr>
              <a:t>Component I:   Observations/Formative</a:t>
            </a:r>
            <a:endParaRPr lang="en-US" dirty="0">
              <a:latin typeface="Arial" pitchFamily="34" charset="0"/>
              <a:cs typeface="Arial" pitchFamily="34" charset="0"/>
            </a:endParaRPr>
          </a:p>
        </p:txBody>
      </p:sp>
      <p:sp>
        <p:nvSpPr>
          <p:cNvPr id="3" name="Content Placeholder 2"/>
          <p:cNvSpPr>
            <a:spLocks noGrp="1"/>
          </p:cNvSpPr>
          <p:nvPr>
            <p:ph sz="half" idx="2"/>
          </p:nvPr>
        </p:nvSpPr>
        <p:spPr/>
        <p:txBody>
          <a:bodyPr/>
          <a:lstStyle/>
          <a:p>
            <a:endParaRPr lang="en-US" dirty="0" smtClean="0"/>
          </a:p>
          <a:p>
            <a:r>
              <a:rPr lang="en-US" dirty="0" smtClean="0">
                <a:latin typeface="Arial" pitchFamily="34" charset="0"/>
                <a:cs typeface="Arial" pitchFamily="34" charset="0"/>
              </a:rPr>
              <a:t>What Performance Measures?</a:t>
            </a:r>
          </a:p>
          <a:p>
            <a:r>
              <a:rPr lang="en-US" dirty="0" smtClean="0">
                <a:latin typeface="Arial" pitchFamily="34" charset="0"/>
                <a:cs typeface="Arial" pitchFamily="34" charset="0"/>
              </a:rPr>
              <a:t>How many Measures?</a:t>
            </a:r>
          </a:p>
          <a:p>
            <a:r>
              <a:rPr lang="en-US" dirty="0" smtClean="0">
                <a:latin typeface="Arial" pitchFamily="34" charset="0"/>
                <a:cs typeface="Arial" pitchFamily="34" charset="0"/>
              </a:rPr>
              <a:t>What are indicators?</a:t>
            </a:r>
          </a:p>
          <a:p>
            <a:r>
              <a:rPr lang="en-US" dirty="0" smtClean="0">
                <a:latin typeface="Arial" pitchFamily="34" charset="0"/>
                <a:cs typeface="Arial" pitchFamily="34" charset="0"/>
              </a:rPr>
              <a:t>How many indicators of each?</a:t>
            </a:r>
          </a:p>
          <a:p>
            <a:r>
              <a:rPr lang="en-US" dirty="0" smtClean="0">
                <a:latin typeface="Arial" pitchFamily="34" charset="0"/>
                <a:cs typeface="Arial" pitchFamily="34" charset="0"/>
              </a:rPr>
              <a:t>Rubrics for indicators?</a:t>
            </a:r>
          </a:p>
          <a:p>
            <a:r>
              <a:rPr lang="en-US" dirty="0" smtClean="0">
                <a:latin typeface="Arial" pitchFamily="34" charset="0"/>
                <a:cs typeface="Arial" pitchFamily="34" charset="0"/>
              </a:rPr>
              <a:t>Evidences?</a:t>
            </a:r>
          </a:p>
          <a:p>
            <a:pPr marL="0" indent="0">
              <a:buNone/>
            </a:pPr>
            <a:endParaRPr lang="en-US" dirty="0"/>
          </a:p>
          <a:p>
            <a:endParaRPr lang="en-US" sz="2200" dirty="0"/>
          </a:p>
          <a:p>
            <a:endParaRPr lang="en-US" dirty="0"/>
          </a:p>
        </p:txBody>
      </p:sp>
      <p:sp>
        <p:nvSpPr>
          <p:cNvPr id="5" name="Text Placeholder 4"/>
          <p:cNvSpPr>
            <a:spLocks noGrp="1"/>
          </p:cNvSpPr>
          <p:nvPr>
            <p:ph type="body" sz="quarter" idx="3"/>
          </p:nvPr>
        </p:nvSpPr>
        <p:spPr>
          <a:xfrm>
            <a:off x="381000" y="838200"/>
            <a:ext cx="7750175" cy="639762"/>
          </a:xfrm>
        </p:spPr>
        <p:txBody>
          <a:bodyPr/>
          <a:lstStyle/>
          <a:p>
            <a:r>
              <a:rPr lang="en-US" dirty="0">
                <a:latin typeface="Tahoma" pitchFamily="34" charset="0"/>
                <a:cs typeface="Tahoma" pitchFamily="34" charset="0"/>
              </a:rPr>
              <a:t>Components of Summative Evaluation</a:t>
            </a:r>
            <a:endParaRPr lang="en-US" dirty="0"/>
          </a:p>
        </p:txBody>
      </p:sp>
      <p:sp>
        <p:nvSpPr>
          <p:cNvPr id="4" name="Content Placeholder 3"/>
          <p:cNvSpPr>
            <a:spLocks noGrp="1"/>
          </p:cNvSpPr>
          <p:nvPr>
            <p:ph sz="quarter" idx="4"/>
          </p:nvPr>
        </p:nvSpPr>
        <p:spPr/>
        <p:txBody>
          <a:bodyPr/>
          <a:lstStyle/>
          <a:p>
            <a:endParaRPr lang="en-US" dirty="0" smtClean="0"/>
          </a:p>
          <a:p>
            <a:r>
              <a:rPr lang="en-US" dirty="0" smtClean="0">
                <a:latin typeface="Arial" pitchFamily="34" charset="0"/>
                <a:cs typeface="Arial" pitchFamily="34" charset="0"/>
              </a:rPr>
              <a:t>What is the process</a:t>
            </a:r>
          </a:p>
          <a:p>
            <a:r>
              <a:rPr lang="en-US" dirty="0" smtClean="0">
                <a:latin typeface="Arial" pitchFamily="34" charset="0"/>
                <a:cs typeface="Arial" pitchFamily="34" charset="0"/>
              </a:rPr>
              <a:t>How </a:t>
            </a:r>
            <a:r>
              <a:rPr lang="en-US" dirty="0">
                <a:latin typeface="Arial" pitchFamily="34" charset="0"/>
                <a:cs typeface="Arial" pitchFamily="34" charset="0"/>
              </a:rPr>
              <a:t>are observations </a:t>
            </a:r>
            <a:r>
              <a:rPr lang="en-US" dirty="0" smtClean="0">
                <a:latin typeface="Arial" pitchFamily="34" charset="0"/>
                <a:cs typeface="Arial" pitchFamily="34" charset="0"/>
              </a:rPr>
              <a:t>conducted?</a:t>
            </a:r>
            <a:endParaRPr lang="en-US" dirty="0">
              <a:latin typeface="Arial" pitchFamily="34" charset="0"/>
              <a:cs typeface="Arial" pitchFamily="34" charset="0"/>
            </a:endParaRPr>
          </a:p>
          <a:p>
            <a:r>
              <a:rPr lang="en-US" dirty="0">
                <a:latin typeface="Arial" pitchFamily="34" charset="0"/>
                <a:cs typeface="Arial" pitchFamily="34" charset="0"/>
              </a:rPr>
              <a:t>Who does </a:t>
            </a:r>
            <a:r>
              <a:rPr lang="en-US" dirty="0" smtClean="0">
                <a:latin typeface="Arial" pitchFamily="34" charset="0"/>
                <a:cs typeface="Arial" pitchFamily="34" charset="0"/>
              </a:rPr>
              <a:t>observations?</a:t>
            </a:r>
            <a:endParaRPr lang="en-US" dirty="0">
              <a:latin typeface="Arial" pitchFamily="34" charset="0"/>
              <a:cs typeface="Arial" pitchFamily="34" charset="0"/>
            </a:endParaRPr>
          </a:p>
          <a:p>
            <a:r>
              <a:rPr lang="en-US" dirty="0">
                <a:latin typeface="Arial" pitchFamily="34" charset="0"/>
                <a:cs typeface="Arial" pitchFamily="34" charset="0"/>
              </a:rPr>
              <a:t>What </a:t>
            </a:r>
            <a:r>
              <a:rPr lang="en-US" dirty="0" smtClean="0">
                <a:latin typeface="Arial" pitchFamily="34" charset="0"/>
                <a:cs typeface="Arial" pitchFamily="34" charset="0"/>
              </a:rPr>
              <a:t>type(s) </a:t>
            </a:r>
            <a:r>
              <a:rPr lang="en-US" dirty="0">
                <a:latin typeface="Arial" pitchFamily="34" charset="0"/>
                <a:cs typeface="Arial" pitchFamily="34" charset="0"/>
              </a:rPr>
              <a:t>of </a:t>
            </a:r>
            <a:r>
              <a:rPr lang="en-US" dirty="0" smtClean="0">
                <a:latin typeface="Arial" pitchFamily="34" charset="0"/>
                <a:cs typeface="Arial" pitchFamily="34" charset="0"/>
              </a:rPr>
              <a:t>observations?</a:t>
            </a:r>
            <a:endParaRPr lang="en-US" dirty="0">
              <a:latin typeface="Arial" pitchFamily="34" charset="0"/>
              <a:cs typeface="Arial" pitchFamily="34" charset="0"/>
            </a:endParaRPr>
          </a:p>
          <a:p>
            <a:r>
              <a:rPr lang="en-US" dirty="0">
                <a:latin typeface="Arial" pitchFamily="34" charset="0"/>
                <a:cs typeface="Arial" pitchFamily="34" charset="0"/>
              </a:rPr>
              <a:t>Role of Peer Review</a:t>
            </a:r>
          </a:p>
          <a:p>
            <a:r>
              <a:rPr lang="en-US" dirty="0">
                <a:latin typeface="Arial" pitchFamily="34" charset="0"/>
                <a:cs typeface="Arial" pitchFamily="34" charset="0"/>
              </a:rPr>
              <a:t>How </a:t>
            </a:r>
            <a:r>
              <a:rPr lang="en-US" dirty="0" smtClean="0">
                <a:latin typeface="Arial" pitchFamily="34" charset="0"/>
                <a:cs typeface="Arial" pitchFamily="34" charset="0"/>
              </a:rPr>
              <a:t>often? </a:t>
            </a:r>
            <a:endParaRPr lang="en-US" dirty="0">
              <a:latin typeface="Arial" pitchFamily="34" charset="0"/>
              <a:cs typeface="Arial" pitchFamily="34" charset="0"/>
            </a:endParaRPr>
          </a:p>
          <a:p>
            <a:pPr marL="0" indent="0">
              <a:buNone/>
            </a:pPr>
            <a:endParaRPr lang="en-US" dirty="0"/>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858000" y="304800"/>
            <a:ext cx="1804988" cy="276225"/>
          </a:xfrm>
          <a:prstGeom prst="rect">
            <a:avLst/>
          </a:prstGeom>
          <a:noFill/>
          <a:ln w="9525">
            <a:noFill/>
            <a:miter lim="800000"/>
            <a:headEnd/>
            <a:tailEnd/>
          </a:ln>
        </p:spPr>
        <p:txBody>
          <a:bodyPr wrap="square">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22703531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00" y="-304800"/>
            <a:ext cx="9144000" cy="70183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57200" y="274638"/>
            <a:ext cx="8229600" cy="715962"/>
          </a:xfrm>
        </p:spPr>
        <p:txBody>
          <a:bodyPr/>
          <a:lstStyle/>
          <a:p>
            <a:pPr algn="l" eaLnBrk="1" hangingPunct="1"/>
            <a:r>
              <a:rPr lang="en-US" sz="3200" b="1" dirty="0" smtClean="0">
                <a:solidFill>
                  <a:srgbClr val="C00000"/>
                </a:solidFill>
                <a:latin typeface="Tahoma" pitchFamily="34" charset="0"/>
                <a:cs typeface="Tahoma" pitchFamily="34" charset="0"/>
              </a:rPr>
              <a:t/>
            </a:r>
            <a:br>
              <a:rPr lang="en-US" sz="3200" b="1" dirty="0" smtClean="0">
                <a:solidFill>
                  <a:srgbClr val="C00000"/>
                </a:solidFill>
                <a:latin typeface="Tahoma" pitchFamily="34" charset="0"/>
                <a:cs typeface="Tahoma" pitchFamily="34" charset="0"/>
              </a:rPr>
            </a:br>
            <a:r>
              <a:rPr lang="en-US" sz="3200" b="1" dirty="0" smtClean="0">
                <a:solidFill>
                  <a:srgbClr val="C00000"/>
                </a:solidFill>
                <a:latin typeface="Tahoma" pitchFamily="34" charset="0"/>
                <a:cs typeface="Tahoma" pitchFamily="34" charset="0"/>
              </a:rPr>
              <a:t>Agreement </a:t>
            </a:r>
            <a:r>
              <a:rPr lang="en-US" sz="3200" b="1" dirty="0">
                <a:solidFill>
                  <a:srgbClr val="C00000"/>
                </a:solidFill>
                <a:latin typeface="Tahoma" pitchFamily="34" charset="0"/>
                <a:cs typeface="Tahoma" pitchFamily="34" charset="0"/>
              </a:rPr>
              <a:t>on </a:t>
            </a:r>
            <a:r>
              <a:rPr lang="en-US" sz="3200" b="1" dirty="0" smtClean="0">
                <a:solidFill>
                  <a:srgbClr val="C00000"/>
                </a:solidFill>
                <a:latin typeface="Tahoma" pitchFamily="34" charset="0"/>
                <a:cs typeface="Tahoma" pitchFamily="34" charset="0"/>
              </a:rPr>
              <a:t>Fundamentals</a:t>
            </a:r>
            <a:br>
              <a:rPr lang="en-US" sz="3200" b="1" dirty="0" smtClean="0">
                <a:solidFill>
                  <a:srgbClr val="C00000"/>
                </a:solidFill>
                <a:latin typeface="Tahoma" pitchFamily="34" charset="0"/>
                <a:cs typeface="Tahoma" pitchFamily="34" charset="0"/>
              </a:rPr>
            </a:b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2400" b="1" dirty="0" smtClean="0">
              <a:solidFill>
                <a:schemeClr val="accent2"/>
              </a:solidFill>
              <a:latin typeface="Tahoma" pitchFamily="34" charset="0"/>
              <a:cs typeface="Tahoma" pitchFamily="34" charset="0"/>
            </a:endParaRPr>
          </a:p>
        </p:txBody>
      </p:sp>
      <p:sp>
        <p:nvSpPr>
          <p:cNvPr id="2" name="Text Placeholder 1"/>
          <p:cNvSpPr>
            <a:spLocks noGrp="1"/>
          </p:cNvSpPr>
          <p:nvPr>
            <p:ph type="body" idx="1"/>
          </p:nvPr>
        </p:nvSpPr>
        <p:spPr>
          <a:xfrm>
            <a:off x="381000" y="762000"/>
            <a:ext cx="8382000" cy="533400"/>
          </a:xfrm>
        </p:spPr>
        <p:txBody>
          <a:bodyPr/>
          <a:lstStyle/>
          <a:p>
            <a:r>
              <a:rPr lang="en-US" dirty="0" smtClean="0">
                <a:latin typeface="Arial" pitchFamily="34" charset="0"/>
                <a:cs typeface="Arial" pitchFamily="34" charset="0"/>
              </a:rPr>
              <a:t>Component I:   Observations/Formative</a:t>
            </a:r>
            <a:endParaRPr lang="en-US" dirty="0">
              <a:latin typeface="Arial" pitchFamily="34" charset="0"/>
              <a:cs typeface="Arial" pitchFamily="34" charset="0"/>
            </a:endParaRPr>
          </a:p>
        </p:txBody>
      </p:sp>
      <p:sp>
        <p:nvSpPr>
          <p:cNvPr id="3" name="Content Placeholder 2"/>
          <p:cNvSpPr>
            <a:spLocks noGrp="1"/>
          </p:cNvSpPr>
          <p:nvPr>
            <p:ph sz="half" idx="2"/>
          </p:nvPr>
        </p:nvSpPr>
        <p:spPr>
          <a:xfrm>
            <a:off x="317500" y="1676400"/>
            <a:ext cx="8674100" cy="5037138"/>
          </a:xfrm>
        </p:spPr>
        <p:txBody>
          <a:bodyPr/>
          <a:lstStyle/>
          <a:p>
            <a:pPr marL="0" indent="0">
              <a:buNone/>
            </a:pPr>
            <a:r>
              <a:rPr lang="en-US" sz="1800" b="1" u="sng" dirty="0" smtClean="0"/>
              <a:t>Performance </a:t>
            </a:r>
            <a:r>
              <a:rPr lang="en-US" sz="1800" b="1" u="sng" dirty="0"/>
              <a:t>Measure #1: </a:t>
            </a:r>
            <a:r>
              <a:rPr lang="en-US" sz="1800" dirty="0"/>
              <a:t> </a:t>
            </a:r>
            <a:r>
              <a:rPr lang="en-US" sz="1800" dirty="0" smtClean="0"/>
              <a:t>    </a:t>
            </a:r>
            <a:r>
              <a:rPr lang="en-US" sz="1800" b="1" dirty="0" smtClean="0"/>
              <a:t>Establishes </a:t>
            </a:r>
            <a:r>
              <a:rPr lang="en-US" sz="1800" b="1" dirty="0"/>
              <a:t>a Vision and Mission Focused on Shared Goals and High Expectations</a:t>
            </a:r>
            <a:endParaRPr lang="en-US" sz="1800" dirty="0"/>
          </a:p>
          <a:p>
            <a:pPr marL="0" indent="0">
              <a:buNone/>
            </a:pPr>
            <a:r>
              <a:rPr lang="en-US" sz="1800" dirty="0"/>
              <a:t> </a:t>
            </a:r>
            <a:r>
              <a:rPr lang="en-US" sz="1800" b="1" dirty="0" smtClean="0"/>
              <a:t>Indicators</a:t>
            </a:r>
            <a:r>
              <a:rPr lang="en-US" sz="1800" b="1" dirty="0"/>
              <a:t>:</a:t>
            </a:r>
            <a:endParaRPr lang="en-US" sz="1800" dirty="0"/>
          </a:p>
          <a:p>
            <a:pPr lvl="0">
              <a:buFont typeface="+mj-lt"/>
              <a:buAutoNum type="arabicPeriod"/>
            </a:pPr>
            <a:r>
              <a:rPr lang="en-US" sz="1800" dirty="0"/>
              <a:t>Engages all stakeholders in the development and implementation of a shared vision of learning, a strong organizational mission and high, measureable goals that prepares every student to succeed in post-secondary learning and to become responsible and contributing </a:t>
            </a:r>
            <a:r>
              <a:rPr lang="en-US" sz="1800" dirty="0" smtClean="0"/>
              <a:t>citizens.</a:t>
            </a:r>
          </a:p>
          <a:p>
            <a:pPr lvl="0">
              <a:buFont typeface="+mj-lt"/>
              <a:buAutoNum type="arabicPeriod"/>
            </a:pPr>
            <a:r>
              <a:rPr lang="en-US" sz="1800" dirty="0" smtClean="0"/>
              <a:t>Articulates </a:t>
            </a:r>
            <a:r>
              <a:rPr lang="en-US" sz="1800" dirty="0"/>
              <a:t>a vision and develops strategies, for change that results in measurable achievement gains for all students including closing achievement </a:t>
            </a:r>
            <a:r>
              <a:rPr lang="en-US" sz="1800" dirty="0" smtClean="0"/>
              <a:t>gaps.</a:t>
            </a:r>
          </a:p>
          <a:p>
            <a:pPr lvl="0">
              <a:buFont typeface="+mj-lt"/>
              <a:buAutoNum type="arabicPeriod"/>
            </a:pPr>
            <a:r>
              <a:rPr lang="en-US" sz="1800" dirty="0" smtClean="0"/>
              <a:t>Fosters </a:t>
            </a:r>
            <a:r>
              <a:rPr lang="en-US" sz="1800" dirty="0"/>
              <a:t>a shared commitment to high expectations for student achievement and high standards of teaching and learning in a culturally competent environment where diversity is </a:t>
            </a:r>
            <a:r>
              <a:rPr lang="en-US" sz="1800" dirty="0" smtClean="0"/>
              <a:t>valued.</a:t>
            </a:r>
          </a:p>
          <a:p>
            <a:pPr lvl="0">
              <a:buFont typeface="+mj-lt"/>
              <a:buAutoNum type="arabicPeriod"/>
            </a:pPr>
            <a:r>
              <a:rPr lang="en-US" sz="1800" dirty="0" smtClean="0"/>
              <a:t>Establishes </a:t>
            </a:r>
            <a:r>
              <a:rPr lang="en-US" sz="1800" dirty="0"/>
              <a:t>rigorous, measureable goals for instructional program decisions and staff learning experiences that are consistent with school’s mission, vision, and core beliefs.  </a:t>
            </a:r>
            <a:endParaRPr lang="en-US" sz="1800" dirty="0" smtClean="0"/>
          </a:p>
          <a:p>
            <a:pPr lvl="0">
              <a:buFont typeface="+mj-lt"/>
              <a:buAutoNum type="arabicPeriod"/>
            </a:pPr>
            <a:r>
              <a:rPr lang="en-US" sz="1800" dirty="0" smtClean="0"/>
              <a:t>Builds </a:t>
            </a:r>
            <a:r>
              <a:rPr lang="en-US" sz="1800" dirty="0"/>
              <a:t>a strong and positive sense of community in the school by honoring the important role of race and culture, its traditions, artifacts, symbols, values and norms, as a contributor to student and school success. </a:t>
            </a:r>
            <a:endParaRPr lang="en-US" sz="1800" dirty="0" smtClean="0"/>
          </a:p>
          <a:p>
            <a:pPr marL="0" indent="0">
              <a:buNone/>
            </a:pPr>
            <a:endParaRPr lang="en-US" sz="2200" dirty="0"/>
          </a:p>
          <a:p>
            <a:endParaRPr lang="en-US" dirty="0"/>
          </a:p>
        </p:txBody>
      </p:sp>
      <p:sp>
        <p:nvSpPr>
          <p:cNvPr id="5" name="Text Placeholder 4"/>
          <p:cNvSpPr>
            <a:spLocks noGrp="1"/>
          </p:cNvSpPr>
          <p:nvPr>
            <p:ph type="body" sz="quarter" idx="3"/>
          </p:nvPr>
        </p:nvSpPr>
        <p:spPr>
          <a:xfrm>
            <a:off x="381000" y="1295400"/>
            <a:ext cx="7750175" cy="457200"/>
          </a:xfrm>
        </p:spPr>
        <p:txBody>
          <a:bodyPr/>
          <a:lstStyle/>
          <a:p>
            <a:pPr algn="r"/>
            <a:r>
              <a:rPr lang="en-US" dirty="0" smtClean="0"/>
              <a:t>What do Performance Measure and Indicators look like?</a:t>
            </a:r>
            <a:endParaRPr lang="en-US" dirty="0"/>
          </a:p>
        </p:txBody>
      </p:sp>
      <p:sp>
        <p:nvSpPr>
          <p:cNvPr id="4" name="Content Placeholder 3"/>
          <p:cNvSpPr>
            <a:spLocks noGrp="1"/>
          </p:cNvSpPr>
          <p:nvPr>
            <p:ph sz="quarter" idx="4"/>
          </p:nvPr>
        </p:nvSpPr>
        <p:spPr>
          <a:xfrm>
            <a:off x="4191000" y="1524000"/>
            <a:ext cx="4041775" cy="187325"/>
          </a:xfrm>
        </p:spPr>
        <p:txBody>
          <a:bodyPr/>
          <a:lstStyle/>
          <a:p>
            <a:endParaRPr lang="en-US" dirty="0" smtClean="0"/>
          </a:p>
          <a:p>
            <a:pPr marL="0" indent="0">
              <a:buNone/>
            </a:pPr>
            <a:endParaRPr lang="en-US" dirty="0"/>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858000" y="304800"/>
            <a:ext cx="1804988" cy="276225"/>
          </a:xfrm>
          <a:prstGeom prst="rect">
            <a:avLst/>
          </a:prstGeom>
          <a:noFill/>
          <a:ln w="9525">
            <a:noFill/>
            <a:miter lim="800000"/>
            <a:headEnd/>
            <a:tailEnd/>
          </a:ln>
        </p:spPr>
        <p:txBody>
          <a:bodyPr wrap="square">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11578009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04800"/>
            <a:ext cx="9144000" cy="70183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eaLnBrk="1" hangingPunct="1">
              <a:buNone/>
            </a:pPr>
            <a:endParaRPr lang="en-US" dirty="0">
              <a:latin typeface="Arial" pitchFamily="34" charset="0"/>
              <a:cs typeface="Arial" pitchFamily="34" charset="0"/>
            </a:endParaRPr>
          </a:p>
        </p:txBody>
      </p:sp>
      <p:sp>
        <p:nvSpPr>
          <p:cNvPr id="15364" name="Title 1"/>
          <p:cNvSpPr>
            <a:spLocks noGrp="1"/>
          </p:cNvSpPr>
          <p:nvPr>
            <p:ph type="title"/>
          </p:nvPr>
        </p:nvSpPr>
        <p:spPr/>
        <p:txBody>
          <a:bodyPr/>
          <a:lstStyle/>
          <a:p>
            <a:pPr algn="l" eaLnBrk="1" hangingPunct="1"/>
            <a:r>
              <a:rPr lang="en-US" sz="3200" b="1" dirty="0">
                <a:solidFill>
                  <a:srgbClr val="C00000"/>
                </a:solidFill>
                <a:latin typeface="Tahoma" pitchFamily="34" charset="0"/>
                <a:cs typeface="Tahoma" pitchFamily="34" charset="0"/>
              </a:rPr>
              <a:t>Agreement on Fundamentals</a:t>
            </a:r>
            <a:endParaRPr lang="en-US" sz="3200" b="1" dirty="0" smtClean="0">
              <a:solidFill>
                <a:srgbClr val="C00000"/>
              </a:solidFill>
              <a:latin typeface="Arial Narrow" pitchFamily="34" charset="0"/>
            </a:endParaRPr>
          </a:p>
        </p:txBody>
      </p:sp>
      <p:sp>
        <p:nvSpPr>
          <p:cNvPr id="3" name="Content Placeholder 2"/>
          <p:cNvSpPr>
            <a:spLocks noGrp="1"/>
          </p:cNvSpPr>
          <p:nvPr>
            <p:ph sz="half" idx="2"/>
          </p:nvPr>
        </p:nvSpPr>
        <p:spPr>
          <a:xfrm>
            <a:off x="457200" y="1219200"/>
            <a:ext cx="8205788" cy="3352800"/>
          </a:xfrm>
          <a:noFill/>
          <a:ln w="25400">
            <a:solidFill>
              <a:schemeClr val="tx2">
                <a:lumMod val="60000"/>
                <a:lumOff val="40000"/>
              </a:schemeClr>
            </a:solidFill>
          </a:ln>
        </p:spPr>
        <p:txBody>
          <a:bodyPr/>
          <a:lstStyle/>
          <a:p>
            <a:pPr marL="0" indent="0">
              <a:buNone/>
            </a:pPr>
            <a:r>
              <a:rPr lang="en-US" b="1" dirty="0" smtClean="0">
                <a:latin typeface="Arial" pitchFamily="34" charset="0"/>
                <a:cs typeface="Arial" pitchFamily="34" charset="0"/>
              </a:rPr>
              <a:t>Performance Categories </a:t>
            </a:r>
          </a:p>
          <a:p>
            <a:pPr>
              <a:buFont typeface="Wingdings" pitchFamily="2" charset="2"/>
              <a:buChar char="§"/>
            </a:pPr>
            <a:r>
              <a:rPr lang="en-US" sz="2000" b="1" dirty="0" smtClean="0">
                <a:latin typeface="Arial" pitchFamily="34" charset="0"/>
                <a:cs typeface="Arial" pitchFamily="34" charset="0"/>
              </a:rPr>
              <a:t>How </a:t>
            </a:r>
            <a:r>
              <a:rPr lang="en-US" sz="2000" b="1" dirty="0">
                <a:latin typeface="Arial" pitchFamily="34" charset="0"/>
                <a:cs typeface="Arial" pitchFamily="34" charset="0"/>
              </a:rPr>
              <a:t>Many? </a:t>
            </a:r>
            <a:r>
              <a:rPr lang="en-US" sz="2000" b="1" dirty="0" smtClean="0">
                <a:latin typeface="Arial" pitchFamily="34" charset="0"/>
                <a:cs typeface="Arial" pitchFamily="34" charset="0"/>
              </a:rPr>
              <a:t>  What do we name them?</a:t>
            </a:r>
            <a:endParaRPr lang="en-US" sz="2000" b="1" dirty="0">
              <a:latin typeface="Arial" pitchFamily="34" charset="0"/>
              <a:cs typeface="Arial" pitchFamily="34" charset="0"/>
            </a:endParaRPr>
          </a:p>
          <a:p>
            <a:pPr marL="457200" indent="0">
              <a:buNone/>
            </a:pPr>
            <a:r>
              <a:rPr lang="en-US" sz="2000" b="1" dirty="0" smtClean="0">
                <a:latin typeface="Arial" pitchFamily="34" charset="0"/>
                <a:cs typeface="Arial" pitchFamily="34" charset="0"/>
              </a:rPr>
              <a:t>Three?</a:t>
            </a:r>
          </a:p>
          <a:p>
            <a:pPr marL="914400" indent="-457200">
              <a:spcBef>
                <a:spcPts val="0"/>
              </a:spcBef>
              <a:buFont typeface="Wingdings" pitchFamily="2" charset="2"/>
              <a:buChar char="ü"/>
            </a:pPr>
            <a:r>
              <a:rPr lang="en-US" sz="2000" dirty="0" smtClean="0">
                <a:latin typeface="Arial" pitchFamily="34" charset="0"/>
                <a:cs typeface="Arial" pitchFamily="34" charset="0"/>
              </a:rPr>
              <a:t>Exemplary; Proficient; Unsatisfactory</a:t>
            </a:r>
          </a:p>
          <a:p>
            <a:pPr marL="914400" indent="-457200">
              <a:spcBef>
                <a:spcPts val="0"/>
              </a:spcBef>
              <a:buFont typeface="Wingdings" pitchFamily="2" charset="2"/>
              <a:buChar char="ü"/>
            </a:pPr>
            <a:endParaRPr lang="en-US" sz="800" dirty="0" smtClean="0">
              <a:latin typeface="Arial" pitchFamily="34" charset="0"/>
              <a:cs typeface="Arial" pitchFamily="34" charset="0"/>
            </a:endParaRPr>
          </a:p>
          <a:p>
            <a:pPr marL="914400" indent="-457200">
              <a:spcBef>
                <a:spcPts val="0"/>
              </a:spcBef>
              <a:buFont typeface="Wingdings" pitchFamily="2" charset="2"/>
              <a:buChar char="ü"/>
            </a:pPr>
            <a:r>
              <a:rPr lang="en-US" sz="2000" dirty="0" smtClean="0">
                <a:latin typeface="Arial" pitchFamily="34" charset="0"/>
                <a:cs typeface="Arial" pitchFamily="34" charset="0"/>
              </a:rPr>
              <a:t>Above Standards; Meets Standards; Below Standards </a:t>
            </a:r>
          </a:p>
          <a:p>
            <a:pPr marL="457200" indent="0">
              <a:spcBef>
                <a:spcPts val="0"/>
              </a:spcBef>
              <a:buNone/>
            </a:pPr>
            <a:r>
              <a:rPr lang="en-US" sz="2000" b="1" dirty="0" smtClean="0">
                <a:latin typeface="Arial" pitchFamily="34" charset="0"/>
                <a:cs typeface="Arial" pitchFamily="34" charset="0"/>
              </a:rPr>
              <a:t>Four?</a:t>
            </a:r>
          </a:p>
          <a:p>
            <a:pPr marL="914400" indent="-457200">
              <a:buFont typeface="Wingdings" pitchFamily="2" charset="2"/>
              <a:buChar char="ü"/>
            </a:pPr>
            <a:r>
              <a:rPr lang="en-US" sz="2000" dirty="0">
                <a:latin typeface="Arial" pitchFamily="34" charset="0"/>
                <a:cs typeface="Arial" pitchFamily="34" charset="0"/>
              </a:rPr>
              <a:t>Highly Effective, Effective; Partially Effective; Ineffective</a:t>
            </a:r>
          </a:p>
          <a:p>
            <a:pPr marL="457200" indent="0">
              <a:buNone/>
            </a:pPr>
            <a:r>
              <a:rPr lang="en-US" sz="2000" b="1" dirty="0" smtClean="0">
                <a:latin typeface="Arial" pitchFamily="34" charset="0"/>
                <a:cs typeface="Arial" pitchFamily="34" charset="0"/>
              </a:rPr>
              <a:t>Five?</a:t>
            </a:r>
          </a:p>
          <a:p>
            <a:pPr marL="914400" indent="-457200">
              <a:buFont typeface="Wingdings" pitchFamily="2" charset="2"/>
              <a:buChar char="ü"/>
            </a:pPr>
            <a:r>
              <a:rPr lang="en-US" sz="2000" dirty="0" smtClean="0">
                <a:latin typeface="Arial" pitchFamily="34" charset="0"/>
                <a:cs typeface="Arial" pitchFamily="34" charset="0"/>
              </a:rPr>
              <a:t>Distinguished; Master; </a:t>
            </a:r>
            <a:r>
              <a:rPr lang="en-US" sz="2000" dirty="0">
                <a:latin typeface="Arial" pitchFamily="34" charset="0"/>
                <a:cs typeface="Arial" pitchFamily="34" charset="0"/>
              </a:rPr>
              <a:t>Satisfactory; Developing; Unsatisfactory</a:t>
            </a:r>
          </a:p>
          <a:p>
            <a:pPr marL="914400" indent="-457200">
              <a:buNone/>
            </a:pPr>
            <a:endParaRPr lang="en-US" b="1" dirty="0" smtClean="0"/>
          </a:p>
        </p:txBody>
      </p:sp>
      <p:sp>
        <p:nvSpPr>
          <p:cNvPr id="5" name="Content Placeholder 4"/>
          <p:cNvSpPr>
            <a:spLocks noGrp="1"/>
          </p:cNvSpPr>
          <p:nvPr>
            <p:ph sz="quarter" idx="4"/>
          </p:nvPr>
        </p:nvSpPr>
        <p:spPr>
          <a:xfrm>
            <a:off x="457200" y="4724400"/>
            <a:ext cx="8205788" cy="1905000"/>
          </a:xfrm>
          <a:ln w="25400">
            <a:solidFill>
              <a:schemeClr val="tx2">
                <a:lumMod val="60000"/>
                <a:lumOff val="40000"/>
              </a:schemeClr>
            </a:solidFill>
          </a:ln>
        </p:spPr>
        <p:txBody>
          <a:bodyPr/>
          <a:lstStyle/>
          <a:p>
            <a:pPr>
              <a:buFont typeface="Wingdings" pitchFamily="2" charset="2"/>
              <a:buChar char="§"/>
            </a:pPr>
            <a:r>
              <a:rPr lang="en-US" b="1" dirty="0" smtClean="0"/>
              <a:t>Descriptors:  </a:t>
            </a:r>
            <a:r>
              <a:rPr lang="en-US" dirty="0" smtClean="0"/>
              <a:t>How to we describe each category?</a:t>
            </a:r>
          </a:p>
          <a:p>
            <a:pPr marL="914400">
              <a:buFont typeface="Wingdings" pitchFamily="2" charset="2"/>
              <a:buChar char="ü"/>
            </a:pPr>
            <a:r>
              <a:rPr lang="en-US" sz="2000" dirty="0">
                <a:latin typeface="Arial" pitchFamily="34" charset="0"/>
                <a:cs typeface="Arial" pitchFamily="34" charset="0"/>
              </a:rPr>
              <a:t>Consistently exceeds standards.</a:t>
            </a:r>
          </a:p>
          <a:p>
            <a:pPr marL="914400">
              <a:buFont typeface="Wingdings" pitchFamily="2" charset="2"/>
              <a:buChar char="ü"/>
            </a:pPr>
            <a:r>
              <a:rPr lang="en-US" sz="2000" dirty="0">
                <a:latin typeface="Arial" pitchFamily="34" charset="0"/>
                <a:cs typeface="Arial" pitchFamily="34" charset="0"/>
              </a:rPr>
              <a:t>Exceeds standards in most areas.</a:t>
            </a:r>
          </a:p>
          <a:p>
            <a:pPr marL="914400">
              <a:buFont typeface="Wingdings" pitchFamily="2" charset="2"/>
              <a:buChar char="ü"/>
            </a:pPr>
            <a:r>
              <a:rPr lang="en-US" sz="2000" dirty="0">
                <a:latin typeface="Arial" pitchFamily="34" charset="0"/>
                <a:cs typeface="Arial" pitchFamily="34" charset="0"/>
              </a:rPr>
              <a:t>Meets standards in all areas.</a:t>
            </a:r>
          </a:p>
          <a:p>
            <a:pPr marL="914400">
              <a:buFont typeface="Wingdings" pitchFamily="2" charset="2"/>
              <a:buChar char="ü"/>
            </a:pPr>
            <a:r>
              <a:rPr lang="en-US" sz="2000" dirty="0">
                <a:latin typeface="Arial" pitchFamily="34" charset="0"/>
                <a:cs typeface="Arial" pitchFamily="34" charset="0"/>
              </a:rPr>
              <a:t>Does not meet standards.</a:t>
            </a:r>
          </a:p>
          <a:p>
            <a:pPr marL="0" indent="0">
              <a:buNone/>
            </a:pPr>
            <a:endParaRPr lang="en-US" dirty="0" smtClean="0"/>
          </a:p>
          <a:p>
            <a:pPr marL="0" indent="0">
              <a:buNone/>
            </a:pPr>
            <a:endParaRPr lang="en-US" b="1" dirty="0" smtClean="0"/>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16380568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04800"/>
            <a:ext cx="9144000" cy="70183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p:txBody>
          <a:bodyPr/>
          <a:lstStyle/>
          <a:p>
            <a:pPr algn="l" eaLnBrk="1" hangingPunct="1"/>
            <a:r>
              <a:rPr lang="en-US" sz="3200" b="1" dirty="0" smtClean="0">
                <a:solidFill>
                  <a:srgbClr val="C00000"/>
                </a:solidFill>
                <a:latin typeface="Tahoma" pitchFamily="34" charset="0"/>
                <a:cs typeface="Tahoma" pitchFamily="34" charset="0"/>
              </a:rPr>
              <a:t>Agreement </a:t>
            </a:r>
            <a:r>
              <a:rPr lang="en-US" sz="3200" b="1" dirty="0">
                <a:solidFill>
                  <a:srgbClr val="C00000"/>
                </a:solidFill>
                <a:latin typeface="Tahoma" pitchFamily="34" charset="0"/>
                <a:cs typeface="Tahoma" pitchFamily="34" charset="0"/>
              </a:rPr>
              <a:t>on </a:t>
            </a:r>
            <a:r>
              <a:rPr lang="en-US" sz="3200" b="1" dirty="0" smtClean="0">
                <a:solidFill>
                  <a:srgbClr val="C00000"/>
                </a:solidFill>
                <a:latin typeface="Tahoma" pitchFamily="34" charset="0"/>
                <a:cs typeface="Tahoma" pitchFamily="34" charset="0"/>
              </a:rPr>
              <a:t>Fundamentals</a:t>
            </a:r>
            <a:endParaRPr lang="en-US" sz="3200" b="1" dirty="0" smtClean="0">
              <a:solidFill>
                <a:schemeClr val="accent2"/>
              </a:solidFill>
              <a:latin typeface="Arial Narrow" pitchFamily="34" charset="0"/>
            </a:endParaRPr>
          </a:p>
        </p:txBody>
      </p:sp>
      <p:sp>
        <p:nvSpPr>
          <p:cNvPr id="2" name="Text Placeholder 1"/>
          <p:cNvSpPr>
            <a:spLocks noGrp="1"/>
          </p:cNvSpPr>
          <p:nvPr>
            <p:ph type="body" idx="1"/>
          </p:nvPr>
        </p:nvSpPr>
        <p:spPr/>
        <p:txBody>
          <a:bodyPr/>
          <a:lstStyle/>
          <a:p>
            <a:r>
              <a:rPr lang="en-US" sz="2800" dirty="0">
                <a:latin typeface="Arial" pitchFamily="34" charset="0"/>
                <a:cs typeface="Arial" pitchFamily="34" charset="0"/>
              </a:rPr>
              <a:t>The Process </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5" name="Content Placeholder 4"/>
          <p:cNvSpPr>
            <a:spLocks noGrp="1"/>
          </p:cNvSpPr>
          <p:nvPr>
            <p:ph sz="half" idx="2"/>
          </p:nvPr>
        </p:nvSpPr>
        <p:spPr>
          <a:xfrm>
            <a:off x="457200" y="2174874"/>
            <a:ext cx="4040188" cy="4454526"/>
          </a:xfrm>
          <a:ln w="25400">
            <a:solidFill>
              <a:schemeClr val="tx2">
                <a:lumMod val="40000"/>
                <a:lumOff val="60000"/>
              </a:schemeClr>
            </a:solidFill>
          </a:ln>
        </p:spPr>
        <p:txBody>
          <a:bodyPr/>
          <a:lstStyle/>
          <a:p>
            <a:pPr marL="0" indent="0">
              <a:buNone/>
            </a:pPr>
            <a:r>
              <a:rPr lang="en-US" sz="2000" b="1" dirty="0">
                <a:latin typeface="Arial" pitchFamily="34" charset="0"/>
                <a:cs typeface="Arial" pitchFamily="34" charset="0"/>
              </a:rPr>
              <a:t>What </a:t>
            </a:r>
            <a:r>
              <a:rPr lang="en-US" sz="2000" b="1" dirty="0" smtClean="0">
                <a:latin typeface="Arial" pitchFamily="34" charset="0"/>
                <a:cs typeface="Arial" pitchFamily="34" charset="0"/>
              </a:rPr>
              <a:t>is the process?</a:t>
            </a:r>
          </a:p>
          <a:p>
            <a:pPr>
              <a:buFont typeface="Wingdings" pitchFamily="2" charset="2"/>
              <a:buChar char="§"/>
            </a:pPr>
            <a:r>
              <a:rPr lang="en-US" sz="2000" dirty="0" smtClean="0">
                <a:latin typeface="Arial" pitchFamily="34" charset="0"/>
                <a:cs typeface="Arial" pitchFamily="34" charset="0"/>
              </a:rPr>
              <a:t>Timelines</a:t>
            </a:r>
          </a:p>
          <a:p>
            <a:pPr>
              <a:buFont typeface="Wingdings" pitchFamily="2" charset="2"/>
              <a:buChar char="§"/>
            </a:pPr>
            <a:r>
              <a:rPr lang="en-US" sz="2000" dirty="0" smtClean="0">
                <a:latin typeface="Arial" pitchFamily="34" charset="0"/>
                <a:cs typeface="Arial" pitchFamily="34" charset="0"/>
              </a:rPr>
              <a:t>Understanding evaluation (PD)</a:t>
            </a:r>
          </a:p>
          <a:p>
            <a:pPr>
              <a:buFont typeface="Wingdings" pitchFamily="2" charset="2"/>
              <a:buChar char="§"/>
            </a:pPr>
            <a:r>
              <a:rPr lang="en-US" sz="2000" dirty="0" smtClean="0">
                <a:latin typeface="Arial" pitchFamily="34" charset="0"/>
                <a:cs typeface="Arial" pitchFamily="34" charset="0"/>
              </a:rPr>
              <a:t>Pre-meeting </a:t>
            </a:r>
            <a:r>
              <a:rPr lang="en-US" sz="2000" dirty="0">
                <a:latin typeface="Arial" pitchFamily="34" charset="0"/>
                <a:cs typeface="Arial" pitchFamily="34" charset="0"/>
              </a:rPr>
              <a:t>with </a:t>
            </a:r>
            <a:r>
              <a:rPr lang="en-US" sz="2000" dirty="0" smtClean="0">
                <a:latin typeface="Arial" pitchFamily="34" charset="0"/>
                <a:cs typeface="Arial" pitchFamily="34" charset="0"/>
              </a:rPr>
              <a:t>evaluator</a:t>
            </a:r>
          </a:p>
          <a:p>
            <a:pPr>
              <a:buFont typeface="Wingdings" pitchFamily="2" charset="2"/>
              <a:buChar char="§"/>
            </a:pPr>
            <a:r>
              <a:rPr lang="en-US" sz="2000" dirty="0" smtClean="0">
                <a:latin typeface="Arial" pitchFamily="34" charset="0"/>
                <a:cs typeface="Arial" pitchFamily="34" charset="0"/>
              </a:rPr>
              <a:t>Self Assessment</a:t>
            </a:r>
          </a:p>
          <a:p>
            <a:pPr>
              <a:buFont typeface="Wingdings" pitchFamily="2" charset="2"/>
              <a:buChar char="§"/>
            </a:pPr>
            <a:r>
              <a:rPr lang="en-US" sz="2000" dirty="0" smtClean="0">
                <a:latin typeface="Arial" pitchFamily="34" charset="0"/>
                <a:cs typeface="Arial" pitchFamily="34" charset="0"/>
              </a:rPr>
              <a:t>Goal-setting</a:t>
            </a:r>
          </a:p>
          <a:p>
            <a:pPr>
              <a:buFont typeface="Wingdings" pitchFamily="2" charset="2"/>
              <a:buChar char="§"/>
            </a:pPr>
            <a:r>
              <a:rPr lang="en-US" sz="2000" dirty="0" smtClean="0">
                <a:latin typeface="Arial" pitchFamily="34" charset="0"/>
                <a:cs typeface="Arial" pitchFamily="34" charset="0"/>
              </a:rPr>
              <a:t>Evidence collection</a:t>
            </a:r>
          </a:p>
          <a:p>
            <a:pPr>
              <a:buFont typeface="Wingdings" pitchFamily="2" charset="2"/>
              <a:buChar char="§"/>
            </a:pPr>
            <a:r>
              <a:rPr lang="en-US" sz="2000" dirty="0" smtClean="0">
                <a:latin typeface="Arial" pitchFamily="34" charset="0"/>
                <a:cs typeface="Arial" pitchFamily="34" charset="0"/>
              </a:rPr>
              <a:t>Student data decisions</a:t>
            </a:r>
          </a:p>
          <a:p>
            <a:pPr>
              <a:buFont typeface="Wingdings" pitchFamily="2" charset="2"/>
              <a:buChar char="§"/>
            </a:pPr>
            <a:r>
              <a:rPr lang="en-US" sz="2000" dirty="0" smtClean="0">
                <a:latin typeface="Arial" pitchFamily="34" charset="0"/>
                <a:cs typeface="Arial" pitchFamily="34" charset="0"/>
              </a:rPr>
              <a:t>Observations</a:t>
            </a:r>
          </a:p>
          <a:p>
            <a:pPr>
              <a:buFont typeface="Wingdings" pitchFamily="2" charset="2"/>
              <a:buChar char="§"/>
            </a:pPr>
            <a:r>
              <a:rPr lang="en-US" sz="2000" dirty="0" smtClean="0">
                <a:latin typeface="Arial" pitchFamily="34" charset="0"/>
                <a:cs typeface="Arial" pitchFamily="34" charset="0"/>
              </a:rPr>
              <a:t>Summative decisions</a:t>
            </a:r>
          </a:p>
          <a:p>
            <a:pPr>
              <a:buFont typeface="Wingdings" pitchFamily="2" charset="2"/>
              <a:buChar char="§"/>
            </a:pPr>
            <a:r>
              <a:rPr lang="en-US" sz="2000" dirty="0" smtClean="0">
                <a:latin typeface="Arial" pitchFamily="34" charset="0"/>
                <a:cs typeface="Arial" pitchFamily="34" charset="0"/>
              </a:rPr>
              <a:t>Appeals</a:t>
            </a:r>
          </a:p>
          <a:p>
            <a:pPr>
              <a:buFont typeface="Wingdings" pitchFamily="2" charset="2"/>
              <a:buChar char="ü"/>
            </a:pPr>
            <a:endParaRPr lang="en-US" sz="2000" dirty="0">
              <a:latin typeface="Arial" pitchFamily="34" charset="0"/>
              <a:cs typeface="Arial" pitchFamily="34" charset="0"/>
            </a:endParaRPr>
          </a:p>
        </p:txBody>
      </p:sp>
      <p:sp>
        <p:nvSpPr>
          <p:cNvPr id="6" name="Text Placeholder 5"/>
          <p:cNvSpPr>
            <a:spLocks noGrp="1"/>
          </p:cNvSpPr>
          <p:nvPr>
            <p:ph type="body" sz="quarter" idx="3"/>
          </p:nvPr>
        </p:nvSpPr>
        <p:spPr/>
        <p:txBody>
          <a:bodyPr/>
          <a:lstStyle/>
          <a:p>
            <a:r>
              <a:rPr lang="en-US" sz="2800" dirty="0" smtClean="0"/>
              <a:t>Observations</a:t>
            </a:r>
            <a:endParaRPr lang="en-US" sz="2800" dirty="0"/>
          </a:p>
        </p:txBody>
      </p:sp>
      <p:sp>
        <p:nvSpPr>
          <p:cNvPr id="10" name="Content Placeholder 9"/>
          <p:cNvSpPr>
            <a:spLocks noGrp="1"/>
          </p:cNvSpPr>
          <p:nvPr>
            <p:ph sz="quarter" idx="4"/>
          </p:nvPr>
        </p:nvSpPr>
        <p:spPr>
          <a:xfrm>
            <a:off x="4645025" y="2174874"/>
            <a:ext cx="4041775" cy="4378326"/>
          </a:xfrm>
          <a:ln w="25400">
            <a:solidFill>
              <a:schemeClr val="tx2">
                <a:lumMod val="40000"/>
                <a:lumOff val="60000"/>
              </a:schemeClr>
            </a:solidFill>
            <a:prstDash val="solid"/>
          </a:ln>
        </p:spPr>
        <p:txBody>
          <a:bodyPr/>
          <a:lstStyle/>
          <a:p>
            <a:pPr marL="0" indent="0">
              <a:buNone/>
            </a:pPr>
            <a:r>
              <a:rPr lang="en-US" sz="2000" b="1" dirty="0" smtClean="0">
                <a:latin typeface="Arial" pitchFamily="34" charset="0"/>
                <a:cs typeface="Arial" pitchFamily="34" charset="0"/>
              </a:rPr>
              <a:t>How will observations be done?</a:t>
            </a:r>
            <a:endParaRPr lang="en-US" sz="2000" b="1" dirty="0">
              <a:latin typeface="Arial" pitchFamily="34" charset="0"/>
              <a:cs typeface="Arial" pitchFamily="34" charset="0"/>
            </a:endParaRPr>
          </a:p>
          <a:p>
            <a:pPr marL="406400" lvl="1" indent="-406400">
              <a:buFont typeface="Wingdings" pitchFamily="2" charset="2"/>
              <a:buChar char="§"/>
            </a:pPr>
            <a:r>
              <a:rPr lang="en-US" dirty="0">
                <a:latin typeface="Arial" pitchFamily="34" charset="0"/>
                <a:cs typeface="Arial" pitchFamily="34" charset="0"/>
              </a:rPr>
              <a:t>Pre-Observation</a:t>
            </a:r>
          </a:p>
          <a:p>
            <a:pPr marL="406400" lvl="1" indent="-406400">
              <a:buFont typeface="Wingdings" pitchFamily="2" charset="2"/>
              <a:buChar char="§"/>
            </a:pPr>
            <a:r>
              <a:rPr lang="en-US" dirty="0">
                <a:latin typeface="Arial" pitchFamily="34" charset="0"/>
                <a:cs typeface="Arial" pitchFamily="34" charset="0"/>
              </a:rPr>
              <a:t>Observation</a:t>
            </a:r>
          </a:p>
          <a:p>
            <a:pPr marL="406400" lvl="1" indent="-406400">
              <a:buFont typeface="Wingdings" pitchFamily="2" charset="2"/>
              <a:buChar char="§"/>
            </a:pPr>
            <a:r>
              <a:rPr lang="en-US" dirty="0">
                <a:latin typeface="Arial" pitchFamily="34" charset="0"/>
                <a:cs typeface="Arial" pitchFamily="34" charset="0"/>
              </a:rPr>
              <a:t>Post Observation</a:t>
            </a:r>
          </a:p>
          <a:p>
            <a:pPr marL="406400" lvl="1" indent="-406400">
              <a:buFont typeface="Wingdings" pitchFamily="2" charset="2"/>
              <a:buChar char="§"/>
            </a:pPr>
            <a:r>
              <a:rPr lang="en-US" dirty="0" smtClean="0">
                <a:latin typeface="Arial" pitchFamily="34" charset="0"/>
                <a:cs typeface="Arial" pitchFamily="34" charset="0"/>
              </a:rPr>
              <a:t>Observation types</a:t>
            </a:r>
            <a:endParaRPr lang="en-US" dirty="0">
              <a:latin typeface="Arial" pitchFamily="34" charset="0"/>
              <a:cs typeface="Arial" pitchFamily="34" charset="0"/>
            </a:endParaRPr>
          </a:p>
          <a:p>
            <a:pPr marL="914400" lvl="2" indent="-457200">
              <a:buFont typeface="Wingdings" pitchFamily="2" charset="2"/>
              <a:buChar char="ü"/>
            </a:pPr>
            <a:r>
              <a:rPr lang="en-US" sz="2000" dirty="0">
                <a:latin typeface="Arial" pitchFamily="34" charset="0"/>
                <a:cs typeface="Arial" pitchFamily="34" charset="0"/>
              </a:rPr>
              <a:t>Formal</a:t>
            </a:r>
          </a:p>
          <a:p>
            <a:pPr marL="863600" lvl="3" indent="-406400">
              <a:buFont typeface="Wingdings" pitchFamily="2" charset="2"/>
              <a:buChar char="ü"/>
            </a:pPr>
            <a:r>
              <a:rPr lang="en-US" sz="2000" dirty="0">
                <a:latin typeface="Arial" pitchFamily="34" charset="0"/>
                <a:cs typeface="Arial" pitchFamily="34" charset="0"/>
              </a:rPr>
              <a:t>Informal</a:t>
            </a:r>
          </a:p>
          <a:p>
            <a:pPr marL="863600" lvl="3" indent="-406400">
              <a:buFont typeface="Wingdings" pitchFamily="2" charset="2"/>
              <a:buChar char="ü"/>
            </a:pPr>
            <a:r>
              <a:rPr lang="en-US" sz="2000" dirty="0">
                <a:latin typeface="Arial" pitchFamily="34" charset="0"/>
                <a:cs typeface="Arial" pitchFamily="34" charset="0"/>
              </a:rPr>
              <a:t>Walk </a:t>
            </a:r>
            <a:r>
              <a:rPr lang="en-US" sz="2000" dirty="0" smtClean="0">
                <a:latin typeface="Arial" pitchFamily="34" charset="0"/>
                <a:cs typeface="Arial" pitchFamily="34" charset="0"/>
              </a:rPr>
              <a:t>Through/Casual Observations</a:t>
            </a:r>
          </a:p>
          <a:p>
            <a:pPr marL="457200" lvl="3" indent="-457200">
              <a:buFont typeface="Wingdings" pitchFamily="2" charset="2"/>
              <a:buChar char="§"/>
            </a:pPr>
            <a:r>
              <a:rPr lang="en-US" sz="2000" dirty="0" smtClean="0">
                <a:latin typeface="Arial" pitchFamily="34" charset="0"/>
                <a:cs typeface="Arial" pitchFamily="34" charset="0"/>
              </a:rPr>
              <a:t>Peer Observations</a:t>
            </a:r>
          </a:p>
          <a:p>
            <a:pPr marL="914400" lvl="4" indent="-457200">
              <a:buFont typeface="Wingdings" pitchFamily="2" charset="2"/>
              <a:buChar char="ü"/>
            </a:pPr>
            <a:r>
              <a:rPr lang="en-US" sz="2000" dirty="0" smtClean="0">
                <a:latin typeface="Arial" pitchFamily="34" charset="0"/>
                <a:cs typeface="Arial" pitchFamily="34" charset="0"/>
              </a:rPr>
              <a:t>How selected?</a:t>
            </a:r>
            <a:endParaRPr lang="en-US" sz="2000" dirty="0">
              <a:latin typeface="Arial" pitchFamily="34" charset="0"/>
              <a:cs typeface="Arial" pitchFamily="34" charset="0"/>
            </a:endParaRPr>
          </a:p>
          <a:p>
            <a:endParaRPr lang="en-US" b="1" dirty="0"/>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26029677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388"/>
            <a:ext cx="9144000" cy="6861313"/>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eaLnBrk="1" hangingPunct="1">
              <a:buNone/>
            </a:pPr>
            <a:endParaRPr lang="en-US" dirty="0">
              <a:latin typeface="Arial" pitchFamily="34" charset="0"/>
              <a:cs typeface="Arial" pitchFamily="34" charset="0"/>
            </a:endParaRPr>
          </a:p>
        </p:txBody>
      </p:sp>
      <p:sp>
        <p:nvSpPr>
          <p:cNvPr id="15364" name="Title 1"/>
          <p:cNvSpPr>
            <a:spLocks noGrp="1"/>
          </p:cNvSpPr>
          <p:nvPr>
            <p:ph type="title"/>
          </p:nvPr>
        </p:nvSpPr>
        <p:spPr/>
        <p:txBody>
          <a:bodyPr/>
          <a:lstStyle/>
          <a:p>
            <a:pPr algn="l" eaLnBrk="1" hangingPunct="1"/>
            <a:r>
              <a:rPr lang="en-US" sz="3200" b="1" dirty="0">
                <a:solidFill>
                  <a:srgbClr val="C00000"/>
                </a:solidFill>
                <a:latin typeface="Tahoma" pitchFamily="34" charset="0"/>
                <a:cs typeface="Tahoma" pitchFamily="34" charset="0"/>
              </a:rPr>
              <a:t>Teacher Evaluation:  Work Plan </a:t>
            </a:r>
            <a:endParaRPr lang="en-US" sz="3200" b="1" dirty="0" smtClean="0">
              <a:solidFill>
                <a:srgbClr val="C00000"/>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tent Placeholder 2"/>
          <p:cNvSpPr txBox="1">
            <a:spLocks/>
          </p:cNvSpPr>
          <p:nvPr/>
        </p:nvSpPr>
        <p:spPr>
          <a:xfrm>
            <a:off x="507206" y="1371600"/>
            <a:ext cx="8053388" cy="5257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b="1" dirty="0" smtClean="0">
                <a:latin typeface="Arial" pitchFamily="34" charset="0"/>
                <a:cs typeface="Arial" pitchFamily="34" charset="0"/>
              </a:rPr>
              <a:t>Clarifying Terminology</a:t>
            </a:r>
            <a:endParaRPr lang="en-US" sz="2400" dirty="0" smtClean="0">
              <a:latin typeface="Arial" pitchFamily="34" charset="0"/>
              <a:cs typeface="Arial" pitchFamily="34" charset="0"/>
            </a:endParaRPr>
          </a:p>
          <a:p>
            <a:pPr marL="1371600" indent="-457200">
              <a:buFont typeface="Wingdings" pitchFamily="2" charset="2"/>
              <a:buChar char="§"/>
            </a:pPr>
            <a:endParaRPr lang="en-US" sz="1100" dirty="0" smtClean="0">
              <a:latin typeface="Arial" pitchFamily="34" charset="0"/>
              <a:cs typeface="Arial" pitchFamily="34" charset="0"/>
            </a:endParaRPr>
          </a:p>
          <a:p>
            <a:pPr marL="1371600" indent="-457200">
              <a:buFont typeface="Wingdings" pitchFamily="2" charset="2"/>
              <a:buChar char="§"/>
            </a:pPr>
            <a:r>
              <a:rPr lang="en-US" sz="2800" dirty="0" smtClean="0">
                <a:latin typeface="Arial" pitchFamily="34" charset="0"/>
                <a:cs typeface="Arial" pitchFamily="34" charset="0"/>
              </a:rPr>
              <a:t>Evaluation</a:t>
            </a:r>
          </a:p>
          <a:p>
            <a:pPr marL="1828800" lvl="1" indent="-457200">
              <a:buFont typeface="Wingdings" pitchFamily="2" charset="2"/>
              <a:buChar char="ü"/>
            </a:pPr>
            <a:r>
              <a:rPr lang="en-US" sz="2400" dirty="0" smtClean="0">
                <a:latin typeface="Arial" pitchFamily="34" charset="0"/>
                <a:cs typeface="Arial" pitchFamily="34" charset="0"/>
              </a:rPr>
              <a:t>Formative</a:t>
            </a:r>
          </a:p>
          <a:p>
            <a:pPr marL="1828800" lvl="1" indent="-457200">
              <a:buFont typeface="Wingdings" pitchFamily="2" charset="2"/>
              <a:buChar char="ü"/>
            </a:pPr>
            <a:r>
              <a:rPr lang="en-US" sz="2400" dirty="0" smtClean="0">
                <a:latin typeface="Arial" pitchFamily="34" charset="0"/>
                <a:cs typeface="Arial" pitchFamily="34" charset="0"/>
              </a:rPr>
              <a:t>Summative</a:t>
            </a:r>
          </a:p>
          <a:p>
            <a:pPr marL="1828800" lvl="1" indent="-457200">
              <a:buFont typeface="Wingdings" pitchFamily="2" charset="2"/>
              <a:buChar char="ü"/>
            </a:pPr>
            <a:r>
              <a:rPr lang="en-US" sz="2400" dirty="0" smtClean="0">
                <a:latin typeface="Arial" pitchFamily="34" charset="0"/>
                <a:cs typeface="Arial" pitchFamily="34" charset="0"/>
              </a:rPr>
              <a:t>Evaluated vs. observed</a:t>
            </a:r>
          </a:p>
          <a:p>
            <a:pPr marL="1371600" lvl="1" indent="-457200">
              <a:buFont typeface="Wingdings" pitchFamily="2" charset="2"/>
              <a:buChar char="§"/>
            </a:pPr>
            <a:endParaRPr lang="en-US" sz="1000" dirty="0" smtClean="0">
              <a:latin typeface="Arial" pitchFamily="34" charset="0"/>
              <a:cs typeface="Arial" pitchFamily="34" charset="0"/>
            </a:endParaRPr>
          </a:p>
          <a:p>
            <a:pPr marL="1371600" indent="-457200">
              <a:buFont typeface="Wingdings" pitchFamily="2" charset="2"/>
              <a:buChar char="§"/>
            </a:pPr>
            <a:r>
              <a:rPr lang="en-US" sz="2800" dirty="0" smtClean="0">
                <a:latin typeface="Arial" pitchFamily="34" charset="0"/>
                <a:cs typeface="Arial" pitchFamily="34" charset="0"/>
              </a:rPr>
              <a:t>Teacher</a:t>
            </a:r>
          </a:p>
          <a:p>
            <a:pPr marL="1828800" lvl="1" indent="-457200">
              <a:buFont typeface="Wingdings" pitchFamily="2" charset="2"/>
              <a:buChar char="ü"/>
            </a:pPr>
            <a:r>
              <a:rPr lang="en-US" sz="2400" dirty="0" smtClean="0">
                <a:latin typeface="Arial" pitchFamily="34" charset="0"/>
                <a:cs typeface="Arial" pitchFamily="34" charset="0"/>
              </a:rPr>
              <a:t>Definition </a:t>
            </a:r>
            <a:r>
              <a:rPr lang="en-US" sz="2400" dirty="0">
                <a:latin typeface="Arial" pitchFamily="34" charset="0"/>
                <a:cs typeface="Arial" pitchFamily="34" charset="0"/>
              </a:rPr>
              <a:t>(Tenure/CC Law, BMS, </a:t>
            </a:r>
            <a:r>
              <a:rPr lang="en-US" sz="2400" dirty="0" smtClean="0">
                <a:latin typeface="Arial" pitchFamily="34" charset="0"/>
                <a:cs typeface="Arial" pitchFamily="34" charset="0"/>
              </a:rPr>
              <a:t>TRA )</a:t>
            </a:r>
          </a:p>
          <a:p>
            <a:pPr marL="1828800" lvl="1" indent="-457200">
              <a:buFont typeface="Wingdings" pitchFamily="2" charset="2"/>
              <a:buChar char="ü"/>
            </a:pPr>
            <a:r>
              <a:rPr lang="en-US" sz="2400" dirty="0" smtClean="0">
                <a:latin typeface="Arial" pitchFamily="34" charset="0"/>
                <a:cs typeface="Arial" pitchFamily="34" charset="0"/>
              </a:rPr>
              <a:t>Who is included? Charter school teachers?</a:t>
            </a:r>
          </a:p>
          <a:p>
            <a:pPr marL="1371600" indent="-457200">
              <a:buFont typeface="Wingdings" pitchFamily="2" charset="2"/>
              <a:buChar char="§"/>
              <a:tabLst>
                <a:tab pos="1206500" algn="l"/>
              </a:tabLst>
            </a:pPr>
            <a:r>
              <a:rPr lang="en-US" sz="2800" dirty="0">
                <a:latin typeface="Arial" pitchFamily="34" charset="0"/>
                <a:cs typeface="Arial" pitchFamily="34" charset="0"/>
              </a:rPr>
              <a:t>Other Issues </a:t>
            </a:r>
          </a:p>
          <a:p>
            <a:pPr marL="1828800" lvl="1" indent="-457200">
              <a:buFont typeface="Wingdings" pitchFamily="2" charset="2"/>
              <a:buChar char="ü"/>
            </a:pPr>
            <a:endParaRPr lang="en-US" sz="2400" dirty="0" smtClean="0">
              <a:latin typeface="Arial" pitchFamily="34" charset="0"/>
              <a:cs typeface="Arial" pitchFamily="34" charset="0"/>
            </a:endParaRPr>
          </a:p>
          <a:p>
            <a:pPr marL="0" indent="0">
              <a:buNone/>
            </a:pPr>
            <a:endParaRPr lang="en-US" sz="2800" dirty="0" smtClean="0">
              <a:latin typeface="Arial" pitchFamily="34" charset="0"/>
              <a:cs typeface="Arial" pitchFamily="34" charset="0"/>
            </a:endParaRPr>
          </a:p>
          <a:p>
            <a:pPr>
              <a:buFont typeface="Wingdings" pitchFamily="2" charset="2"/>
              <a:buChar char="q"/>
            </a:pPr>
            <a:endParaRPr lang="en-US" sz="2800" dirty="0" smtClean="0">
              <a:latin typeface="Arial" pitchFamily="34" charset="0"/>
              <a:cs typeface="Arial" pitchFamily="34" charset="0"/>
            </a:endParaRPr>
          </a:p>
          <a:p>
            <a:pPr>
              <a:buFont typeface="Wingdings" pitchFamily="2" charset="2"/>
              <a:buChar char="q"/>
            </a:pPr>
            <a:endParaRPr lang="en-US" sz="2800" dirty="0" smtClean="0">
              <a:latin typeface="Arial" pitchFamily="34" charset="0"/>
              <a:cs typeface="Arial" pitchFamily="34" charset="0"/>
            </a:endParaRPr>
          </a:p>
          <a:p>
            <a:pPr marL="457200" lvl="1" indent="0">
              <a:buNone/>
            </a:pPr>
            <a:endParaRPr lang="en-US" sz="2400" dirty="0" smtClean="0">
              <a:latin typeface="Arial" pitchFamily="34" charset="0"/>
              <a:cs typeface="Arial" pitchFamily="34" charset="0"/>
            </a:endParaRPr>
          </a:p>
          <a:p>
            <a:pPr marL="0" indent="0">
              <a:buNone/>
            </a:pP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a:buNone/>
            </a:pPr>
            <a:endParaRPr lang="en-US" sz="2800" b="1" dirty="0" smtClean="0">
              <a:latin typeface="Arial" pitchFamily="34" charset="0"/>
              <a:cs typeface="Arial" pitchFamily="34" charset="0"/>
            </a:endParaRPr>
          </a:p>
          <a:p>
            <a:pPr marL="0" indent="0">
              <a:buNone/>
            </a:pPr>
            <a:endParaRPr lang="en-US" sz="900" b="1" dirty="0" smtClean="0">
              <a:latin typeface="Arial" pitchFamily="34" charset="0"/>
              <a:cs typeface="Arial" pitchFamily="34" charset="0"/>
            </a:endParaRPr>
          </a:p>
          <a:p>
            <a:pPr marL="0" indent="0" fontAlgn="auto">
              <a:spcAft>
                <a:spcPts val="0"/>
              </a:spcAft>
              <a:buFontTx/>
              <a:buNone/>
              <a:defRPr/>
            </a:pPr>
            <a:endParaRPr lang="en-US" sz="900" dirty="0" smtClean="0">
              <a:latin typeface="Arial" pitchFamily="34" charset="0"/>
              <a:cs typeface="Arial" pitchFamily="34" charset="0"/>
            </a:endParaRPr>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16606310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400" y="-147775"/>
            <a:ext cx="9144000" cy="6861313"/>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eaLnBrk="1" hangingPunct="1">
              <a:buNone/>
            </a:pPr>
            <a:endParaRPr lang="en-US" dirty="0">
              <a:latin typeface="Arial" pitchFamily="34" charset="0"/>
              <a:cs typeface="Arial" pitchFamily="34" charset="0"/>
            </a:endParaRPr>
          </a:p>
        </p:txBody>
      </p:sp>
      <p:sp>
        <p:nvSpPr>
          <p:cNvPr id="15364" name="Title 1"/>
          <p:cNvSpPr>
            <a:spLocks noGrp="1"/>
          </p:cNvSpPr>
          <p:nvPr>
            <p:ph type="title"/>
          </p:nvPr>
        </p:nvSpPr>
        <p:spPr/>
        <p:txBody>
          <a:bodyPr/>
          <a:lstStyle/>
          <a:p>
            <a:pPr algn="l" eaLnBrk="1" hangingPunct="1"/>
            <a:r>
              <a:rPr lang="en-US" sz="3200" b="1" dirty="0">
                <a:solidFill>
                  <a:srgbClr val="C00000"/>
                </a:solidFill>
                <a:latin typeface="Tahoma" pitchFamily="34" charset="0"/>
                <a:cs typeface="Tahoma" pitchFamily="34" charset="0"/>
              </a:rPr>
              <a:t>Teacher Evaluation:  Work Plan </a:t>
            </a:r>
            <a:endParaRPr lang="en-US" sz="3200" b="1" dirty="0" smtClean="0">
              <a:solidFill>
                <a:srgbClr val="C00000"/>
              </a:solidFill>
              <a:latin typeface="Arial Narrow" pitchFamily="34" charset="0"/>
            </a:endParaRPr>
          </a:p>
        </p:txBody>
      </p:sp>
      <p:sp>
        <p:nvSpPr>
          <p:cNvPr id="2" name="Text Placeholder 1"/>
          <p:cNvSpPr>
            <a:spLocks noGrp="1"/>
          </p:cNvSpPr>
          <p:nvPr>
            <p:ph type="body" idx="1"/>
          </p:nvPr>
        </p:nvSpPr>
        <p:spPr>
          <a:xfrm>
            <a:off x="457200" y="1535113"/>
            <a:ext cx="8205788" cy="639762"/>
          </a:xfrm>
        </p:spPr>
        <p:txBody>
          <a:bodyPr/>
          <a:lstStyle/>
          <a:p>
            <a:r>
              <a:rPr lang="en-US" dirty="0" smtClean="0">
                <a:latin typeface="Arial" pitchFamily="34" charset="0"/>
                <a:cs typeface="Arial" pitchFamily="34" charset="0"/>
              </a:rPr>
              <a:t>Clarifying Terminology and Other Issues</a:t>
            </a:r>
            <a:endParaRPr lang="en-US" dirty="0">
              <a:latin typeface="Arial" pitchFamily="34" charset="0"/>
              <a:cs typeface="Arial" pitchFamily="34" charset="0"/>
            </a:endParaRPr>
          </a:p>
        </p:txBody>
      </p:sp>
      <p:sp>
        <p:nvSpPr>
          <p:cNvPr id="3" name="Content Placeholder 2"/>
          <p:cNvSpPr>
            <a:spLocks noGrp="1"/>
          </p:cNvSpPr>
          <p:nvPr>
            <p:ph sz="half" idx="2"/>
          </p:nvPr>
        </p:nvSpPr>
        <p:spPr>
          <a:xfrm>
            <a:off x="457200" y="2462212"/>
            <a:ext cx="4114800" cy="4213226"/>
          </a:xfrm>
          <a:ln w="22225">
            <a:solidFill>
              <a:schemeClr val="tx2">
                <a:lumMod val="60000"/>
                <a:lumOff val="40000"/>
              </a:schemeClr>
            </a:solidFill>
          </a:ln>
        </p:spPr>
        <p:txBody>
          <a:bodyPr/>
          <a:lstStyle/>
          <a:p>
            <a:pPr>
              <a:buFont typeface="Wingdings" pitchFamily="2" charset="2"/>
              <a:buChar char="§"/>
              <a:tabLst>
                <a:tab pos="342900" algn="l"/>
              </a:tabLst>
            </a:pPr>
            <a:r>
              <a:rPr lang="en-US" sz="2000" b="1" dirty="0">
                <a:latin typeface="Arial" pitchFamily="34" charset="0"/>
                <a:cs typeface="Arial" pitchFamily="34" charset="0"/>
              </a:rPr>
              <a:t>Evaluation</a:t>
            </a:r>
          </a:p>
          <a:p>
            <a:pPr marL="635000" lvl="1" indent="-406400">
              <a:buFont typeface="Wingdings" pitchFamily="2" charset="2"/>
              <a:buChar char="ü"/>
              <a:tabLst>
                <a:tab pos="914400" algn="l"/>
              </a:tabLst>
            </a:pPr>
            <a:r>
              <a:rPr lang="en-US" dirty="0">
                <a:latin typeface="Arial" pitchFamily="34" charset="0"/>
                <a:cs typeface="Arial" pitchFamily="34" charset="0"/>
              </a:rPr>
              <a:t>Formative</a:t>
            </a:r>
          </a:p>
          <a:p>
            <a:pPr marL="635000" lvl="1" indent="-406400">
              <a:buFont typeface="Wingdings" pitchFamily="2" charset="2"/>
              <a:buChar char="ü"/>
              <a:tabLst>
                <a:tab pos="914400" algn="l"/>
              </a:tabLst>
            </a:pPr>
            <a:r>
              <a:rPr lang="en-US" dirty="0">
                <a:latin typeface="Arial" pitchFamily="34" charset="0"/>
                <a:cs typeface="Arial" pitchFamily="34" charset="0"/>
              </a:rPr>
              <a:t>Summative</a:t>
            </a:r>
          </a:p>
          <a:p>
            <a:pPr marL="635000" lvl="1" indent="-406400">
              <a:buFont typeface="Wingdings" pitchFamily="2" charset="2"/>
              <a:buChar char="ü"/>
              <a:tabLst>
                <a:tab pos="914400" algn="l"/>
              </a:tabLst>
            </a:pPr>
            <a:r>
              <a:rPr lang="en-US" dirty="0">
                <a:latin typeface="Arial" pitchFamily="34" charset="0"/>
                <a:cs typeface="Arial" pitchFamily="34" charset="0"/>
              </a:rPr>
              <a:t>Evaluated </a:t>
            </a:r>
            <a:r>
              <a:rPr lang="en-US" dirty="0" smtClean="0">
                <a:latin typeface="Arial" pitchFamily="34" charset="0"/>
                <a:cs typeface="Arial" pitchFamily="34" charset="0"/>
              </a:rPr>
              <a:t>vs. observed</a:t>
            </a:r>
            <a:endParaRPr lang="en-US" dirty="0">
              <a:latin typeface="Arial" pitchFamily="34" charset="0"/>
              <a:cs typeface="Arial" pitchFamily="34" charset="0"/>
            </a:endParaRPr>
          </a:p>
          <a:p>
            <a:pPr marL="914400" lvl="1" indent="-914400">
              <a:buFont typeface="Wingdings" pitchFamily="2" charset="2"/>
              <a:buChar char="§"/>
              <a:tabLst>
                <a:tab pos="914400" algn="l"/>
              </a:tabLst>
            </a:pPr>
            <a:endParaRPr lang="en-US" dirty="0">
              <a:latin typeface="Arial" pitchFamily="34" charset="0"/>
              <a:cs typeface="Arial" pitchFamily="34" charset="0"/>
            </a:endParaRPr>
          </a:p>
          <a:p>
            <a:pPr>
              <a:buFont typeface="Wingdings" pitchFamily="2" charset="2"/>
              <a:buChar char="§"/>
              <a:tabLst>
                <a:tab pos="914400" algn="l"/>
              </a:tabLst>
            </a:pPr>
            <a:r>
              <a:rPr lang="en-US" sz="2000" b="1" dirty="0">
                <a:latin typeface="Arial" pitchFamily="34" charset="0"/>
                <a:cs typeface="Arial" pitchFamily="34" charset="0"/>
              </a:rPr>
              <a:t>Teacher</a:t>
            </a:r>
          </a:p>
          <a:p>
            <a:pPr marL="685800" lvl="1" indent="-393700">
              <a:buFont typeface="Wingdings" pitchFamily="2" charset="2"/>
              <a:buChar char="ü"/>
              <a:tabLst>
                <a:tab pos="292100" algn="l"/>
              </a:tabLst>
            </a:pPr>
            <a:r>
              <a:rPr lang="en-US" dirty="0">
                <a:latin typeface="Arial" pitchFamily="34" charset="0"/>
                <a:cs typeface="Arial" pitchFamily="34" charset="0"/>
              </a:rPr>
              <a:t>Definition (Tenure/CC Law, BMS, TRA )</a:t>
            </a:r>
          </a:p>
          <a:p>
            <a:pPr marL="685800" lvl="1" indent="-393700">
              <a:buFont typeface="Wingdings" pitchFamily="2" charset="2"/>
              <a:buChar char="ü"/>
              <a:tabLst>
                <a:tab pos="292100" algn="l"/>
              </a:tabLst>
            </a:pPr>
            <a:r>
              <a:rPr lang="en-US" dirty="0" smtClean="0">
                <a:latin typeface="Arial" pitchFamily="34" charset="0"/>
                <a:cs typeface="Arial" pitchFamily="34" charset="0"/>
              </a:rPr>
              <a:t>Charter </a:t>
            </a:r>
            <a:r>
              <a:rPr lang="en-US" dirty="0">
                <a:latin typeface="Arial" pitchFamily="34" charset="0"/>
                <a:cs typeface="Arial" pitchFamily="34" charset="0"/>
              </a:rPr>
              <a:t>school </a:t>
            </a:r>
            <a:r>
              <a:rPr lang="en-US" dirty="0" smtClean="0">
                <a:latin typeface="Arial" pitchFamily="34" charset="0"/>
                <a:cs typeface="Arial" pitchFamily="34" charset="0"/>
              </a:rPr>
              <a:t>teachers</a:t>
            </a:r>
          </a:p>
          <a:p>
            <a:pPr marL="292100" lvl="1" indent="0">
              <a:buNone/>
              <a:tabLst>
                <a:tab pos="292100" algn="l"/>
              </a:tabLst>
            </a:pPr>
            <a:endParaRPr lang="en-US" dirty="0" smtClean="0">
              <a:latin typeface="Arial" pitchFamily="34" charset="0"/>
              <a:cs typeface="Arial" pitchFamily="34" charset="0"/>
            </a:endParaRPr>
          </a:p>
          <a:p>
            <a:pPr marL="406400" lvl="1" indent="-342900">
              <a:buFont typeface="Wingdings" pitchFamily="2" charset="2"/>
              <a:buChar char="§"/>
              <a:tabLst>
                <a:tab pos="292100" algn="l"/>
              </a:tabLst>
            </a:pPr>
            <a:r>
              <a:rPr lang="en-US" b="1" dirty="0">
                <a:latin typeface="Arial" pitchFamily="34" charset="0"/>
                <a:cs typeface="Arial" pitchFamily="34" charset="0"/>
              </a:rPr>
              <a:t>NCLB Waiver Requirements</a:t>
            </a:r>
          </a:p>
          <a:p>
            <a:pPr marL="685800" lvl="1" indent="-393700">
              <a:buFont typeface="Wingdings" pitchFamily="2" charset="2"/>
              <a:buChar char="ü"/>
              <a:tabLst>
                <a:tab pos="292100" algn="l"/>
              </a:tabLst>
            </a:pPr>
            <a:endParaRPr lang="en-US" dirty="0"/>
          </a:p>
        </p:txBody>
      </p:sp>
      <p:sp>
        <p:nvSpPr>
          <p:cNvPr id="5" name="Content Placeholder 4"/>
          <p:cNvSpPr>
            <a:spLocks noGrp="1"/>
          </p:cNvSpPr>
          <p:nvPr>
            <p:ph sz="quarter" idx="4"/>
          </p:nvPr>
        </p:nvSpPr>
        <p:spPr>
          <a:xfrm>
            <a:off x="4876800" y="2438400"/>
            <a:ext cx="4041775" cy="4237038"/>
          </a:xfrm>
          <a:ln w="22225">
            <a:solidFill>
              <a:schemeClr val="tx2">
                <a:lumMod val="60000"/>
                <a:lumOff val="40000"/>
              </a:schemeClr>
            </a:solidFill>
          </a:ln>
        </p:spPr>
        <p:txBody>
          <a:bodyPr/>
          <a:lstStyle/>
          <a:p>
            <a:pPr marL="342900" lvl="1" indent="-342900">
              <a:buFont typeface="Wingdings" pitchFamily="2" charset="2"/>
              <a:buChar char="§"/>
              <a:tabLst>
                <a:tab pos="1206500" algn="l"/>
              </a:tabLst>
            </a:pPr>
            <a:r>
              <a:rPr lang="en-US" b="1" dirty="0" smtClean="0">
                <a:latin typeface="Arial" pitchFamily="34" charset="0"/>
                <a:cs typeface="Arial" pitchFamily="34" charset="0"/>
              </a:rPr>
              <a:t>Joint Agreement</a:t>
            </a:r>
            <a:endParaRPr lang="en-US" dirty="0" smtClean="0">
              <a:latin typeface="Arial" pitchFamily="34" charset="0"/>
              <a:cs typeface="Arial" pitchFamily="34" charset="0"/>
            </a:endParaRPr>
          </a:p>
          <a:p>
            <a:pPr marL="685800" lvl="1" indent="-393700">
              <a:buFont typeface="Wingdings" pitchFamily="2" charset="2"/>
              <a:buChar char="ü"/>
              <a:tabLst>
                <a:tab pos="1206500" algn="l"/>
              </a:tabLst>
            </a:pPr>
            <a:r>
              <a:rPr lang="en-US" dirty="0" smtClean="0">
                <a:latin typeface="Arial" pitchFamily="34" charset="0"/>
                <a:cs typeface="Arial" pitchFamily="34" charset="0"/>
              </a:rPr>
              <a:t>What does this term mean?</a:t>
            </a:r>
          </a:p>
          <a:p>
            <a:pPr marL="292100" lvl="1" indent="0">
              <a:buNone/>
              <a:tabLst>
                <a:tab pos="1206500" algn="l"/>
              </a:tabLst>
            </a:pPr>
            <a:endParaRPr lang="en-US" sz="1000" dirty="0">
              <a:latin typeface="Arial" pitchFamily="34" charset="0"/>
              <a:cs typeface="Arial" pitchFamily="34" charset="0"/>
            </a:endParaRPr>
          </a:p>
          <a:p>
            <a:pPr marL="406400" lvl="1" indent="-342900">
              <a:buFont typeface="Wingdings" pitchFamily="2" charset="2"/>
              <a:buChar char="§"/>
              <a:tabLst>
                <a:tab pos="1206500" algn="l"/>
              </a:tabLst>
            </a:pPr>
            <a:r>
              <a:rPr lang="en-US" b="1" dirty="0">
                <a:latin typeface="Arial" pitchFamily="34" charset="0"/>
                <a:cs typeface="Arial" pitchFamily="34" charset="0"/>
              </a:rPr>
              <a:t>Effective </a:t>
            </a:r>
            <a:r>
              <a:rPr lang="en-US" b="1" dirty="0" smtClean="0">
                <a:latin typeface="Arial" pitchFamily="34" charset="0"/>
                <a:cs typeface="Arial" pitchFamily="34" charset="0"/>
              </a:rPr>
              <a:t>dates</a:t>
            </a:r>
          </a:p>
          <a:p>
            <a:pPr marL="685800" lvl="1" indent="-342900">
              <a:buFont typeface="Wingdings" pitchFamily="2" charset="2"/>
              <a:buChar char="ü"/>
              <a:tabLst>
                <a:tab pos="1206500" algn="l"/>
              </a:tabLst>
            </a:pPr>
            <a:r>
              <a:rPr lang="en-US" dirty="0" smtClean="0">
                <a:latin typeface="Arial" pitchFamily="34" charset="0"/>
                <a:cs typeface="Arial" pitchFamily="34" charset="0"/>
              </a:rPr>
              <a:t>Tied to contract periods</a:t>
            </a:r>
          </a:p>
          <a:p>
            <a:pPr marL="685800" lvl="1" indent="-342900">
              <a:buFont typeface="Wingdings" pitchFamily="2" charset="2"/>
              <a:buChar char="ü"/>
              <a:tabLst>
                <a:tab pos="1206500" algn="l"/>
              </a:tabLst>
            </a:pPr>
            <a:r>
              <a:rPr lang="en-US" dirty="0">
                <a:latin typeface="Arial" pitchFamily="34" charset="0"/>
                <a:cs typeface="Arial" pitchFamily="34" charset="0"/>
              </a:rPr>
              <a:t>2014-2015 school year and </a:t>
            </a:r>
            <a:r>
              <a:rPr lang="en-US" dirty="0" smtClean="0">
                <a:latin typeface="Arial" pitchFamily="34" charset="0"/>
                <a:cs typeface="Arial" pitchFamily="34" charset="0"/>
              </a:rPr>
              <a:t>later.</a:t>
            </a:r>
            <a:r>
              <a:rPr lang="en-US" u="sng" dirty="0">
                <a:latin typeface="Arial" pitchFamily="34" charset="0"/>
                <a:cs typeface="Arial" pitchFamily="34" charset="0"/>
              </a:rPr>
              <a:t> </a:t>
            </a:r>
            <a:endParaRPr lang="en-US" u="sng" dirty="0" smtClean="0">
              <a:latin typeface="Arial" pitchFamily="34" charset="0"/>
              <a:cs typeface="Arial" pitchFamily="34" charset="0"/>
            </a:endParaRPr>
          </a:p>
          <a:p>
            <a:pPr marL="635000" lvl="1" indent="-292100">
              <a:buFont typeface="Wingdings" pitchFamily="2" charset="2"/>
              <a:buChar char="ü"/>
              <a:tabLst>
                <a:tab pos="1206500" algn="l"/>
              </a:tabLst>
            </a:pPr>
            <a:r>
              <a:rPr lang="en-US" dirty="0" smtClean="0">
                <a:latin typeface="Arial" pitchFamily="34" charset="0"/>
                <a:cs typeface="Arial" pitchFamily="34" charset="0"/>
              </a:rPr>
              <a:t>Some provisions apply </a:t>
            </a:r>
            <a:r>
              <a:rPr lang="en-US" dirty="0">
                <a:latin typeface="Arial" pitchFamily="34" charset="0"/>
                <a:cs typeface="Arial" pitchFamily="34" charset="0"/>
              </a:rPr>
              <a:t>to all collective bargaining agreements ratified after </a:t>
            </a:r>
            <a:r>
              <a:rPr lang="en-US" dirty="0" smtClean="0">
                <a:latin typeface="Arial" pitchFamily="34" charset="0"/>
                <a:cs typeface="Arial" pitchFamily="34" charset="0"/>
              </a:rPr>
              <a:t>July 1, 2014 and some after July </a:t>
            </a:r>
            <a:r>
              <a:rPr lang="en-US" dirty="0">
                <a:latin typeface="Arial" pitchFamily="34" charset="0"/>
                <a:cs typeface="Arial" pitchFamily="34" charset="0"/>
              </a:rPr>
              <a:t>1, 2013.</a:t>
            </a:r>
            <a:r>
              <a:rPr lang="en-US" dirty="0"/>
              <a:t/>
            </a:r>
            <a:br>
              <a:rPr lang="en-US" dirty="0"/>
            </a:br>
            <a:endParaRPr lang="en-US" b="1" dirty="0">
              <a:latin typeface="Arial" pitchFamily="34" charset="0"/>
              <a:cs typeface="Arial"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30724873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388"/>
            <a:ext cx="9144000" cy="6861313"/>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eaLnBrk="1" hangingPunct="1">
              <a:buNone/>
            </a:pPr>
            <a:endParaRPr lang="en-US" dirty="0">
              <a:latin typeface="Arial" pitchFamily="34" charset="0"/>
              <a:cs typeface="Arial" pitchFamily="34" charset="0"/>
            </a:endParaRPr>
          </a:p>
        </p:txBody>
      </p:sp>
      <p:sp>
        <p:nvSpPr>
          <p:cNvPr id="15364" name="Title 1"/>
          <p:cNvSpPr>
            <a:spLocks noGrp="1"/>
          </p:cNvSpPr>
          <p:nvPr>
            <p:ph type="title"/>
          </p:nvPr>
        </p:nvSpPr>
        <p:spPr/>
        <p:txBody>
          <a:bodyPr/>
          <a:lstStyle/>
          <a:p>
            <a:pPr algn="l" eaLnBrk="1" hangingPunct="1"/>
            <a:r>
              <a:rPr lang="en-US" sz="3200" b="1" dirty="0">
                <a:solidFill>
                  <a:srgbClr val="C00000"/>
                </a:solidFill>
                <a:latin typeface="Tahoma" pitchFamily="34" charset="0"/>
                <a:cs typeface="Tahoma" pitchFamily="34" charset="0"/>
              </a:rPr>
              <a:t>Teacher Evaluation:  Work Plan </a:t>
            </a:r>
            <a:endParaRPr lang="en-US" sz="3200" b="1" dirty="0" smtClean="0">
              <a:solidFill>
                <a:srgbClr val="C00000"/>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tent Placeholder 2"/>
          <p:cNvSpPr txBox="1">
            <a:spLocks/>
          </p:cNvSpPr>
          <p:nvPr/>
        </p:nvSpPr>
        <p:spPr>
          <a:xfrm>
            <a:off x="533400" y="1371600"/>
            <a:ext cx="8001794" cy="53419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b="1" dirty="0" smtClean="0">
                <a:latin typeface="Arial" pitchFamily="34" charset="0"/>
                <a:cs typeface="Arial" pitchFamily="34" charset="0"/>
              </a:rPr>
              <a:t>Identification of Concepts</a:t>
            </a:r>
          </a:p>
          <a:p>
            <a:pPr marL="0" indent="0">
              <a:buNone/>
            </a:pPr>
            <a:endParaRPr lang="en-US" sz="1000" b="1" dirty="0" smtClean="0">
              <a:latin typeface="Arial" pitchFamily="34" charset="0"/>
              <a:cs typeface="Arial" pitchFamily="34" charset="0"/>
            </a:endParaRPr>
          </a:p>
          <a:p>
            <a:pPr marL="1371600" indent="-457200">
              <a:spcBef>
                <a:spcPts val="600"/>
              </a:spcBef>
              <a:spcAft>
                <a:spcPts val="600"/>
              </a:spcAft>
              <a:buFont typeface="Wingdings" pitchFamily="2" charset="2"/>
              <a:buChar char="§"/>
            </a:pPr>
            <a:r>
              <a:rPr lang="en-US" sz="2800" dirty="0" smtClean="0">
                <a:latin typeface="Arial" pitchFamily="34" charset="0"/>
                <a:cs typeface="Arial" pitchFamily="34" charset="0"/>
              </a:rPr>
              <a:t>Observations</a:t>
            </a:r>
          </a:p>
          <a:p>
            <a:pPr marL="1371600" indent="-457200">
              <a:spcBef>
                <a:spcPts val="600"/>
              </a:spcBef>
              <a:spcAft>
                <a:spcPts val="600"/>
              </a:spcAft>
              <a:buFont typeface="Wingdings" pitchFamily="2" charset="2"/>
              <a:buChar char="§"/>
            </a:pPr>
            <a:r>
              <a:rPr lang="en-US" sz="2800" dirty="0" smtClean="0">
                <a:latin typeface="Arial" pitchFamily="34" charset="0"/>
                <a:cs typeface="Arial" pitchFamily="34" charset="0"/>
              </a:rPr>
              <a:t>Trained evaluators</a:t>
            </a:r>
            <a:endParaRPr lang="en-US" sz="1000" dirty="0" smtClean="0">
              <a:latin typeface="Arial" pitchFamily="34" charset="0"/>
              <a:cs typeface="Arial" pitchFamily="34" charset="0"/>
            </a:endParaRPr>
          </a:p>
          <a:p>
            <a:pPr marL="1371600" indent="-457200">
              <a:spcBef>
                <a:spcPts val="600"/>
              </a:spcBef>
              <a:spcAft>
                <a:spcPts val="600"/>
              </a:spcAft>
              <a:buFont typeface="Wingdings" pitchFamily="2" charset="2"/>
              <a:buChar char="§"/>
            </a:pPr>
            <a:r>
              <a:rPr lang="en-US" sz="2800" dirty="0" smtClean="0">
                <a:latin typeface="Arial" pitchFamily="34" charset="0"/>
                <a:cs typeface="Arial" pitchFamily="34" charset="0"/>
              </a:rPr>
              <a:t>Three-year </a:t>
            </a:r>
            <a:r>
              <a:rPr lang="en-US" sz="2800" dirty="0">
                <a:latin typeface="Arial" pitchFamily="34" charset="0"/>
                <a:cs typeface="Arial" pitchFamily="34" charset="0"/>
              </a:rPr>
              <a:t>professional review </a:t>
            </a:r>
            <a:r>
              <a:rPr lang="en-US" sz="2800" dirty="0" smtClean="0">
                <a:latin typeface="Arial" pitchFamily="34" charset="0"/>
                <a:cs typeface="Arial" pitchFamily="34" charset="0"/>
              </a:rPr>
              <a:t>cycle</a:t>
            </a:r>
            <a:endParaRPr lang="en-US" sz="1000" dirty="0" smtClean="0">
              <a:latin typeface="Arial" pitchFamily="34" charset="0"/>
              <a:cs typeface="Arial" pitchFamily="34" charset="0"/>
            </a:endParaRPr>
          </a:p>
          <a:p>
            <a:pPr marL="1371600" indent="-457200">
              <a:spcBef>
                <a:spcPts val="600"/>
              </a:spcBef>
              <a:spcAft>
                <a:spcPts val="600"/>
              </a:spcAft>
              <a:buFont typeface="Wingdings" pitchFamily="2" charset="2"/>
              <a:buChar char="§"/>
            </a:pPr>
            <a:r>
              <a:rPr lang="en-US" sz="2800" dirty="0" smtClean="0">
                <a:latin typeface="Arial" pitchFamily="34" charset="0"/>
                <a:cs typeface="Arial" pitchFamily="34" charset="0"/>
              </a:rPr>
              <a:t>Professional learning communities</a:t>
            </a:r>
            <a:endParaRPr lang="en-US" sz="1000" dirty="0" smtClean="0">
              <a:latin typeface="Arial" pitchFamily="34" charset="0"/>
              <a:cs typeface="Arial" pitchFamily="34" charset="0"/>
            </a:endParaRPr>
          </a:p>
          <a:p>
            <a:pPr marL="1371600" indent="-457200">
              <a:spcBef>
                <a:spcPts val="600"/>
              </a:spcBef>
              <a:spcAft>
                <a:spcPts val="600"/>
              </a:spcAft>
              <a:buFont typeface="Wingdings" pitchFamily="2" charset="2"/>
              <a:buChar char="§"/>
            </a:pPr>
            <a:r>
              <a:rPr lang="en-US" sz="2800" dirty="0" smtClean="0">
                <a:latin typeface="Arial" pitchFamily="34" charset="0"/>
                <a:cs typeface="Arial" pitchFamily="34" charset="0"/>
              </a:rPr>
              <a:t>Peer review process</a:t>
            </a:r>
            <a:endParaRPr lang="en-US" sz="1000" dirty="0" smtClean="0">
              <a:latin typeface="Arial" pitchFamily="34" charset="0"/>
              <a:cs typeface="Arial" pitchFamily="34" charset="0"/>
            </a:endParaRPr>
          </a:p>
          <a:p>
            <a:pPr marL="1371600" indent="-457200">
              <a:spcBef>
                <a:spcPts val="600"/>
              </a:spcBef>
              <a:spcAft>
                <a:spcPts val="600"/>
              </a:spcAft>
              <a:buFont typeface="Wingdings" pitchFamily="2" charset="2"/>
              <a:buChar char="§"/>
            </a:pPr>
            <a:r>
              <a:rPr lang="en-US" sz="2800" dirty="0" smtClean="0">
                <a:latin typeface="Arial" pitchFamily="34" charset="0"/>
                <a:cs typeface="Arial" pitchFamily="34" charset="0"/>
              </a:rPr>
              <a:t>“Teacher Value-added Assessment Model”</a:t>
            </a:r>
            <a:endParaRPr lang="en-US" sz="1000" dirty="0" smtClean="0">
              <a:latin typeface="Arial" pitchFamily="34" charset="0"/>
              <a:cs typeface="Arial" pitchFamily="34" charset="0"/>
            </a:endParaRPr>
          </a:p>
          <a:p>
            <a:pPr marL="1371600" indent="-457200">
              <a:spcBef>
                <a:spcPts val="600"/>
              </a:spcBef>
              <a:spcAft>
                <a:spcPts val="600"/>
              </a:spcAft>
              <a:buFont typeface="Wingdings" pitchFamily="2" charset="2"/>
              <a:buChar char="§"/>
            </a:pPr>
            <a:r>
              <a:rPr lang="en-US" sz="2800" dirty="0" smtClean="0">
                <a:latin typeface="Arial" pitchFamily="34" charset="0"/>
                <a:cs typeface="Arial" pitchFamily="34" charset="0"/>
              </a:rPr>
              <a:t>Portfolios</a:t>
            </a:r>
          </a:p>
          <a:p>
            <a:pPr marL="1371600" indent="-457200">
              <a:buFont typeface="Wingdings" pitchFamily="2" charset="2"/>
              <a:buChar char="q"/>
            </a:pPr>
            <a:endParaRPr lang="en-US" sz="2800" dirty="0" smtClean="0">
              <a:latin typeface="Arial" pitchFamily="34" charset="0"/>
              <a:cs typeface="Arial" pitchFamily="34" charset="0"/>
            </a:endParaRPr>
          </a:p>
          <a:p>
            <a:pPr marL="0" indent="0">
              <a:buNone/>
            </a:pPr>
            <a:endParaRPr lang="en-US" sz="2800" b="1" dirty="0" smtClean="0">
              <a:latin typeface="Arial" pitchFamily="34" charset="0"/>
              <a:cs typeface="Arial" pitchFamily="34" charset="0"/>
            </a:endParaRPr>
          </a:p>
          <a:p>
            <a:pPr marL="0" indent="0">
              <a:buNone/>
            </a:pPr>
            <a:endParaRPr lang="en-US" sz="900" b="1" dirty="0" smtClean="0">
              <a:latin typeface="Arial" pitchFamily="34" charset="0"/>
              <a:cs typeface="Arial" pitchFamily="34" charset="0"/>
            </a:endParaRPr>
          </a:p>
          <a:p>
            <a:pPr marL="0" indent="0" fontAlgn="auto">
              <a:spcAft>
                <a:spcPts val="0"/>
              </a:spcAft>
              <a:buFontTx/>
              <a:buNone/>
              <a:defRPr/>
            </a:pPr>
            <a:endParaRPr lang="en-US" sz="900" dirty="0" smtClean="0">
              <a:latin typeface="Arial" pitchFamily="34" charset="0"/>
              <a:cs typeface="Arial" pitchFamily="34" charset="0"/>
            </a:endParaRPr>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Tree>
    <p:extLst>
      <p:ext uri="{BB962C8B-B14F-4D97-AF65-F5344CB8AC3E}">
        <p14:creationId xmlns:p14="http://schemas.microsoft.com/office/powerpoint/2010/main" val="15833871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0800"/>
            <a:ext cx="9144001" cy="6713538"/>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eaLnBrk="1" hangingPunct="1">
              <a:buNone/>
            </a:pPr>
            <a:endParaRPr lang="en-US" dirty="0">
              <a:latin typeface="Arial" pitchFamily="34" charset="0"/>
              <a:cs typeface="Arial"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tent Placeholder 2"/>
          <p:cNvSpPr txBox="1">
            <a:spLocks/>
          </p:cNvSpPr>
          <p:nvPr/>
        </p:nvSpPr>
        <p:spPr>
          <a:xfrm>
            <a:off x="152400" y="1371600"/>
            <a:ext cx="8382794" cy="53419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indent="0">
              <a:buNone/>
            </a:pPr>
            <a:endParaRPr lang="en-US" sz="2800" dirty="0" smtClean="0">
              <a:latin typeface="Arial" pitchFamily="34" charset="0"/>
              <a:cs typeface="Arial" pitchFamily="34" charset="0"/>
            </a:endParaRPr>
          </a:p>
          <a:p>
            <a:pPr marL="0" indent="0">
              <a:buNone/>
            </a:pPr>
            <a:endParaRPr lang="en-US" sz="2800" b="1" dirty="0" smtClean="0">
              <a:latin typeface="Arial" pitchFamily="34" charset="0"/>
              <a:cs typeface="Arial" pitchFamily="34" charset="0"/>
            </a:endParaRPr>
          </a:p>
          <a:p>
            <a:pPr marL="0" indent="0">
              <a:buNone/>
            </a:pPr>
            <a:endParaRPr lang="en-US" sz="900" b="1" dirty="0" smtClean="0">
              <a:latin typeface="Arial" pitchFamily="34" charset="0"/>
              <a:cs typeface="Arial" pitchFamily="34" charset="0"/>
            </a:endParaRPr>
          </a:p>
          <a:p>
            <a:pPr marL="0" indent="0" fontAlgn="auto">
              <a:spcAft>
                <a:spcPts val="0"/>
              </a:spcAft>
              <a:buFontTx/>
              <a:buNone/>
              <a:defRPr/>
            </a:pPr>
            <a:endParaRPr lang="en-US" sz="900" dirty="0" smtClean="0">
              <a:latin typeface="Arial" pitchFamily="34" charset="0"/>
              <a:cs typeface="Arial"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279092961"/>
              </p:ext>
            </p:extLst>
          </p:nvPr>
        </p:nvGraphicFramePr>
        <p:xfrm>
          <a:off x="130176" y="228600"/>
          <a:ext cx="8785223" cy="2036169"/>
        </p:xfrm>
        <a:graphic>
          <a:graphicData uri="http://schemas.openxmlformats.org/drawingml/2006/table">
            <a:tbl>
              <a:tblPr firstRow="1" firstCol="1" bandRow="1" bandCol="1">
                <a:tableStyleId>{5C22544A-7EE6-4342-B048-85BDC9FD1C3A}</a:tableStyleId>
              </a:tblPr>
              <a:tblGrid>
                <a:gridCol w="2607419"/>
                <a:gridCol w="3407422"/>
                <a:gridCol w="2770382"/>
              </a:tblGrid>
              <a:tr h="353673">
                <a:tc gridSpan="3">
                  <a:txBody>
                    <a:bodyPr/>
                    <a:lstStyle/>
                    <a:p>
                      <a:pPr marL="0" marR="0" algn="ctr">
                        <a:lnSpc>
                          <a:spcPct val="115000"/>
                        </a:lnSpc>
                        <a:spcBef>
                          <a:spcPts val="1200"/>
                        </a:spcBef>
                        <a:spcAft>
                          <a:spcPts val="600"/>
                        </a:spcAft>
                      </a:pPr>
                      <a:r>
                        <a:rPr lang="en-US" sz="1600" dirty="0">
                          <a:effectLst/>
                        </a:rPr>
                        <a:t>Summative Evaluation Performance Results</a:t>
                      </a:r>
                      <a:endParaRPr lang="en-US" sz="1100" dirty="0">
                        <a:effectLst/>
                        <a:latin typeface="Calibri"/>
                        <a:ea typeface="Times New Roman"/>
                        <a:cs typeface="Times New Roman"/>
                      </a:endParaRPr>
                    </a:p>
                  </a:txBody>
                  <a:tcPr marL="68580" marR="68580" marT="0" marB="0" anchor="b"/>
                </a:tc>
                <a:tc hMerge="1">
                  <a:txBody>
                    <a:bodyPr/>
                    <a:lstStyle/>
                    <a:p>
                      <a:endParaRPr lang="en-US"/>
                    </a:p>
                  </a:txBody>
                  <a:tcPr/>
                </a:tc>
                <a:tc hMerge="1">
                  <a:txBody>
                    <a:bodyPr/>
                    <a:lstStyle/>
                    <a:p>
                      <a:endParaRPr lang="en-US"/>
                    </a:p>
                  </a:txBody>
                  <a:tcPr/>
                </a:tc>
              </a:tr>
              <a:tr h="1551327">
                <a:tc>
                  <a:txBody>
                    <a:bodyPr/>
                    <a:lstStyle/>
                    <a:p>
                      <a:pPr marL="0" marR="0" algn="ctr">
                        <a:lnSpc>
                          <a:spcPct val="115000"/>
                        </a:lnSpc>
                        <a:spcBef>
                          <a:spcPts val="0"/>
                        </a:spcBef>
                        <a:spcAft>
                          <a:spcPts val="0"/>
                        </a:spcAft>
                      </a:pPr>
                      <a:r>
                        <a:rPr lang="en-US" sz="1400" dirty="0" smtClean="0">
                          <a:effectLst/>
                        </a:rPr>
                        <a:t>Evaluation by Trained</a:t>
                      </a:r>
                      <a:r>
                        <a:rPr lang="en-US" sz="1400" baseline="0" dirty="0" smtClean="0">
                          <a:effectLst/>
                        </a:rPr>
                        <a:t> Evaluator,</a:t>
                      </a:r>
                    </a:p>
                    <a:p>
                      <a:pPr marL="0" marR="0" algn="ctr">
                        <a:lnSpc>
                          <a:spcPct val="115000"/>
                        </a:lnSpc>
                        <a:spcBef>
                          <a:spcPts val="0"/>
                        </a:spcBef>
                        <a:spcAft>
                          <a:spcPts val="0"/>
                        </a:spcAft>
                      </a:pPr>
                      <a:r>
                        <a:rPr lang="en-US" sz="1400" baseline="0" dirty="0" smtClean="0">
                          <a:effectLst/>
                        </a:rPr>
                        <a:t>Peer Review or Portfolio</a:t>
                      </a:r>
                      <a:endParaRPr lang="en-US" sz="1100" dirty="0">
                        <a:effectLst/>
                      </a:endParaRPr>
                    </a:p>
                    <a:p>
                      <a:pPr marL="0" marR="0" algn="l">
                        <a:lnSpc>
                          <a:spcPct val="115000"/>
                        </a:lnSpc>
                        <a:spcBef>
                          <a:spcPts val="0"/>
                        </a:spcBef>
                        <a:spcAft>
                          <a:spcPts val="0"/>
                        </a:spcAft>
                      </a:pPr>
                      <a:r>
                        <a:rPr lang="en-US" sz="900" dirty="0">
                          <a:effectLst/>
                        </a:rPr>
                        <a:t> </a:t>
                      </a:r>
                      <a:endParaRPr lang="en-US" sz="1100" dirty="0">
                        <a:effectLst/>
                      </a:endParaRPr>
                    </a:p>
                    <a:p>
                      <a:pPr marL="0" marR="0" algn="l">
                        <a:lnSpc>
                          <a:spcPct val="115000"/>
                        </a:lnSpc>
                        <a:spcBef>
                          <a:spcPts val="0"/>
                        </a:spcBef>
                        <a:spcAft>
                          <a:spcPts val="0"/>
                        </a:spcAft>
                      </a:pPr>
                      <a:r>
                        <a:rPr lang="en-US" sz="1200" dirty="0">
                          <a:effectLst/>
                        </a:rPr>
                        <a:t>Evidence of professional practice gained through observations and other evidences. </a:t>
                      </a:r>
                      <a:endParaRPr lang="en-US" sz="1200" dirty="0" smtClean="0">
                        <a:effectLst/>
                      </a:endParaRPr>
                    </a:p>
                    <a:p>
                      <a:pPr marL="0" marR="0" algn="l">
                        <a:lnSpc>
                          <a:spcPct val="115000"/>
                        </a:lnSpc>
                        <a:spcBef>
                          <a:spcPts val="0"/>
                        </a:spcBef>
                        <a:spcAft>
                          <a:spcPts val="0"/>
                        </a:spcAft>
                      </a:pPr>
                      <a:endParaRPr lang="en-US" sz="1100" dirty="0">
                        <a:effectLst/>
                      </a:endParaRPr>
                    </a:p>
                    <a:p>
                      <a:pPr marL="0" marR="0" algn="l">
                        <a:lnSpc>
                          <a:spcPct val="115000"/>
                        </a:lnSpc>
                        <a:spcBef>
                          <a:spcPts val="0"/>
                        </a:spcBef>
                        <a:spcAft>
                          <a:spcPts val="0"/>
                        </a:spcAft>
                      </a:pPr>
                      <a:r>
                        <a:rPr lang="en-US" sz="1200" dirty="0">
                          <a:effectLst/>
                        </a:rPr>
                        <a:t> </a:t>
                      </a:r>
                      <a:endParaRPr lang="en-US" sz="110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Student </a:t>
                      </a:r>
                      <a:r>
                        <a:rPr lang="en-US" sz="1100" baseline="0" dirty="0" smtClean="0">
                          <a:effectLst/>
                        </a:rPr>
                        <a:t> </a:t>
                      </a:r>
                      <a:r>
                        <a:rPr lang="en-US" sz="1400" dirty="0" smtClean="0">
                          <a:effectLst/>
                        </a:rPr>
                        <a:t>Performance Measures</a:t>
                      </a:r>
                    </a:p>
                    <a:p>
                      <a:pPr marL="0" marR="0" algn="ctr">
                        <a:lnSpc>
                          <a:spcPct val="115000"/>
                        </a:lnSpc>
                        <a:spcBef>
                          <a:spcPts val="0"/>
                        </a:spcBef>
                        <a:spcAft>
                          <a:spcPts val="0"/>
                        </a:spcAft>
                      </a:pPr>
                      <a:endParaRPr lang="en-US" sz="1100" dirty="0" smtClean="0">
                        <a:effectLst/>
                      </a:endParaRPr>
                    </a:p>
                    <a:p>
                      <a:pPr marL="0" marR="0" algn="l">
                        <a:lnSpc>
                          <a:spcPct val="115000"/>
                        </a:lnSpc>
                        <a:spcBef>
                          <a:spcPts val="0"/>
                        </a:spcBef>
                        <a:spcAft>
                          <a:spcPts val="0"/>
                        </a:spcAft>
                      </a:pPr>
                      <a:r>
                        <a:rPr lang="en-US" sz="900" dirty="0" smtClean="0">
                          <a:effectLst/>
                        </a:rPr>
                        <a:t> </a:t>
                      </a:r>
                      <a:endParaRPr lang="en-US" sz="1100" dirty="0" smtClean="0">
                        <a:effectLst/>
                      </a:endParaRPr>
                    </a:p>
                    <a:p>
                      <a:pPr marL="0" marR="0" algn="l">
                        <a:lnSpc>
                          <a:spcPct val="115000"/>
                        </a:lnSpc>
                        <a:spcBef>
                          <a:spcPts val="0"/>
                        </a:spcBef>
                        <a:spcAft>
                          <a:spcPts val="0"/>
                        </a:spcAft>
                      </a:pPr>
                      <a:r>
                        <a:rPr lang="en-US" sz="1200" dirty="0" smtClean="0">
                          <a:effectLst/>
                        </a:rPr>
                        <a:t>Multiple measures of student</a:t>
                      </a:r>
                      <a:r>
                        <a:rPr lang="en-US" sz="1200" baseline="0" dirty="0" smtClean="0">
                          <a:effectLst/>
                        </a:rPr>
                        <a:t> </a:t>
                      </a:r>
                      <a:r>
                        <a:rPr lang="en-US" sz="1200" dirty="0" smtClean="0">
                          <a:effectLst/>
                        </a:rPr>
                        <a:t>performance using available data, including measures of student learning and growth.</a:t>
                      </a:r>
                      <a:endParaRPr lang="en-US" sz="1100" dirty="0" smtClean="0">
                        <a:effectLst/>
                      </a:endParaRPr>
                    </a:p>
                    <a:p>
                      <a:pPr marL="0" marR="0" algn="l">
                        <a:lnSpc>
                          <a:spcPct val="115000"/>
                        </a:lnSpc>
                        <a:spcBef>
                          <a:spcPts val="0"/>
                        </a:spcBef>
                        <a:spcAft>
                          <a:spcPts val="0"/>
                        </a:spcAft>
                      </a:pPr>
                      <a:r>
                        <a:rPr lang="en-US" sz="1200" dirty="0">
                          <a:effectLst/>
                        </a:rPr>
                        <a:t> </a:t>
                      </a:r>
                      <a:endParaRPr lang="en-US" sz="1200" dirty="0" smtClean="0">
                        <a:effectLst/>
                      </a:endParaRPr>
                    </a:p>
                    <a:p>
                      <a:pPr marL="0" marR="0" algn="l">
                        <a:lnSpc>
                          <a:spcPct val="115000"/>
                        </a:lnSpc>
                        <a:spcBef>
                          <a:spcPts val="0"/>
                        </a:spcBef>
                        <a:spcAft>
                          <a:spcPts val="0"/>
                        </a:spcAft>
                      </a:pPr>
                      <a:endParaRPr lang="en-US" sz="1100" dirty="0">
                        <a:effectLst/>
                        <a:latin typeface="Calibri"/>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1400" dirty="0" smtClean="0">
                          <a:effectLst/>
                        </a:rPr>
                        <a:t>Student</a:t>
                      </a:r>
                      <a:r>
                        <a:rPr lang="en-US" sz="1400" baseline="0" dirty="0" smtClean="0">
                          <a:effectLst/>
                        </a:rPr>
                        <a:t> Engagement and Connection </a:t>
                      </a:r>
                      <a:endParaRPr lang="en-US" sz="1100" dirty="0">
                        <a:effectLst/>
                      </a:endParaRPr>
                    </a:p>
                    <a:p>
                      <a:pPr marL="0" marR="0" algn="l">
                        <a:lnSpc>
                          <a:spcPct val="115000"/>
                        </a:lnSpc>
                        <a:spcBef>
                          <a:spcPts val="0"/>
                        </a:spcBef>
                        <a:spcAft>
                          <a:spcPts val="0"/>
                        </a:spcAft>
                      </a:pPr>
                      <a:r>
                        <a:rPr lang="en-US" sz="900" dirty="0">
                          <a:effectLst/>
                        </a:rPr>
                        <a:t> </a:t>
                      </a:r>
                      <a:endParaRPr lang="en-US" sz="1100" dirty="0">
                        <a:effectLst/>
                      </a:endParaRPr>
                    </a:p>
                    <a:p>
                      <a:pPr marL="0" marR="0" algn="l">
                        <a:lnSpc>
                          <a:spcPct val="115000"/>
                        </a:lnSpc>
                        <a:spcBef>
                          <a:spcPts val="0"/>
                        </a:spcBef>
                        <a:spcAft>
                          <a:spcPts val="0"/>
                        </a:spcAft>
                      </a:pPr>
                      <a:r>
                        <a:rPr lang="en-US" sz="1200" dirty="0" smtClean="0">
                          <a:effectLst/>
                        </a:rPr>
                        <a:t>Additional </a:t>
                      </a:r>
                      <a:r>
                        <a:rPr lang="en-US" sz="1200" dirty="0">
                          <a:effectLst/>
                        </a:rPr>
                        <a:t>evidences related to competencies </a:t>
                      </a:r>
                      <a:r>
                        <a:rPr lang="en-US" sz="1200" dirty="0" smtClean="0">
                          <a:effectLst/>
                        </a:rPr>
                        <a:t>like</a:t>
                      </a:r>
                      <a:r>
                        <a:rPr lang="en-US" sz="1200" baseline="0" dirty="0" smtClean="0">
                          <a:effectLst/>
                        </a:rPr>
                        <a:t> </a:t>
                      </a:r>
                      <a:r>
                        <a:rPr lang="en-US" sz="1200" dirty="0" smtClean="0">
                          <a:effectLst/>
                        </a:rPr>
                        <a:t> student input</a:t>
                      </a:r>
                      <a:r>
                        <a:rPr lang="en-US" sz="1200" baseline="0" dirty="0" smtClean="0">
                          <a:effectLst/>
                        </a:rPr>
                        <a:t> including surveys. </a:t>
                      </a:r>
                      <a:endParaRPr lang="en-US" sz="1100" dirty="0">
                        <a:effectLst/>
                      </a:endParaRPr>
                    </a:p>
                    <a:p>
                      <a:pPr marL="0" marR="0" algn="l">
                        <a:lnSpc>
                          <a:spcPct val="115000"/>
                        </a:lnSpc>
                        <a:spcBef>
                          <a:spcPts val="0"/>
                        </a:spcBef>
                        <a:spcAft>
                          <a:spcPts val="0"/>
                        </a:spcAft>
                      </a:pPr>
                      <a:r>
                        <a:rPr lang="en-US" sz="1200" dirty="0">
                          <a:effectLst/>
                        </a:rPr>
                        <a:t> </a:t>
                      </a:r>
                      <a:endParaRPr lang="en-US" sz="1100" dirty="0" smtClean="0">
                        <a:effectLst/>
                        <a:latin typeface="Calibri"/>
                        <a:cs typeface="Times New Roman"/>
                      </a:endParaRPr>
                    </a:p>
                    <a:p>
                      <a:pPr marL="0" marR="0" algn="l">
                        <a:lnSpc>
                          <a:spcPct val="115000"/>
                        </a:lnSpc>
                        <a:spcBef>
                          <a:spcPts val="0"/>
                        </a:spcBef>
                        <a:spcAft>
                          <a:spcPts val="0"/>
                        </a:spcAft>
                      </a:pPr>
                      <a:endParaRPr lang="en-US" sz="1100" dirty="0">
                        <a:effectLst/>
                      </a:endParaRPr>
                    </a:p>
                  </a:txBody>
                  <a:tcPr marL="68580" marR="68580" marT="0" marB="0" anchor="b"/>
                </a:tc>
              </a:tr>
            </a:tbl>
          </a:graphicData>
        </a:graphic>
      </p:graphicFrame>
      <p:sp>
        <p:nvSpPr>
          <p:cNvPr id="10" name="Text Box 5"/>
          <p:cNvSpPr txBox="1">
            <a:spLocks noChangeArrowheads="1"/>
          </p:cNvSpPr>
          <p:nvPr/>
        </p:nvSpPr>
        <p:spPr bwMode="auto">
          <a:xfrm>
            <a:off x="7196139" y="5341143"/>
            <a:ext cx="1498600" cy="377825"/>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200" b="1" dirty="0">
                <a:effectLst/>
                <a:latin typeface="Calibri"/>
                <a:ea typeface="Times New Roman"/>
              </a:rPr>
              <a:t>Does Not Improve </a:t>
            </a:r>
            <a:endParaRPr lang="en-US" sz="1100" dirty="0">
              <a:effectLst/>
              <a:latin typeface="Calibri"/>
              <a:ea typeface="Times New Roman"/>
            </a:endParaRPr>
          </a:p>
          <a:p>
            <a:pPr marL="0" marR="0">
              <a:lnSpc>
                <a:spcPct val="115000"/>
              </a:lnSpc>
              <a:spcBef>
                <a:spcPts val="0"/>
              </a:spcBef>
              <a:spcAft>
                <a:spcPts val="1000"/>
              </a:spcAft>
            </a:pPr>
            <a:r>
              <a:rPr lang="en-US" sz="1100" dirty="0">
                <a:effectLst/>
                <a:latin typeface="Calibri"/>
                <a:ea typeface="Times New Roman"/>
              </a:rPr>
              <a:t> </a:t>
            </a:r>
          </a:p>
        </p:txBody>
      </p:sp>
      <p:sp>
        <p:nvSpPr>
          <p:cNvPr id="11" name="Text Box 7"/>
          <p:cNvSpPr txBox="1">
            <a:spLocks noChangeArrowheads="1"/>
          </p:cNvSpPr>
          <p:nvPr/>
        </p:nvSpPr>
        <p:spPr bwMode="auto">
          <a:xfrm>
            <a:off x="5299076" y="5320505"/>
            <a:ext cx="1244600" cy="322262"/>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200" b="1" dirty="0">
                <a:effectLst/>
                <a:latin typeface="Calibri"/>
                <a:ea typeface="Times New Roman"/>
              </a:rPr>
              <a:t>Improves </a:t>
            </a:r>
            <a:endParaRPr lang="en-US" sz="1100" dirty="0">
              <a:effectLst/>
              <a:latin typeface="Calibri"/>
              <a:ea typeface="Times New Roman"/>
            </a:endParaRPr>
          </a:p>
          <a:p>
            <a:pPr marL="0" marR="0">
              <a:lnSpc>
                <a:spcPct val="115000"/>
              </a:lnSpc>
              <a:spcBef>
                <a:spcPts val="0"/>
              </a:spcBef>
              <a:spcAft>
                <a:spcPts val="0"/>
              </a:spcAft>
            </a:pPr>
            <a:r>
              <a:rPr lang="en-US" sz="1000" dirty="0">
                <a:effectLst/>
                <a:latin typeface="Calibri"/>
                <a:ea typeface="Times New Roman"/>
              </a:rPr>
              <a:t> </a:t>
            </a:r>
            <a:endParaRPr lang="en-US" sz="1100" dirty="0">
              <a:effectLst/>
              <a:latin typeface="Calibri"/>
              <a:ea typeface="Times New Roman"/>
            </a:endParaRPr>
          </a:p>
        </p:txBody>
      </p:sp>
      <p:sp>
        <p:nvSpPr>
          <p:cNvPr id="12" name="Text Box 12"/>
          <p:cNvSpPr txBox="1">
            <a:spLocks noChangeArrowheads="1"/>
          </p:cNvSpPr>
          <p:nvPr/>
        </p:nvSpPr>
        <p:spPr bwMode="auto">
          <a:xfrm>
            <a:off x="381000" y="2990055"/>
            <a:ext cx="1719262" cy="885822"/>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400" b="1" dirty="0" smtClean="0">
                <a:effectLst/>
                <a:latin typeface="Calibri"/>
                <a:ea typeface="Times New Roman"/>
              </a:rPr>
              <a:t>Highly Effective</a:t>
            </a:r>
            <a:r>
              <a:rPr lang="en-US" sz="1100" dirty="0">
                <a:effectLst/>
                <a:latin typeface="Calibri"/>
                <a:ea typeface="Times New Roman"/>
              </a:rPr>
              <a:t> </a:t>
            </a:r>
          </a:p>
          <a:p>
            <a:pPr marL="0" marR="0" algn="ctr">
              <a:lnSpc>
                <a:spcPct val="115000"/>
              </a:lnSpc>
              <a:spcBef>
                <a:spcPts val="0"/>
              </a:spcBef>
              <a:spcAft>
                <a:spcPts val="0"/>
              </a:spcAft>
            </a:pPr>
            <a:r>
              <a:rPr lang="en-US" sz="1100" dirty="0">
                <a:effectLst/>
                <a:latin typeface="Calibri"/>
                <a:ea typeface="Times New Roman"/>
              </a:rPr>
              <a:t>Consistently exceeds standards of performance</a:t>
            </a:r>
            <a:r>
              <a:rPr lang="en-US" sz="1100" dirty="0" smtClean="0">
                <a:effectLst/>
                <a:latin typeface="Calibri"/>
                <a:ea typeface="Times New Roman"/>
              </a:rPr>
              <a:t>.</a:t>
            </a:r>
          </a:p>
          <a:p>
            <a:pPr marL="0" marR="0" algn="ctr">
              <a:lnSpc>
                <a:spcPct val="115000"/>
              </a:lnSpc>
              <a:spcBef>
                <a:spcPts val="0"/>
              </a:spcBef>
              <a:spcAft>
                <a:spcPts val="0"/>
              </a:spcAft>
            </a:pPr>
            <a:endParaRPr lang="en-US" sz="1100" dirty="0">
              <a:effectLst/>
              <a:latin typeface="Calibri"/>
              <a:ea typeface="Times New Roman"/>
            </a:endParaRPr>
          </a:p>
        </p:txBody>
      </p:sp>
      <p:sp>
        <p:nvSpPr>
          <p:cNvPr id="13" name="Text Box 13"/>
          <p:cNvSpPr txBox="1">
            <a:spLocks noChangeArrowheads="1"/>
          </p:cNvSpPr>
          <p:nvPr/>
        </p:nvSpPr>
        <p:spPr bwMode="auto">
          <a:xfrm>
            <a:off x="2485428" y="2989256"/>
            <a:ext cx="1988148" cy="886621"/>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400" b="1" dirty="0" smtClean="0">
                <a:effectLst/>
                <a:latin typeface="Calibri"/>
                <a:ea typeface="Times New Roman"/>
              </a:rPr>
              <a:t>Effective</a:t>
            </a:r>
            <a:endParaRPr lang="en-US" sz="1100" dirty="0">
              <a:effectLst/>
              <a:latin typeface="Calibri"/>
              <a:ea typeface="Times New Roman"/>
            </a:endParaRPr>
          </a:p>
          <a:p>
            <a:pPr marL="0" marR="0" algn="ctr">
              <a:lnSpc>
                <a:spcPct val="115000"/>
              </a:lnSpc>
              <a:spcBef>
                <a:spcPts val="0"/>
              </a:spcBef>
              <a:spcAft>
                <a:spcPts val="0"/>
              </a:spcAft>
            </a:pPr>
            <a:r>
              <a:rPr lang="en-US" sz="1100" dirty="0">
                <a:effectLst/>
                <a:latin typeface="Calibri"/>
                <a:ea typeface="Times New Roman"/>
              </a:rPr>
              <a:t>Consistently meets standards of </a:t>
            </a:r>
            <a:r>
              <a:rPr lang="en-US" sz="1100" dirty="0" smtClean="0">
                <a:effectLst/>
                <a:latin typeface="Calibri"/>
                <a:ea typeface="Times New Roman"/>
              </a:rPr>
              <a:t>performance.</a:t>
            </a:r>
            <a:endParaRPr lang="en-US" sz="1100" dirty="0">
              <a:effectLst/>
              <a:latin typeface="Calibri"/>
              <a:ea typeface="Times New Roman"/>
            </a:endParaRPr>
          </a:p>
        </p:txBody>
      </p:sp>
      <p:sp>
        <p:nvSpPr>
          <p:cNvPr id="14" name="Text Box 14"/>
          <p:cNvSpPr txBox="1">
            <a:spLocks noChangeArrowheads="1"/>
          </p:cNvSpPr>
          <p:nvPr/>
        </p:nvSpPr>
        <p:spPr bwMode="auto">
          <a:xfrm>
            <a:off x="4772026" y="2990055"/>
            <a:ext cx="1795462" cy="889000"/>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400" b="1" dirty="0" smtClean="0">
                <a:effectLst/>
                <a:latin typeface="Calibri"/>
                <a:ea typeface="Times New Roman"/>
              </a:rPr>
              <a:t>Proficient</a:t>
            </a:r>
            <a:r>
              <a:rPr lang="en-US" sz="1100" dirty="0" smtClean="0">
                <a:effectLst/>
                <a:latin typeface="Calibri"/>
                <a:ea typeface="Times New Roman"/>
              </a:rPr>
              <a:t> </a:t>
            </a:r>
            <a:endParaRPr lang="en-US" sz="1100" dirty="0">
              <a:effectLst/>
              <a:latin typeface="Calibri"/>
              <a:ea typeface="Times New Roman"/>
            </a:endParaRPr>
          </a:p>
          <a:p>
            <a:pPr marL="0" marR="0" algn="ctr">
              <a:lnSpc>
                <a:spcPct val="115000"/>
              </a:lnSpc>
              <a:spcBef>
                <a:spcPts val="0"/>
              </a:spcBef>
              <a:spcAft>
                <a:spcPts val="0"/>
              </a:spcAft>
            </a:pPr>
            <a:r>
              <a:rPr lang="en-US" sz="1100" dirty="0">
                <a:effectLst/>
                <a:latin typeface="Calibri"/>
                <a:ea typeface="Times New Roman"/>
              </a:rPr>
              <a:t>Demonstrates satisfactory competence on levels of performance</a:t>
            </a:r>
          </a:p>
        </p:txBody>
      </p:sp>
      <p:sp>
        <p:nvSpPr>
          <p:cNvPr id="15" name="Text Box 15"/>
          <p:cNvSpPr txBox="1">
            <a:spLocks noChangeArrowheads="1"/>
          </p:cNvSpPr>
          <p:nvPr/>
        </p:nvSpPr>
        <p:spPr bwMode="auto">
          <a:xfrm>
            <a:off x="7027863" y="2989256"/>
            <a:ext cx="1682750" cy="886621"/>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400" b="1" dirty="0" smtClean="0">
                <a:effectLst/>
                <a:latin typeface="Calibri"/>
                <a:ea typeface="Times New Roman"/>
              </a:rPr>
              <a:t>Unsatisfactory</a:t>
            </a:r>
            <a:endParaRPr lang="en-US" sz="1100" dirty="0">
              <a:effectLst/>
              <a:latin typeface="Calibri"/>
              <a:ea typeface="Times New Roman"/>
            </a:endParaRPr>
          </a:p>
          <a:p>
            <a:pPr marL="0" marR="0" algn="ctr">
              <a:lnSpc>
                <a:spcPct val="115000"/>
              </a:lnSpc>
              <a:spcBef>
                <a:spcPts val="0"/>
              </a:spcBef>
              <a:spcAft>
                <a:spcPts val="0"/>
              </a:spcAft>
            </a:pPr>
            <a:r>
              <a:rPr lang="en-US" sz="1100" dirty="0">
                <a:effectLst/>
                <a:latin typeface="Calibri"/>
                <a:ea typeface="Times New Roman"/>
              </a:rPr>
              <a:t>Does not meet acceptable standards of performance</a:t>
            </a:r>
          </a:p>
        </p:txBody>
      </p:sp>
      <p:sp>
        <p:nvSpPr>
          <p:cNvPr id="16" name="Text Box 16"/>
          <p:cNvSpPr txBox="1">
            <a:spLocks noChangeArrowheads="1"/>
          </p:cNvSpPr>
          <p:nvPr/>
        </p:nvSpPr>
        <p:spPr bwMode="auto">
          <a:xfrm>
            <a:off x="310357" y="4287837"/>
            <a:ext cx="1719262" cy="1127125"/>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1000"/>
              </a:spcAft>
            </a:pPr>
            <a:r>
              <a:rPr lang="en-US" sz="1100" b="1" dirty="0">
                <a:effectLst/>
                <a:latin typeface="Calibri"/>
                <a:ea typeface="Times New Roman"/>
              </a:rPr>
              <a:t>Self-directed growth plan.</a:t>
            </a:r>
            <a:endParaRPr lang="en-US" sz="1100" dirty="0">
              <a:effectLst/>
              <a:latin typeface="Calibri"/>
              <a:ea typeface="Times New Roman"/>
            </a:endParaRPr>
          </a:p>
          <a:p>
            <a:pPr marL="0" marR="0" algn="ctr">
              <a:lnSpc>
                <a:spcPct val="115000"/>
              </a:lnSpc>
              <a:spcBef>
                <a:spcPts val="0"/>
              </a:spcBef>
              <a:spcAft>
                <a:spcPts val="1000"/>
              </a:spcAft>
            </a:pPr>
            <a:r>
              <a:rPr lang="en-US" sz="1100" dirty="0">
                <a:effectLst/>
                <a:latin typeface="Calibri"/>
                <a:ea typeface="Times New Roman"/>
              </a:rPr>
              <a:t>Eligible for additional roles; responsibilities;</a:t>
            </a:r>
          </a:p>
          <a:p>
            <a:pPr marL="0" marR="0">
              <a:lnSpc>
                <a:spcPct val="115000"/>
              </a:lnSpc>
              <a:spcBef>
                <a:spcPts val="0"/>
              </a:spcBef>
              <a:spcAft>
                <a:spcPts val="1000"/>
              </a:spcAft>
            </a:pPr>
            <a:r>
              <a:rPr lang="en-US" sz="1100" b="1" dirty="0">
                <a:effectLst/>
                <a:latin typeface="Calibri"/>
                <a:ea typeface="Times New Roman"/>
              </a:rPr>
              <a:t>Mentor/Coach</a:t>
            </a:r>
            <a:endParaRPr lang="en-US" sz="1100" dirty="0">
              <a:effectLst/>
              <a:latin typeface="Calibri"/>
              <a:ea typeface="Times New Roman"/>
            </a:endParaRPr>
          </a:p>
        </p:txBody>
      </p:sp>
      <p:sp>
        <p:nvSpPr>
          <p:cNvPr id="17" name="Text Box 17"/>
          <p:cNvSpPr txBox="1">
            <a:spLocks noChangeArrowheads="1"/>
          </p:cNvSpPr>
          <p:nvPr/>
        </p:nvSpPr>
        <p:spPr bwMode="auto">
          <a:xfrm>
            <a:off x="2474316" y="4315618"/>
            <a:ext cx="1988148" cy="736600"/>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100" b="1" dirty="0">
                <a:effectLst/>
                <a:latin typeface="Calibri"/>
                <a:ea typeface="Times New Roman"/>
              </a:rPr>
              <a:t>Self-directed growth plan.</a:t>
            </a:r>
            <a:endParaRPr lang="en-US" sz="1100" dirty="0">
              <a:effectLst/>
              <a:latin typeface="Calibri"/>
              <a:ea typeface="Times New Roman"/>
            </a:endParaRPr>
          </a:p>
        </p:txBody>
      </p:sp>
      <p:sp>
        <p:nvSpPr>
          <p:cNvPr id="18" name="Text Box 19"/>
          <p:cNvSpPr txBox="1">
            <a:spLocks noChangeArrowheads="1"/>
          </p:cNvSpPr>
          <p:nvPr/>
        </p:nvSpPr>
        <p:spPr bwMode="auto">
          <a:xfrm>
            <a:off x="7072313" y="4287043"/>
            <a:ext cx="1663700" cy="736600"/>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100" b="1" dirty="0">
                <a:effectLst/>
                <a:latin typeface="Calibri"/>
                <a:ea typeface="Times New Roman"/>
              </a:rPr>
              <a:t>One-year improvement plan developed by evaluator.</a:t>
            </a:r>
            <a:endParaRPr lang="en-US" sz="1100" dirty="0">
              <a:effectLst/>
              <a:latin typeface="Calibri"/>
              <a:ea typeface="Times New Roman"/>
            </a:endParaRPr>
          </a:p>
        </p:txBody>
      </p:sp>
      <p:cxnSp>
        <p:nvCxnSpPr>
          <p:cNvPr id="19" name="AutoShape 27"/>
          <p:cNvCxnSpPr>
            <a:cxnSpLocks noChangeShapeType="1"/>
          </p:cNvCxnSpPr>
          <p:nvPr/>
        </p:nvCxnSpPr>
        <p:spPr bwMode="auto">
          <a:xfrm>
            <a:off x="1143000" y="3879055"/>
            <a:ext cx="0" cy="4079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0" name="AutoShape 28"/>
          <p:cNvCxnSpPr>
            <a:cxnSpLocks noChangeShapeType="1"/>
          </p:cNvCxnSpPr>
          <p:nvPr/>
        </p:nvCxnSpPr>
        <p:spPr bwMode="auto">
          <a:xfrm>
            <a:off x="3593802" y="3851274"/>
            <a:ext cx="0" cy="46434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1" name="AutoShape 29"/>
          <p:cNvCxnSpPr>
            <a:cxnSpLocks noChangeShapeType="1"/>
          </p:cNvCxnSpPr>
          <p:nvPr/>
        </p:nvCxnSpPr>
        <p:spPr bwMode="auto">
          <a:xfrm>
            <a:off x="5562600" y="3879055"/>
            <a:ext cx="0" cy="43656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2" name="AutoShape 30"/>
          <p:cNvCxnSpPr>
            <a:cxnSpLocks noChangeShapeType="1"/>
            <a:endCxn id="18" idx="0"/>
          </p:cNvCxnSpPr>
          <p:nvPr/>
        </p:nvCxnSpPr>
        <p:spPr bwMode="auto">
          <a:xfrm>
            <a:off x="7902576" y="3851274"/>
            <a:ext cx="1587" cy="43576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3" name="AutoShape 31"/>
          <p:cNvCxnSpPr>
            <a:cxnSpLocks noChangeShapeType="1"/>
          </p:cNvCxnSpPr>
          <p:nvPr/>
        </p:nvCxnSpPr>
        <p:spPr bwMode="auto">
          <a:xfrm flipH="1">
            <a:off x="2128240" y="3467891"/>
            <a:ext cx="292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4" name="AutoShape 32"/>
          <p:cNvCxnSpPr>
            <a:cxnSpLocks noChangeShapeType="1"/>
          </p:cNvCxnSpPr>
          <p:nvPr/>
        </p:nvCxnSpPr>
        <p:spPr bwMode="auto">
          <a:xfrm flipH="1">
            <a:off x="4498976" y="3467891"/>
            <a:ext cx="292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5" name="AutoShape 33"/>
          <p:cNvCxnSpPr>
            <a:cxnSpLocks noChangeShapeType="1"/>
          </p:cNvCxnSpPr>
          <p:nvPr/>
        </p:nvCxnSpPr>
        <p:spPr bwMode="auto">
          <a:xfrm flipH="1">
            <a:off x="6567489" y="3467891"/>
            <a:ext cx="460374"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6" name="AutoShape 34"/>
          <p:cNvCxnSpPr>
            <a:cxnSpLocks noChangeShapeType="1"/>
          </p:cNvCxnSpPr>
          <p:nvPr/>
        </p:nvCxnSpPr>
        <p:spPr bwMode="auto">
          <a:xfrm>
            <a:off x="7772400" y="5025230"/>
            <a:ext cx="0" cy="31591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7" name="AutoShape 37"/>
          <p:cNvCxnSpPr>
            <a:cxnSpLocks noChangeShapeType="1"/>
          </p:cNvCxnSpPr>
          <p:nvPr/>
        </p:nvCxnSpPr>
        <p:spPr bwMode="auto">
          <a:xfrm flipH="1">
            <a:off x="6543676" y="5023643"/>
            <a:ext cx="563562" cy="48021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8" name="AutoShape 38"/>
          <p:cNvCxnSpPr>
            <a:cxnSpLocks noChangeShapeType="1"/>
          </p:cNvCxnSpPr>
          <p:nvPr/>
        </p:nvCxnSpPr>
        <p:spPr bwMode="auto">
          <a:xfrm flipV="1">
            <a:off x="6019800" y="3879055"/>
            <a:ext cx="0" cy="14620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0" name="Text Box 18"/>
          <p:cNvSpPr txBox="1">
            <a:spLocks noChangeArrowheads="1"/>
          </p:cNvSpPr>
          <p:nvPr/>
        </p:nvSpPr>
        <p:spPr bwMode="auto">
          <a:xfrm>
            <a:off x="4856957" y="4287043"/>
            <a:ext cx="1775619" cy="736600"/>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100" b="1" dirty="0">
                <a:effectLst/>
                <a:latin typeface="Calibri"/>
                <a:ea typeface="Times New Roman"/>
              </a:rPr>
              <a:t>One-year jointly developed growth plan.</a:t>
            </a:r>
            <a:endParaRPr lang="en-US" sz="1100" dirty="0">
              <a:effectLst/>
              <a:latin typeface="Calibri"/>
              <a:ea typeface="Times New Roman"/>
            </a:endParaRPr>
          </a:p>
        </p:txBody>
      </p:sp>
      <p:cxnSp>
        <p:nvCxnSpPr>
          <p:cNvPr id="31" name="AutoShape 42"/>
          <p:cNvCxnSpPr>
            <a:cxnSpLocks noChangeShapeType="1"/>
          </p:cNvCxnSpPr>
          <p:nvPr/>
        </p:nvCxnSpPr>
        <p:spPr bwMode="auto">
          <a:xfrm flipH="1">
            <a:off x="5744766" y="5740400"/>
            <a:ext cx="1507332" cy="3810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2" name="AutoShape 44"/>
          <p:cNvSpPr>
            <a:spLocks noChangeArrowheads="1"/>
          </p:cNvSpPr>
          <p:nvPr/>
        </p:nvSpPr>
        <p:spPr bwMode="auto">
          <a:xfrm rot="10800000">
            <a:off x="284955" y="2374108"/>
            <a:ext cx="8630443" cy="558006"/>
          </a:xfrm>
          <a:prstGeom prst="triangle">
            <a:avLst>
              <a:gd name="adj" fmla="val 50047"/>
            </a:avLst>
          </a:prstGeom>
          <a:solidFill>
            <a:srgbClr val="92CDDC"/>
          </a:solidFill>
          <a:ln w="28575">
            <a:solidFill>
              <a:srgbClr val="000000"/>
            </a:solidFill>
            <a:miter lim="800000"/>
            <a:headEnd/>
            <a:tailEnd/>
          </a:ln>
        </p:spPr>
        <p:txBody>
          <a:bodyPr rot="0" vert="horz" wrap="square" lIns="91440" tIns="45720" rIns="91440" bIns="45720" anchor="t" anchorCtr="0" upright="1">
            <a:noAutofit/>
          </a:bodyPr>
          <a:lstStyle/>
          <a:p>
            <a:endParaRPr lang="en-US"/>
          </a:p>
        </p:txBody>
      </p:sp>
      <p:sp>
        <p:nvSpPr>
          <p:cNvPr id="5" name="Rectangle 36"/>
          <p:cNvSpPr>
            <a:spLocks noChangeArrowheads="1"/>
          </p:cNvSpPr>
          <p:nvPr/>
        </p:nvSpPr>
        <p:spPr bwMode="auto">
          <a:xfrm>
            <a:off x="284957" y="5715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51" name="Text Box 17"/>
          <p:cNvSpPr txBox="1">
            <a:spLocks noChangeArrowheads="1"/>
          </p:cNvSpPr>
          <p:nvPr/>
        </p:nvSpPr>
        <p:spPr bwMode="auto">
          <a:xfrm>
            <a:off x="2364185" y="6159500"/>
            <a:ext cx="4396582" cy="457200"/>
          </a:xfrm>
          <a:prstGeom prst="rect">
            <a:avLst/>
          </a:prstGeom>
          <a:solidFill>
            <a:srgbClr val="FFFFFF"/>
          </a:solidFill>
          <a:ln w="9525">
            <a:solidFill>
              <a:schemeClr val="tx2">
                <a:lumMod val="60000"/>
                <a:lumOff val="40000"/>
              </a:schemeClr>
            </a:solidFill>
            <a:miter lim="800000"/>
            <a:headEnd/>
            <a:tailEnd/>
          </a:ln>
        </p:spPr>
        <p:txBody>
          <a:bodyPr rot="0" vert="horz" wrap="square" lIns="91440" tIns="45720" rIns="91440" bIns="45720" anchor="t" anchorCtr="0" upright="1">
            <a:noAutofit/>
          </a:bodyPr>
          <a:lstStyle/>
          <a:p>
            <a:pPr algn="ctr"/>
            <a:r>
              <a:rPr lang="en-US" sz="1100" b="1" dirty="0"/>
              <a:t>Discipline per Minnesota Statute 122A.40 or 122A.41 </a:t>
            </a:r>
            <a:endParaRPr lang="en-US" sz="1100" dirty="0"/>
          </a:p>
          <a:p>
            <a:pPr algn="ctr"/>
            <a:r>
              <a:rPr lang="en-US" sz="1100" dirty="0"/>
              <a:t>or local district option.</a:t>
            </a:r>
          </a:p>
          <a:p>
            <a:pPr marL="0" marR="0" algn="ctr">
              <a:lnSpc>
                <a:spcPct val="115000"/>
              </a:lnSpc>
              <a:spcBef>
                <a:spcPts val="0"/>
              </a:spcBef>
              <a:spcAft>
                <a:spcPts val="0"/>
              </a:spcAft>
            </a:pPr>
            <a:r>
              <a:rPr lang="en-US" sz="1100" b="1" dirty="0" smtClean="0">
                <a:effectLst/>
                <a:latin typeface="Calibri"/>
                <a:ea typeface="Times New Roman"/>
              </a:rPr>
              <a:t>.</a:t>
            </a:r>
            <a:endParaRPr lang="en-US" sz="1100" dirty="0">
              <a:effectLst/>
              <a:latin typeface="Calibri"/>
              <a:ea typeface="Times New Roman"/>
            </a:endParaRPr>
          </a:p>
        </p:txBody>
      </p:sp>
    </p:spTree>
    <p:extLst>
      <p:ext uri="{BB962C8B-B14F-4D97-AF65-F5344CB8AC3E}">
        <p14:creationId xmlns:p14="http://schemas.microsoft.com/office/powerpoint/2010/main" val="39887721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13644"/>
            <a:ext cx="9144000" cy="6861313"/>
          </a:xfrm>
          <a:prstGeom prst="rect">
            <a:avLst/>
          </a:prstGeom>
          <a:gradFill>
            <a:gsLst>
              <a:gs pos="49000">
                <a:srgbClr val="FAEAA8">
                  <a:alpha val="80000"/>
                </a:srgbClr>
              </a:gs>
              <a:gs pos="0">
                <a:srgbClr val="FCEF8E">
                  <a:alpha val="94000"/>
                </a:srgbClr>
              </a:gs>
              <a:gs pos="82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itle 1"/>
          <p:cNvSpPr>
            <a:spLocks noGrp="1"/>
          </p:cNvSpPr>
          <p:nvPr>
            <p:ph type="title"/>
          </p:nvPr>
        </p:nvSpPr>
        <p:spPr>
          <a:xfrm>
            <a:off x="469900" y="304800"/>
            <a:ext cx="8229600" cy="1143000"/>
          </a:xfrm>
        </p:spPr>
        <p:txBody>
          <a:bodyPr/>
          <a:lstStyle/>
          <a:p>
            <a:pPr algn="l" eaLnBrk="1" hangingPunct="1"/>
            <a:r>
              <a:rPr lang="en-US" sz="3200" b="1" dirty="0" smtClean="0">
                <a:solidFill>
                  <a:srgbClr val="C00000"/>
                </a:solidFill>
                <a:latin typeface="Tahoma" pitchFamily="34" charset="0"/>
                <a:cs typeface="Tahoma" pitchFamily="34" charset="0"/>
              </a:rPr>
              <a:t>Agreement </a:t>
            </a:r>
            <a:r>
              <a:rPr lang="en-US" sz="3200" b="1" dirty="0">
                <a:solidFill>
                  <a:srgbClr val="C00000"/>
                </a:solidFill>
                <a:latin typeface="Tahoma" pitchFamily="34" charset="0"/>
                <a:cs typeface="Tahoma" pitchFamily="34" charset="0"/>
              </a:rPr>
              <a:t>on Fundamentals</a:t>
            </a:r>
            <a:r>
              <a:rPr lang="en-US" sz="3200" b="1" dirty="0">
                <a:latin typeface="Arial" pitchFamily="34" charset="0"/>
                <a:cs typeface="Arial" pitchFamily="34" charset="0"/>
              </a:rPr>
              <a:t/>
            </a:r>
            <a:br>
              <a:rPr lang="en-US" sz="3200" b="1" dirty="0">
                <a:latin typeface="Arial" pitchFamily="34" charset="0"/>
                <a:cs typeface="Arial" pitchFamily="34" charset="0"/>
              </a:rPr>
            </a:br>
            <a:endParaRPr lang="en-US" sz="3200" b="1" dirty="0" smtClean="0">
              <a:solidFill>
                <a:schemeClr val="accent2"/>
              </a:solidFill>
              <a:latin typeface="Arial Narrow" pitchFamily="34" charset="0"/>
            </a:endParaRPr>
          </a:p>
        </p:txBody>
      </p:sp>
      <p:sp>
        <p:nvSpPr>
          <p:cNvPr id="9" name="Rectangle 8"/>
          <p:cNvSpPr/>
          <p:nvPr/>
        </p:nvSpPr>
        <p:spPr>
          <a:xfrm>
            <a:off x="0" y="6713538"/>
            <a:ext cx="9144000" cy="144462"/>
          </a:xfrm>
          <a:prstGeom prst="rect">
            <a:avLst/>
          </a:prstGeom>
          <a:solidFill>
            <a:srgbClr val="94B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9"/>
          <p:cNvSpPr txBox="1">
            <a:spLocks noChangeArrowheads="1"/>
          </p:cNvSpPr>
          <p:nvPr/>
        </p:nvSpPr>
        <p:spPr bwMode="auto">
          <a:xfrm>
            <a:off x="6248400" y="304800"/>
            <a:ext cx="2414588" cy="276225"/>
          </a:xfrm>
          <a:prstGeom prst="rect">
            <a:avLst/>
          </a:prstGeom>
          <a:noFill/>
          <a:ln w="9525">
            <a:noFill/>
            <a:miter lim="800000"/>
            <a:headEnd/>
            <a:tailEnd/>
          </a:ln>
        </p:spPr>
        <p:txBody>
          <a:bodyPr>
            <a:spAutoFit/>
          </a:bodyPr>
          <a:lstStyle/>
          <a:p>
            <a:pPr algn="r"/>
            <a:r>
              <a:rPr lang="en-US" sz="1200" b="1">
                <a:solidFill>
                  <a:srgbClr val="FF0000"/>
                </a:solidFill>
                <a:latin typeface="Calibri" pitchFamily="34" charset="0"/>
              </a:rPr>
              <a:t>education.state.mn.us</a:t>
            </a:r>
          </a:p>
        </p:txBody>
      </p:sp>
      <p:sp>
        <p:nvSpPr>
          <p:cNvPr id="8" name="Content Placeholder 2"/>
          <p:cNvSpPr txBox="1">
            <a:spLocks/>
          </p:cNvSpPr>
          <p:nvPr/>
        </p:nvSpPr>
        <p:spPr>
          <a:xfrm>
            <a:off x="457200" y="1447800"/>
            <a:ext cx="84582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latin typeface="Arial" pitchFamily="34" charset="0"/>
                <a:cs typeface="Arial" pitchFamily="34" charset="0"/>
              </a:rPr>
              <a:t>Time to Pick Your Passion!!!!!</a:t>
            </a:r>
          </a:p>
          <a:p>
            <a:pPr marL="0" indent="0" algn="ctr">
              <a:buNone/>
            </a:pPr>
            <a:endParaRPr lang="en-US" sz="2800" b="1" dirty="0" smtClean="0">
              <a:latin typeface="Arial" pitchFamily="34" charset="0"/>
              <a:cs typeface="Arial" pitchFamily="34" charset="0"/>
            </a:endParaRPr>
          </a:p>
          <a:p>
            <a:pPr marL="0" indent="0" algn="ctr">
              <a:buNone/>
            </a:pPr>
            <a:endParaRPr lang="en-US" sz="2800" b="1" dirty="0">
              <a:latin typeface="Arial" pitchFamily="34" charset="0"/>
              <a:cs typeface="Arial" pitchFamily="34" charset="0"/>
            </a:endParaRPr>
          </a:p>
          <a:p>
            <a:pPr marL="0" indent="0" algn="ctr">
              <a:buNone/>
            </a:pPr>
            <a:r>
              <a:rPr lang="en-US" sz="2800" b="1" dirty="0" smtClean="0">
                <a:latin typeface="Arial" pitchFamily="34" charset="0"/>
                <a:cs typeface="Arial" pitchFamily="34" charset="0"/>
              </a:rPr>
              <a:t>Which Subcommittee???</a:t>
            </a:r>
          </a:p>
          <a:p>
            <a:pPr marL="0" indent="0" algn="ctr">
              <a:buNone/>
            </a:pPr>
            <a:endParaRPr lang="en-US" sz="2800" b="1" dirty="0">
              <a:latin typeface="Arial" pitchFamily="34" charset="0"/>
              <a:cs typeface="Arial" pitchFamily="34" charset="0"/>
            </a:endParaRPr>
          </a:p>
          <a:p>
            <a:pPr marL="0" indent="0" algn="ctr">
              <a:buNone/>
            </a:pPr>
            <a:endParaRPr lang="en-US" sz="2800" b="1" dirty="0" smtClean="0">
              <a:latin typeface="Arial" pitchFamily="34" charset="0"/>
              <a:cs typeface="Arial" pitchFamily="34" charset="0"/>
            </a:endParaRPr>
          </a:p>
          <a:p>
            <a:pPr marL="0" indent="0" algn="ctr">
              <a:buNone/>
            </a:pPr>
            <a:endParaRPr lang="en-US" sz="2800" b="1" dirty="0" smtClean="0">
              <a:latin typeface="Arial" pitchFamily="34" charset="0"/>
              <a:cs typeface="Arial" pitchFamily="34" charset="0"/>
            </a:endParaRPr>
          </a:p>
          <a:p>
            <a:pPr marL="0" indent="0" algn="ctr">
              <a:buNone/>
            </a:pPr>
            <a:r>
              <a:rPr lang="en-US" sz="2800" b="1" dirty="0" smtClean="0">
                <a:latin typeface="Arial" pitchFamily="34" charset="0"/>
                <a:cs typeface="Arial" pitchFamily="34" charset="0"/>
              </a:rPr>
              <a:t>What Issues do you want to help resolve???? </a:t>
            </a:r>
          </a:p>
          <a:p>
            <a:pPr marL="0" indent="0">
              <a:buNone/>
            </a:pPr>
            <a:endParaRPr lang="en-US" sz="2800" b="1" dirty="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a:buNone/>
            </a:pPr>
            <a:endParaRPr lang="en-US" sz="2800" b="1" dirty="0">
              <a:latin typeface="Arial" pitchFamily="34" charset="0"/>
              <a:cs typeface="Arial" pitchFamily="34" charset="0"/>
            </a:endParaRPr>
          </a:p>
          <a:p>
            <a:pPr marL="0" indent="0" fontAlgn="auto">
              <a:spcAft>
                <a:spcPts val="0"/>
              </a:spcAft>
              <a:buNone/>
              <a:defRPr/>
            </a:pPr>
            <a:endParaRPr lang="en-US" sz="2800"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fontAlgn="auto">
              <a:spcAft>
                <a:spcPts val="0"/>
              </a:spcAft>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smtClean="0">
              <a:latin typeface="Arial" pitchFamily="34" charset="0"/>
              <a:cs typeface="Arial" pitchFamily="34" charset="0"/>
            </a:endParaRPr>
          </a:p>
          <a:p>
            <a:pPr marL="0" indent="0" fontAlgn="auto">
              <a:spcAft>
                <a:spcPts val="0"/>
              </a:spcAft>
              <a:buNone/>
              <a:defRPr/>
            </a:pPr>
            <a:endParaRPr lang="en-US" sz="2800" b="1" dirty="0">
              <a:latin typeface="Arial" pitchFamily="34" charset="0"/>
              <a:cs typeface="Arial" pitchFamily="34" charset="0"/>
            </a:endParaRPr>
          </a:p>
          <a:p>
            <a:pPr marL="0" indent="0" fontAlgn="auto">
              <a:spcAft>
                <a:spcPts val="0"/>
              </a:spcAft>
              <a:buNone/>
              <a:defRPr/>
            </a:pP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1206500" indent="0" fontAlgn="auto">
              <a:spcAft>
                <a:spcPts val="0"/>
              </a:spcAft>
              <a:buNone/>
              <a:defRPr/>
            </a:pPr>
            <a:endParaRPr lang="en-US" sz="2800" b="1" dirty="0" smtClean="0">
              <a:latin typeface="Arial" pitchFamily="34" charset="0"/>
              <a:cs typeface="Arial" pitchFamily="34" charset="0"/>
            </a:endParaRPr>
          </a:p>
          <a:p>
            <a:pPr marL="1206500" indent="0" fontAlgn="auto">
              <a:spcAft>
                <a:spcPts val="0"/>
              </a:spcAft>
              <a:buNone/>
              <a:defRPr/>
            </a:pPr>
            <a:endParaRPr lang="en-US" sz="900" dirty="0" smtClean="0">
              <a:latin typeface="Arial" pitchFamily="34" charset="0"/>
              <a:cs typeface="Arial" pitchFamily="34" charset="0"/>
            </a:endParaRPr>
          </a:p>
          <a:p>
            <a:pPr fontAlgn="auto">
              <a:spcAft>
                <a:spcPts val="0"/>
              </a:spcAft>
              <a:defRPr/>
            </a:pPr>
            <a:endParaRPr lang="en-US" dirty="0" smtClean="0"/>
          </a:p>
        </p:txBody>
      </p:sp>
    </p:spTree>
    <p:extLst>
      <p:ext uri="{BB962C8B-B14F-4D97-AF65-F5344CB8AC3E}">
        <p14:creationId xmlns:p14="http://schemas.microsoft.com/office/powerpoint/2010/main" val="3907506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2226</TotalTime>
  <Words>2246</Words>
  <Application>Microsoft Office PowerPoint</Application>
  <PresentationFormat>On-screen Show (4:3)</PresentationFormat>
  <Paragraphs>650</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 Teacher Evaluation Components in Legislation </vt:lpstr>
      <vt:lpstr>Teacher Evaluation:  Work Plan  </vt:lpstr>
      <vt:lpstr>Teacher Evaluation:  Work Plan  </vt:lpstr>
      <vt:lpstr>Teacher Evaluation:  Work Plan  </vt:lpstr>
      <vt:lpstr>What the law Says  #(1) </vt:lpstr>
      <vt:lpstr>Issues for # (1) </vt:lpstr>
      <vt:lpstr>What the law Says #(2)</vt:lpstr>
      <vt:lpstr>Issues for # (2)</vt:lpstr>
      <vt:lpstr>Issues for # (2)</vt:lpstr>
      <vt:lpstr>What the law Says #s (3, 4, 5 &amp; 6)</vt:lpstr>
      <vt:lpstr>Issues for # (3)</vt:lpstr>
      <vt:lpstr>Issues  for #s (4, 5 &amp; 6)</vt:lpstr>
      <vt:lpstr>What the law Says # (7)</vt:lpstr>
      <vt:lpstr>Issues for # (7)</vt:lpstr>
      <vt:lpstr>What the law Says # (8)</vt:lpstr>
      <vt:lpstr>Issues for # 8</vt:lpstr>
      <vt:lpstr>Issues for # 8</vt:lpstr>
      <vt:lpstr>Issues for # 8</vt:lpstr>
      <vt:lpstr>Issues for # 8</vt:lpstr>
      <vt:lpstr>Issues for # 8</vt:lpstr>
      <vt:lpstr>What the law Says #s (9 &amp; 10)</vt:lpstr>
      <vt:lpstr> Issues for #s (9 &amp; 10 )</vt:lpstr>
      <vt:lpstr>What the law Says #s (11 &amp; 12)</vt:lpstr>
      <vt:lpstr>Issues for # (11)</vt:lpstr>
      <vt:lpstr>Issues for # (12) </vt:lpstr>
      <vt:lpstr>How to get the work done?</vt:lpstr>
      <vt:lpstr>Agreement on Fundamentals </vt:lpstr>
      <vt:lpstr>Agreement on Fundamentals </vt:lpstr>
      <vt:lpstr> Agreement on Fundamentals  </vt:lpstr>
      <vt:lpstr> Agreement on Fundamentals  </vt:lpstr>
      <vt:lpstr> Agreement on Fundamentals  </vt:lpstr>
      <vt:lpstr>Agreement on Fundamentals</vt:lpstr>
      <vt:lpstr>Agreement on Fundamentals</vt:lpstr>
      <vt:lpstr>Teacher Evaluation:  Work Plan </vt:lpstr>
      <vt:lpstr>Teacher Evaluation:  Work Plan </vt:lpstr>
      <vt:lpstr>Teacher Evaluation:  Work Plan </vt:lpstr>
      <vt:lpstr>PowerPoint Presentation</vt:lpstr>
      <vt:lpstr>Agreement on Fundamentals </vt:lpstr>
    </vt:vector>
  </TitlesOfParts>
  <Company>Minnesota Department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Hildebrant, Linda</dc:creator>
  <cp:lastModifiedBy>CGades</cp:lastModifiedBy>
  <cp:revision>302</cp:revision>
  <cp:lastPrinted>2012-04-30T17:33:53Z</cp:lastPrinted>
  <dcterms:created xsi:type="dcterms:W3CDTF">2011-12-02T23:12:18Z</dcterms:created>
  <dcterms:modified xsi:type="dcterms:W3CDTF">2012-05-02T14:49:05Z</dcterms:modified>
</cp:coreProperties>
</file>