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Lst>
  <p:sldSz cy="5143500" cx="9144000"/>
  <p:notesSz cx="6858000" cy="9144000"/>
  <p:embeddedFontLst>
    <p:embeddedFont>
      <p:font typeface="Helvetica Neue"/>
      <p:regular r:id="rId34"/>
      <p:bold r:id="rId35"/>
      <p:italic r:id="rId36"/>
      <p:boldItalic r:id="rId37"/>
    </p:embeddedFont>
    <p:embeddedFont>
      <p:font typeface="Merriweather"/>
      <p:regular r:id="rId38"/>
      <p:bold r:id="rId39"/>
      <p:italic r:id="rId40"/>
      <p:boldItalic r:id="rId41"/>
    </p:embeddedFont>
    <p:embeddedFont>
      <p:font typeface="Open Sans"/>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Merriweather-italic.fntdata"/><Relationship Id="rId20" Type="http://schemas.openxmlformats.org/officeDocument/2006/relationships/slide" Target="slides/slide16.xml"/><Relationship Id="rId42" Type="http://schemas.openxmlformats.org/officeDocument/2006/relationships/font" Target="fonts/OpenSans-regular.fntdata"/><Relationship Id="rId41" Type="http://schemas.openxmlformats.org/officeDocument/2006/relationships/font" Target="fonts/Merriweather-boldItalic.fntdata"/><Relationship Id="rId22" Type="http://schemas.openxmlformats.org/officeDocument/2006/relationships/slide" Target="slides/slide18.xml"/><Relationship Id="rId44" Type="http://schemas.openxmlformats.org/officeDocument/2006/relationships/font" Target="fonts/OpenSans-italic.fntdata"/><Relationship Id="rId21" Type="http://schemas.openxmlformats.org/officeDocument/2006/relationships/slide" Target="slides/slide17.xml"/><Relationship Id="rId43" Type="http://schemas.openxmlformats.org/officeDocument/2006/relationships/font" Target="fonts/OpenSans-bold.fntdata"/><Relationship Id="rId24" Type="http://schemas.openxmlformats.org/officeDocument/2006/relationships/slide" Target="slides/slide20.xml"/><Relationship Id="rId23" Type="http://schemas.openxmlformats.org/officeDocument/2006/relationships/slide" Target="slides/slide19.xml"/><Relationship Id="rId45" Type="http://schemas.openxmlformats.org/officeDocument/2006/relationships/font" Target="fonts/OpenSans-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font" Target="fonts/HelveticaNeue-bold.fntdata"/><Relationship Id="rId12" Type="http://schemas.openxmlformats.org/officeDocument/2006/relationships/slide" Target="slides/slide8.xml"/><Relationship Id="rId34" Type="http://schemas.openxmlformats.org/officeDocument/2006/relationships/font" Target="fonts/HelveticaNeue-regular.fntdata"/><Relationship Id="rId15" Type="http://schemas.openxmlformats.org/officeDocument/2006/relationships/slide" Target="slides/slide11.xml"/><Relationship Id="rId37" Type="http://schemas.openxmlformats.org/officeDocument/2006/relationships/font" Target="fonts/HelveticaNeue-boldItalic.fntdata"/><Relationship Id="rId14" Type="http://schemas.openxmlformats.org/officeDocument/2006/relationships/slide" Target="slides/slide10.xml"/><Relationship Id="rId36" Type="http://schemas.openxmlformats.org/officeDocument/2006/relationships/font" Target="fonts/HelveticaNeue-italic.fntdata"/><Relationship Id="rId17" Type="http://schemas.openxmlformats.org/officeDocument/2006/relationships/slide" Target="slides/slide13.xml"/><Relationship Id="rId39" Type="http://schemas.openxmlformats.org/officeDocument/2006/relationships/font" Target="fonts/Merriweather-bold.fntdata"/><Relationship Id="rId16" Type="http://schemas.openxmlformats.org/officeDocument/2006/relationships/slide" Target="slides/slide12.xml"/><Relationship Id="rId38" Type="http://schemas.openxmlformats.org/officeDocument/2006/relationships/font" Target="fonts/Merriweather-regular.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gb94b21557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gb94b21557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 name="Shape 43"/>
        <p:cNvGrpSpPr/>
        <p:nvPr/>
      </p:nvGrpSpPr>
      <p:grpSpPr>
        <a:xfrm>
          <a:off x="0" y="0"/>
          <a:ext cx="0" cy="0"/>
          <a:chOff x="0" y="0"/>
          <a:chExt cx="0" cy="0"/>
        </a:xfrm>
      </p:grpSpPr>
      <p:sp>
        <p:nvSpPr>
          <p:cNvPr id="44" name="Google Shape;44;g70b85173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 name="Google Shape;45;g70b85173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862608dabd_3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862608dabd_3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70b85173d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70b85173d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85fc9868cb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85fc9868cb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8607b058f5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28607b058f5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4b1043f214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24b1043f214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4b08bc8539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24b08bc8539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24b1043f214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24b1043f214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4b1043f214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4b1043f214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24b1043f214_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24b1043f214_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1e87d2e43e1_3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1e87d2e43e1_3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4b1043f214_2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24b1043f214_2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85fc9868cb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285fc9868cb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85fc9868cb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285fc9868c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4b1043f214_2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24b1043f214_2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24b1043f21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24b1043f21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4b1043f214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4b1043f21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24b1043f214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24b1043f214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1e87d2e43e1_35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1e87d2e43e1_35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24b1043f214_2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24b1043f214_2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4b1af9c6ed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24b1af9c6ed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24b1043f214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24b1043f214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4b1043f214_2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24b1043f214_2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4b1043f214_2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24b1043f214_2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24b1043f214_2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24b1043f214_2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288c55aabe5_1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288c55aabe5_1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288c55aabe5_1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288c55aabe5_1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288c55aabe5_1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288c55aabe5_1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time.com/6300950/ai-schools-chatgpt-teachers/" TargetMode="External"/><Relationship Id="rId4" Type="http://schemas.openxmlformats.org/officeDocument/2006/relationships/hyperlink" Target="https://classcompanion.com/teacher" TargetMode="External"/><Relationship Id="rId11" Type="http://schemas.openxmlformats.org/officeDocument/2006/relationships/image" Target="../media/image7.jpg"/><Relationship Id="rId10" Type="http://schemas.openxmlformats.org/officeDocument/2006/relationships/image" Target="../media/image9.png"/><Relationship Id="rId9" Type="http://schemas.openxmlformats.org/officeDocument/2006/relationships/hyperlink" Target="https://ppaccone.medium.com/the-teaching-ap-social-studies-in-the-era-of-chatgpt-webinar-58abd7cde98c" TargetMode="External"/><Relationship Id="rId5" Type="http://schemas.openxmlformats.org/officeDocument/2006/relationships/hyperlink" Target="https://medium.com/@ppaccone/my-chatgpt-for-change-course-7dcd7f46ab9" TargetMode="External"/><Relationship Id="rId6" Type="http://schemas.openxmlformats.org/officeDocument/2006/relationships/hyperlink" Target="https://www.kpcc.org/podcast/airtalk/ten-drugs-are-subject-to-first-ever-price-negotiation-by-medicare" TargetMode="External"/><Relationship Id="rId7" Type="http://schemas.openxmlformats.org/officeDocument/2006/relationships/hyperlink" Target="https://www.facebook.com/groups/851074145964026" TargetMode="External"/><Relationship Id="rId8" Type="http://schemas.openxmlformats.org/officeDocument/2006/relationships/hyperlink" Target="https://educationtalkradio.wordpres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classcompanion.com" TargetMode="External"/><Relationship Id="rId4" Type="http://schemas.openxmlformats.org/officeDocument/2006/relationships/hyperlink" Target="https://classcompanion.com/" TargetMode="External"/><Relationship Id="rId5" Type="http://schemas.openxmlformats.org/officeDocument/2006/relationships/image" Target="../media/image12.png"/><Relationship Id="rId6" Type="http://schemas.openxmlformats.org/officeDocument/2006/relationships/hyperlink" Target="https://classcompanion.com/" TargetMode="External"/><Relationship Id="rId7"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4.jpg"/><Relationship Id="rId4" Type="http://schemas.openxmlformats.org/officeDocument/2006/relationships/image" Target="../media/image10.jpg"/><Relationship Id="rId5"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hyperlink" Target="http://www.youtube.com/watch?v=h1ODHhEQLDo" TargetMode="Externa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hyperlink" Target="http://www.youtube.com/watch?v=x_n_yLukRus" TargetMode="Externa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hyperlink" Target="http://www.youtube.com/watch?v=f6Dh0e35Us0" TargetMode="External"/><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hyperlink" Target="https://www.forbes.com/sites/rayravaglia/2023/10/05/class-companion-puts-ai-to-work-helping-teachers-help-students/?sh=7e853903493c"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hyperlink" Target="https://web.diffit.me/" TargetMode="External"/><Relationship Id="rId4" Type="http://schemas.openxmlformats.org/officeDocument/2006/relationships/hyperlink" Target="http://www.youtube.com/watch?v=FtflAiomjX8" TargetMode="External"/><Relationship Id="rId5"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hyperlink" Target="https://www.grammarly.com/grammar-check" TargetMode="External"/><Relationship Id="rId4" Type="http://schemas.openxmlformats.org/officeDocument/2006/relationships/hyperlink" Target="https://www.turnitin.com/products/revision-assistant" TargetMode="External"/><Relationship Id="rId5" Type="http://schemas.openxmlformats.org/officeDocument/2006/relationships/hyperlink" Target="https://transformer.huggingface.co/doc/gpt2-large" TargetMode="External"/><Relationship Id="rId6" Type="http://schemas.openxmlformats.org/officeDocument/2006/relationships/hyperlink" Target="https://quillbot.com/" TargetMode="External"/><Relationship Id="rId7" Type="http://schemas.openxmlformats.org/officeDocument/2006/relationships/hyperlink" Target="https://elireview.com/" TargetMode="External"/><Relationship Id="rId8" Type="http://schemas.openxmlformats.org/officeDocument/2006/relationships/hyperlink" Target="https://www.briskteaching.com"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hyperlink" Target="https://www.magicschool.ai/" TargetMode="External"/><Relationship Id="rId4" Type="http://schemas.openxmlformats.org/officeDocument/2006/relationships/hyperlink" Target="https://www.grammarly.com/grammar-check"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hyperlink" Target="http://www.youtube.com/watch?v=zHwqt8tq0ak" TargetMode="External"/><Relationship Id="rId4" Type="http://schemas.openxmlformats.org/officeDocument/2006/relationships/image" Target="../media/image14.jpg"/><Relationship Id="rId5" Type="http://schemas.openxmlformats.org/officeDocument/2006/relationships/hyperlink" Target="https://elireview.co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hyperlink" Target="http://www.youtube.com/watch?v=zHwqt8tq0ak" TargetMode="External"/><Relationship Id="rId4" Type="http://schemas.openxmlformats.org/officeDocument/2006/relationships/image" Target="../media/image14.jpg"/><Relationship Id="rId5" Type="http://schemas.openxmlformats.org/officeDocument/2006/relationships/hyperlink" Target="https://elireview.com/" TargetMode="External"/><Relationship Id="rId6" Type="http://schemas.openxmlformats.org/officeDocument/2006/relationships/hyperlink" Target="http://www.youtube.com/watch?v=8pIlOX_V25Q" TargetMode="External"/><Relationship Id="rId7" Type="http://schemas.openxmlformats.org/officeDocument/2006/relationships/image" Target="../media/image1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9.png"/><Relationship Id="rId4" Type="http://schemas.openxmlformats.org/officeDocument/2006/relationships/hyperlink" Target="https://www.bamradionetwork.com/track/grading-100-papers-on-sunday-lets-explore-a-few-ways-artificial-intelligence-can-help/?fbclid=IwAR2HqU-a1_f5SJiC2WlFrIjNT_yfmfTBw0Uu7Qw6TJ9HkqxRGs1BOIDZMZ8"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9.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8"/>
          <p:cNvSpPr txBox="1"/>
          <p:nvPr/>
        </p:nvSpPr>
        <p:spPr>
          <a:xfrm>
            <a:off x="7058400" y="4783975"/>
            <a:ext cx="2046600" cy="22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1100">
                <a:solidFill>
                  <a:srgbClr val="3EA95B"/>
                </a:solidFill>
                <a:latin typeface="Open Sans"/>
                <a:ea typeface="Open Sans"/>
                <a:cs typeface="Open Sans"/>
                <a:sym typeface="Open Sans"/>
              </a:rPr>
              <a:t>Power With Responsibility</a:t>
            </a:r>
            <a:endParaRPr sz="1100">
              <a:solidFill>
                <a:srgbClr val="3EA95B"/>
              </a:solidFill>
            </a:endParaRPr>
          </a:p>
        </p:txBody>
      </p:sp>
      <p:pic>
        <p:nvPicPr>
          <p:cNvPr id="35" name="Google Shape;35;p8"/>
          <p:cNvPicPr preferRelativeResize="0"/>
          <p:nvPr/>
        </p:nvPicPr>
        <p:blipFill>
          <a:blip r:embed="rId3">
            <a:alphaModFix/>
          </a:blip>
          <a:stretch>
            <a:fillRect/>
          </a:stretch>
        </p:blipFill>
        <p:spPr>
          <a:xfrm>
            <a:off x="7213526" y="3047588"/>
            <a:ext cx="1736350" cy="1736375"/>
          </a:xfrm>
          <a:prstGeom prst="rect">
            <a:avLst/>
          </a:prstGeom>
          <a:noFill/>
          <a:ln>
            <a:noFill/>
          </a:ln>
        </p:spPr>
      </p:pic>
      <p:pic>
        <p:nvPicPr>
          <p:cNvPr id="36" name="Google Shape;36;p8"/>
          <p:cNvPicPr preferRelativeResize="0"/>
          <p:nvPr/>
        </p:nvPicPr>
        <p:blipFill>
          <a:blip r:embed="rId4">
            <a:alphaModFix/>
          </a:blip>
          <a:stretch>
            <a:fillRect/>
          </a:stretch>
        </p:blipFill>
        <p:spPr>
          <a:xfrm>
            <a:off x="367050" y="3153122"/>
            <a:ext cx="1630851" cy="1630851"/>
          </a:xfrm>
          <a:prstGeom prst="rect">
            <a:avLst/>
          </a:prstGeom>
          <a:noFill/>
          <a:ln>
            <a:noFill/>
          </a:ln>
        </p:spPr>
      </p:pic>
      <p:sp>
        <p:nvSpPr>
          <p:cNvPr id="37" name="Google Shape;37;p8"/>
          <p:cNvSpPr/>
          <p:nvPr/>
        </p:nvSpPr>
        <p:spPr>
          <a:xfrm>
            <a:off x="0" y="482450"/>
            <a:ext cx="1077000" cy="948900"/>
          </a:xfrm>
          <a:prstGeom prst="flowChartDelay">
            <a:avLst/>
          </a:prstGeom>
          <a:solidFill>
            <a:srgbClr val="E44A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 name="Google Shape;38;p8"/>
          <p:cNvSpPr/>
          <p:nvPr/>
        </p:nvSpPr>
        <p:spPr>
          <a:xfrm rot="-5400000">
            <a:off x="2066350" y="4130550"/>
            <a:ext cx="1077000" cy="948900"/>
          </a:xfrm>
          <a:prstGeom prst="flowChartDelay">
            <a:avLst/>
          </a:prstGeom>
          <a:solidFill>
            <a:srgbClr val="4B89EF">
              <a:alpha val="996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 name="Google Shape;39;p8"/>
          <p:cNvSpPr/>
          <p:nvPr/>
        </p:nvSpPr>
        <p:spPr>
          <a:xfrm rot="10800000">
            <a:off x="8067009" y="876035"/>
            <a:ext cx="1077000" cy="948900"/>
          </a:xfrm>
          <a:prstGeom prst="flowChartDelay">
            <a:avLst/>
          </a:prstGeom>
          <a:solidFill>
            <a:srgbClr val="3EA95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 name="Google Shape;40;p8"/>
          <p:cNvSpPr/>
          <p:nvPr/>
        </p:nvSpPr>
        <p:spPr>
          <a:xfrm rot="5400000">
            <a:off x="5089075" y="-136925"/>
            <a:ext cx="1077000" cy="948900"/>
          </a:xfrm>
          <a:prstGeom prst="flowChartDelay">
            <a:avLst/>
          </a:prstGeom>
          <a:solidFill>
            <a:srgbClr val="F8BD1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1" name="Google Shape;41;p8"/>
          <p:cNvSpPr txBox="1"/>
          <p:nvPr>
            <p:ph type="ctrTitle"/>
          </p:nvPr>
        </p:nvSpPr>
        <p:spPr>
          <a:xfrm>
            <a:off x="0" y="1582438"/>
            <a:ext cx="9144000" cy="1159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t>Using AI</a:t>
            </a:r>
            <a:endParaRPr sz="3000"/>
          </a:p>
          <a:p>
            <a:pPr indent="0" lvl="0" marL="0" marR="0" rtl="0" algn="ctr">
              <a:lnSpc>
                <a:spcPct val="100000"/>
              </a:lnSpc>
              <a:spcBef>
                <a:spcPts val="0"/>
              </a:spcBef>
              <a:spcAft>
                <a:spcPts val="0"/>
              </a:spcAft>
              <a:buNone/>
            </a:pPr>
            <a:r>
              <a:rPr lang="en" sz="3000"/>
              <a:t>To Assess Student Writing</a:t>
            </a:r>
            <a:endParaRPr sz="3000"/>
          </a:p>
        </p:txBody>
      </p:sp>
      <p:sp>
        <p:nvSpPr>
          <p:cNvPr id="42" name="Google Shape;42;p8"/>
          <p:cNvSpPr txBox="1"/>
          <p:nvPr>
            <p:ph type="ctrTitle"/>
          </p:nvPr>
        </p:nvSpPr>
        <p:spPr>
          <a:xfrm>
            <a:off x="0" y="3047588"/>
            <a:ext cx="9144000" cy="1335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500"/>
              <a:t>Peter C. Paccone</a:t>
            </a:r>
            <a:endParaRPr sz="2500"/>
          </a:p>
          <a:p>
            <a:pPr indent="0" lvl="0" marL="0" rtl="0" algn="ctr">
              <a:spcBef>
                <a:spcPts val="0"/>
              </a:spcBef>
              <a:spcAft>
                <a:spcPts val="0"/>
              </a:spcAft>
              <a:buNone/>
            </a:pPr>
            <a:r>
              <a:rPr lang="en" sz="2500"/>
              <a:t>11/9/23</a:t>
            </a:r>
            <a:endParaRPr sz="25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 name="Shape 46"/>
        <p:cNvGrpSpPr/>
        <p:nvPr/>
      </p:nvGrpSpPr>
      <p:grpSpPr>
        <a:xfrm>
          <a:off x="0" y="0"/>
          <a:ext cx="0" cy="0"/>
          <a:chOff x="0" y="0"/>
          <a:chExt cx="0" cy="0"/>
        </a:xfrm>
      </p:grpSpPr>
      <p:sp>
        <p:nvSpPr>
          <p:cNvPr id="47" name="Google Shape;47;p9"/>
          <p:cNvSpPr txBox="1"/>
          <p:nvPr>
            <p:ph type="title"/>
          </p:nvPr>
        </p:nvSpPr>
        <p:spPr>
          <a:xfrm>
            <a:off x="6449300" y="3420950"/>
            <a:ext cx="2249700" cy="41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1600"/>
              <a:t>Peter Paccone</a:t>
            </a:r>
            <a:endParaRPr b="0" sz="1600"/>
          </a:p>
          <a:p>
            <a:pPr indent="0" lvl="0" marL="0" rtl="0" algn="ctr">
              <a:spcBef>
                <a:spcPts val="0"/>
              </a:spcBef>
              <a:spcAft>
                <a:spcPts val="0"/>
              </a:spcAft>
              <a:buNone/>
            </a:pPr>
            <a:r>
              <a:rPr b="0" lang="en" sz="1200"/>
              <a:t>SMHS Social Studies Teacher</a:t>
            </a:r>
            <a:endParaRPr b="0" sz="1200"/>
          </a:p>
        </p:txBody>
      </p:sp>
      <p:sp>
        <p:nvSpPr>
          <p:cNvPr id="48" name="Google Shape;48;p9"/>
          <p:cNvSpPr txBox="1"/>
          <p:nvPr>
            <p:ph idx="1" type="body"/>
          </p:nvPr>
        </p:nvSpPr>
        <p:spPr>
          <a:xfrm>
            <a:off x="457200" y="511400"/>
            <a:ext cx="5630400" cy="4414500"/>
          </a:xfrm>
          <a:prstGeom prst="rect">
            <a:avLst/>
          </a:prstGeom>
        </p:spPr>
        <p:txBody>
          <a:bodyPr anchorCtr="0" anchor="t" bIns="91425" lIns="91425" spcFirstLastPara="1" rIns="91425" wrap="square" tIns="91425">
            <a:noAutofit/>
          </a:bodyPr>
          <a:lstStyle/>
          <a:p>
            <a:pPr indent="-330200" lvl="0" marL="457200" rtl="0" algn="l">
              <a:spcBef>
                <a:spcPts val="600"/>
              </a:spcBef>
              <a:spcAft>
                <a:spcPts val="0"/>
              </a:spcAft>
              <a:buSzPts val="1600"/>
              <a:buChar char="●"/>
            </a:pPr>
            <a:r>
              <a:rPr lang="en" sz="1600"/>
              <a:t>Featured</a:t>
            </a:r>
            <a:r>
              <a:rPr lang="en" sz="1600"/>
              <a:t> in Time Magazine article </a:t>
            </a:r>
            <a:r>
              <a:rPr lang="en" sz="1600" u="sng">
                <a:solidFill>
                  <a:schemeClr val="hlink"/>
                </a:solidFill>
                <a:hlinkClick r:id="rId3"/>
              </a:rPr>
              <a:t>The Creative Ways Teachers Are Using ChatGPT in the Classroom</a:t>
            </a:r>
            <a:endParaRPr sz="1600"/>
          </a:p>
          <a:p>
            <a:pPr indent="-330200" lvl="0" marL="457200" rtl="0" algn="l">
              <a:spcBef>
                <a:spcPts val="0"/>
              </a:spcBef>
              <a:spcAft>
                <a:spcPts val="0"/>
              </a:spcAft>
              <a:buSzPts val="1600"/>
              <a:buChar char="●"/>
            </a:pPr>
            <a:r>
              <a:rPr lang="en" sz="1600">
                <a:highlight>
                  <a:srgbClr val="FFFFFF"/>
                </a:highlight>
              </a:rPr>
              <a:t>Teacher Advisory Board and Community Outreach Manager, </a:t>
            </a:r>
            <a:r>
              <a:rPr lang="en" sz="1600" u="sng">
                <a:solidFill>
                  <a:schemeClr val="hlink"/>
                </a:solidFill>
                <a:highlight>
                  <a:srgbClr val="FFFFFF"/>
                </a:highlight>
                <a:hlinkClick r:id="rId4"/>
              </a:rPr>
              <a:t>Class Companion</a:t>
            </a:r>
            <a:r>
              <a:rPr lang="en" sz="1600">
                <a:highlight>
                  <a:srgbClr val="FFFFFF"/>
                </a:highlight>
              </a:rPr>
              <a:t> </a:t>
            </a:r>
            <a:endParaRPr sz="1600"/>
          </a:p>
          <a:p>
            <a:pPr indent="-330200" lvl="0" marL="457200" rtl="0" algn="l">
              <a:spcBef>
                <a:spcPts val="0"/>
              </a:spcBef>
              <a:spcAft>
                <a:spcPts val="0"/>
              </a:spcAft>
              <a:buSzPts val="1600"/>
              <a:buChar char="●"/>
            </a:pPr>
            <a:r>
              <a:rPr lang="en" sz="1600"/>
              <a:t>Current member of CB’s AI in AP Teacher Advisory Committee</a:t>
            </a:r>
            <a:endParaRPr sz="1600"/>
          </a:p>
          <a:p>
            <a:pPr indent="-330200" lvl="0" marL="457200" rtl="0" algn="l">
              <a:spcBef>
                <a:spcPts val="0"/>
              </a:spcBef>
              <a:spcAft>
                <a:spcPts val="0"/>
              </a:spcAft>
              <a:buSzPts val="1600"/>
              <a:buChar char="●"/>
            </a:pPr>
            <a:r>
              <a:rPr lang="en" sz="1600"/>
              <a:t>Taught UCLA Summer School cours</a:t>
            </a:r>
            <a:r>
              <a:rPr lang="en" sz="1600"/>
              <a:t>e, </a:t>
            </a:r>
            <a:r>
              <a:rPr lang="en" sz="1600" u="sng">
                <a:solidFill>
                  <a:schemeClr val="hlink"/>
                </a:solidFill>
                <a:hlinkClick r:id="rId5"/>
              </a:rPr>
              <a:t>ChatGPT for Change</a:t>
            </a:r>
            <a:endParaRPr b="1" sz="1600">
              <a:highlight>
                <a:srgbClr val="FFFFFF"/>
              </a:highlight>
            </a:endParaRPr>
          </a:p>
          <a:p>
            <a:pPr indent="-330200" lvl="0" marL="457200" rtl="0" algn="l">
              <a:spcBef>
                <a:spcPts val="0"/>
              </a:spcBef>
              <a:spcAft>
                <a:spcPts val="0"/>
              </a:spcAft>
              <a:buSzPts val="1600"/>
              <a:buChar char="●"/>
            </a:pPr>
            <a:r>
              <a:rPr lang="en" sz="1600"/>
              <a:t>Recently appeared on Larry Mantle AirTalk podcast, </a:t>
            </a:r>
            <a:r>
              <a:rPr lang="en" sz="1600" u="sng">
                <a:solidFill>
                  <a:srgbClr val="1155CC"/>
                </a:solidFill>
                <a:highlight>
                  <a:srgbClr val="FFFFFF"/>
                </a:highlight>
                <a:hlinkClick r:id="rId6">
                  <a:extLst>
                    <a:ext uri="{A12FA001-AC4F-418D-AE19-62706E023703}">
                      <ahyp:hlinkClr val="tx"/>
                    </a:ext>
                  </a:extLst>
                </a:hlinkClick>
              </a:rPr>
              <a:t>As The New School Year Begins, How Are Teachers Handling Students’ Use Of AI?</a:t>
            </a:r>
            <a:endParaRPr sz="1600"/>
          </a:p>
          <a:p>
            <a:pPr indent="-330200" lvl="0" marL="457200" rtl="0" algn="l">
              <a:spcBef>
                <a:spcPts val="0"/>
              </a:spcBef>
              <a:spcAft>
                <a:spcPts val="0"/>
              </a:spcAft>
              <a:buSzPts val="1600"/>
              <a:buChar char="●"/>
            </a:pPr>
            <a:r>
              <a:rPr lang="en" sz="1600">
                <a:highlight>
                  <a:srgbClr val="FFFFFF"/>
                </a:highlight>
              </a:rPr>
              <a:t>Founder of the  </a:t>
            </a:r>
            <a:r>
              <a:rPr lang="en" sz="1600" u="sng">
                <a:solidFill>
                  <a:schemeClr val="hlink"/>
                </a:solidFill>
                <a:highlight>
                  <a:srgbClr val="FFFFFF"/>
                </a:highlight>
                <a:hlinkClick r:id="rId7"/>
              </a:rPr>
              <a:t>AI in AP Social Studies</a:t>
            </a:r>
            <a:r>
              <a:rPr lang="en" sz="1600">
                <a:highlight>
                  <a:srgbClr val="FFFFFF"/>
                </a:highlight>
              </a:rPr>
              <a:t> FB Group</a:t>
            </a:r>
            <a:endParaRPr sz="1600">
              <a:highlight>
                <a:srgbClr val="FFFFFF"/>
              </a:highlight>
            </a:endParaRPr>
          </a:p>
          <a:p>
            <a:pPr indent="-330200" lvl="0" marL="457200" rtl="0" algn="l">
              <a:spcBef>
                <a:spcPts val="0"/>
              </a:spcBef>
              <a:spcAft>
                <a:spcPts val="0"/>
              </a:spcAft>
              <a:buSzPts val="1600"/>
              <a:buChar char="●"/>
            </a:pPr>
            <a:r>
              <a:rPr lang="en" sz="1600"/>
              <a:t>To appear next month on Larry Jacobs’ </a:t>
            </a:r>
            <a:r>
              <a:rPr lang="en" sz="1600" u="sng">
                <a:solidFill>
                  <a:schemeClr val="hlink"/>
                </a:solidFill>
                <a:hlinkClick r:id="rId8"/>
              </a:rPr>
              <a:t>Education Talk Radio</a:t>
            </a:r>
            <a:r>
              <a:rPr lang="en" sz="1600">
                <a:highlight>
                  <a:srgbClr val="FFFFFF"/>
                </a:highlight>
              </a:rPr>
              <a:t> </a:t>
            </a:r>
            <a:r>
              <a:rPr lang="en" sz="1600"/>
              <a:t>podcast; AI-relating topic still to be determined</a:t>
            </a:r>
            <a:endParaRPr sz="1600">
              <a:highlight>
                <a:srgbClr val="FFFFFF"/>
              </a:highlight>
            </a:endParaRPr>
          </a:p>
          <a:p>
            <a:pPr indent="-330200" lvl="0" marL="457200" rtl="0" algn="l">
              <a:spcBef>
                <a:spcPts val="0"/>
              </a:spcBef>
              <a:spcAft>
                <a:spcPts val="0"/>
              </a:spcAft>
              <a:buSzPts val="1600"/>
              <a:buChar char="●"/>
            </a:pPr>
            <a:r>
              <a:rPr lang="en" sz="1600" u="sng">
                <a:solidFill>
                  <a:srgbClr val="1155CC"/>
                </a:solidFill>
                <a:highlight>
                  <a:srgbClr val="FFFFFF"/>
                </a:highlight>
                <a:latin typeface="Helvetica Neue"/>
                <a:ea typeface="Helvetica Neue"/>
                <a:cs typeface="Helvetica Neue"/>
                <a:sym typeface="Helvetica Neue"/>
                <a:hlinkClick r:id="rId9">
                  <a:extLst>
                    <a:ext uri="{A12FA001-AC4F-418D-AE19-62706E023703}">
                      <ahyp:hlinkClr val="tx"/>
                    </a:ext>
                  </a:extLst>
                </a:hlinkClick>
              </a:rPr>
              <a:t>Teaching AP Social Studies in the Era of ChatGPT</a:t>
            </a:r>
            <a:r>
              <a:rPr lang="en" sz="1600">
                <a:highlight>
                  <a:srgbClr val="FFFFFF"/>
                </a:highlight>
              </a:rPr>
              <a:t>  webinar organizer.</a:t>
            </a:r>
            <a:endParaRPr sz="1600">
              <a:highlight>
                <a:srgbClr val="FFFFFF"/>
              </a:highlight>
            </a:endParaRPr>
          </a:p>
          <a:p>
            <a:pPr indent="0" lvl="0" marL="0" rtl="0" algn="l">
              <a:spcBef>
                <a:spcPts val="600"/>
              </a:spcBef>
              <a:spcAft>
                <a:spcPts val="0"/>
              </a:spcAft>
              <a:buNone/>
            </a:pPr>
            <a:r>
              <a:t/>
            </a:r>
            <a:endParaRPr/>
          </a:p>
        </p:txBody>
      </p:sp>
      <p:sp>
        <p:nvSpPr>
          <p:cNvPr id="49" name="Google Shape;49;p9"/>
          <p:cNvSpPr txBox="1"/>
          <p:nvPr/>
        </p:nvSpPr>
        <p:spPr>
          <a:xfrm>
            <a:off x="7876450" y="4783975"/>
            <a:ext cx="1228500" cy="22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600">
                <a:solidFill>
                  <a:srgbClr val="3EA95B"/>
                </a:solidFill>
                <a:latin typeface="Open Sans"/>
                <a:ea typeface="Open Sans"/>
                <a:cs typeface="Open Sans"/>
                <a:sym typeface="Open Sans"/>
              </a:rPr>
              <a:t>Power With Responsib</a:t>
            </a:r>
            <a:r>
              <a:rPr b="1" i="1" lang="en" sz="600">
                <a:solidFill>
                  <a:srgbClr val="3EA95B"/>
                </a:solidFill>
                <a:latin typeface="Open Sans"/>
                <a:ea typeface="Open Sans"/>
                <a:cs typeface="Open Sans"/>
                <a:sym typeface="Open Sans"/>
              </a:rPr>
              <a:t>i</a:t>
            </a:r>
            <a:r>
              <a:rPr b="1" i="1" lang="en" sz="600">
                <a:solidFill>
                  <a:srgbClr val="3EA95B"/>
                </a:solidFill>
                <a:latin typeface="Open Sans"/>
                <a:ea typeface="Open Sans"/>
                <a:cs typeface="Open Sans"/>
                <a:sym typeface="Open Sans"/>
              </a:rPr>
              <a:t>lity</a:t>
            </a:r>
            <a:endParaRPr sz="600">
              <a:solidFill>
                <a:srgbClr val="3EA95B"/>
              </a:solidFill>
            </a:endParaRPr>
          </a:p>
        </p:txBody>
      </p:sp>
      <p:pic>
        <p:nvPicPr>
          <p:cNvPr id="50" name="Google Shape;50;p9"/>
          <p:cNvPicPr preferRelativeResize="0"/>
          <p:nvPr/>
        </p:nvPicPr>
        <p:blipFill>
          <a:blip r:embed="rId10">
            <a:alphaModFix/>
          </a:blip>
          <a:stretch>
            <a:fillRect/>
          </a:stretch>
        </p:blipFill>
        <p:spPr>
          <a:xfrm>
            <a:off x="7987100" y="3819895"/>
            <a:ext cx="1007200" cy="1007225"/>
          </a:xfrm>
          <a:prstGeom prst="rect">
            <a:avLst/>
          </a:prstGeom>
          <a:noFill/>
          <a:ln>
            <a:noFill/>
          </a:ln>
        </p:spPr>
      </p:pic>
      <p:sp>
        <p:nvSpPr>
          <p:cNvPr id="51" name="Google Shape;51;p9"/>
          <p:cNvSpPr/>
          <p:nvPr/>
        </p:nvSpPr>
        <p:spPr>
          <a:xfrm>
            <a:off x="-688875" y="2193225"/>
            <a:ext cx="1077000" cy="948900"/>
          </a:xfrm>
          <a:prstGeom prst="flowChartDelay">
            <a:avLst/>
          </a:prstGeom>
          <a:solidFill>
            <a:srgbClr val="E44A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2" name="Google Shape;52;p9"/>
          <p:cNvSpPr/>
          <p:nvPr/>
        </p:nvSpPr>
        <p:spPr>
          <a:xfrm rot="5400000">
            <a:off x="6555350" y="-669875"/>
            <a:ext cx="1077000" cy="948900"/>
          </a:xfrm>
          <a:prstGeom prst="flowChartDelay">
            <a:avLst/>
          </a:prstGeom>
          <a:solidFill>
            <a:srgbClr val="F8BD1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3" name="Google Shape;53;p9"/>
          <p:cNvSpPr/>
          <p:nvPr/>
        </p:nvSpPr>
        <p:spPr>
          <a:xfrm rot="10800000">
            <a:off x="8796334" y="1347935"/>
            <a:ext cx="1077000" cy="948900"/>
          </a:xfrm>
          <a:prstGeom prst="flowChartDelay">
            <a:avLst/>
          </a:prstGeom>
          <a:solidFill>
            <a:srgbClr val="3EA95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 name="Google Shape;54;p9"/>
          <p:cNvSpPr/>
          <p:nvPr/>
        </p:nvSpPr>
        <p:spPr>
          <a:xfrm rot="-5400000">
            <a:off x="2498950" y="4734975"/>
            <a:ext cx="1077000" cy="948900"/>
          </a:xfrm>
          <a:prstGeom prst="flowChartDelay">
            <a:avLst/>
          </a:prstGeom>
          <a:solidFill>
            <a:srgbClr val="4B89EF">
              <a:alpha val="996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5" name="Google Shape;55;p9"/>
          <p:cNvPicPr preferRelativeResize="0"/>
          <p:nvPr/>
        </p:nvPicPr>
        <p:blipFill>
          <a:blip r:embed="rId11">
            <a:alphaModFix/>
          </a:blip>
          <a:stretch>
            <a:fillRect/>
          </a:stretch>
        </p:blipFill>
        <p:spPr>
          <a:xfrm>
            <a:off x="6449299" y="663801"/>
            <a:ext cx="2249650" cy="263211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0"/>
          <p:cNvSpPr txBox="1"/>
          <p:nvPr/>
        </p:nvSpPr>
        <p:spPr>
          <a:xfrm>
            <a:off x="7876450" y="4783975"/>
            <a:ext cx="1228500" cy="22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600">
                <a:solidFill>
                  <a:srgbClr val="3EA95B"/>
                </a:solidFill>
                <a:latin typeface="Open Sans"/>
                <a:ea typeface="Open Sans"/>
                <a:cs typeface="Open Sans"/>
                <a:sym typeface="Open Sans"/>
              </a:rPr>
              <a:t>Power With Responsibility</a:t>
            </a:r>
            <a:endParaRPr sz="600">
              <a:solidFill>
                <a:srgbClr val="3EA95B"/>
              </a:solidFill>
            </a:endParaRPr>
          </a:p>
        </p:txBody>
      </p:sp>
      <p:pic>
        <p:nvPicPr>
          <p:cNvPr id="61" name="Google Shape;61;p10"/>
          <p:cNvPicPr preferRelativeResize="0"/>
          <p:nvPr/>
        </p:nvPicPr>
        <p:blipFill>
          <a:blip r:embed="rId3">
            <a:alphaModFix/>
          </a:blip>
          <a:stretch>
            <a:fillRect/>
          </a:stretch>
        </p:blipFill>
        <p:spPr>
          <a:xfrm>
            <a:off x="7987100" y="3819895"/>
            <a:ext cx="1007200" cy="1007225"/>
          </a:xfrm>
          <a:prstGeom prst="rect">
            <a:avLst/>
          </a:prstGeom>
          <a:noFill/>
          <a:ln>
            <a:noFill/>
          </a:ln>
        </p:spPr>
      </p:pic>
      <p:sp>
        <p:nvSpPr>
          <p:cNvPr id="62" name="Google Shape;62;p10"/>
          <p:cNvSpPr/>
          <p:nvPr/>
        </p:nvSpPr>
        <p:spPr>
          <a:xfrm>
            <a:off x="-688875" y="2193225"/>
            <a:ext cx="1077000" cy="948900"/>
          </a:xfrm>
          <a:prstGeom prst="flowChartDelay">
            <a:avLst/>
          </a:prstGeom>
          <a:solidFill>
            <a:srgbClr val="E44A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3" name="Google Shape;63;p10"/>
          <p:cNvSpPr/>
          <p:nvPr/>
        </p:nvSpPr>
        <p:spPr>
          <a:xfrm rot="5400000">
            <a:off x="6555350" y="-669875"/>
            <a:ext cx="1077000" cy="948900"/>
          </a:xfrm>
          <a:prstGeom prst="flowChartDelay">
            <a:avLst/>
          </a:prstGeom>
          <a:solidFill>
            <a:srgbClr val="F8BD1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4" name="Google Shape;64;p10"/>
          <p:cNvSpPr/>
          <p:nvPr/>
        </p:nvSpPr>
        <p:spPr>
          <a:xfrm rot="10800000">
            <a:off x="8796334" y="1347935"/>
            <a:ext cx="1077000" cy="948900"/>
          </a:xfrm>
          <a:prstGeom prst="flowChartDelay">
            <a:avLst/>
          </a:prstGeom>
          <a:solidFill>
            <a:srgbClr val="3EA95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5" name="Google Shape;65;p10"/>
          <p:cNvSpPr/>
          <p:nvPr/>
        </p:nvSpPr>
        <p:spPr>
          <a:xfrm rot="-5400000">
            <a:off x="2498950" y="4734975"/>
            <a:ext cx="1077000" cy="948900"/>
          </a:xfrm>
          <a:prstGeom prst="flowChartDelay">
            <a:avLst/>
          </a:prstGeom>
          <a:solidFill>
            <a:srgbClr val="4B89EF">
              <a:alpha val="996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6" name="Google Shape;66;p10"/>
          <p:cNvSpPr/>
          <p:nvPr/>
        </p:nvSpPr>
        <p:spPr>
          <a:xfrm rot="-5400000">
            <a:off x="2498950" y="4734975"/>
            <a:ext cx="1077000" cy="948900"/>
          </a:xfrm>
          <a:prstGeom prst="flowChartDelay">
            <a:avLst/>
          </a:prstGeom>
          <a:solidFill>
            <a:srgbClr val="4B89EF">
              <a:alpha val="996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7" name="Google Shape;67;p10"/>
          <p:cNvPicPr preferRelativeResize="0"/>
          <p:nvPr/>
        </p:nvPicPr>
        <p:blipFill>
          <a:blip r:embed="rId4">
            <a:alphaModFix/>
          </a:blip>
          <a:stretch>
            <a:fillRect/>
          </a:stretch>
        </p:blipFill>
        <p:spPr>
          <a:xfrm>
            <a:off x="2648950" y="647150"/>
            <a:ext cx="3260500" cy="3260500"/>
          </a:xfrm>
          <a:prstGeom prst="rect">
            <a:avLst/>
          </a:prstGeom>
          <a:noFill/>
          <a:ln>
            <a:noFill/>
          </a:ln>
        </p:spPr>
      </p:pic>
      <p:sp>
        <p:nvSpPr>
          <p:cNvPr id="68" name="Google Shape;68;p10"/>
          <p:cNvSpPr txBox="1"/>
          <p:nvPr/>
        </p:nvSpPr>
        <p:spPr>
          <a:xfrm>
            <a:off x="0" y="3896100"/>
            <a:ext cx="9144000" cy="3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rgbClr val="0000FF"/>
                </a:solidFill>
              </a:rPr>
              <a:t>Where are you in terms of your use of AI to Assess Student writing?</a:t>
            </a:r>
            <a:endParaRPr sz="1600">
              <a:solidFill>
                <a:srgbClr val="0000FF"/>
              </a:solidFill>
            </a:endParaRPr>
          </a:p>
          <a:p>
            <a:pPr indent="0" lvl="0" marL="0" rtl="0" algn="l">
              <a:spcBef>
                <a:spcPts val="0"/>
              </a:spcBef>
              <a:spcAft>
                <a:spcPts val="0"/>
              </a:spcAft>
              <a:buNone/>
            </a:pPr>
            <a:r>
              <a:t/>
            </a:r>
            <a:endParaRPr sz="1600">
              <a:solidFill>
                <a:srgbClr val="0000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1"/>
          <p:cNvSpPr txBox="1"/>
          <p:nvPr>
            <p:ph type="title"/>
          </p:nvPr>
        </p:nvSpPr>
        <p:spPr>
          <a:xfrm>
            <a:off x="457200" y="3583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Session Overview</a:t>
            </a:r>
            <a:endParaRPr/>
          </a:p>
        </p:txBody>
      </p:sp>
      <p:sp>
        <p:nvSpPr>
          <p:cNvPr id="74" name="Google Shape;74;p11"/>
          <p:cNvSpPr txBox="1"/>
          <p:nvPr>
            <p:ph idx="1" type="body"/>
          </p:nvPr>
        </p:nvSpPr>
        <p:spPr>
          <a:xfrm>
            <a:off x="457200" y="1253825"/>
            <a:ext cx="5630400" cy="37257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600"/>
              </a:spcBef>
              <a:spcAft>
                <a:spcPts val="0"/>
              </a:spcAft>
              <a:buSzPts val="1600"/>
              <a:buChar char="●"/>
            </a:pPr>
            <a:r>
              <a:rPr lang="en" sz="1600"/>
              <a:t>Class Companion</a:t>
            </a:r>
            <a:endParaRPr sz="1600"/>
          </a:p>
          <a:p>
            <a:pPr indent="-330200" lvl="1" marL="914400" marR="0" rtl="0" algn="l">
              <a:lnSpc>
                <a:spcPct val="100000"/>
              </a:lnSpc>
              <a:spcBef>
                <a:spcPts val="0"/>
              </a:spcBef>
              <a:spcAft>
                <a:spcPts val="0"/>
              </a:spcAft>
              <a:buSzPts val="1600"/>
              <a:buChar char="○"/>
            </a:pPr>
            <a:r>
              <a:rPr lang="en" sz="1600"/>
              <a:t>Features and benefits.</a:t>
            </a:r>
            <a:endParaRPr sz="1600"/>
          </a:p>
          <a:p>
            <a:pPr indent="-330200" lvl="1" marL="914400" marR="0" rtl="0" algn="l">
              <a:lnSpc>
                <a:spcPct val="100000"/>
              </a:lnSpc>
              <a:spcBef>
                <a:spcPts val="0"/>
              </a:spcBef>
              <a:spcAft>
                <a:spcPts val="0"/>
              </a:spcAft>
              <a:buSzPts val="1600"/>
              <a:buChar char="○"/>
            </a:pPr>
            <a:r>
              <a:rPr lang="en" sz="1600"/>
              <a:t>Activity</a:t>
            </a:r>
            <a:endParaRPr sz="1600"/>
          </a:p>
          <a:p>
            <a:pPr indent="-330200" lvl="1" marL="914400" marR="0" rtl="0" algn="l">
              <a:lnSpc>
                <a:spcPct val="100000"/>
              </a:lnSpc>
              <a:spcBef>
                <a:spcPts val="0"/>
              </a:spcBef>
              <a:spcAft>
                <a:spcPts val="0"/>
              </a:spcAft>
              <a:buSzPts val="1600"/>
              <a:buChar char="○"/>
            </a:pPr>
            <a:r>
              <a:rPr lang="en" sz="1600"/>
              <a:t>Reflect and Share</a:t>
            </a:r>
            <a:endParaRPr sz="1600"/>
          </a:p>
          <a:p>
            <a:pPr indent="-330200" lvl="1" marL="914400" marR="0" rtl="0" algn="l">
              <a:lnSpc>
                <a:spcPct val="100000"/>
              </a:lnSpc>
              <a:spcBef>
                <a:spcPts val="0"/>
              </a:spcBef>
              <a:spcAft>
                <a:spcPts val="0"/>
              </a:spcAft>
              <a:buSzPts val="1600"/>
              <a:buChar char="○"/>
            </a:pPr>
            <a:r>
              <a:rPr lang="en" sz="1600"/>
              <a:t>50 minutes</a:t>
            </a:r>
            <a:endParaRPr sz="1600"/>
          </a:p>
          <a:p>
            <a:pPr indent="-330200" lvl="0" marL="457200" rtl="0" algn="l">
              <a:spcBef>
                <a:spcPts val="0"/>
              </a:spcBef>
              <a:spcAft>
                <a:spcPts val="0"/>
              </a:spcAft>
              <a:buSzPts val="1600"/>
              <a:buChar char="●"/>
            </a:pPr>
            <a:r>
              <a:rPr lang="en" sz="1600"/>
              <a:t>Diffit</a:t>
            </a:r>
            <a:endParaRPr sz="1600"/>
          </a:p>
          <a:p>
            <a:pPr indent="-330200" lvl="1" marL="914400" rtl="0" algn="l">
              <a:spcBef>
                <a:spcPts val="0"/>
              </a:spcBef>
              <a:spcAft>
                <a:spcPts val="0"/>
              </a:spcAft>
              <a:buSzPts val="1600"/>
              <a:buChar char="○"/>
            </a:pPr>
            <a:r>
              <a:rPr lang="en" sz="1600"/>
              <a:t>Features and benefits.</a:t>
            </a:r>
            <a:endParaRPr sz="1600"/>
          </a:p>
          <a:p>
            <a:pPr indent="-330200" lvl="1" marL="914400" rtl="0" algn="l">
              <a:spcBef>
                <a:spcPts val="0"/>
              </a:spcBef>
              <a:spcAft>
                <a:spcPts val="0"/>
              </a:spcAft>
              <a:buSzPts val="1600"/>
              <a:buChar char="○"/>
            </a:pPr>
            <a:r>
              <a:rPr lang="en" sz="1600"/>
              <a:t>Activity</a:t>
            </a:r>
            <a:endParaRPr sz="1600"/>
          </a:p>
          <a:p>
            <a:pPr indent="-330200" lvl="1" marL="914400" rtl="0" algn="l">
              <a:spcBef>
                <a:spcPts val="0"/>
              </a:spcBef>
              <a:spcAft>
                <a:spcPts val="0"/>
              </a:spcAft>
              <a:buSzPts val="1600"/>
              <a:buChar char="○"/>
            </a:pPr>
            <a:r>
              <a:rPr lang="en" sz="1600"/>
              <a:t>Reflect and Share</a:t>
            </a:r>
            <a:endParaRPr sz="1600"/>
          </a:p>
          <a:p>
            <a:pPr indent="-330200" lvl="1" marL="914400" rtl="0" algn="l">
              <a:spcBef>
                <a:spcPts val="0"/>
              </a:spcBef>
              <a:spcAft>
                <a:spcPts val="0"/>
              </a:spcAft>
              <a:buSzPts val="1600"/>
              <a:buChar char="○"/>
            </a:pPr>
            <a:r>
              <a:rPr lang="en" sz="1600"/>
              <a:t>30 minutes</a:t>
            </a:r>
            <a:endParaRPr sz="1600"/>
          </a:p>
          <a:p>
            <a:pPr indent="-330200" lvl="0" marL="457200" rtl="0" algn="l">
              <a:spcBef>
                <a:spcPts val="0"/>
              </a:spcBef>
              <a:spcAft>
                <a:spcPts val="0"/>
              </a:spcAft>
              <a:buSzPts val="1600"/>
              <a:buChar char="●"/>
            </a:pPr>
            <a:r>
              <a:rPr lang="en" sz="1600"/>
              <a:t>Other AI-Writing-Feedback Platforms</a:t>
            </a:r>
            <a:endParaRPr sz="1600"/>
          </a:p>
          <a:p>
            <a:pPr indent="-330200" lvl="1" marL="914400" rtl="0" algn="l">
              <a:spcBef>
                <a:spcPts val="0"/>
              </a:spcBef>
              <a:spcAft>
                <a:spcPts val="0"/>
              </a:spcAft>
              <a:buSzPts val="1600"/>
              <a:buChar char="○"/>
            </a:pPr>
            <a:r>
              <a:rPr lang="en" sz="1600"/>
              <a:t>10 minutes</a:t>
            </a:r>
            <a:br>
              <a:rPr lang="en" sz="1600"/>
            </a:br>
            <a:endParaRPr/>
          </a:p>
        </p:txBody>
      </p:sp>
      <p:sp>
        <p:nvSpPr>
          <p:cNvPr id="75" name="Google Shape;75;p11"/>
          <p:cNvSpPr txBox="1"/>
          <p:nvPr/>
        </p:nvSpPr>
        <p:spPr>
          <a:xfrm>
            <a:off x="7876450" y="4783975"/>
            <a:ext cx="1228500" cy="22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600">
                <a:solidFill>
                  <a:srgbClr val="3EA95B"/>
                </a:solidFill>
                <a:latin typeface="Open Sans"/>
                <a:ea typeface="Open Sans"/>
                <a:cs typeface="Open Sans"/>
                <a:sym typeface="Open Sans"/>
              </a:rPr>
              <a:t>Power With Responsibility</a:t>
            </a:r>
            <a:endParaRPr sz="600">
              <a:solidFill>
                <a:srgbClr val="3EA95B"/>
              </a:solidFill>
            </a:endParaRPr>
          </a:p>
        </p:txBody>
      </p:sp>
      <p:pic>
        <p:nvPicPr>
          <p:cNvPr id="76" name="Google Shape;76;p11"/>
          <p:cNvPicPr preferRelativeResize="0"/>
          <p:nvPr/>
        </p:nvPicPr>
        <p:blipFill>
          <a:blip r:embed="rId3">
            <a:alphaModFix/>
          </a:blip>
          <a:stretch>
            <a:fillRect/>
          </a:stretch>
        </p:blipFill>
        <p:spPr>
          <a:xfrm>
            <a:off x="7987100" y="3819895"/>
            <a:ext cx="1007200" cy="1007225"/>
          </a:xfrm>
          <a:prstGeom prst="rect">
            <a:avLst/>
          </a:prstGeom>
          <a:noFill/>
          <a:ln>
            <a:noFill/>
          </a:ln>
        </p:spPr>
      </p:pic>
      <p:sp>
        <p:nvSpPr>
          <p:cNvPr id="77" name="Google Shape;77;p11"/>
          <p:cNvSpPr/>
          <p:nvPr/>
        </p:nvSpPr>
        <p:spPr>
          <a:xfrm>
            <a:off x="-688875" y="2193225"/>
            <a:ext cx="1077000" cy="948900"/>
          </a:xfrm>
          <a:prstGeom prst="flowChartDelay">
            <a:avLst/>
          </a:prstGeom>
          <a:solidFill>
            <a:srgbClr val="E44A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 name="Google Shape;78;p11"/>
          <p:cNvSpPr/>
          <p:nvPr/>
        </p:nvSpPr>
        <p:spPr>
          <a:xfrm rot="5400000">
            <a:off x="6555350" y="-669875"/>
            <a:ext cx="1077000" cy="948900"/>
          </a:xfrm>
          <a:prstGeom prst="flowChartDelay">
            <a:avLst/>
          </a:prstGeom>
          <a:solidFill>
            <a:srgbClr val="F8BD1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 name="Google Shape;79;p11"/>
          <p:cNvSpPr/>
          <p:nvPr/>
        </p:nvSpPr>
        <p:spPr>
          <a:xfrm rot="10800000">
            <a:off x="8796334" y="1347935"/>
            <a:ext cx="1077000" cy="948900"/>
          </a:xfrm>
          <a:prstGeom prst="flowChartDelay">
            <a:avLst/>
          </a:prstGeom>
          <a:solidFill>
            <a:srgbClr val="3EA95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 name="Google Shape;80;p11"/>
          <p:cNvSpPr/>
          <p:nvPr/>
        </p:nvSpPr>
        <p:spPr>
          <a:xfrm rot="-5400000">
            <a:off x="733950" y="4806325"/>
            <a:ext cx="1077000" cy="948900"/>
          </a:xfrm>
          <a:prstGeom prst="flowChartDelay">
            <a:avLst/>
          </a:prstGeom>
          <a:solidFill>
            <a:srgbClr val="4B89EF">
              <a:alpha val="996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2"/>
          <p:cNvSpPr txBox="1"/>
          <p:nvPr>
            <p:ph type="title"/>
          </p:nvPr>
        </p:nvSpPr>
        <p:spPr>
          <a:xfrm>
            <a:off x="0" y="2238975"/>
            <a:ext cx="91440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2000"/>
              <a:t>Objective 1</a:t>
            </a:r>
            <a:endParaRPr b="0" sz="2000"/>
          </a:p>
          <a:p>
            <a:pPr indent="0" lvl="0" marL="0" rtl="0" algn="ctr">
              <a:spcBef>
                <a:spcPts val="0"/>
              </a:spcBef>
              <a:spcAft>
                <a:spcPts val="0"/>
              </a:spcAft>
              <a:buNone/>
            </a:pPr>
            <a:r>
              <a:rPr lang="en"/>
              <a:t>Explore Class Companion</a:t>
            </a:r>
            <a:endParaRPr/>
          </a:p>
        </p:txBody>
      </p:sp>
      <p:sp>
        <p:nvSpPr>
          <p:cNvPr id="86" name="Google Shape;86;p12"/>
          <p:cNvSpPr txBox="1"/>
          <p:nvPr/>
        </p:nvSpPr>
        <p:spPr>
          <a:xfrm>
            <a:off x="7876450" y="4783975"/>
            <a:ext cx="1228500" cy="22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600">
                <a:solidFill>
                  <a:srgbClr val="3EA95B"/>
                </a:solidFill>
                <a:latin typeface="Open Sans"/>
                <a:ea typeface="Open Sans"/>
                <a:cs typeface="Open Sans"/>
                <a:sym typeface="Open Sans"/>
              </a:rPr>
              <a:t>Power With Responsibility</a:t>
            </a:r>
            <a:endParaRPr sz="600">
              <a:solidFill>
                <a:srgbClr val="3EA95B"/>
              </a:solidFill>
            </a:endParaRPr>
          </a:p>
        </p:txBody>
      </p:sp>
      <p:pic>
        <p:nvPicPr>
          <p:cNvPr id="87" name="Google Shape;87;p12"/>
          <p:cNvPicPr preferRelativeResize="0"/>
          <p:nvPr/>
        </p:nvPicPr>
        <p:blipFill>
          <a:blip r:embed="rId3">
            <a:alphaModFix/>
          </a:blip>
          <a:stretch>
            <a:fillRect/>
          </a:stretch>
        </p:blipFill>
        <p:spPr>
          <a:xfrm>
            <a:off x="7987100" y="3819895"/>
            <a:ext cx="1007200" cy="1007225"/>
          </a:xfrm>
          <a:prstGeom prst="rect">
            <a:avLst/>
          </a:prstGeom>
          <a:noFill/>
          <a:ln>
            <a:noFill/>
          </a:ln>
        </p:spPr>
      </p:pic>
      <p:sp>
        <p:nvSpPr>
          <p:cNvPr id="88" name="Google Shape;88;p12"/>
          <p:cNvSpPr/>
          <p:nvPr/>
        </p:nvSpPr>
        <p:spPr>
          <a:xfrm>
            <a:off x="-688875" y="2193225"/>
            <a:ext cx="1077000" cy="948900"/>
          </a:xfrm>
          <a:prstGeom prst="flowChartDelay">
            <a:avLst/>
          </a:prstGeom>
          <a:solidFill>
            <a:srgbClr val="E44A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9" name="Google Shape;89;p12"/>
          <p:cNvSpPr/>
          <p:nvPr/>
        </p:nvSpPr>
        <p:spPr>
          <a:xfrm rot="5400000">
            <a:off x="6555350" y="-669875"/>
            <a:ext cx="1077000" cy="948900"/>
          </a:xfrm>
          <a:prstGeom prst="flowChartDelay">
            <a:avLst/>
          </a:prstGeom>
          <a:solidFill>
            <a:srgbClr val="F8BD1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 name="Google Shape;90;p12"/>
          <p:cNvSpPr/>
          <p:nvPr/>
        </p:nvSpPr>
        <p:spPr>
          <a:xfrm rot="10800000">
            <a:off x="8754359" y="1290085"/>
            <a:ext cx="1077000" cy="948900"/>
          </a:xfrm>
          <a:prstGeom prst="flowChartDelay">
            <a:avLst/>
          </a:prstGeom>
          <a:solidFill>
            <a:srgbClr val="3EA95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1" name="Google Shape;91;p12"/>
          <p:cNvSpPr/>
          <p:nvPr/>
        </p:nvSpPr>
        <p:spPr>
          <a:xfrm rot="-5400000">
            <a:off x="733950" y="4806325"/>
            <a:ext cx="1077000" cy="948900"/>
          </a:xfrm>
          <a:prstGeom prst="flowChartDelay">
            <a:avLst/>
          </a:prstGeom>
          <a:solidFill>
            <a:srgbClr val="4B89EF">
              <a:alpha val="996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3"/>
          <p:cNvSpPr txBox="1"/>
          <p:nvPr/>
        </p:nvSpPr>
        <p:spPr>
          <a:xfrm>
            <a:off x="496975" y="1448200"/>
            <a:ext cx="2702700" cy="309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t>Instant feedback on written assignments.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You’re in control. Focus </a:t>
            </a:r>
            <a:r>
              <a:rPr lang="en" sz="1500"/>
              <a:t>feedback</a:t>
            </a:r>
            <a:r>
              <a:rPr lang="en" sz="1500"/>
              <a:t> on specific skills. </a:t>
            </a:r>
            <a:r>
              <a:rPr lang="en" sz="1500">
                <a:solidFill>
                  <a:schemeClr val="dk1"/>
                </a:solidFill>
              </a:rPr>
              <a:t>Free to use. </a:t>
            </a:r>
            <a:r>
              <a:rPr lang="en" sz="1500"/>
              <a:t>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Low stakes practice motivates students to improve and reduces fear of failure and incentive to cheat.</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u="sng">
                <a:solidFill>
                  <a:schemeClr val="hlink"/>
                </a:solidFill>
                <a:hlinkClick r:id="rId3"/>
              </a:rPr>
              <a:t>https://classcompanion.com</a:t>
            </a:r>
            <a:r>
              <a:rPr lang="en" sz="1500"/>
              <a:t>  </a:t>
            </a:r>
            <a:endParaRPr sz="1500"/>
          </a:p>
        </p:txBody>
      </p:sp>
      <p:sp>
        <p:nvSpPr>
          <p:cNvPr id="97" name="Google Shape;97;p13"/>
          <p:cNvSpPr/>
          <p:nvPr/>
        </p:nvSpPr>
        <p:spPr>
          <a:xfrm>
            <a:off x="-688875" y="2193225"/>
            <a:ext cx="1077000" cy="948900"/>
          </a:xfrm>
          <a:prstGeom prst="flowChartDelay">
            <a:avLst/>
          </a:prstGeom>
          <a:solidFill>
            <a:srgbClr val="E44A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8" name="Google Shape;98;p13"/>
          <p:cNvSpPr/>
          <p:nvPr/>
        </p:nvSpPr>
        <p:spPr>
          <a:xfrm rot="5400000">
            <a:off x="6555350" y="-669875"/>
            <a:ext cx="1077000" cy="948900"/>
          </a:xfrm>
          <a:prstGeom prst="flowChartDelay">
            <a:avLst/>
          </a:prstGeom>
          <a:solidFill>
            <a:srgbClr val="F8BD1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9" name="Google Shape;99;p13"/>
          <p:cNvSpPr/>
          <p:nvPr/>
        </p:nvSpPr>
        <p:spPr>
          <a:xfrm rot="10800000">
            <a:off x="8796334" y="1347935"/>
            <a:ext cx="1077000" cy="948900"/>
          </a:xfrm>
          <a:prstGeom prst="flowChartDelay">
            <a:avLst/>
          </a:prstGeom>
          <a:solidFill>
            <a:srgbClr val="3EA95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0" name="Google Shape;100;p13"/>
          <p:cNvSpPr/>
          <p:nvPr/>
        </p:nvSpPr>
        <p:spPr>
          <a:xfrm rot="-5400000">
            <a:off x="733950" y="4806325"/>
            <a:ext cx="1077000" cy="948900"/>
          </a:xfrm>
          <a:prstGeom prst="flowChartDelay">
            <a:avLst/>
          </a:prstGeom>
          <a:solidFill>
            <a:srgbClr val="4B89EF">
              <a:alpha val="996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01" name="Google Shape;101;p13">
            <a:hlinkClick r:id="rId4"/>
          </p:cNvPr>
          <p:cNvPicPr preferRelativeResize="0"/>
          <p:nvPr/>
        </p:nvPicPr>
        <p:blipFill>
          <a:blip r:embed="rId5">
            <a:alphaModFix/>
          </a:blip>
          <a:stretch>
            <a:fillRect/>
          </a:stretch>
        </p:blipFill>
        <p:spPr>
          <a:xfrm>
            <a:off x="3199625" y="545419"/>
            <a:ext cx="5596698" cy="4052668"/>
          </a:xfrm>
          <a:prstGeom prst="rect">
            <a:avLst/>
          </a:prstGeom>
          <a:noFill/>
          <a:ln>
            <a:noFill/>
          </a:ln>
        </p:spPr>
      </p:pic>
      <p:pic>
        <p:nvPicPr>
          <p:cNvPr id="102" name="Google Shape;102;p13">
            <a:hlinkClick r:id="rId6"/>
          </p:cNvPr>
          <p:cNvPicPr preferRelativeResize="0"/>
          <p:nvPr/>
        </p:nvPicPr>
        <p:blipFill>
          <a:blip r:embed="rId7">
            <a:alphaModFix/>
          </a:blip>
          <a:stretch>
            <a:fillRect/>
          </a:stretch>
        </p:blipFill>
        <p:spPr>
          <a:xfrm>
            <a:off x="562725" y="657275"/>
            <a:ext cx="2232150" cy="5964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4"/>
          <p:cNvSpPr txBox="1"/>
          <p:nvPr/>
        </p:nvSpPr>
        <p:spPr>
          <a:xfrm>
            <a:off x="1778600" y="144425"/>
            <a:ext cx="7070100" cy="1338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500">
                <a:solidFill>
                  <a:schemeClr val="dk1"/>
                </a:solidFill>
              </a:rPr>
              <a:t>“I love that </a:t>
            </a:r>
            <a:r>
              <a:rPr b="1" lang="en" sz="1500">
                <a:solidFill>
                  <a:schemeClr val="dk1"/>
                </a:solidFill>
              </a:rPr>
              <a:t>I’m able to direct the AI’s feedback</a:t>
            </a:r>
            <a:r>
              <a:rPr lang="en" sz="1500">
                <a:solidFill>
                  <a:schemeClr val="dk1"/>
                </a:solidFill>
              </a:rPr>
              <a:t>. I can target specific skills that students struggle with. I still read every assignment, but it enables me to give more practice. It’s changing how I approach teaching this year.” </a:t>
            </a:r>
            <a:endParaRPr sz="1500">
              <a:solidFill>
                <a:schemeClr val="dk1"/>
              </a:solidFill>
            </a:endParaRPr>
          </a:p>
          <a:p>
            <a:pPr indent="0" lvl="0" marL="0" rtl="0" algn="l">
              <a:lnSpc>
                <a:spcPct val="115000"/>
              </a:lnSpc>
              <a:spcBef>
                <a:spcPts val="0"/>
              </a:spcBef>
              <a:spcAft>
                <a:spcPts val="0"/>
              </a:spcAft>
              <a:buNone/>
            </a:pPr>
            <a:r>
              <a:rPr lang="en" sz="1500">
                <a:solidFill>
                  <a:schemeClr val="dk1"/>
                </a:solidFill>
              </a:rPr>
              <a:t>— Leonie Maneevone, CA</a:t>
            </a:r>
            <a:endParaRPr sz="1500">
              <a:solidFill>
                <a:schemeClr val="dk1"/>
              </a:solidFill>
            </a:endParaRPr>
          </a:p>
        </p:txBody>
      </p:sp>
      <p:sp>
        <p:nvSpPr>
          <p:cNvPr id="108" name="Google Shape;108;p14"/>
          <p:cNvSpPr txBox="1"/>
          <p:nvPr/>
        </p:nvSpPr>
        <p:spPr>
          <a:xfrm>
            <a:off x="1778600" y="1694850"/>
            <a:ext cx="7070100" cy="124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500">
                <a:solidFill>
                  <a:schemeClr val="dk1"/>
                </a:solidFill>
              </a:rPr>
              <a:t>“Class Companion helps students build </a:t>
            </a:r>
            <a:r>
              <a:rPr b="1" lang="en" sz="1500">
                <a:solidFill>
                  <a:schemeClr val="dk1"/>
                </a:solidFill>
              </a:rPr>
              <a:t>confidence</a:t>
            </a:r>
            <a:r>
              <a:rPr lang="en" sz="1500">
                <a:solidFill>
                  <a:schemeClr val="dk1"/>
                </a:solidFill>
              </a:rPr>
              <a:t>. They have autonomy to </a:t>
            </a:r>
            <a:r>
              <a:rPr b="1" lang="en" sz="1500">
                <a:solidFill>
                  <a:schemeClr val="dk1"/>
                </a:solidFill>
              </a:rPr>
              <a:t>try again or move on</a:t>
            </a:r>
            <a:r>
              <a:rPr lang="en" sz="1500">
                <a:solidFill>
                  <a:schemeClr val="dk1"/>
                </a:solidFill>
              </a:rPr>
              <a:t> and can contest a critique to give me the opportunity to weigh in. A tool that boosts student success without placing additional burden on teachers, although it feels like an understatement, is miraculous.’” </a:t>
            </a:r>
            <a:endParaRPr sz="1500">
              <a:solidFill>
                <a:schemeClr val="dk1"/>
              </a:solidFill>
            </a:endParaRPr>
          </a:p>
          <a:p>
            <a:pPr indent="0" lvl="0" marL="0" rtl="0" algn="l">
              <a:lnSpc>
                <a:spcPct val="115000"/>
              </a:lnSpc>
              <a:spcBef>
                <a:spcPts val="0"/>
              </a:spcBef>
              <a:spcAft>
                <a:spcPts val="0"/>
              </a:spcAft>
              <a:buNone/>
            </a:pPr>
            <a:r>
              <a:rPr lang="en" sz="1500">
                <a:solidFill>
                  <a:schemeClr val="dk1"/>
                </a:solidFill>
              </a:rPr>
              <a:t>— Melissa Rogers, IA</a:t>
            </a:r>
            <a:endParaRPr sz="1500">
              <a:solidFill>
                <a:schemeClr val="dk1"/>
              </a:solidFill>
            </a:endParaRPr>
          </a:p>
        </p:txBody>
      </p:sp>
      <p:sp>
        <p:nvSpPr>
          <p:cNvPr id="109" name="Google Shape;109;p14"/>
          <p:cNvSpPr txBox="1"/>
          <p:nvPr/>
        </p:nvSpPr>
        <p:spPr>
          <a:xfrm>
            <a:off x="1778600" y="3225875"/>
            <a:ext cx="7070100" cy="1601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500">
                <a:solidFill>
                  <a:schemeClr val="dk1"/>
                </a:solidFill>
              </a:rPr>
              <a:t>“My students overwhelmingly prefer assignments using Class Companion. They love the immediate, constructive feedback. It increases understanding and retention, and </a:t>
            </a:r>
            <a:r>
              <a:rPr b="1" lang="en" sz="1500">
                <a:solidFill>
                  <a:schemeClr val="dk1"/>
                </a:solidFill>
              </a:rPr>
              <a:t>it allows us to save valuable time and delve deeper into more interactive, discussion-based lessons</a:t>
            </a:r>
            <a:r>
              <a:rPr lang="en" sz="1500">
                <a:solidFill>
                  <a:schemeClr val="dk1"/>
                </a:solidFill>
              </a:rPr>
              <a:t>, fostering a deeper understanding of the subject matter.”</a:t>
            </a:r>
            <a:endParaRPr sz="1500">
              <a:solidFill>
                <a:schemeClr val="dk1"/>
              </a:solidFill>
            </a:endParaRPr>
          </a:p>
          <a:p>
            <a:pPr indent="0" lvl="0" marL="0" rtl="0" algn="l">
              <a:lnSpc>
                <a:spcPct val="115000"/>
              </a:lnSpc>
              <a:spcBef>
                <a:spcPts val="0"/>
              </a:spcBef>
              <a:spcAft>
                <a:spcPts val="0"/>
              </a:spcAft>
              <a:buNone/>
            </a:pPr>
            <a:r>
              <a:rPr lang="en" sz="1500">
                <a:solidFill>
                  <a:schemeClr val="dk1"/>
                </a:solidFill>
              </a:rPr>
              <a:t>— Ryan Bravata, LA</a:t>
            </a:r>
            <a:endParaRPr sz="1500">
              <a:solidFill>
                <a:schemeClr val="dk1"/>
              </a:solidFill>
            </a:endParaRPr>
          </a:p>
        </p:txBody>
      </p:sp>
      <p:pic>
        <p:nvPicPr>
          <p:cNvPr id="110" name="Google Shape;110;p14"/>
          <p:cNvPicPr preferRelativeResize="0"/>
          <p:nvPr/>
        </p:nvPicPr>
        <p:blipFill>
          <a:blip r:embed="rId3">
            <a:alphaModFix/>
          </a:blip>
          <a:stretch>
            <a:fillRect/>
          </a:stretch>
        </p:blipFill>
        <p:spPr>
          <a:xfrm>
            <a:off x="350350" y="236850"/>
            <a:ext cx="1243500" cy="1243500"/>
          </a:xfrm>
          <a:prstGeom prst="rect">
            <a:avLst/>
          </a:prstGeom>
          <a:noFill/>
          <a:ln>
            <a:noFill/>
          </a:ln>
        </p:spPr>
      </p:pic>
      <p:pic>
        <p:nvPicPr>
          <p:cNvPr id="111" name="Google Shape;111;p14"/>
          <p:cNvPicPr preferRelativeResize="0"/>
          <p:nvPr/>
        </p:nvPicPr>
        <p:blipFill>
          <a:blip r:embed="rId4">
            <a:alphaModFix/>
          </a:blip>
          <a:stretch>
            <a:fillRect/>
          </a:stretch>
        </p:blipFill>
        <p:spPr>
          <a:xfrm>
            <a:off x="350350" y="3332101"/>
            <a:ext cx="1243499" cy="1243499"/>
          </a:xfrm>
          <a:prstGeom prst="rect">
            <a:avLst/>
          </a:prstGeom>
          <a:noFill/>
          <a:ln>
            <a:noFill/>
          </a:ln>
        </p:spPr>
      </p:pic>
      <p:pic>
        <p:nvPicPr>
          <p:cNvPr id="112" name="Google Shape;112;p14"/>
          <p:cNvPicPr preferRelativeResize="0"/>
          <p:nvPr/>
        </p:nvPicPr>
        <p:blipFill>
          <a:blip r:embed="rId5">
            <a:alphaModFix/>
          </a:blip>
          <a:stretch>
            <a:fillRect/>
          </a:stretch>
        </p:blipFill>
        <p:spPr>
          <a:xfrm>
            <a:off x="350350" y="1784475"/>
            <a:ext cx="1243501" cy="12435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descr="Provide instant feedback on written assignments so your students can get unlimited, low stakes practice." id="117" name="Google Shape;117;p15" title="Class Companion Overview">
            <a:hlinkClick r:id="rId3"/>
          </p:cNvPr>
          <p:cNvPicPr preferRelativeResize="0"/>
          <p:nvPr/>
        </p:nvPicPr>
        <p:blipFill>
          <a:blip r:embed="rId4">
            <a:alphaModFix/>
          </a:blip>
          <a:stretch>
            <a:fillRect/>
          </a:stretch>
        </p:blipFill>
        <p:spPr>
          <a:xfrm>
            <a:off x="0" y="0"/>
            <a:ext cx="9144006"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
                                        </p:tgtEl>
                                        <p:attrNameLst>
                                          <p:attrName>style.visibility</p:attrName>
                                        </p:attrNameLst>
                                      </p:cBhvr>
                                      <p:to>
                                        <p:strVal val="visible"/>
                                      </p:to>
                                    </p:set>
                                    <p:animEffect filter="fade" transition="in">
                                      <p:cBhvr>
                                        <p:cTn dur="1000"/>
                                        <p:tgtEl>
                                          <p:spTgt spid="1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descr="What happens after you publish an assignment? See the student experience, including short answer, essays (typed and handwritten), and outlines. We also show you examples of AI feedback, AI help, and multiple attempts." id="122" name="Google Shape;122;p16" title="What Students See">
            <a:hlinkClick r:id="rId3"/>
          </p:cNvPr>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gtEl>
                                        <p:attrNameLst>
                                          <p:attrName>style.visibility</p:attrName>
                                        </p:attrNameLst>
                                      </p:cBhvr>
                                      <p:to>
                                        <p:strVal val="visible"/>
                                      </p:to>
                                    </p:set>
                                    <p:animEffect filter="fade" transition="in">
                                      <p:cBhvr>
                                        <p:cTn dur="1000"/>
                                        <p:tgtEl>
                                          <p:spTgt spid="1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descr="You can control how the AI gives feedback with custom rubrics. Add a description (instructions for the AI) or a table (traditional essay rubric). Your rubrics are saved so you can reuse them in the future." id="127" name="Google Shape;127;p17" title="Control the AI: Custom Rubrics">
            <a:hlinkClick r:id="rId3"/>
          </p:cNvPr>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gtEl>
                                        <p:attrNameLst>
                                          <p:attrName>style.visibility</p:attrName>
                                        </p:attrNameLst>
                                      </p:cBhvr>
                                      <p:to>
                                        <p:strVal val="visible"/>
                                      </p:to>
                                    </p:set>
                                    <p:animEffect filter="fade" transition="in">
                                      <p:cBhvr>
                                        <p:cTn dur="1000"/>
                                        <p:tgtEl>
                                          <p:spTgt spid="1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8"/>
          <p:cNvSpPr txBox="1"/>
          <p:nvPr>
            <p:ph type="title"/>
          </p:nvPr>
        </p:nvSpPr>
        <p:spPr>
          <a:xfrm>
            <a:off x="-74850" y="683609"/>
            <a:ext cx="92937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2000"/>
              <a:t>📚 Activity 1</a:t>
            </a:r>
            <a:endParaRPr b="0" sz="2000"/>
          </a:p>
          <a:p>
            <a:pPr indent="0" lvl="0" marL="0" rtl="0" algn="ctr">
              <a:spcBef>
                <a:spcPts val="0"/>
              </a:spcBef>
              <a:spcAft>
                <a:spcPts val="0"/>
              </a:spcAft>
              <a:buNone/>
            </a:pPr>
            <a:r>
              <a:rPr lang="en" sz="3300"/>
              <a:t>Preview a Built-In Assignment</a:t>
            </a:r>
            <a:endParaRPr sz="3300"/>
          </a:p>
        </p:txBody>
      </p:sp>
      <p:sp>
        <p:nvSpPr>
          <p:cNvPr id="133" name="Google Shape;133;p18"/>
          <p:cNvSpPr txBox="1"/>
          <p:nvPr/>
        </p:nvSpPr>
        <p:spPr>
          <a:xfrm>
            <a:off x="7876450" y="4783975"/>
            <a:ext cx="1228500" cy="22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600">
                <a:solidFill>
                  <a:srgbClr val="3EA95B"/>
                </a:solidFill>
                <a:latin typeface="Open Sans"/>
                <a:ea typeface="Open Sans"/>
                <a:cs typeface="Open Sans"/>
                <a:sym typeface="Open Sans"/>
              </a:rPr>
              <a:t>Power With Responsibility</a:t>
            </a:r>
            <a:endParaRPr sz="600">
              <a:solidFill>
                <a:srgbClr val="3EA95B"/>
              </a:solidFill>
            </a:endParaRPr>
          </a:p>
        </p:txBody>
      </p:sp>
      <p:pic>
        <p:nvPicPr>
          <p:cNvPr id="134" name="Google Shape;134;p18"/>
          <p:cNvPicPr preferRelativeResize="0"/>
          <p:nvPr/>
        </p:nvPicPr>
        <p:blipFill>
          <a:blip r:embed="rId3">
            <a:alphaModFix/>
          </a:blip>
          <a:stretch>
            <a:fillRect/>
          </a:stretch>
        </p:blipFill>
        <p:spPr>
          <a:xfrm>
            <a:off x="7987100" y="3819895"/>
            <a:ext cx="1007200" cy="1007225"/>
          </a:xfrm>
          <a:prstGeom prst="rect">
            <a:avLst/>
          </a:prstGeom>
          <a:noFill/>
          <a:ln>
            <a:noFill/>
          </a:ln>
        </p:spPr>
      </p:pic>
      <p:sp>
        <p:nvSpPr>
          <p:cNvPr id="135" name="Google Shape;135;p18"/>
          <p:cNvSpPr/>
          <p:nvPr/>
        </p:nvSpPr>
        <p:spPr>
          <a:xfrm>
            <a:off x="-688875" y="2193225"/>
            <a:ext cx="1077000" cy="948900"/>
          </a:xfrm>
          <a:prstGeom prst="flowChartDelay">
            <a:avLst/>
          </a:prstGeom>
          <a:solidFill>
            <a:srgbClr val="E44A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6" name="Google Shape;136;p18"/>
          <p:cNvSpPr/>
          <p:nvPr/>
        </p:nvSpPr>
        <p:spPr>
          <a:xfrm rot="5400000">
            <a:off x="6555350" y="-593675"/>
            <a:ext cx="1077000" cy="948900"/>
          </a:xfrm>
          <a:prstGeom prst="flowChartDelay">
            <a:avLst/>
          </a:prstGeom>
          <a:solidFill>
            <a:srgbClr val="F8BD1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7" name="Google Shape;137;p18"/>
          <p:cNvSpPr/>
          <p:nvPr/>
        </p:nvSpPr>
        <p:spPr>
          <a:xfrm rot="10800000">
            <a:off x="8796334" y="1347935"/>
            <a:ext cx="1077000" cy="948900"/>
          </a:xfrm>
          <a:prstGeom prst="flowChartDelay">
            <a:avLst/>
          </a:prstGeom>
          <a:solidFill>
            <a:srgbClr val="3EA95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8" name="Google Shape;138;p18"/>
          <p:cNvSpPr/>
          <p:nvPr/>
        </p:nvSpPr>
        <p:spPr>
          <a:xfrm rot="-5400000">
            <a:off x="733950" y="4806325"/>
            <a:ext cx="1077000" cy="948900"/>
          </a:xfrm>
          <a:prstGeom prst="flowChartDelay">
            <a:avLst/>
          </a:prstGeom>
          <a:solidFill>
            <a:srgbClr val="4B89EF">
              <a:alpha val="996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9" name="Google Shape;139;p18"/>
          <p:cNvSpPr txBox="1"/>
          <p:nvPr/>
        </p:nvSpPr>
        <p:spPr>
          <a:xfrm>
            <a:off x="541875" y="1640934"/>
            <a:ext cx="8046000" cy="30108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0000FF"/>
              </a:buClr>
              <a:buSzPts val="1800"/>
              <a:buChar char="●"/>
            </a:pPr>
            <a:r>
              <a:rPr lang="en" sz="1800">
                <a:solidFill>
                  <a:srgbClr val="0000FF"/>
                </a:solidFill>
              </a:rPr>
              <a:t>Go to the </a:t>
            </a:r>
            <a:r>
              <a:rPr b="1" lang="en" sz="1800">
                <a:solidFill>
                  <a:srgbClr val="0000FF"/>
                </a:solidFill>
              </a:rPr>
              <a:t>Assignment</a:t>
            </a:r>
            <a:r>
              <a:rPr lang="en" sz="1800">
                <a:solidFill>
                  <a:srgbClr val="0000FF"/>
                </a:solidFill>
              </a:rPr>
              <a:t> tab</a:t>
            </a:r>
            <a:endParaRPr sz="1800">
              <a:solidFill>
                <a:srgbClr val="0000FF"/>
              </a:solidFill>
            </a:endParaRPr>
          </a:p>
          <a:p>
            <a:pPr indent="-342900" lvl="0" marL="457200" rtl="0" algn="l">
              <a:lnSpc>
                <a:spcPct val="115000"/>
              </a:lnSpc>
              <a:spcBef>
                <a:spcPts val="0"/>
              </a:spcBef>
              <a:spcAft>
                <a:spcPts val="0"/>
              </a:spcAft>
              <a:buClr>
                <a:srgbClr val="0000FF"/>
              </a:buClr>
              <a:buSzPts val="1800"/>
              <a:buChar char="●"/>
            </a:pPr>
            <a:r>
              <a:rPr lang="en" sz="1800">
                <a:solidFill>
                  <a:srgbClr val="0000FF"/>
                </a:solidFill>
              </a:rPr>
              <a:t>Click </a:t>
            </a:r>
            <a:r>
              <a:rPr b="1" lang="en" sz="1800">
                <a:solidFill>
                  <a:srgbClr val="0000FF"/>
                </a:solidFill>
              </a:rPr>
              <a:t>Add assignments</a:t>
            </a:r>
            <a:r>
              <a:rPr lang="en" sz="1800">
                <a:solidFill>
                  <a:srgbClr val="0000FF"/>
                </a:solidFill>
              </a:rPr>
              <a:t> &gt; </a:t>
            </a:r>
            <a:r>
              <a:rPr b="1" lang="en" sz="1800">
                <a:solidFill>
                  <a:srgbClr val="0000FF"/>
                </a:solidFill>
              </a:rPr>
              <a:t>Add from content library</a:t>
            </a:r>
            <a:endParaRPr b="1" sz="1800">
              <a:solidFill>
                <a:srgbClr val="0000FF"/>
              </a:solidFill>
            </a:endParaRPr>
          </a:p>
          <a:p>
            <a:pPr indent="-342900" lvl="0" marL="457200" rtl="0" algn="l">
              <a:lnSpc>
                <a:spcPct val="115000"/>
              </a:lnSpc>
              <a:spcBef>
                <a:spcPts val="0"/>
              </a:spcBef>
              <a:spcAft>
                <a:spcPts val="0"/>
              </a:spcAft>
              <a:buClr>
                <a:srgbClr val="0000FF"/>
              </a:buClr>
              <a:buSzPts val="1800"/>
              <a:buChar char="●"/>
            </a:pPr>
            <a:r>
              <a:rPr lang="en" sz="1800">
                <a:solidFill>
                  <a:srgbClr val="0000FF"/>
                </a:solidFill>
              </a:rPr>
              <a:t>Filter for an assignment you like</a:t>
            </a:r>
            <a:endParaRPr sz="1800">
              <a:solidFill>
                <a:srgbClr val="0000FF"/>
              </a:solidFill>
            </a:endParaRPr>
          </a:p>
          <a:p>
            <a:pPr indent="-342900" lvl="0" marL="457200" rtl="0" algn="l">
              <a:lnSpc>
                <a:spcPct val="115000"/>
              </a:lnSpc>
              <a:spcBef>
                <a:spcPts val="0"/>
              </a:spcBef>
              <a:spcAft>
                <a:spcPts val="0"/>
              </a:spcAft>
              <a:buClr>
                <a:srgbClr val="0000FF"/>
              </a:buClr>
              <a:buSzPts val="1800"/>
              <a:buChar char="●"/>
            </a:pPr>
            <a:r>
              <a:rPr lang="en" sz="1800">
                <a:solidFill>
                  <a:srgbClr val="0000FF"/>
                </a:solidFill>
              </a:rPr>
              <a:t>Click </a:t>
            </a:r>
            <a:r>
              <a:rPr b="1" lang="en" sz="1800">
                <a:solidFill>
                  <a:srgbClr val="0000FF"/>
                </a:solidFill>
              </a:rPr>
              <a:t>Preview</a:t>
            </a:r>
            <a:endParaRPr b="1" sz="1800">
              <a:solidFill>
                <a:srgbClr val="0000FF"/>
              </a:solidFill>
            </a:endParaRPr>
          </a:p>
          <a:p>
            <a:pPr indent="-342900" lvl="0" marL="457200" rtl="0" algn="l">
              <a:lnSpc>
                <a:spcPct val="115000"/>
              </a:lnSpc>
              <a:spcBef>
                <a:spcPts val="0"/>
              </a:spcBef>
              <a:spcAft>
                <a:spcPts val="0"/>
              </a:spcAft>
              <a:buClr>
                <a:srgbClr val="0000FF"/>
              </a:buClr>
              <a:buSzPts val="1800"/>
              <a:buChar char="●"/>
            </a:pPr>
            <a:r>
              <a:rPr lang="en" sz="1800">
                <a:solidFill>
                  <a:srgbClr val="0000FF"/>
                </a:solidFill>
              </a:rPr>
              <a:t>Engage with the AI</a:t>
            </a:r>
            <a:endParaRPr sz="1800">
              <a:solidFill>
                <a:srgbClr val="0000FF"/>
              </a:solidFill>
            </a:endParaRPr>
          </a:p>
          <a:p>
            <a:pPr indent="-342900" lvl="0" marL="457200" rtl="0" algn="l">
              <a:lnSpc>
                <a:spcPct val="115000"/>
              </a:lnSpc>
              <a:spcBef>
                <a:spcPts val="0"/>
              </a:spcBef>
              <a:spcAft>
                <a:spcPts val="0"/>
              </a:spcAft>
              <a:buClr>
                <a:srgbClr val="0000FF"/>
              </a:buClr>
              <a:buSzPts val="1800"/>
              <a:buChar char="●"/>
            </a:pPr>
            <a:r>
              <a:rPr lang="en" sz="1800">
                <a:solidFill>
                  <a:srgbClr val="0000FF"/>
                </a:solidFill>
              </a:rPr>
              <a:t>Click </a:t>
            </a:r>
            <a:r>
              <a:rPr b="1" lang="en" sz="1800">
                <a:solidFill>
                  <a:srgbClr val="0000FF"/>
                </a:solidFill>
              </a:rPr>
              <a:t>Add to class(es)</a:t>
            </a:r>
            <a:r>
              <a:rPr lang="en" sz="1800">
                <a:solidFill>
                  <a:srgbClr val="0000FF"/>
                </a:solidFill>
              </a:rPr>
              <a:t> and select up to 5 attempts</a:t>
            </a:r>
            <a:endParaRPr sz="1800">
              <a:solidFill>
                <a:srgbClr val="0000FF"/>
              </a:solidFill>
            </a:endParaRPr>
          </a:p>
          <a:p>
            <a:pPr indent="0" lvl="0" marL="0" rtl="0" algn="l">
              <a:lnSpc>
                <a:spcPct val="115000"/>
              </a:lnSpc>
              <a:spcBef>
                <a:spcPts val="0"/>
              </a:spcBef>
              <a:spcAft>
                <a:spcPts val="0"/>
              </a:spcAft>
              <a:buNone/>
            </a:pPr>
            <a:r>
              <a:t/>
            </a:r>
            <a:endParaRPr sz="1800">
              <a:solidFill>
                <a:srgbClr val="0000FF"/>
              </a:solidFill>
            </a:endParaRPr>
          </a:p>
          <a:p>
            <a:pPr indent="0" lvl="0" marL="0" rtl="0" algn="l">
              <a:lnSpc>
                <a:spcPct val="115000"/>
              </a:lnSpc>
              <a:spcBef>
                <a:spcPts val="0"/>
              </a:spcBef>
              <a:spcAft>
                <a:spcPts val="0"/>
              </a:spcAft>
              <a:buNone/>
            </a:pPr>
            <a:r>
              <a:rPr lang="en" sz="1800">
                <a:solidFill>
                  <a:srgbClr val="0000FF"/>
                </a:solidFill>
              </a:rPr>
              <a:t>Note: These use built-in rubrics. You can also customize your own in the next activity. </a:t>
            </a:r>
            <a:endParaRPr b="1" sz="1600">
              <a:solidFill>
                <a:srgbClr val="0000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9"/>
          <p:cNvSpPr txBox="1"/>
          <p:nvPr>
            <p:ph type="title"/>
          </p:nvPr>
        </p:nvSpPr>
        <p:spPr>
          <a:xfrm>
            <a:off x="-74850" y="1002209"/>
            <a:ext cx="92937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2000"/>
              <a:t>📚 Activity 2</a:t>
            </a:r>
            <a:endParaRPr b="0" sz="2000"/>
          </a:p>
          <a:p>
            <a:pPr indent="0" lvl="0" marL="0" rtl="0" algn="ctr">
              <a:spcBef>
                <a:spcPts val="0"/>
              </a:spcBef>
              <a:spcAft>
                <a:spcPts val="0"/>
              </a:spcAft>
              <a:buNone/>
            </a:pPr>
            <a:r>
              <a:rPr lang="en" sz="3300"/>
              <a:t>Import an Assignment &amp; Choose a Rubr</a:t>
            </a:r>
            <a:r>
              <a:rPr lang="en" sz="3300"/>
              <a:t>ic</a:t>
            </a:r>
            <a:endParaRPr sz="3300"/>
          </a:p>
        </p:txBody>
      </p:sp>
      <p:sp>
        <p:nvSpPr>
          <p:cNvPr id="145" name="Google Shape;145;p19"/>
          <p:cNvSpPr txBox="1"/>
          <p:nvPr/>
        </p:nvSpPr>
        <p:spPr>
          <a:xfrm>
            <a:off x="7876450" y="4783975"/>
            <a:ext cx="1228500" cy="22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600">
                <a:solidFill>
                  <a:srgbClr val="3EA95B"/>
                </a:solidFill>
                <a:latin typeface="Open Sans"/>
                <a:ea typeface="Open Sans"/>
                <a:cs typeface="Open Sans"/>
                <a:sym typeface="Open Sans"/>
              </a:rPr>
              <a:t>Power With Responsibility</a:t>
            </a:r>
            <a:endParaRPr sz="600">
              <a:solidFill>
                <a:srgbClr val="3EA95B"/>
              </a:solidFill>
            </a:endParaRPr>
          </a:p>
        </p:txBody>
      </p:sp>
      <p:pic>
        <p:nvPicPr>
          <p:cNvPr id="146" name="Google Shape;146;p19"/>
          <p:cNvPicPr preferRelativeResize="0"/>
          <p:nvPr/>
        </p:nvPicPr>
        <p:blipFill>
          <a:blip r:embed="rId3">
            <a:alphaModFix/>
          </a:blip>
          <a:stretch>
            <a:fillRect/>
          </a:stretch>
        </p:blipFill>
        <p:spPr>
          <a:xfrm>
            <a:off x="7987100" y="3819895"/>
            <a:ext cx="1007200" cy="1007225"/>
          </a:xfrm>
          <a:prstGeom prst="rect">
            <a:avLst/>
          </a:prstGeom>
          <a:noFill/>
          <a:ln>
            <a:noFill/>
          </a:ln>
        </p:spPr>
      </p:pic>
      <p:sp>
        <p:nvSpPr>
          <p:cNvPr id="147" name="Google Shape;147;p19"/>
          <p:cNvSpPr/>
          <p:nvPr/>
        </p:nvSpPr>
        <p:spPr>
          <a:xfrm>
            <a:off x="-688875" y="2193225"/>
            <a:ext cx="1077000" cy="948900"/>
          </a:xfrm>
          <a:prstGeom prst="flowChartDelay">
            <a:avLst/>
          </a:prstGeom>
          <a:solidFill>
            <a:srgbClr val="E44A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8" name="Google Shape;148;p19"/>
          <p:cNvSpPr/>
          <p:nvPr/>
        </p:nvSpPr>
        <p:spPr>
          <a:xfrm rot="5400000">
            <a:off x="6555350" y="-593675"/>
            <a:ext cx="1077000" cy="948900"/>
          </a:xfrm>
          <a:prstGeom prst="flowChartDelay">
            <a:avLst/>
          </a:prstGeom>
          <a:solidFill>
            <a:srgbClr val="F8BD1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9" name="Google Shape;149;p19"/>
          <p:cNvSpPr/>
          <p:nvPr/>
        </p:nvSpPr>
        <p:spPr>
          <a:xfrm rot="10800000">
            <a:off x="8796334" y="1347935"/>
            <a:ext cx="1077000" cy="948900"/>
          </a:xfrm>
          <a:prstGeom prst="flowChartDelay">
            <a:avLst/>
          </a:prstGeom>
          <a:solidFill>
            <a:srgbClr val="3EA95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0" name="Google Shape;150;p19"/>
          <p:cNvSpPr/>
          <p:nvPr/>
        </p:nvSpPr>
        <p:spPr>
          <a:xfrm rot="-5400000">
            <a:off x="733950" y="4806325"/>
            <a:ext cx="1077000" cy="948900"/>
          </a:xfrm>
          <a:prstGeom prst="flowChartDelay">
            <a:avLst/>
          </a:prstGeom>
          <a:solidFill>
            <a:srgbClr val="4B89EF">
              <a:alpha val="996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1" name="Google Shape;151;p19"/>
          <p:cNvSpPr txBox="1"/>
          <p:nvPr/>
        </p:nvSpPr>
        <p:spPr>
          <a:xfrm>
            <a:off x="541875" y="1959534"/>
            <a:ext cx="8046000" cy="23736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0000FF"/>
              </a:buClr>
              <a:buSzPts val="1800"/>
              <a:buAutoNum type="arabicPeriod"/>
            </a:pPr>
            <a:r>
              <a:rPr lang="en" sz="1800">
                <a:solidFill>
                  <a:srgbClr val="0000FF"/>
                </a:solidFill>
              </a:rPr>
              <a:t>Go to the </a:t>
            </a:r>
            <a:r>
              <a:rPr b="1" lang="en" sz="1800">
                <a:solidFill>
                  <a:srgbClr val="0000FF"/>
                </a:solidFill>
              </a:rPr>
              <a:t>Assignment</a:t>
            </a:r>
            <a:r>
              <a:rPr lang="en" sz="1800">
                <a:solidFill>
                  <a:srgbClr val="0000FF"/>
                </a:solidFill>
              </a:rPr>
              <a:t> tab</a:t>
            </a:r>
            <a:endParaRPr sz="1800">
              <a:solidFill>
                <a:srgbClr val="0000FF"/>
              </a:solidFill>
            </a:endParaRPr>
          </a:p>
          <a:p>
            <a:pPr indent="-342900" lvl="0" marL="457200" rtl="0" algn="l">
              <a:lnSpc>
                <a:spcPct val="115000"/>
              </a:lnSpc>
              <a:spcBef>
                <a:spcPts val="0"/>
              </a:spcBef>
              <a:spcAft>
                <a:spcPts val="0"/>
              </a:spcAft>
              <a:buClr>
                <a:srgbClr val="0000FF"/>
              </a:buClr>
              <a:buSzPts val="1800"/>
              <a:buAutoNum type="arabicPeriod"/>
            </a:pPr>
            <a:r>
              <a:rPr lang="en" sz="1800">
                <a:solidFill>
                  <a:srgbClr val="0000FF"/>
                </a:solidFill>
              </a:rPr>
              <a:t>Click </a:t>
            </a:r>
            <a:r>
              <a:rPr b="1" lang="en" sz="1800">
                <a:solidFill>
                  <a:srgbClr val="0000FF"/>
                </a:solidFill>
              </a:rPr>
              <a:t>Add assignments</a:t>
            </a:r>
            <a:r>
              <a:rPr lang="en" sz="1800">
                <a:solidFill>
                  <a:srgbClr val="0000FF"/>
                </a:solidFill>
              </a:rPr>
              <a:t> &gt; </a:t>
            </a:r>
            <a:r>
              <a:rPr b="1" lang="en" sz="1800">
                <a:solidFill>
                  <a:srgbClr val="0000FF"/>
                </a:solidFill>
              </a:rPr>
              <a:t>Import assignment</a:t>
            </a:r>
            <a:endParaRPr b="1" sz="1800">
              <a:solidFill>
                <a:srgbClr val="0000FF"/>
              </a:solidFill>
            </a:endParaRPr>
          </a:p>
          <a:p>
            <a:pPr indent="-342900" lvl="0" marL="457200" rtl="0" algn="l">
              <a:lnSpc>
                <a:spcPct val="115000"/>
              </a:lnSpc>
              <a:spcBef>
                <a:spcPts val="0"/>
              </a:spcBef>
              <a:spcAft>
                <a:spcPts val="0"/>
              </a:spcAft>
              <a:buClr>
                <a:srgbClr val="0000FF"/>
              </a:buClr>
              <a:buSzPts val="1800"/>
              <a:buAutoNum type="arabicPeriod"/>
            </a:pPr>
            <a:r>
              <a:rPr lang="en" sz="1800">
                <a:solidFill>
                  <a:srgbClr val="0000FF"/>
                </a:solidFill>
              </a:rPr>
              <a:t>Paste in an assignment (your own or from ChatGPT)</a:t>
            </a:r>
            <a:endParaRPr sz="1800">
              <a:solidFill>
                <a:srgbClr val="0000FF"/>
              </a:solidFill>
            </a:endParaRPr>
          </a:p>
          <a:p>
            <a:pPr indent="-342900" lvl="0" marL="457200" rtl="0" algn="l">
              <a:lnSpc>
                <a:spcPct val="115000"/>
              </a:lnSpc>
              <a:spcBef>
                <a:spcPts val="0"/>
              </a:spcBef>
              <a:spcAft>
                <a:spcPts val="0"/>
              </a:spcAft>
              <a:buClr>
                <a:srgbClr val="0000FF"/>
              </a:buClr>
              <a:buSzPts val="1800"/>
              <a:buAutoNum type="arabicPeriod"/>
            </a:pPr>
            <a:r>
              <a:rPr lang="en" sz="1800">
                <a:solidFill>
                  <a:srgbClr val="0000FF"/>
                </a:solidFill>
              </a:rPr>
              <a:t>Click </a:t>
            </a:r>
            <a:r>
              <a:rPr b="1" lang="en" sz="1800">
                <a:solidFill>
                  <a:srgbClr val="0000FF"/>
                </a:solidFill>
              </a:rPr>
              <a:t>Next</a:t>
            </a:r>
            <a:endParaRPr b="1" sz="1800">
              <a:solidFill>
                <a:srgbClr val="0000FF"/>
              </a:solidFill>
            </a:endParaRPr>
          </a:p>
          <a:p>
            <a:pPr indent="-342900" lvl="0" marL="457200" rtl="0" algn="l">
              <a:lnSpc>
                <a:spcPct val="115000"/>
              </a:lnSpc>
              <a:spcBef>
                <a:spcPts val="0"/>
              </a:spcBef>
              <a:spcAft>
                <a:spcPts val="0"/>
              </a:spcAft>
              <a:buClr>
                <a:srgbClr val="0000FF"/>
              </a:buClr>
              <a:buSzPts val="1800"/>
              <a:buAutoNum type="arabicPeriod"/>
            </a:pPr>
            <a:r>
              <a:rPr lang="en" sz="1800">
                <a:solidFill>
                  <a:srgbClr val="0000FF"/>
                </a:solidFill>
              </a:rPr>
              <a:t>Choose a rubric or create your own (bonus challenge!) </a:t>
            </a:r>
            <a:endParaRPr sz="1800">
              <a:solidFill>
                <a:srgbClr val="0000FF"/>
              </a:solidFill>
            </a:endParaRPr>
          </a:p>
          <a:p>
            <a:pPr indent="-342900" lvl="0" marL="457200" rtl="0" algn="l">
              <a:lnSpc>
                <a:spcPct val="115000"/>
              </a:lnSpc>
              <a:spcBef>
                <a:spcPts val="0"/>
              </a:spcBef>
              <a:spcAft>
                <a:spcPts val="0"/>
              </a:spcAft>
              <a:buClr>
                <a:srgbClr val="0000FF"/>
              </a:buClr>
              <a:buSzPts val="1800"/>
              <a:buAutoNum type="arabicPeriod"/>
            </a:pPr>
            <a:r>
              <a:rPr lang="en" sz="1800">
                <a:solidFill>
                  <a:srgbClr val="0000FF"/>
                </a:solidFill>
              </a:rPr>
              <a:t>Review and click </a:t>
            </a:r>
            <a:r>
              <a:rPr b="1" lang="en" sz="1800">
                <a:solidFill>
                  <a:srgbClr val="0000FF"/>
                </a:solidFill>
              </a:rPr>
              <a:t>Finalize</a:t>
            </a:r>
            <a:endParaRPr b="1" sz="1800">
              <a:solidFill>
                <a:srgbClr val="0000FF"/>
              </a:solidFill>
            </a:endParaRPr>
          </a:p>
          <a:p>
            <a:pPr indent="-342900" lvl="0" marL="457200" rtl="0" algn="l">
              <a:lnSpc>
                <a:spcPct val="115000"/>
              </a:lnSpc>
              <a:spcBef>
                <a:spcPts val="0"/>
              </a:spcBef>
              <a:spcAft>
                <a:spcPts val="0"/>
              </a:spcAft>
              <a:buClr>
                <a:srgbClr val="0000FF"/>
              </a:buClr>
              <a:buSzPts val="1800"/>
              <a:buAutoNum type="arabicPeriod"/>
            </a:pPr>
            <a:r>
              <a:rPr lang="en" sz="1800">
                <a:solidFill>
                  <a:srgbClr val="0000FF"/>
                </a:solidFill>
              </a:rPr>
              <a:t>Click </a:t>
            </a:r>
            <a:r>
              <a:rPr b="1" lang="en" sz="1800">
                <a:solidFill>
                  <a:srgbClr val="0000FF"/>
                </a:solidFill>
              </a:rPr>
              <a:t>Add to class(es)</a:t>
            </a:r>
            <a:r>
              <a:rPr lang="en" sz="1800">
                <a:solidFill>
                  <a:srgbClr val="0000FF"/>
                </a:solidFill>
              </a:rPr>
              <a:t> and select up to 5 attempt</a:t>
            </a:r>
            <a:endParaRPr sz="1800">
              <a:solidFill>
                <a:srgbClr val="0000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0"/>
          <p:cNvSpPr txBox="1"/>
          <p:nvPr>
            <p:ph type="title"/>
          </p:nvPr>
        </p:nvSpPr>
        <p:spPr>
          <a:xfrm>
            <a:off x="-74850" y="621209"/>
            <a:ext cx="92937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300"/>
              <a:t>Class Companion Featured in Forbes</a:t>
            </a:r>
            <a:endParaRPr sz="3300"/>
          </a:p>
        </p:txBody>
      </p:sp>
      <p:sp>
        <p:nvSpPr>
          <p:cNvPr id="157" name="Google Shape;157;p20"/>
          <p:cNvSpPr txBox="1"/>
          <p:nvPr/>
        </p:nvSpPr>
        <p:spPr>
          <a:xfrm>
            <a:off x="7876450" y="4783975"/>
            <a:ext cx="1228500" cy="22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600">
                <a:solidFill>
                  <a:srgbClr val="3EA95B"/>
                </a:solidFill>
                <a:latin typeface="Open Sans"/>
                <a:ea typeface="Open Sans"/>
                <a:cs typeface="Open Sans"/>
                <a:sym typeface="Open Sans"/>
              </a:rPr>
              <a:t>Power With Responsibility</a:t>
            </a:r>
            <a:endParaRPr sz="600">
              <a:solidFill>
                <a:srgbClr val="3EA95B"/>
              </a:solidFill>
            </a:endParaRPr>
          </a:p>
        </p:txBody>
      </p:sp>
      <p:pic>
        <p:nvPicPr>
          <p:cNvPr id="158" name="Google Shape;158;p20"/>
          <p:cNvPicPr preferRelativeResize="0"/>
          <p:nvPr/>
        </p:nvPicPr>
        <p:blipFill>
          <a:blip r:embed="rId3">
            <a:alphaModFix/>
          </a:blip>
          <a:stretch>
            <a:fillRect/>
          </a:stretch>
        </p:blipFill>
        <p:spPr>
          <a:xfrm>
            <a:off x="7987100" y="3819895"/>
            <a:ext cx="1007200" cy="1007225"/>
          </a:xfrm>
          <a:prstGeom prst="rect">
            <a:avLst/>
          </a:prstGeom>
          <a:noFill/>
          <a:ln>
            <a:noFill/>
          </a:ln>
        </p:spPr>
      </p:pic>
      <p:sp>
        <p:nvSpPr>
          <p:cNvPr id="159" name="Google Shape;159;p20"/>
          <p:cNvSpPr/>
          <p:nvPr/>
        </p:nvSpPr>
        <p:spPr>
          <a:xfrm>
            <a:off x="-688875" y="2193225"/>
            <a:ext cx="1077000" cy="948900"/>
          </a:xfrm>
          <a:prstGeom prst="flowChartDelay">
            <a:avLst/>
          </a:prstGeom>
          <a:solidFill>
            <a:srgbClr val="E44A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 name="Google Shape;160;p20"/>
          <p:cNvSpPr/>
          <p:nvPr/>
        </p:nvSpPr>
        <p:spPr>
          <a:xfrm rot="5400000">
            <a:off x="6555350" y="-593675"/>
            <a:ext cx="1077000" cy="948900"/>
          </a:xfrm>
          <a:prstGeom prst="flowChartDelay">
            <a:avLst/>
          </a:prstGeom>
          <a:solidFill>
            <a:srgbClr val="F8BD1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1" name="Google Shape;161;p20"/>
          <p:cNvSpPr/>
          <p:nvPr/>
        </p:nvSpPr>
        <p:spPr>
          <a:xfrm rot="10800000">
            <a:off x="8796334" y="1347935"/>
            <a:ext cx="1077000" cy="948900"/>
          </a:xfrm>
          <a:prstGeom prst="flowChartDelay">
            <a:avLst/>
          </a:prstGeom>
          <a:solidFill>
            <a:srgbClr val="3EA95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2" name="Google Shape;162;p20"/>
          <p:cNvSpPr/>
          <p:nvPr/>
        </p:nvSpPr>
        <p:spPr>
          <a:xfrm rot="-5400000">
            <a:off x="733950" y="4806325"/>
            <a:ext cx="1077000" cy="948900"/>
          </a:xfrm>
          <a:prstGeom prst="flowChartDelay">
            <a:avLst/>
          </a:prstGeom>
          <a:solidFill>
            <a:srgbClr val="4B89EF">
              <a:alpha val="996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3" name="Google Shape;163;p20"/>
          <p:cNvSpPr txBox="1"/>
          <p:nvPr/>
        </p:nvSpPr>
        <p:spPr>
          <a:xfrm>
            <a:off x="541875" y="1578534"/>
            <a:ext cx="8046000" cy="4002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600"/>
              </a:spcBef>
              <a:spcAft>
                <a:spcPts val="0"/>
              </a:spcAft>
              <a:buNone/>
            </a:pPr>
            <a:r>
              <a:rPr lang="en" sz="1600">
                <a:solidFill>
                  <a:srgbClr val="050505"/>
                </a:solidFill>
              </a:rPr>
              <a:t>On October 5, Forbes Magazine featured Class Companion in a lengthy article entitled </a:t>
            </a:r>
            <a:r>
              <a:rPr b="1" lang="en" sz="1600" u="sng">
                <a:solidFill>
                  <a:schemeClr val="hlink"/>
                </a:solidFill>
                <a:hlinkClick r:id="rId4"/>
              </a:rPr>
              <a:t>Class Companion Puts AI To Work Helping Teachers Help Students</a:t>
            </a:r>
            <a:r>
              <a:rPr lang="en" sz="1600">
                <a:solidFill>
                  <a:srgbClr val="050505"/>
                </a:solidFill>
              </a:rPr>
              <a:t>. Here’s how the article closes out:</a:t>
            </a:r>
            <a:endParaRPr b="1" sz="2700">
              <a:solidFill>
                <a:srgbClr val="0000FF"/>
              </a:solidFill>
              <a:latin typeface="Merriweather"/>
              <a:ea typeface="Merriweather"/>
              <a:cs typeface="Merriweather"/>
              <a:sym typeface="Merriweather"/>
            </a:endParaRPr>
          </a:p>
          <a:p>
            <a:pPr indent="0" lvl="0" marL="0" rtl="0" algn="l">
              <a:lnSpc>
                <a:spcPct val="115000"/>
              </a:lnSpc>
              <a:spcBef>
                <a:spcPts val="600"/>
              </a:spcBef>
              <a:spcAft>
                <a:spcPts val="0"/>
              </a:spcAft>
              <a:buNone/>
            </a:pPr>
            <a:r>
              <a:rPr lang="en" sz="1600">
                <a:solidFill>
                  <a:srgbClr val="0000FF"/>
                </a:solidFill>
              </a:rPr>
              <a:t>“Perhaps the best measure of promise for any digital tool is when students complain not about its presence but its absence. Tom Richey, a teacher in South Carolina, said, “My students really enjoy it. Last week, my students were doing an assignment on paper, and they asked, why aren’t we using Class Companion?” This will ultimately be the test. Unless a product is easy to use and delivers outsized impact, odds are it will fall by the wayside. Class Companion is off to a promising start. I look forward to following its evolution.”</a:t>
            </a:r>
            <a:endParaRPr sz="1600">
              <a:solidFill>
                <a:srgbClr val="0000FF"/>
              </a:solidFill>
            </a:endParaRPr>
          </a:p>
          <a:p>
            <a:pPr indent="0" lvl="0" marL="0" rtl="0" algn="l">
              <a:lnSpc>
                <a:spcPct val="115000"/>
              </a:lnSpc>
              <a:spcBef>
                <a:spcPts val="600"/>
              </a:spcBef>
              <a:spcAft>
                <a:spcPts val="0"/>
              </a:spcAft>
              <a:buNone/>
            </a:pPr>
            <a:r>
              <a:t/>
            </a:r>
            <a:endParaRPr b="1" sz="2700">
              <a:solidFill>
                <a:srgbClr val="0000FF"/>
              </a:solidFill>
              <a:latin typeface="Merriweather"/>
              <a:ea typeface="Merriweather"/>
              <a:cs typeface="Merriweather"/>
              <a:sym typeface="Merriweather"/>
            </a:endParaRPr>
          </a:p>
          <a:p>
            <a:pPr indent="0" lvl="0" marL="0" rtl="0" algn="l">
              <a:lnSpc>
                <a:spcPct val="115000"/>
              </a:lnSpc>
              <a:spcBef>
                <a:spcPts val="600"/>
              </a:spcBef>
              <a:spcAft>
                <a:spcPts val="0"/>
              </a:spcAft>
              <a:buNone/>
            </a:pPr>
            <a:r>
              <a:t/>
            </a:r>
            <a:endParaRPr sz="1800">
              <a:solidFill>
                <a:srgbClr val="050505"/>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1"/>
          <p:cNvSpPr txBox="1"/>
          <p:nvPr>
            <p:ph type="title"/>
          </p:nvPr>
        </p:nvSpPr>
        <p:spPr>
          <a:xfrm>
            <a:off x="0" y="2143050"/>
            <a:ext cx="91440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Reflect &amp; Share</a:t>
            </a:r>
            <a:endParaRPr/>
          </a:p>
        </p:txBody>
      </p:sp>
      <p:sp>
        <p:nvSpPr>
          <p:cNvPr id="169" name="Google Shape;169;p21"/>
          <p:cNvSpPr txBox="1"/>
          <p:nvPr/>
        </p:nvSpPr>
        <p:spPr>
          <a:xfrm>
            <a:off x="7876450" y="4783975"/>
            <a:ext cx="1228500" cy="22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600">
                <a:solidFill>
                  <a:srgbClr val="3EA95B"/>
                </a:solidFill>
                <a:latin typeface="Open Sans"/>
                <a:ea typeface="Open Sans"/>
                <a:cs typeface="Open Sans"/>
                <a:sym typeface="Open Sans"/>
              </a:rPr>
              <a:t>Power With Responsibility</a:t>
            </a:r>
            <a:endParaRPr sz="600">
              <a:solidFill>
                <a:srgbClr val="3EA95B"/>
              </a:solidFill>
            </a:endParaRPr>
          </a:p>
        </p:txBody>
      </p:sp>
      <p:pic>
        <p:nvPicPr>
          <p:cNvPr id="170" name="Google Shape;170;p21"/>
          <p:cNvPicPr preferRelativeResize="0"/>
          <p:nvPr/>
        </p:nvPicPr>
        <p:blipFill>
          <a:blip r:embed="rId3">
            <a:alphaModFix/>
          </a:blip>
          <a:stretch>
            <a:fillRect/>
          </a:stretch>
        </p:blipFill>
        <p:spPr>
          <a:xfrm>
            <a:off x="7987100" y="3819895"/>
            <a:ext cx="1007200" cy="1007225"/>
          </a:xfrm>
          <a:prstGeom prst="rect">
            <a:avLst/>
          </a:prstGeom>
          <a:noFill/>
          <a:ln>
            <a:noFill/>
          </a:ln>
        </p:spPr>
      </p:pic>
      <p:sp>
        <p:nvSpPr>
          <p:cNvPr id="171" name="Google Shape;171;p21"/>
          <p:cNvSpPr/>
          <p:nvPr/>
        </p:nvSpPr>
        <p:spPr>
          <a:xfrm>
            <a:off x="-688875" y="2193225"/>
            <a:ext cx="1077000" cy="948900"/>
          </a:xfrm>
          <a:prstGeom prst="flowChartDelay">
            <a:avLst/>
          </a:prstGeom>
          <a:solidFill>
            <a:srgbClr val="E44A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2" name="Google Shape;172;p21"/>
          <p:cNvSpPr/>
          <p:nvPr/>
        </p:nvSpPr>
        <p:spPr>
          <a:xfrm rot="5400000">
            <a:off x="6555350" y="-669875"/>
            <a:ext cx="1077000" cy="948900"/>
          </a:xfrm>
          <a:prstGeom prst="flowChartDelay">
            <a:avLst/>
          </a:prstGeom>
          <a:solidFill>
            <a:srgbClr val="F8BD1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3" name="Google Shape;173;p21"/>
          <p:cNvSpPr/>
          <p:nvPr/>
        </p:nvSpPr>
        <p:spPr>
          <a:xfrm rot="10800000">
            <a:off x="8796334" y="1347935"/>
            <a:ext cx="1077000" cy="948900"/>
          </a:xfrm>
          <a:prstGeom prst="flowChartDelay">
            <a:avLst/>
          </a:prstGeom>
          <a:solidFill>
            <a:srgbClr val="3EA95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4" name="Google Shape;174;p21"/>
          <p:cNvSpPr/>
          <p:nvPr/>
        </p:nvSpPr>
        <p:spPr>
          <a:xfrm rot="-5400000">
            <a:off x="733950" y="4806325"/>
            <a:ext cx="1077000" cy="948900"/>
          </a:xfrm>
          <a:prstGeom prst="flowChartDelay">
            <a:avLst/>
          </a:prstGeom>
          <a:solidFill>
            <a:srgbClr val="4B89EF">
              <a:alpha val="996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2"/>
          <p:cNvSpPr txBox="1"/>
          <p:nvPr>
            <p:ph type="title"/>
          </p:nvPr>
        </p:nvSpPr>
        <p:spPr>
          <a:xfrm>
            <a:off x="0" y="2238975"/>
            <a:ext cx="91440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2000"/>
              <a:t>Objective 2</a:t>
            </a:r>
            <a:endParaRPr b="0" sz="2000"/>
          </a:p>
          <a:p>
            <a:pPr indent="0" lvl="0" marL="0" rtl="0" algn="ctr">
              <a:spcBef>
                <a:spcPts val="0"/>
              </a:spcBef>
              <a:spcAft>
                <a:spcPts val="0"/>
              </a:spcAft>
              <a:buNone/>
            </a:pPr>
            <a:r>
              <a:rPr lang="en"/>
              <a:t>Explore Diffit</a:t>
            </a:r>
            <a:endParaRPr/>
          </a:p>
        </p:txBody>
      </p:sp>
      <p:sp>
        <p:nvSpPr>
          <p:cNvPr id="180" name="Google Shape;180;p22"/>
          <p:cNvSpPr txBox="1"/>
          <p:nvPr/>
        </p:nvSpPr>
        <p:spPr>
          <a:xfrm>
            <a:off x="7876450" y="4783975"/>
            <a:ext cx="1228500" cy="22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600">
                <a:solidFill>
                  <a:srgbClr val="3EA95B"/>
                </a:solidFill>
                <a:latin typeface="Open Sans"/>
                <a:ea typeface="Open Sans"/>
                <a:cs typeface="Open Sans"/>
                <a:sym typeface="Open Sans"/>
              </a:rPr>
              <a:t>Power With Responsibility</a:t>
            </a:r>
            <a:endParaRPr sz="600">
              <a:solidFill>
                <a:srgbClr val="3EA95B"/>
              </a:solidFill>
            </a:endParaRPr>
          </a:p>
        </p:txBody>
      </p:sp>
      <p:pic>
        <p:nvPicPr>
          <p:cNvPr id="181" name="Google Shape;181;p22"/>
          <p:cNvPicPr preferRelativeResize="0"/>
          <p:nvPr/>
        </p:nvPicPr>
        <p:blipFill>
          <a:blip r:embed="rId3">
            <a:alphaModFix/>
          </a:blip>
          <a:stretch>
            <a:fillRect/>
          </a:stretch>
        </p:blipFill>
        <p:spPr>
          <a:xfrm>
            <a:off x="7987100" y="3819895"/>
            <a:ext cx="1007200" cy="1007225"/>
          </a:xfrm>
          <a:prstGeom prst="rect">
            <a:avLst/>
          </a:prstGeom>
          <a:noFill/>
          <a:ln>
            <a:noFill/>
          </a:ln>
        </p:spPr>
      </p:pic>
      <p:sp>
        <p:nvSpPr>
          <p:cNvPr id="182" name="Google Shape;182;p22"/>
          <p:cNvSpPr/>
          <p:nvPr/>
        </p:nvSpPr>
        <p:spPr>
          <a:xfrm>
            <a:off x="-688875" y="2193225"/>
            <a:ext cx="1077000" cy="948900"/>
          </a:xfrm>
          <a:prstGeom prst="flowChartDelay">
            <a:avLst/>
          </a:prstGeom>
          <a:solidFill>
            <a:srgbClr val="E44A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 name="Google Shape;183;p22"/>
          <p:cNvSpPr/>
          <p:nvPr/>
        </p:nvSpPr>
        <p:spPr>
          <a:xfrm rot="5400000">
            <a:off x="6555350" y="-669875"/>
            <a:ext cx="1077000" cy="948900"/>
          </a:xfrm>
          <a:prstGeom prst="flowChartDelay">
            <a:avLst/>
          </a:prstGeom>
          <a:solidFill>
            <a:srgbClr val="F8BD1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4" name="Google Shape;184;p22"/>
          <p:cNvSpPr/>
          <p:nvPr/>
        </p:nvSpPr>
        <p:spPr>
          <a:xfrm rot="10800000">
            <a:off x="8796334" y="1347935"/>
            <a:ext cx="1077000" cy="948900"/>
          </a:xfrm>
          <a:prstGeom prst="flowChartDelay">
            <a:avLst/>
          </a:prstGeom>
          <a:solidFill>
            <a:srgbClr val="3EA95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5" name="Google Shape;185;p22"/>
          <p:cNvSpPr/>
          <p:nvPr/>
        </p:nvSpPr>
        <p:spPr>
          <a:xfrm rot="-5400000">
            <a:off x="733950" y="4806325"/>
            <a:ext cx="1077000" cy="948900"/>
          </a:xfrm>
          <a:prstGeom prst="flowChartDelay">
            <a:avLst/>
          </a:prstGeom>
          <a:solidFill>
            <a:srgbClr val="4B89EF">
              <a:alpha val="996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3"/>
          <p:cNvSpPr txBox="1"/>
          <p:nvPr/>
        </p:nvSpPr>
        <p:spPr>
          <a:xfrm>
            <a:off x="6773100" y="2137800"/>
            <a:ext cx="2370900" cy="86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t>What is Diffit?</a:t>
            </a:r>
            <a:endParaRPr b="1" sz="1600"/>
          </a:p>
          <a:p>
            <a:pPr indent="0" lvl="0" marL="0" rtl="0" algn="ctr">
              <a:spcBef>
                <a:spcPts val="0"/>
              </a:spcBef>
              <a:spcAft>
                <a:spcPts val="0"/>
              </a:spcAft>
              <a:buNone/>
            </a:pPr>
            <a:r>
              <a:t/>
            </a:r>
            <a:endParaRPr sz="1600"/>
          </a:p>
          <a:p>
            <a:pPr indent="0" lvl="0" marL="0" rtl="0" algn="ctr">
              <a:spcBef>
                <a:spcPts val="0"/>
              </a:spcBef>
              <a:spcAft>
                <a:spcPts val="0"/>
              </a:spcAft>
              <a:buNone/>
            </a:pPr>
            <a:r>
              <a:rPr lang="en" sz="1200"/>
              <a:t>3:12</a:t>
            </a:r>
            <a:endParaRPr sz="1200"/>
          </a:p>
          <a:p>
            <a:pPr indent="0" lvl="0" marL="0" rtl="0" algn="ctr">
              <a:spcBef>
                <a:spcPts val="0"/>
              </a:spcBef>
              <a:spcAft>
                <a:spcPts val="0"/>
              </a:spcAft>
              <a:buNone/>
            </a:pPr>
            <a:r>
              <a:t/>
            </a:r>
            <a:endParaRPr sz="1200"/>
          </a:p>
          <a:p>
            <a:pPr indent="0" lvl="0" marL="0" rtl="0" algn="ctr">
              <a:spcBef>
                <a:spcPts val="0"/>
              </a:spcBef>
              <a:spcAft>
                <a:spcPts val="0"/>
              </a:spcAft>
              <a:buNone/>
            </a:pPr>
            <a:r>
              <a:t/>
            </a:r>
            <a:endParaRPr sz="1200"/>
          </a:p>
          <a:p>
            <a:pPr indent="0" lvl="0" marL="0" rtl="0" algn="ctr">
              <a:spcBef>
                <a:spcPts val="0"/>
              </a:spcBef>
              <a:spcAft>
                <a:spcPts val="0"/>
              </a:spcAft>
              <a:buNone/>
            </a:pPr>
            <a:r>
              <a:t/>
            </a:r>
            <a:endParaRPr sz="1200"/>
          </a:p>
          <a:p>
            <a:pPr indent="0" lvl="0" marL="0" rtl="0" algn="ctr">
              <a:spcBef>
                <a:spcPts val="0"/>
              </a:spcBef>
              <a:spcAft>
                <a:spcPts val="0"/>
              </a:spcAft>
              <a:buNone/>
            </a:pPr>
            <a:r>
              <a:t/>
            </a:r>
            <a:endParaRPr sz="1200"/>
          </a:p>
          <a:p>
            <a:pPr indent="0" lvl="0" marL="0" rtl="0" algn="ctr">
              <a:spcBef>
                <a:spcPts val="0"/>
              </a:spcBef>
              <a:spcAft>
                <a:spcPts val="0"/>
              </a:spcAft>
              <a:buNone/>
            </a:pPr>
            <a:r>
              <a:t/>
            </a:r>
            <a:endParaRPr sz="1200"/>
          </a:p>
        </p:txBody>
      </p:sp>
      <p:sp>
        <p:nvSpPr>
          <p:cNvPr id="191" name="Google Shape;191;p23"/>
          <p:cNvSpPr txBox="1"/>
          <p:nvPr/>
        </p:nvSpPr>
        <p:spPr>
          <a:xfrm>
            <a:off x="42150" y="4741800"/>
            <a:ext cx="6730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1"/>
                </a:solidFill>
              </a:rPr>
              <a:t>Click </a:t>
            </a:r>
            <a:r>
              <a:rPr lang="en" sz="1200" u="sng">
                <a:solidFill>
                  <a:schemeClr val="hlink"/>
                </a:solidFill>
                <a:hlinkClick r:id="rId3"/>
              </a:rPr>
              <a:t>here</a:t>
            </a:r>
            <a:r>
              <a:rPr lang="en" sz="1200">
                <a:solidFill>
                  <a:schemeClr val="dk1"/>
                </a:solidFill>
              </a:rPr>
              <a:t> to view the Diffitwebsite</a:t>
            </a:r>
            <a:endParaRPr sz="1200">
              <a:solidFill>
                <a:schemeClr val="dk1"/>
              </a:solidFill>
            </a:endParaRPr>
          </a:p>
        </p:txBody>
      </p:sp>
      <p:pic>
        <p:nvPicPr>
          <p:cNvPr descr="Make leveled resources instantly from text, a URL, PDF, or question. Share to Google docs. This will save teachers SO much time!" id="192" name="Google Shape;192;p23" title="Diffit">
            <a:hlinkClick r:id="rId4"/>
          </p:cNvPr>
          <p:cNvPicPr preferRelativeResize="0"/>
          <p:nvPr/>
        </p:nvPicPr>
        <p:blipFill>
          <a:blip r:embed="rId5">
            <a:alphaModFix/>
          </a:blip>
          <a:stretch>
            <a:fillRect/>
          </a:stretch>
        </p:blipFill>
        <p:spPr>
          <a:xfrm>
            <a:off x="-24000" y="533400"/>
            <a:ext cx="6730800" cy="3786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1000"/>
                                        <p:tgtEl>
                                          <p:spTgt spid="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4"/>
          <p:cNvSpPr txBox="1"/>
          <p:nvPr>
            <p:ph type="title"/>
          </p:nvPr>
        </p:nvSpPr>
        <p:spPr>
          <a:xfrm>
            <a:off x="0" y="2143050"/>
            <a:ext cx="91440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Reflect &amp; Share</a:t>
            </a:r>
            <a:endParaRPr/>
          </a:p>
        </p:txBody>
      </p:sp>
      <p:sp>
        <p:nvSpPr>
          <p:cNvPr id="198" name="Google Shape;198;p24"/>
          <p:cNvSpPr txBox="1"/>
          <p:nvPr/>
        </p:nvSpPr>
        <p:spPr>
          <a:xfrm>
            <a:off x="7876450" y="4783975"/>
            <a:ext cx="1228500" cy="22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600">
                <a:solidFill>
                  <a:srgbClr val="3EA95B"/>
                </a:solidFill>
                <a:latin typeface="Open Sans"/>
                <a:ea typeface="Open Sans"/>
                <a:cs typeface="Open Sans"/>
                <a:sym typeface="Open Sans"/>
              </a:rPr>
              <a:t>Power With Responsibility</a:t>
            </a:r>
            <a:endParaRPr sz="600">
              <a:solidFill>
                <a:srgbClr val="3EA95B"/>
              </a:solidFill>
            </a:endParaRPr>
          </a:p>
        </p:txBody>
      </p:sp>
      <p:pic>
        <p:nvPicPr>
          <p:cNvPr id="199" name="Google Shape;199;p24"/>
          <p:cNvPicPr preferRelativeResize="0"/>
          <p:nvPr/>
        </p:nvPicPr>
        <p:blipFill>
          <a:blip r:embed="rId3">
            <a:alphaModFix/>
          </a:blip>
          <a:stretch>
            <a:fillRect/>
          </a:stretch>
        </p:blipFill>
        <p:spPr>
          <a:xfrm>
            <a:off x="7987100" y="3819895"/>
            <a:ext cx="1007200" cy="1007225"/>
          </a:xfrm>
          <a:prstGeom prst="rect">
            <a:avLst/>
          </a:prstGeom>
          <a:noFill/>
          <a:ln>
            <a:noFill/>
          </a:ln>
        </p:spPr>
      </p:pic>
      <p:sp>
        <p:nvSpPr>
          <p:cNvPr id="200" name="Google Shape;200;p24"/>
          <p:cNvSpPr/>
          <p:nvPr/>
        </p:nvSpPr>
        <p:spPr>
          <a:xfrm>
            <a:off x="-688875" y="2193225"/>
            <a:ext cx="1077000" cy="948900"/>
          </a:xfrm>
          <a:prstGeom prst="flowChartDelay">
            <a:avLst/>
          </a:prstGeom>
          <a:solidFill>
            <a:srgbClr val="E44A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1" name="Google Shape;201;p24"/>
          <p:cNvSpPr/>
          <p:nvPr/>
        </p:nvSpPr>
        <p:spPr>
          <a:xfrm rot="5400000">
            <a:off x="6555350" y="-669875"/>
            <a:ext cx="1077000" cy="948900"/>
          </a:xfrm>
          <a:prstGeom prst="flowChartDelay">
            <a:avLst/>
          </a:prstGeom>
          <a:solidFill>
            <a:srgbClr val="F8BD1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2" name="Google Shape;202;p24"/>
          <p:cNvSpPr/>
          <p:nvPr/>
        </p:nvSpPr>
        <p:spPr>
          <a:xfrm rot="10800000">
            <a:off x="8796334" y="1347935"/>
            <a:ext cx="1077000" cy="948900"/>
          </a:xfrm>
          <a:prstGeom prst="flowChartDelay">
            <a:avLst/>
          </a:prstGeom>
          <a:solidFill>
            <a:srgbClr val="3EA95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3" name="Google Shape;203;p24"/>
          <p:cNvSpPr/>
          <p:nvPr/>
        </p:nvSpPr>
        <p:spPr>
          <a:xfrm rot="-5400000">
            <a:off x="733950" y="4806325"/>
            <a:ext cx="1077000" cy="948900"/>
          </a:xfrm>
          <a:prstGeom prst="flowChartDelay">
            <a:avLst/>
          </a:prstGeom>
          <a:solidFill>
            <a:srgbClr val="4B89EF">
              <a:alpha val="996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5"/>
          <p:cNvSpPr txBox="1"/>
          <p:nvPr>
            <p:ph type="title"/>
          </p:nvPr>
        </p:nvSpPr>
        <p:spPr>
          <a:xfrm>
            <a:off x="0" y="2238975"/>
            <a:ext cx="91440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2000"/>
              <a:t>Objective 3</a:t>
            </a:r>
            <a:endParaRPr b="0" sz="2000"/>
          </a:p>
          <a:p>
            <a:pPr indent="0" lvl="0" marL="0" rtl="0" algn="ctr">
              <a:spcBef>
                <a:spcPts val="0"/>
              </a:spcBef>
              <a:spcAft>
                <a:spcPts val="0"/>
              </a:spcAft>
              <a:buNone/>
            </a:pPr>
            <a:r>
              <a:rPr lang="en"/>
              <a:t>Other Platforms</a:t>
            </a:r>
            <a:endParaRPr/>
          </a:p>
        </p:txBody>
      </p:sp>
      <p:sp>
        <p:nvSpPr>
          <p:cNvPr id="209" name="Google Shape;209;p25"/>
          <p:cNvSpPr txBox="1"/>
          <p:nvPr/>
        </p:nvSpPr>
        <p:spPr>
          <a:xfrm>
            <a:off x="7876450" y="4783975"/>
            <a:ext cx="1228500" cy="22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600">
                <a:solidFill>
                  <a:srgbClr val="3EA95B"/>
                </a:solidFill>
                <a:latin typeface="Open Sans"/>
                <a:ea typeface="Open Sans"/>
                <a:cs typeface="Open Sans"/>
                <a:sym typeface="Open Sans"/>
              </a:rPr>
              <a:t>Power With Responsibility</a:t>
            </a:r>
            <a:endParaRPr sz="600">
              <a:solidFill>
                <a:srgbClr val="3EA95B"/>
              </a:solidFill>
            </a:endParaRPr>
          </a:p>
        </p:txBody>
      </p:sp>
      <p:pic>
        <p:nvPicPr>
          <p:cNvPr id="210" name="Google Shape;210;p25"/>
          <p:cNvPicPr preferRelativeResize="0"/>
          <p:nvPr/>
        </p:nvPicPr>
        <p:blipFill>
          <a:blip r:embed="rId3">
            <a:alphaModFix/>
          </a:blip>
          <a:stretch>
            <a:fillRect/>
          </a:stretch>
        </p:blipFill>
        <p:spPr>
          <a:xfrm>
            <a:off x="7987100" y="3819895"/>
            <a:ext cx="1007200" cy="1007225"/>
          </a:xfrm>
          <a:prstGeom prst="rect">
            <a:avLst/>
          </a:prstGeom>
          <a:noFill/>
          <a:ln>
            <a:noFill/>
          </a:ln>
        </p:spPr>
      </p:pic>
      <p:sp>
        <p:nvSpPr>
          <p:cNvPr id="211" name="Google Shape;211;p25"/>
          <p:cNvSpPr/>
          <p:nvPr/>
        </p:nvSpPr>
        <p:spPr>
          <a:xfrm>
            <a:off x="-688875" y="2193225"/>
            <a:ext cx="1077000" cy="948900"/>
          </a:xfrm>
          <a:prstGeom prst="flowChartDelay">
            <a:avLst/>
          </a:prstGeom>
          <a:solidFill>
            <a:srgbClr val="E44A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2" name="Google Shape;212;p25"/>
          <p:cNvSpPr/>
          <p:nvPr/>
        </p:nvSpPr>
        <p:spPr>
          <a:xfrm rot="5400000">
            <a:off x="6555350" y="-669875"/>
            <a:ext cx="1077000" cy="948900"/>
          </a:xfrm>
          <a:prstGeom prst="flowChartDelay">
            <a:avLst/>
          </a:prstGeom>
          <a:solidFill>
            <a:srgbClr val="F8BD1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3" name="Google Shape;213;p25"/>
          <p:cNvSpPr/>
          <p:nvPr/>
        </p:nvSpPr>
        <p:spPr>
          <a:xfrm rot="10800000">
            <a:off x="8796334" y="1347935"/>
            <a:ext cx="1077000" cy="948900"/>
          </a:xfrm>
          <a:prstGeom prst="flowChartDelay">
            <a:avLst/>
          </a:prstGeom>
          <a:solidFill>
            <a:srgbClr val="3EA95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4" name="Google Shape;214;p25"/>
          <p:cNvSpPr/>
          <p:nvPr/>
        </p:nvSpPr>
        <p:spPr>
          <a:xfrm rot="-5400000">
            <a:off x="733950" y="4806325"/>
            <a:ext cx="1077000" cy="948900"/>
          </a:xfrm>
          <a:prstGeom prst="flowChartDelay">
            <a:avLst/>
          </a:prstGeom>
          <a:solidFill>
            <a:srgbClr val="4B89EF">
              <a:alpha val="996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6"/>
          <p:cNvSpPr txBox="1"/>
          <p:nvPr/>
        </p:nvSpPr>
        <p:spPr>
          <a:xfrm>
            <a:off x="430450" y="304950"/>
            <a:ext cx="8177100" cy="437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u="sng">
                <a:solidFill>
                  <a:schemeClr val="hlink"/>
                </a:solidFill>
                <a:hlinkClick r:id="rId3"/>
              </a:rPr>
              <a:t>Grammarly:</a:t>
            </a:r>
            <a:r>
              <a:rPr b="1" lang="en" sz="1600"/>
              <a:t> </a:t>
            </a:r>
            <a:r>
              <a:rPr lang="en" sz="1600"/>
              <a:t>One of the most popular writing assistance tools, Grammarly uses AI to detect grammar, punctuation, and style errors. It also offers suggestions for vocabulary enhancement and tone adjustments.</a:t>
            </a:r>
            <a:endParaRPr sz="1600"/>
          </a:p>
          <a:p>
            <a:pPr indent="0" lvl="0" marL="0" rtl="0" algn="l">
              <a:spcBef>
                <a:spcPts val="0"/>
              </a:spcBef>
              <a:spcAft>
                <a:spcPts val="0"/>
              </a:spcAft>
              <a:buNone/>
            </a:pPr>
            <a:br>
              <a:rPr lang="en" sz="1600"/>
            </a:br>
            <a:r>
              <a:rPr b="1" lang="en" sz="1600" u="sng">
                <a:solidFill>
                  <a:schemeClr val="hlink"/>
                </a:solidFill>
                <a:hlinkClick r:id="rId4"/>
              </a:rPr>
              <a:t>Revision Assistant by Turnitin</a:t>
            </a:r>
            <a:r>
              <a:rPr b="1" lang="en" sz="1600"/>
              <a:t>: </a:t>
            </a:r>
            <a:r>
              <a:rPr lang="en" sz="1600"/>
              <a:t>Specifically designed for instant feedback, this tool provides suggestions on clarity, coherence, and other writing aspects.</a:t>
            </a:r>
            <a:endParaRPr sz="1600"/>
          </a:p>
          <a:p>
            <a:pPr indent="0" lvl="0" marL="0" rtl="0" algn="l">
              <a:spcBef>
                <a:spcPts val="0"/>
              </a:spcBef>
              <a:spcAft>
                <a:spcPts val="0"/>
              </a:spcAft>
              <a:buNone/>
            </a:pPr>
            <a:r>
              <a:t/>
            </a:r>
            <a:endParaRPr sz="1600"/>
          </a:p>
          <a:p>
            <a:pPr indent="0" lvl="0" marL="0" rtl="0" algn="l">
              <a:spcBef>
                <a:spcPts val="0"/>
              </a:spcBef>
              <a:spcAft>
                <a:spcPts val="0"/>
              </a:spcAft>
              <a:buClr>
                <a:schemeClr val="dk1"/>
              </a:buClr>
              <a:buSzPts val="1100"/>
              <a:buFont typeface="Arial"/>
              <a:buNone/>
            </a:pPr>
            <a:r>
              <a:rPr b="1" lang="en" sz="1600" u="sng">
                <a:solidFill>
                  <a:schemeClr val="hlink"/>
                </a:solidFill>
                <a:hlinkClick r:id="rId5"/>
              </a:rPr>
              <a:t>Write with Transformer</a:t>
            </a:r>
            <a:r>
              <a:rPr b="1" lang="en" sz="1600">
                <a:solidFill>
                  <a:schemeClr val="dk1"/>
                </a:solidFill>
              </a:rPr>
              <a:t>: </a:t>
            </a:r>
            <a:r>
              <a:rPr lang="en" sz="1600">
                <a:solidFill>
                  <a:schemeClr val="dk1"/>
                </a:solidFill>
              </a:rPr>
              <a:t>This tool is powered by OpenAI's models and provides suggestions as you type, helping writers craft sentences and paragraphs.</a:t>
            </a:r>
            <a:endParaRPr sz="1600">
              <a:solidFill>
                <a:schemeClr val="dk1"/>
              </a:solidFill>
            </a:endParaRPr>
          </a:p>
          <a:p>
            <a:pPr indent="0" lvl="0" marL="0" rtl="0" algn="l">
              <a:spcBef>
                <a:spcPts val="0"/>
              </a:spcBef>
              <a:spcAft>
                <a:spcPts val="0"/>
              </a:spcAft>
              <a:buClr>
                <a:schemeClr val="dk1"/>
              </a:buClr>
              <a:buSzPts val="1100"/>
              <a:buFont typeface="Arial"/>
              <a:buNone/>
            </a:pPr>
            <a:r>
              <a:t/>
            </a:r>
            <a:endParaRPr sz="1600">
              <a:solidFill>
                <a:schemeClr val="dk1"/>
              </a:solidFill>
            </a:endParaRPr>
          </a:p>
          <a:p>
            <a:pPr indent="0" lvl="0" marL="0" rtl="0" algn="l">
              <a:spcBef>
                <a:spcPts val="0"/>
              </a:spcBef>
              <a:spcAft>
                <a:spcPts val="0"/>
              </a:spcAft>
              <a:buNone/>
            </a:pPr>
            <a:r>
              <a:rPr b="1" lang="en" sz="1600" u="sng">
                <a:solidFill>
                  <a:schemeClr val="hlink"/>
                </a:solidFill>
                <a:hlinkClick r:id="rId6"/>
              </a:rPr>
              <a:t>QuillBot</a:t>
            </a:r>
            <a:r>
              <a:rPr b="1" lang="en" sz="1600">
                <a:solidFill>
                  <a:schemeClr val="dk1"/>
                </a:solidFill>
              </a:rPr>
              <a:t>: </a:t>
            </a:r>
            <a:r>
              <a:rPr lang="en" sz="1600">
                <a:solidFill>
                  <a:schemeClr val="dk1"/>
                </a:solidFill>
              </a:rPr>
              <a:t>A paraphrasing tool that uses AI to rephrase or reword sentences, paragraphs, or articles while retaining the original meaning.</a:t>
            </a:r>
            <a:endParaRPr sz="1600">
              <a:solidFill>
                <a:schemeClr val="dk1"/>
              </a:solidFill>
            </a:endParaRPr>
          </a:p>
          <a:p>
            <a:pPr indent="0" lvl="0" marL="0" rtl="0" algn="l">
              <a:spcBef>
                <a:spcPts val="0"/>
              </a:spcBef>
              <a:spcAft>
                <a:spcPts val="0"/>
              </a:spcAft>
              <a:buClr>
                <a:schemeClr val="dk1"/>
              </a:buClr>
              <a:buSzPts val="1100"/>
              <a:buFont typeface="Arial"/>
              <a:buNone/>
            </a:pPr>
            <a:br>
              <a:rPr lang="en" sz="1600">
                <a:solidFill>
                  <a:schemeClr val="dk1"/>
                </a:solidFill>
              </a:rPr>
            </a:br>
            <a:r>
              <a:rPr b="1" lang="en" sz="1600" u="sng">
                <a:solidFill>
                  <a:schemeClr val="hlink"/>
                </a:solidFill>
                <a:hlinkClick r:id="rId7"/>
              </a:rPr>
              <a:t>Eli Review</a:t>
            </a:r>
            <a:r>
              <a:rPr b="1" lang="en" sz="1600">
                <a:solidFill>
                  <a:schemeClr val="dk1"/>
                </a:solidFill>
              </a:rPr>
              <a:t>: </a:t>
            </a:r>
            <a:r>
              <a:rPr lang="en" sz="1600">
                <a:solidFill>
                  <a:schemeClr val="dk1"/>
                </a:solidFill>
              </a:rPr>
              <a:t>This platform uses AI to guide peer review processes, helping students give and get feedback on their writing.</a:t>
            </a:r>
            <a:endParaRPr sz="1600">
              <a:solidFill>
                <a:schemeClr val="dk1"/>
              </a:solidFill>
            </a:endParaRPr>
          </a:p>
          <a:p>
            <a:pPr indent="0" lvl="0" marL="0" rtl="0" algn="l">
              <a:spcBef>
                <a:spcPts val="0"/>
              </a:spcBef>
              <a:spcAft>
                <a:spcPts val="0"/>
              </a:spcAft>
              <a:buNone/>
            </a:pPr>
            <a:r>
              <a:t/>
            </a:r>
            <a:endParaRPr sz="1600"/>
          </a:p>
          <a:p>
            <a:pPr indent="0" lvl="0" marL="0" rtl="0" algn="l">
              <a:spcBef>
                <a:spcPts val="0"/>
              </a:spcBef>
              <a:spcAft>
                <a:spcPts val="0"/>
              </a:spcAft>
              <a:buNone/>
            </a:pPr>
            <a:r>
              <a:rPr b="1" lang="en" sz="1600" u="sng">
                <a:solidFill>
                  <a:schemeClr val="hlink"/>
                </a:solidFill>
                <a:hlinkClick r:id="rId8"/>
              </a:rPr>
              <a:t>Brisk AI Co Teacher</a:t>
            </a:r>
            <a:r>
              <a:rPr lang="en" sz="1600">
                <a:solidFill>
                  <a:schemeClr val="dk1"/>
                </a:solidFill>
              </a:rPr>
              <a:t> The platform claims to be able to detect AI writing in google docs, </a:t>
            </a:r>
            <a:endParaRPr b="1" sz="16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7"/>
          <p:cNvSpPr txBox="1"/>
          <p:nvPr/>
        </p:nvSpPr>
        <p:spPr>
          <a:xfrm>
            <a:off x="430450" y="304950"/>
            <a:ext cx="8177100" cy="215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rPr>
              <a:t>create and source worksheets and resources, and give feedback on student work</a:t>
            </a:r>
            <a:endParaRPr sz="1600">
              <a:solidFill>
                <a:schemeClr val="dk1"/>
              </a:solidFill>
            </a:endParaRPr>
          </a:p>
          <a:p>
            <a:pPr indent="0" lvl="0" marL="0" rtl="0" algn="l">
              <a:spcBef>
                <a:spcPts val="0"/>
              </a:spcBef>
              <a:spcAft>
                <a:spcPts val="0"/>
              </a:spcAft>
              <a:buNone/>
            </a:pPr>
            <a:r>
              <a:t/>
            </a:r>
            <a:endParaRPr sz="1600">
              <a:solidFill>
                <a:schemeClr val="dk1"/>
              </a:solidFill>
            </a:endParaRPr>
          </a:p>
          <a:p>
            <a:pPr indent="0" lvl="0" marL="0" rtl="0" algn="l">
              <a:spcBef>
                <a:spcPts val="0"/>
              </a:spcBef>
              <a:spcAft>
                <a:spcPts val="0"/>
              </a:spcAft>
              <a:buClr>
                <a:schemeClr val="dk1"/>
              </a:buClr>
              <a:buSzPts val="1100"/>
              <a:buFont typeface="Arial"/>
              <a:buNone/>
            </a:pPr>
            <a:r>
              <a:rPr b="1" lang="en" sz="1600" u="sng">
                <a:solidFill>
                  <a:schemeClr val="hlink"/>
                </a:solidFill>
                <a:hlinkClick r:id="rId3"/>
              </a:rPr>
              <a:t>MagicSchool AI</a:t>
            </a:r>
            <a:r>
              <a:rPr lang="en" sz="1600">
                <a:solidFill>
                  <a:schemeClr val="dk1"/>
                </a:solidFill>
              </a:rPr>
              <a:t> The platform helps teachers to make lesson plans, differentiate, write assessments, write IEPs, communicate clearly, and more.</a:t>
            </a:r>
            <a:endParaRPr b="1" sz="1600">
              <a:solidFill>
                <a:schemeClr val="dk1"/>
              </a:solidFill>
            </a:endParaRPr>
          </a:p>
          <a:p>
            <a:pPr indent="0" lvl="0" marL="0" rtl="0" algn="l">
              <a:spcBef>
                <a:spcPts val="0"/>
              </a:spcBef>
              <a:spcAft>
                <a:spcPts val="0"/>
              </a:spcAft>
              <a:buNone/>
            </a:pPr>
            <a:r>
              <a:t/>
            </a:r>
            <a:endParaRPr b="1" sz="1600">
              <a:solidFill>
                <a:schemeClr val="dk1"/>
              </a:solidFill>
            </a:endParaRPr>
          </a:p>
          <a:p>
            <a:pPr indent="0" lvl="0" marL="0" rtl="0" algn="l">
              <a:spcBef>
                <a:spcPts val="0"/>
              </a:spcBef>
              <a:spcAft>
                <a:spcPts val="0"/>
              </a:spcAft>
              <a:buNone/>
            </a:pPr>
            <a:r>
              <a:rPr b="1" lang="en" sz="1600" u="sng">
                <a:solidFill>
                  <a:schemeClr val="hlink"/>
                </a:solidFill>
                <a:hlinkClick r:id="rId4"/>
              </a:rPr>
              <a:t>Grammarly:</a:t>
            </a:r>
            <a:r>
              <a:rPr b="1" lang="en" sz="1600"/>
              <a:t> </a:t>
            </a:r>
            <a:r>
              <a:rPr lang="en" sz="1600"/>
              <a:t>One of the most popular writing assistance tools, Grammarly uses AI to detect grammar, punctuation, and style errors. It also offers suggestions for vocabulary enhancement and tone adjustments.</a:t>
            </a:r>
            <a:endParaRPr b="1" sz="16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pic>
        <p:nvPicPr>
          <p:cNvPr descr="Eli Review is an online course tool created by instructors for instructors to promote effective peer feedback and critical thinking.&#10;&#10;Learn more at https://elireview.com/" id="229" name="Google Shape;229;p28" title="What is Eli Review?">
            <a:hlinkClick r:id="rId3"/>
          </p:cNvPr>
          <p:cNvPicPr preferRelativeResize="0"/>
          <p:nvPr/>
        </p:nvPicPr>
        <p:blipFill>
          <a:blip r:embed="rId4">
            <a:alphaModFix/>
          </a:blip>
          <a:stretch>
            <a:fillRect/>
          </a:stretch>
        </p:blipFill>
        <p:spPr>
          <a:xfrm>
            <a:off x="0" y="825188"/>
            <a:ext cx="6210000" cy="3493125"/>
          </a:xfrm>
          <a:prstGeom prst="rect">
            <a:avLst/>
          </a:prstGeom>
          <a:noFill/>
          <a:ln>
            <a:noFill/>
          </a:ln>
        </p:spPr>
      </p:pic>
      <p:sp>
        <p:nvSpPr>
          <p:cNvPr id="230" name="Google Shape;230;p28"/>
          <p:cNvSpPr txBox="1"/>
          <p:nvPr/>
        </p:nvSpPr>
        <p:spPr>
          <a:xfrm>
            <a:off x="6210000" y="2137800"/>
            <a:ext cx="2934000" cy="86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t>What is Eli Review</a:t>
            </a:r>
            <a:endParaRPr b="1" sz="1600"/>
          </a:p>
          <a:p>
            <a:pPr indent="0" lvl="0" marL="0" rtl="0" algn="ctr">
              <a:spcBef>
                <a:spcPts val="0"/>
              </a:spcBef>
              <a:spcAft>
                <a:spcPts val="0"/>
              </a:spcAft>
              <a:buNone/>
            </a:pPr>
            <a:r>
              <a:t/>
            </a:r>
            <a:endParaRPr sz="1600"/>
          </a:p>
          <a:p>
            <a:pPr indent="0" lvl="0" marL="0" rtl="0" algn="ctr">
              <a:spcBef>
                <a:spcPts val="0"/>
              </a:spcBef>
              <a:spcAft>
                <a:spcPts val="0"/>
              </a:spcAft>
              <a:buNone/>
            </a:pPr>
            <a:r>
              <a:rPr lang="en" sz="1200"/>
              <a:t>1:47</a:t>
            </a:r>
            <a:endParaRPr sz="1200"/>
          </a:p>
        </p:txBody>
      </p:sp>
      <p:sp>
        <p:nvSpPr>
          <p:cNvPr id="231" name="Google Shape;231;p28"/>
          <p:cNvSpPr txBox="1"/>
          <p:nvPr/>
        </p:nvSpPr>
        <p:spPr>
          <a:xfrm>
            <a:off x="42150" y="4741800"/>
            <a:ext cx="6730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1"/>
                </a:solidFill>
              </a:rPr>
              <a:t>Click </a:t>
            </a:r>
            <a:r>
              <a:rPr lang="en" sz="1200" u="sng">
                <a:solidFill>
                  <a:schemeClr val="hlink"/>
                </a:solidFill>
                <a:hlinkClick r:id="rId5"/>
              </a:rPr>
              <a:t>here</a:t>
            </a:r>
            <a:r>
              <a:rPr lang="en" sz="1200">
                <a:solidFill>
                  <a:schemeClr val="dk1"/>
                </a:solidFill>
              </a:rPr>
              <a:t> to view the Eli Review Website</a:t>
            </a:r>
            <a:endParaRPr sz="12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1000"/>
                                        <p:tgtEl>
                                          <p:spTgt spid="2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descr="Eli Review is an online course tool created by instructors for instructors to promote effective peer feedback and critical thinking.&#10;&#10;Learn more at https://elireview.com/" id="236" name="Google Shape;236;p29" title="What is Eli Review?">
            <a:hlinkClick r:id="rId3"/>
          </p:cNvPr>
          <p:cNvPicPr preferRelativeResize="0"/>
          <p:nvPr/>
        </p:nvPicPr>
        <p:blipFill>
          <a:blip r:embed="rId4">
            <a:alphaModFix/>
          </a:blip>
          <a:stretch>
            <a:fillRect/>
          </a:stretch>
        </p:blipFill>
        <p:spPr>
          <a:xfrm>
            <a:off x="0" y="825188"/>
            <a:ext cx="6210000" cy="3493125"/>
          </a:xfrm>
          <a:prstGeom prst="rect">
            <a:avLst/>
          </a:prstGeom>
          <a:noFill/>
          <a:ln>
            <a:noFill/>
          </a:ln>
        </p:spPr>
      </p:pic>
      <p:sp>
        <p:nvSpPr>
          <p:cNvPr id="237" name="Google Shape;237;p29"/>
          <p:cNvSpPr txBox="1"/>
          <p:nvPr/>
        </p:nvSpPr>
        <p:spPr>
          <a:xfrm>
            <a:off x="6210000" y="2137800"/>
            <a:ext cx="2934000" cy="86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t>What is Magic School</a:t>
            </a:r>
            <a:endParaRPr b="1" sz="1600"/>
          </a:p>
          <a:p>
            <a:pPr indent="0" lvl="0" marL="0" rtl="0" algn="ctr">
              <a:spcBef>
                <a:spcPts val="0"/>
              </a:spcBef>
              <a:spcAft>
                <a:spcPts val="0"/>
              </a:spcAft>
              <a:buNone/>
            </a:pPr>
            <a:r>
              <a:t/>
            </a:r>
            <a:endParaRPr sz="1600"/>
          </a:p>
          <a:p>
            <a:pPr indent="0" lvl="0" marL="0" rtl="0" algn="ctr">
              <a:spcBef>
                <a:spcPts val="0"/>
              </a:spcBef>
              <a:spcAft>
                <a:spcPts val="0"/>
              </a:spcAft>
              <a:buNone/>
            </a:pPr>
            <a:r>
              <a:rPr lang="en" sz="1200"/>
              <a:t>12:47</a:t>
            </a:r>
            <a:endParaRPr sz="1200"/>
          </a:p>
        </p:txBody>
      </p:sp>
      <p:sp>
        <p:nvSpPr>
          <p:cNvPr id="238" name="Google Shape;238;p29"/>
          <p:cNvSpPr txBox="1"/>
          <p:nvPr/>
        </p:nvSpPr>
        <p:spPr>
          <a:xfrm>
            <a:off x="42150" y="4741800"/>
            <a:ext cx="6730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1"/>
                </a:solidFill>
              </a:rPr>
              <a:t>Click </a:t>
            </a:r>
            <a:r>
              <a:rPr lang="en" sz="1200" u="sng">
                <a:solidFill>
                  <a:schemeClr val="hlink"/>
                </a:solidFill>
                <a:hlinkClick r:id="rId5"/>
              </a:rPr>
              <a:t>here</a:t>
            </a:r>
            <a:r>
              <a:rPr lang="en" sz="1200">
                <a:solidFill>
                  <a:schemeClr val="dk1"/>
                </a:solidFill>
              </a:rPr>
              <a:t> to view the Eli Review Website</a:t>
            </a:r>
            <a:endParaRPr sz="1200">
              <a:solidFill>
                <a:schemeClr val="dk1"/>
              </a:solidFill>
            </a:endParaRPr>
          </a:p>
        </p:txBody>
      </p:sp>
      <p:pic>
        <p:nvPicPr>
          <p:cNvPr descr="A complete walkthrough of MagicSchool AI's transformative teacher tools and time-saving features with founder and former educator, Adeel Khan. Discover how our AI assistant can revolutionize your teaching experience. Join us now -- sign up is free at magicschool.ai&#10;&#10;FREE AND EASY TO USE&#10;Sign up is free, join today and start saving time immediately on support tasks that traditionally take hours to complete.&#10;&#10;REDUCING TEACHER BURNOUT IS OUR MISSION&#10;Join thousands of teachers using MagicSchool to help lesson plan, differentiate, write assessments, write IEPs, communicate clearly, and more. With over 45+ teacher tools, MagicSchool AI is on a mission to save you time and to help reduce teacher burnout.&#10;&#10;SOME OF OUR MOST POPULAR TOOLS&#10;Rubric Generator&#10;5E Model Science Lesson Plan Generator&#10;Math Spiral Review Generator&#10;Academic Content Generator&#10;Three Dimensional Science Assessment Generator&#10;Lesson Plan Generator&#10;Make It Relevant&#10;IEP Generator&#10;Math Story Word Problems&#10;Text Leveler Tool&#10;and so many more...&#10;&#10;EDUCATOR TOOLS DESIGNED WITH THE REALITIES OF TEACHING IN MIND&#10;‍Teachers don’t have time to pore over complicated new systems — which is why our tools are so simple, you can start using them immediately. &#10;‍&#10;We know your time is valuable. You can start using our tools, and saving time, as soon as you sign up. Customizing our tools takes minutes. AI is a vast and complex field, but we make it so that you can take advantage of this new technology and immediately apply it to all kinds of tasks on your plate.&#10;&#10;‍Every teacher has unique context — which is why our tools are fully customizable.&#10;&#10;Sign up at www.magicschool.ai for free and commit to making this back to school year the best one yet." id="239" name="Google Shape;239;p29" title="This AI Tool for Educators is a GAME CHANGER! Full MagicSchool AI Walkthrough">
            <a:hlinkClick r:id="rId6"/>
          </p:cNvPr>
          <p:cNvPicPr preferRelativeResize="0"/>
          <p:nvPr/>
        </p:nvPicPr>
        <p:blipFill>
          <a:blip r:embed="rId7">
            <a:alphaModFix/>
          </a:blip>
          <a:stretch>
            <a:fillRect/>
          </a:stretch>
        </p:blipFill>
        <p:spPr>
          <a:xfrm>
            <a:off x="12350" y="825200"/>
            <a:ext cx="6210000" cy="34931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6"/>
                                        </p:tgtEl>
                                        <p:attrNameLst>
                                          <p:attrName>style.visibility</p:attrName>
                                        </p:attrNameLst>
                                      </p:cBhvr>
                                      <p:to>
                                        <p:strVal val="visible"/>
                                      </p:to>
                                    </p:set>
                                    <p:animEffect filter="fade" transition="in">
                                      <p:cBhvr>
                                        <p:cTn dur="1000"/>
                                        <p:tgtEl>
                                          <p:spTgt spid="2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9"/>
                                        </p:tgtEl>
                                        <p:attrNameLst>
                                          <p:attrName>style.visibility</p:attrName>
                                        </p:attrNameLst>
                                      </p:cBhvr>
                                      <p:to>
                                        <p:strVal val="visible"/>
                                      </p:to>
                                    </p:set>
                                    <p:animEffect filter="fade" transition="in">
                                      <p:cBhvr>
                                        <p:cTn dur="1000"/>
                                        <p:tgtEl>
                                          <p:spTgt spid="2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0"/>
          <p:cNvSpPr txBox="1"/>
          <p:nvPr/>
        </p:nvSpPr>
        <p:spPr>
          <a:xfrm>
            <a:off x="430450" y="304950"/>
            <a:ext cx="81771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t/>
            </a:r>
            <a:endParaRPr sz="1600">
              <a:solidFill>
                <a:schemeClr val="dk1"/>
              </a:solidFill>
            </a:endParaRPr>
          </a:p>
          <a:p>
            <a:pPr indent="0" lvl="0" marL="0" rtl="0" algn="l">
              <a:spcBef>
                <a:spcPts val="0"/>
              </a:spcBef>
              <a:spcAft>
                <a:spcPts val="0"/>
              </a:spcAft>
              <a:buNone/>
            </a:pPr>
            <a:r>
              <a:t/>
            </a:r>
            <a:endParaRPr b="1" sz="1600"/>
          </a:p>
        </p:txBody>
      </p:sp>
      <p:sp>
        <p:nvSpPr>
          <p:cNvPr id="245" name="Google Shape;245;p30"/>
          <p:cNvSpPr txBox="1"/>
          <p:nvPr/>
        </p:nvSpPr>
        <p:spPr>
          <a:xfrm>
            <a:off x="504025" y="155150"/>
            <a:ext cx="8103600" cy="4112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br>
              <a:rPr lang="en" sz="1600">
                <a:solidFill>
                  <a:schemeClr val="dk1"/>
                </a:solidFill>
              </a:rPr>
            </a:br>
            <a:r>
              <a:rPr lang="en" sz="1600">
                <a:solidFill>
                  <a:schemeClr val="dk1"/>
                </a:solidFill>
              </a:rPr>
              <a:t>As of January 2022, here's a general overview of the pricing models for each of the tools mentioned on the previous slide:</a:t>
            </a:r>
            <a:endParaRPr sz="1600">
              <a:solidFill>
                <a:schemeClr val="dk1"/>
              </a:solidFill>
            </a:endParaRPr>
          </a:p>
          <a:p>
            <a:pPr indent="0" lvl="0" marL="0" rtl="0" algn="l">
              <a:lnSpc>
                <a:spcPct val="115000"/>
              </a:lnSpc>
              <a:spcBef>
                <a:spcPts val="0"/>
              </a:spcBef>
              <a:spcAft>
                <a:spcPts val="0"/>
              </a:spcAft>
              <a:buNone/>
            </a:pPr>
            <a:r>
              <a:t/>
            </a:r>
            <a:endParaRPr sz="1600">
              <a:solidFill>
                <a:schemeClr val="dk1"/>
              </a:solidFill>
            </a:endParaRPr>
          </a:p>
          <a:p>
            <a:pPr indent="0" lvl="0" marL="0" rtl="0" algn="l">
              <a:lnSpc>
                <a:spcPct val="115000"/>
              </a:lnSpc>
              <a:spcBef>
                <a:spcPts val="0"/>
              </a:spcBef>
              <a:spcAft>
                <a:spcPts val="0"/>
              </a:spcAft>
              <a:buNone/>
            </a:pPr>
            <a:r>
              <a:rPr b="1" lang="en" sz="1600">
                <a:solidFill>
                  <a:schemeClr val="dk1"/>
                </a:solidFill>
              </a:rPr>
              <a:t>Grammarly:</a:t>
            </a:r>
            <a:endParaRPr b="1"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en" sz="1600">
                <a:solidFill>
                  <a:schemeClr val="dk1"/>
                </a:solidFill>
              </a:rPr>
              <a:t>Free Version: Offers basic grammar, punctuation, and spelling checks.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en" sz="1600">
                <a:solidFill>
                  <a:schemeClr val="dk1"/>
                </a:solidFill>
              </a:rPr>
              <a:t>Paid Version (Grammarly Premium): Provides advanced feedback on clarity, engagement, delivery, and writing style. Also includes plagiarism detection and vocabulary enhancement suggestions.</a:t>
            </a:r>
            <a:endParaRPr sz="1600">
              <a:solidFill>
                <a:schemeClr val="dk1"/>
              </a:solidFill>
            </a:endParaRPr>
          </a:p>
          <a:p>
            <a:pPr indent="0" lvl="0" marL="0" rtl="0" algn="l">
              <a:lnSpc>
                <a:spcPct val="115000"/>
              </a:lnSpc>
              <a:spcBef>
                <a:spcPts val="0"/>
              </a:spcBef>
              <a:spcAft>
                <a:spcPts val="0"/>
              </a:spcAft>
              <a:buNone/>
            </a:pPr>
            <a:r>
              <a:t/>
            </a:r>
            <a:endParaRPr sz="1600">
              <a:solidFill>
                <a:schemeClr val="dk1"/>
              </a:solidFill>
            </a:endParaRPr>
          </a:p>
          <a:p>
            <a:pPr indent="0" lvl="0" marL="0" rtl="0" algn="l">
              <a:lnSpc>
                <a:spcPct val="115000"/>
              </a:lnSpc>
              <a:spcBef>
                <a:spcPts val="0"/>
              </a:spcBef>
              <a:spcAft>
                <a:spcPts val="0"/>
              </a:spcAft>
              <a:buNone/>
            </a:pPr>
            <a:r>
              <a:rPr b="1" lang="en" sz="1600">
                <a:solidFill>
                  <a:schemeClr val="dk1"/>
                </a:solidFill>
              </a:rPr>
              <a:t>Turnitin:</a:t>
            </a:r>
            <a:endParaRPr b="1"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en" sz="1600">
                <a:solidFill>
                  <a:schemeClr val="dk1"/>
                </a:solidFill>
              </a:rPr>
              <a:t>P</a:t>
            </a:r>
            <a:r>
              <a:rPr lang="en" sz="1600">
                <a:solidFill>
                  <a:schemeClr val="dk1"/>
                </a:solidFill>
              </a:rPr>
              <a:t>aid: Turnitin is primarily used by educational institutions, and they typically purchase licenses for their students and faculty. It's not generally available for individual purchase for personal use.</a:t>
            </a:r>
            <a:endParaRPr sz="1600">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1"/>
          <p:cNvSpPr txBox="1"/>
          <p:nvPr/>
        </p:nvSpPr>
        <p:spPr>
          <a:xfrm>
            <a:off x="430450" y="304950"/>
            <a:ext cx="81771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t/>
            </a:r>
            <a:endParaRPr sz="1600">
              <a:solidFill>
                <a:schemeClr val="dk1"/>
              </a:solidFill>
            </a:endParaRPr>
          </a:p>
          <a:p>
            <a:pPr indent="0" lvl="0" marL="0" rtl="0" algn="l">
              <a:spcBef>
                <a:spcPts val="0"/>
              </a:spcBef>
              <a:spcAft>
                <a:spcPts val="0"/>
              </a:spcAft>
              <a:buNone/>
            </a:pPr>
            <a:r>
              <a:t/>
            </a:r>
            <a:endParaRPr b="1" sz="1600"/>
          </a:p>
        </p:txBody>
      </p:sp>
      <p:sp>
        <p:nvSpPr>
          <p:cNvPr id="251" name="Google Shape;251;p31"/>
          <p:cNvSpPr txBox="1"/>
          <p:nvPr/>
        </p:nvSpPr>
        <p:spPr>
          <a:xfrm>
            <a:off x="504025" y="155150"/>
            <a:ext cx="8103600" cy="4679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br>
              <a:rPr b="1" lang="en" sz="1600">
                <a:solidFill>
                  <a:schemeClr val="dk1"/>
                </a:solidFill>
              </a:rPr>
            </a:br>
            <a:r>
              <a:rPr b="1" lang="en" sz="1600">
                <a:solidFill>
                  <a:schemeClr val="dk1"/>
                </a:solidFill>
              </a:rPr>
              <a:t>Revision Assistant by Turnitin:</a:t>
            </a:r>
            <a:endParaRPr b="1"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en" sz="1600">
                <a:solidFill>
                  <a:schemeClr val="dk1"/>
                </a:solidFill>
              </a:rPr>
              <a:t>Paid: Like Turnitin, Revision Assistant is also primarily aimed at educational institutions. Schools and districts typically purchase licenses.</a:t>
            </a:r>
            <a:endParaRPr sz="1600">
              <a:solidFill>
                <a:schemeClr val="dk1"/>
              </a:solidFill>
            </a:endParaRPr>
          </a:p>
          <a:p>
            <a:pPr indent="0" lvl="0" marL="0" marR="0" rtl="0" algn="l">
              <a:lnSpc>
                <a:spcPct val="115000"/>
              </a:lnSpc>
              <a:spcBef>
                <a:spcPts val="0"/>
              </a:spcBef>
              <a:spcAft>
                <a:spcPts val="0"/>
              </a:spcAft>
              <a:buNone/>
            </a:pPr>
            <a:r>
              <a:t/>
            </a:r>
            <a:endParaRPr sz="1600">
              <a:solidFill>
                <a:schemeClr val="dk1"/>
              </a:solidFill>
            </a:endParaRPr>
          </a:p>
          <a:p>
            <a:pPr indent="0" lvl="0" marL="0" marR="0" rtl="0" algn="l">
              <a:lnSpc>
                <a:spcPct val="115000"/>
              </a:lnSpc>
              <a:spcBef>
                <a:spcPts val="0"/>
              </a:spcBef>
              <a:spcAft>
                <a:spcPts val="0"/>
              </a:spcAft>
              <a:buNone/>
            </a:pPr>
            <a:r>
              <a:rPr b="1" lang="en" sz="1600">
                <a:solidFill>
                  <a:schemeClr val="dk1"/>
                </a:solidFill>
              </a:rPr>
              <a:t>Write with Transformer:</a:t>
            </a:r>
            <a:endParaRPr b="1" sz="1600">
              <a:solidFill>
                <a:schemeClr val="dk1"/>
              </a:solidFill>
            </a:endParaRPr>
          </a:p>
          <a:p>
            <a:pPr indent="-330200" lvl="0" marL="457200" marR="0" rtl="0" algn="l">
              <a:lnSpc>
                <a:spcPct val="115000"/>
              </a:lnSpc>
              <a:spcBef>
                <a:spcPts val="0"/>
              </a:spcBef>
              <a:spcAft>
                <a:spcPts val="0"/>
              </a:spcAft>
              <a:buClr>
                <a:schemeClr val="dk1"/>
              </a:buClr>
              <a:buSzPts val="1600"/>
              <a:buChar char="●"/>
            </a:pPr>
            <a:r>
              <a:rPr lang="en" sz="1600">
                <a:solidFill>
                  <a:schemeClr val="dk1"/>
                </a:solidFill>
              </a:rPr>
              <a:t>Write with Transformer" was a free tool provided by OpenAI as a demonstration of its capabilities. However, the status might have changed, and it's worth checking their official website for the most recent information.</a:t>
            </a:r>
            <a:endParaRPr sz="1600">
              <a:solidFill>
                <a:schemeClr val="dk1"/>
              </a:solidFill>
            </a:endParaRPr>
          </a:p>
          <a:p>
            <a:pPr indent="0" lvl="0" marL="0" rtl="0" algn="l">
              <a:lnSpc>
                <a:spcPct val="115000"/>
              </a:lnSpc>
              <a:spcBef>
                <a:spcPts val="0"/>
              </a:spcBef>
              <a:spcAft>
                <a:spcPts val="0"/>
              </a:spcAft>
              <a:buNone/>
            </a:pPr>
            <a:r>
              <a:t/>
            </a:r>
            <a:endParaRPr sz="1600">
              <a:solidFill>
                <a:schemeClr val="dk1"/>
              </a:solidFill>
            </a:endParaRPr>
          </a:p>
          <a:p>
            <a:pPr indent="0" lvl="0" marL="0" rtl="0" algn="l">
              <a:lnSpc>
                <a:spcPct val="115000"/>
              </a:lnSpc>
              <a:spcBef>
                <a:spcPts val="0"/>
              </a:spcBef>
              <a:spcAft>
                <a:spcPts val="0"/>
              </a:spcAft>
              <a:buNone/>
            </a:pPr>
            <a:r>
              <a:rPr b="1" lang="en" sz="1600">
                <a:solidFill>
                  <a:schemeClr val="dk1"/>
                </a:solidFill>
              </a:rPr>
              <a:t>QuillBot:</a:t>
            </a:r>
            <a:endParaRPr b="1"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en" sz="1600">
                <a:solidFill>
                  <a:schemeClr val="dk1"/>
                </a:solidFill>
              </a:rPr>
              <a:t>Free Version: Offers basic paraphrasing capabilities with a word limit.</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en" sz="1600">
                <a:solidFill>
                  <a:schemeClr val="dk1"/>
                </a:solidFill>
              </a:rPr>
              <a:t>Paid Version (QuillBot Premium): Provides additional features, including multiple writing modes, increased word limit, and faster processing.</a:t>
            </a:r>
            <a:endParaRPr sz="1600">
              <a:solidFill>
                <a:schemeClr val="dk1"/>
              </a:solidFill>
            </a:endParaRPr>
          </a:p>
          <a:p>
            <a:pPr indent="0" lvl="0" marL="0" rtl="0" algn="l">
              <a:lnSpc>
                <a:spcPct val="115000"/>
              </a:lnSpc>
              <a:spcBef>
                <a:spcPts val="0"/>
              </a:spcBef>
              <a:spcAft>
                <a:spcPts val="0"/>
              </a:spcAft>
              <a:buNone/>
            </a:pPr>
            <a:r>
              <a:t/>
            </a:r>
            <a:endParaRPr sz="1600">
              <a:solidFill>
                <a:schemeClr val="dk1"/>
              </a:solidFill>
            </a:endParaRPr>
          </a:p>
          <a:p>
            <a:pPr indent="0" lvl="0" marL="0" rtl="0" algn="l">
              <a:lnSpc>
                <a:spcPct val="115000"/>
              </a:lnSpc>
              <a:spcBef>
                <a:spcPts val="0"/>
              </a:spcBef>
              <a:spcAft>
                <a:spcPts val="0"/>
              </a:spcAft>
              <a:buNone/>
            </a:pPr>
            <a:r>
              <a:t/>
            </a:r>
            <a:endParaRPr sz="160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2"/>
          <p:cNvSpPr txBox="1"/>
          <p:nvPr/>
        </p:nvSpPr>
        <p:spPr>
          <a:xfrm>
            <a:off x="430450" y="304950"/>
            <a:ext cx="81771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t/>
            </a:r>
            <a:endParaRPr sz="1600">
              <a:solidFill>
                <a:schemeClr val="dk1"/>
              </a:solidFill>
            </a:endParaRPr>
          </a:p>
          <a:p>
            <a:pPr indent="0" lvl="0" marL="0" rtl="0" algn="l">
              <a:spcBef>
                <a:spcPts val="0"/>
              </a:spcBef>
              <a:spcAft>
                <a:spcPts val="0"/>
              </a:spcAft>
              <a:buNone/>
            </a:pPr>
            <a:r>
              <a:t/>
            </a:r>
            <a:endParaRPr b="1" sz="1600"/>
          </a:p>
        </p:txBody>
      </p:sp>
      <p:sp>
        <p:nvSpPr>
          <p:cNvPr id="257" name="Google Shape;257;p32"/>
          <p:cNvSpPr txBox="1"/>
          <p:nvPr/>
        </p:nvSpPr>
        <p:spPr>
          <a:xfrm>
            <a:off x="504025" y="155150"/>
            <a:ext cx="8103600" cy="3829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br>
              <a:rPr b="1" lang="en" sz="1600">
                <a:solidFill>
                  <a:schemeClr val="dk1"/>
                </a:solidFill>
              </a:rPr>
            </a:br>
            <a:r>
              <a:rPr b="1" lang="en" sz="1600">
                <a:solidFill>
                  <a:schemeClr val="dk1"/>
                </a:solidFill>
              </a:rPr>
              <a:t>Eli Review:</a:t>
            </a:r>
            <a:endParaRPr b="1"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en" sz="1600">
                <a:solidFill>
                  <a:schemeClr val="dk1"/>
                </a:solidFill>
              </a:rPr>
              <a:t>Paid: Eli Review is primarily designed for educational settings, and institutions or instructors typically purchase licenses for their courses.</a:t>
            </a:r>
            <a:endParaRPr sz="1600">
              <a:solidFill>
                <a:schemeClr val="dk1"/>
              </a:solidFill>
            </a:endParaRPr>
          </a:p>
          <a:p>
            <a:pPr indent="0" lvl="0" marL="0" rtl="0" algn="l">
              <a:lnSpc>
                <a:spcPct val="115000"/>
              </a:lnSpc>
              <a:spcBef>
                <a:spcPts val="0"/>
              </a:spcBef>
              <a:spcAft>
                <a:spcPts val="0"/>
              </a:spcAft>
              <a:buNone/>
            </a:pPr>
            <a:br>
              <a:rPr lang="en" sz="1600">
                <a:solidFill>
                  <a:schemeClr val="dk1"/>
                </a:solidFill>
              </a:rPr>
            </a:br>
            <a:r>
              <a:rPr b="1" lang="en" sz="1600">
                <a:solidFill>
                  <a:schemeClr val="dk1"/>
                </a:solidFill>
              </a:rPr>
              <a:t>Magic School</a:t>
            </a:r>
            <a:endParaRPr b="1" sz="1600">
              <a:solidFill>
                <a:schemeClr val="dk1"/>
              </a:solidFill>
            </a:endParaRPr>
          </a:p>
          <a:p>
            <a:pPr indent="-330200" lvl="0" marL="457200" rtl="0" algn="l">
              <a:lnSpc>
                <a:spcPct val="115000"/>
              </a:lnSpc>
              <a:spcBef>
                <a:spcPts val="0"/>
              </a:spcBef>
              <a:spcAft>
                <a:spcPts val="0"/>
              </a:spcAft>
              <a:buClr>
                <a:schemeClr val="dk1"/>
              </a:buClr>
              <a:buSzPts val="1600"/>
              <a:buChar char="●"/>
            </a:pPr>
            <a:r>
              <a:rPr b="1" lang="en" sz="1600">
                <a:solidFill>
                  <a:schemeClr val="dk1"/>
                </a:solidFill>
              </a:rPr>
              <a:t>???</a:t>
            </a:r>
            <a:endParaRPr b="1" sz="1600">
              <a:solidFill>
                <a:schemeClr val="dk1"/>
              </a:solidFill>
            </a:endParaRPr>
          </a:p>
          <a:p>
            <a:pPr indent="0" lvl="0" marL="0" rtl="0" algn="l">
              <a:lnSpc>
                <a:spcPct val="115000"/>
              </a:lnSpc>
              <a:spcBef>
                <a:spcPts val="0"/>
              </a:spcBef>
              <a:spcAft>
                <a:spcPts val="0"/>
              </a:spcAft>
              <a:buNone/>
            </a:pPr>
            <a:br>
              <a:rPr lang="en" sz="1600">
                <a:solidFill>
                  <a:schemeClr val="dk1"/>
                </a:solidFill>
              </a:rPr>
            </a:br>
            <a:r>
              <a:rPr lang="en" sz="1600">
                <a:solidFill>
                  <a:schemeClr val="dk1"/>
                </a:solidFill>
              </a:rPr>
              <a:t>Please note that the availability, features, and pricing models of these tools may have changed over time. It's therefore always a good idea to visit the official websites of these tools or contact their customer support for the most up-to-date information.</a:t>
            </a:r>
            <a:endParaRPr sz="1600">
              <a:solidFill>
                <a:schemeClr val="dk1"/>
              </a:solidFill>
            </a:endParaRPr>
          </a:p>
          <a:p>
            <a:pPr indent="0" lvl="0" marL="0" rtl="0" algn="l">
              <a:lnSpc>
                <a:spcPct val="115000"/>
              </a:lnSpc>
              <a:spcBef>
                <a:spcPts val="0"/>
              </a:spcBef>
              <a:spcAft>
                <a:spcPts val="0"/>
              </a:spcAft>
              <a:buNone/>
            </a:pPr>
            <a:r>
              <a:t/>
            </a:r>
            <a:endParaRPr sz="1600">
              <a:solidFill>
                <a:schemeClr val="dk1"/>
              </a:solidFill>
            </a:endParaRPr>
          </a:p>
          <a:p>
            <a:pPr indent="0" lvl="0" marL="0" rtl="0" algn="l">
              <a:lnSpc>
                <a:spcPct val="115000"/>
              </a:lnSpc>
              <a:spcBef>
                <a:spcPts val="0"/>
              </a:spcBef>
              <a:spcAft>
                <a:spcPts val="0"/>
              </a:spcAft>
              <a:buNone/>
            </a:pPr>
            <a:r>
              <a:t/>
            </a:r>
            <a:endParaRPr b="1" sz="1600">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3"/>
          <p:cNvSpPr txBox="1"/>
          <p:nvPr>
            <p:ph type="title"/>
          </p:nvPr>
        </p:nvSpPr>
        <p:spPr>
          <a:xfrm>
            <a:off x="0" y="2143050"/>
            <a:ext cx="91440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Reflect &amp; Share</a:t>
            </a:r>
            <a:endParaRPr/>
          </a:p>
        </p:txBody>
      </p:sp>
      <p:sp>
        <p:nvSpPr>
          <p:cNvPr id="263" name="Google Shape;263;p33"/>
          <p:cNvSpPr txBox="1"/>
          <p:nvPr/>
        </p:nvSpPr>
        <p:spPr>
          <a:xfrm>
            <a:off x="7876450" y="4783975"/>
            <a:ext cx="1228500" cy="22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600">
                <a:solidFill>
                  <a:srgbClr val="3EA95B"/>
                </a:solidFill>
                <a:latin typeface="Open Sans"/>
                <a:ea typeface="Open Sans"/>
                <a:cs typeface="Open Sans"/>
                <a:sym typeface="Open Sans"/>
              </a:rPr>
              <a:t>Power With Responsibility</a:t>
            </a:r>
            <a:endParaRPr sz="600">
              <a:solidFill>
                <a:srgbClr val="3EA95B"/>
              </a:solidFill>
            </a:endParaRPr>
          </a:p>
        </p:txBody>
      </p:sp>
      <p:pic>
        <p:nvPicPr>
          <p:cNvPr id="264" name="Google Shape;264;p33"/>
          <p:cNvPicPr preferRelativeResize="0"/>
          <p:nvPr/>
        </p:nvPicPr>
        <p:blipFill>
          <a:blip r:embed="rId3">
            <a:alphaModFix/>
          </a:blip>
          <a:stretch>
            <a:fillRect/>
          </a:stretch>
        </p:blipFill>
        <p:spPr>
          <a:xfrm>
            <a:off x="7987100" y="3819895"/>
            <a:ext cx="1007200" cy="1007225"/>
          </a:xfrm>
          <a:prstGeom prst="rect">
            <a:avLst/>
          </a:prstGeom>
          <a:noFill/>
          <a:ln>
            <a:noFill/>
          </a:ln>
        </p:spPr>
      </p:pic>
      <p:sp>
        <p:nvSpPr>
          <p:cNvPr id="265" name="Google Shape;265;p33"/>
          <p:cNvSpPr/>
          <p:nvPr/>
        </p:nvSpPr>
        <p:spPr>
          <a:xfrm>
            <a:off x="-688875" y="2193225"/>
            <a:ext cx="1077000" cy="948900"/>
          </a:xfrm>
          <a:prstGeom prst="flowChartDelay">
            <a:avLst/>
          </a:prstGeom>
          <a:solidFill>
            <a:srgbClr val="E44A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6" name="Google Shape;266;p33"/>
          <p:cNvSpPr/>
          <p:nvPr/>
        </p:nvSpPr>
        <p:spPr>
          <a:xfrm rot="5400000">
            <a:off x="6555350" y="-669875"/>
            <a:ext cx="1077000" cy="948900"/>
          </a:xfrm>
          <a:prstGeom prst="flowChartDelay">
            <a:avLst/>
          </a:prstGeom>
          <a:solidFill>
            <a:srgbClr val="F8BD1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7" name="Google Shape;267;p33"/>
          <p:cNvSpPr/>
          <p:nvPr/>
        </p:nvSpPr>
        <p:spPr>
          <a:xfrm rot="10800000">
            <a:off x="8796334" y="1347935"/>
            <a:ext cx="1077000" cy="948900"/>
          </a:xfrm>
          <a:prstGeom prst="flowChartDelay">
            <a:avLst/>
          </a:prstGeom>
          <a:solidFill>
            <a:srgbClr val="3EA95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8" name="Google Shape;268;p33"/>
          <p:cNvSpPr/>
          <p:nvPr/>
        </p:nvSpPr>
        <p:spPr>
          <a:xfrm rot="-5400000">
            <a:off x="733950" y="4806325"/>
            <a:ext cx="1077000" cy="948900"/>
          </a:xfrm>
          <a:prstGeom prst="flowChartDelay">
            <a:avLst/>
          </a:prstGeom>
          <a:solidFill>
            <a:srgbClr val="4B89EF">
              <a:alpha val="996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34"/>
          <p:cNvSpPr txBox="1"/>
          <p:nvPr>
            <p:ph type="title"/>
          </p:nvPr>
        </p:nvSpPr>
        <p:spPr>
          <a:xfrm>
            <a:off x="0" y="2143050"/>
            <a:ext cx="91440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Miscellaneous</a:t>
            </a:r>
            <a:endParaRPr/>
          </a:p>
        </p:txBody>
      </p:sp>
      <p:sp>
        <p:nvSpPr>
          <p:cNvPr id="274" name="Google Shape;274;p34"/>
          <p:cNvSpPr txBox="1"/>
          <p:nvPr/>
        </p:nvSpPr>
        <p:spPr>
          <a:xfrm>
            <a:off x="7876450" y="4783975"/>
            <a:ext cx="1228500" cy="22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600">
                <a:solidFill>
                  <a:srgbClr val="3EA95B"/>
                </a:solidFill>
                <a:latin typeface="Open Sans"/>
                <a:ea typeface="Open Sans"/>
                <a:cs typeface="Open Sans"/>
                <a:sym typeface="Open Sans"/>
              </a:rPr>
              <a:t>Power With Responsibility</a:t>
            </a:r>
            <a:endParaRPr sz="600">
              <a:solidFill>
                <a:srgbClr val="3EA95B"/>
              </a:solidFill>
            </a:endParaRPr>
          </a:p>
        </p:txBody>
      </p:sp>
      <p:pic>
        <p:nvPicPr>
          <p:cNvPr id="275" name="Google Shape;275;p34"/>
          <p:cNvPicPr preferRelativeResize="0"/>
          <p:nvPr/>
        </p:nvPicPr>
        <p:blipFill>
          <a:blip r:embed="rId3">
            <a:alphaModFix/>
          </a:blip>
          <a:stretch>
            <a:fillRect/>
          </a:stretch>
        </p:blipFill>
        <p:spPr>
          <a:xfrm>
            <a:off x="7987100" y="3819895"/>
            <a:ext cx="1007200" cy="1007225"/>
          </a:xfrm>
          <a:prstGeom prst="rect">
            <a:avLst/>
          </a:prstGeom>
          <a:noFill/>
          <a:ln>
            <a:noFill/>
          </a:ln>
        </p:spPr>
      </p:pic>
      <p:sp>
        <p:nvSpPr>
          <p:cNvPr id="276" name="Google Shape;276;p34"/>
          <p:cNvSpPr/>
          <p:nvPr/>
        </p:nvSpPr>
        <p:spPr>
          <a:xfrm>
            <a:off x="-688875" y="2193225"/>
            <a:ext cx="1077000" cy="948900"/>
          </a:xfrm>
          <a:prstGeom prst="flowChartDelay">
            <a:avLst/>
          </a:prstGeom>
          <a:solidFill>
            <a:srgbClr val="E44A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7" name="Google Shape;277;p34"/>
          <p:cNvSpPr/>
          <p:nvPr/>
        </p:nvSpPr>
        <p:spPr>
          <a:xfrm rot="5400000">
            <a:off x="6555350" y="-669875"/>
            <a:ext cx="1077000" cy="948900"/>
          </a:xfrm>
          <a:prstGeom prst="flowChartDelay">
            <a:avLst/>
          </a:prstGeom>
          <a:solidFill>
            <a:srgbClr val="F8BD1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8" name="Google Shape;278;p34"/>
          <p:cNvSpPr/>
          <p:nvPr/>
        </p:nvSpPr>
        <p:spPr>
          <a:xfrm rot="10800000">
            <a:off x="8796334" y="1347935"/>
            <a:ext cx="1077000" cy="948900"/>
          </a:xfrm>
          <a:prstGeom prst="flowChartDelay">
            <a:avLst/>
          </a:prstGeom>
          <a:solidFill>
            <a:srgbClr val="3EA95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9" name="Google Shape;279;p34"/>
          <p:cNvSpPr/>
          <p:nvPr/>
        </p:nvSpPr>
        <p:spPr>
          <a:xfrm rot="-5400000">
            <a:off x="733950" y="4806325"/>
            <a:ext cx="1077000" cy="948900"/>
          </a:xfrm>
          <a:prstGeom prst="flowChartDelay">
            <a:avLst/>
          </a:prstGeom>
          <a:solidFill>
            <a:srgbClr val="4B89EF">
              <a:alpha val="996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35"/>
          <p:cNvSpPr txBox="1"/>
          <p:nvPr/>
        </p:nvSpPr>
        <p:spPr>
          <a:xfrm>
            <a:off x="7876450" y="4783975"/>
            <a:ext cx="1228500" cy="22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600">
                <a:solidFill>
                  <a:srgbClr val="3EA95B"/>
                </a:solidFill>
                <a:latin typeface="Open Sans"/>
                <a:ea typeface="Open Sans"/>
                <a:cs typeface="Open Sans"/>
                <a:sym typeface="Open Sans"/>
              </a:rPr>
              <a:t>Power With Responsibility</a:t>
            </a:r>
            <a:endParaRPr sz="600">
              <a:solidFill>
                <a:srgbClr val="3EA95B"/>
              </a:solidFill>
            </a:endParaRPr>
          </a:p>
        </p:txBody>
      </p:sp>
      <p:pic>
        <p:nvPicPr>
          <p:cNvPr id="285" name="Google Shape;285;p35"/>
          <p:cNvPicPr preferRelativeResize="0"/>
          <p:nvPr/>
        </p:nvPicPr>
        <p:blipFill>
          <a:blip r:embed="rId3">
            <a:alphaModFix/>
          </a:blip>
          <a:stretch>
            <a:fillRect/>
          </a:stretch>
        </p:blipFill>
        <p:spPr>
          <a:xfrm>
            <a:off x="7987100" y="3819895"/>
            <a:ext cx="1007200" cy="1007225"/>
          </a:xfrm>
          <a:prstGeom prst="rect">
            <a:avLst/>
          </a:prstGeom>
          <a:noFill/>
          <a:ln>
            <a:noFill/>
          </a:ln>
        </p:spPr>
      </p:pic>
      <p:sp>
        <p:nvSpPr>
          <p:cNvPr id="286" name="Google Shape;286;p35"/>
          <p:cNvSpPr/>
          <p:nvPr/>
        </p:nvSpPr>
        <p:spPr>
          <a:xfrm>
            <a:off x="-688875" y="2193225"/>
            <a:ext cx="1077000" cy="948900"/>
          </a:xfrm>
          <a:prstGeom prst="flowChartDelay">
            <a:avLst/>
          </a:prstGeom>
          <a:solidFill>
            <a:srgbClr val="E44A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7" name="Google Shape;287;p35"/>
          <p:cNvSpPr/>
          <p:nvPr/>
        </p:nvSpPr>
        <p:spPr>
          <a:xfrm rot="5400000">
            <a:off x="6555350" y="-669875"/>
            <a:ext cx="1077000" cy="948900"/>
          </a:xfrm>
          <a:prstGeom prst="flowChartDelay">
            <a:avLst/>
          </a:prstGeom>
          <a:solidFill>
            <a:srgbClr val="F8BD1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8" name="Google Shape;288;p35"/>
          <p:cNvSpPr/>
          <p:nvPr/>
        </p:nvSpPr>
        <p:spPr>
          <a:xfrm rot="10800000">
            <a:off x="8796334" y="1347935"/>
            <a:ext cx="1077000" cy="948900"/>
          </a:xfrm>
          <a:prstGeom prst="flowChartDelay">
            <a:avLst/>
          </a:prstGeom>
          <a:solidFill>
            <a:srgbClr val="3EA95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9" name="Google Shape;289;p35"/>
          <p:cNvSpPr/>
          <p:nvPr/>
        </p:nvSpPr>
        <p:spPr>
          <a:xfrm rot="-5400000">
            <a:off x="733950" y="4806325"/>
            <a:ext cx="1077000" cy="948900"/>
          </a:xfrm>
          <a:prstGeom prst="flowChartDelay">
            <a:avLst/>
          </a:prstGeom>
          <a:solidFill>
            <a:srgbClr val="4B89EF">
              <a:alpha val="996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0" name="Google Shape;290;p35"/>
          <p:cNvSpPr txBox="1"/>
          <p:nvPr/>
        </p:nvSpPr>
        <p:spPr>
          <a:xfrm>
            <a:off x="453300" y="382725"/>
            <a:ext cx="8215500" cy="424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u="sng">
                <a:solidFill>
                  <a:schemeClr val="hlink"/>
                </a:solidFill>
                <a:highlight>
                  <a:srgbClr val="FFFFFF"/>
                </a:highlight>
                <a:latin typeface="Open Sans"/>
                <a:ea typeface="Open Sans"/>
                <a:cs typeface="Open Sans"/>
                <a:sym typeface="Open Sans"/>
                <a:hlinkClick r:id="rId4"/>
              </a:rPr>
              <a:t>Reducing the Workload of Grading Papers: A Few Ways Artificial Intelligence Can Help</a:t>
            </a:r>
            <a:r>
              <a:rPr b="1" lang="en" sz="1600">
                <a:solidFill>
                  <a:srgbClr val="222328"/>
                </a:solidFill>
                <a:highlight>
                  <a:srgbClr val="FFFFFF"/>
                </a:highlight>
                <a:latin typeface="Open Sans"/>
                <a:ea typeface="Open Sans"/>
                <a:cs typeface="Open Sans"/>
                <a:sym typeface="Open Sans"/>
              </a:rPr>
              <a:t>  </a:t>
            </a:r>
            <a:r>
              <a:rPr lang="en" sz="1600">
                <a:solidFill>
                  <a:srgbClr val="222328"/>
                </a:solidFill>
                <a:highlight>
                  <a:srgbClr val="FFFFFF"/>
                </a:highlight>
                <a:latin typeface="Open Sans"/>
                <a:ea typeface="Open Sans"/>
                <a:cs typeface="Open Sans"/>
                <a:sym typeface="Open Sans"/>
              </a:rPr>
              <a:t>(An AI Cafe podcast)</a:t>
            </a:r>
            <a:endParaRPr sz="1600">
              <a:solidFill>
                <a:srgbClr val="222328"/>
              </a:solidFill>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br>
              <a:rPr b="1" lang="en" sz="1200">
                <a:solidFill>
                  <a:srgbClr val="222328"/>
                </a:solidFill>
                <a:highlight>
                  <a:srgbClr val="FFFFFF"/>
                </a:highlight>
                <a:latin typeface="Open Sans"/>
                <a:ea typeface="Open Sans"/>
                <a:cs typeface="Open Sans"/>
                <a:sym typeface="Open Sans"/>
              </a:rPr>
            </a:br>
            <a:r>
              <a:rPr b="1" lang="en" sz="1100">
                <a:solidFill>
                  <a:srgbClr val="3A405B"/>
                </a:solidFill>
                <a:latin typeface="Open Sans"/>
                <a:ea typeface="Open Sans"/>
                <a:cs typeface="Open Sans"/>
                <a:sym typeface="Open Sans"/>
              </a:rPr>
              <a:t>Dr. Caroline Fell Kurban</a:t>
            </a:r>
            <a:r>
              <a:rPr lang="en" sz="1100">
                <a:solidFill>
                  <a:srgbClr val="3A405B"/>
                </a:solidFill>
                <a:latin typeface="Open Sans"/>
                <a:ea typeface="Open Sans"/>
                <a:cs typeface="Open Sans"/>
                <a:sym typeface="Open Sans"/>
              </a:rPr>
              <a:t> is the advisor to the Rector at MEF University. Caroline previously held the position of Director of the Center of Research and Best Practices for Learning and Teaching (CELT) at MEF University. She also teaches on the Faculty of Education. She has taught, trained and managed in schools and universities in her twenty-year career. She holds a BSc in Geology, MSc in TESOL, MA in Technology and Learning Design, and a PhD in Applied Linguistics.</a:t>
            </a:r>
            <a:endParaRPr sz="1100">
              <a:solidFill>
                <a:srgbClr val="3A405B"/>
              </a:solidFill>
              <a:latin typeface="Open Sans"/>
              <a:ea typeface="Open Sans"/>
              <a:cs typeface="Open Sans"/>
              <a:sym typeface="Open Sans"/>
            </a:endParaRPr>
          </a:p>
          <a:p>
            <a:pPr indent="0" lvl="0" marL="0" rtl="0" algn="l">
              <a:lnSpc>
                <a:spcPct val="115000"/>
              </a:lnSpc>
              <a:spcBef>
                <a:spcPts val="1200"/>
              </a:spcBef>
              <a:spcAft>
                <a:spcPts val="0"/>
              </a:spcAft>
              <a:buNone/>
            </a:pPr>
            <a:r>
              <a:rPr b="1" lang="en" sz="1100">
                <a:solidFill>
                  <a:srgbClr val="3A405B"/>
                </a:solidFill>
                <a:latin typeface="Open Sans"/>
                <a:ea typeface="Open Sans"/>
                <a:cs typeface="Open Sans"/>
                <a:sym typeface="Open Sans"/>
              </a:rPr>
              <a:t>Juli Ross-Kleinmann </a:t>
            </a:r>
            <a:r>
              <a:rPr lang="en" sz="1100">
                <a:solidFill>
                  <a:srgbClr val="3A405B"/>
                </a:solidFill>
                <a:latin typeface="Open Sans"/>
                <a:ea typeface="Open Sans"/>
                <a:cs typeface="Open Sans"/>
                <a:sym typeface="Open Sans"/>
              </a:rPr>
              <a:t>is an experienced Administrator/ Instructional Specialist who has worked in primary, secondary, and higher education. Skilled in, authentically integrating educational technology. professional development, curriculum planning, instructional design, and organizational leadership. Juli has a Master of Science in Education (Administration &amp; Supervision) focused in Elementary and Middle School Administration/Principalship from Fordham University. She served for three years on the board of ISTE and is an ISTE Certified Educator.</a:t>
            </a:r>
            <a:endParaRPr sz="1100">
              <a:solidFill>
                <a:srgbClr val="3A405B"/>
              </a:solidFill>
              <a:latin typeface="Open Sans"/>
              <a:ea typeface="Open Sans"/>
              <a:cs typeface="Open Sans"/>
              <a:sym typeface="Open Sans"/>
            </a:endParaRPr>
          </a:p>
          <a:p>
            <a:pPr indent="0" lvl="0" marL="0" rtl="0" algn="l">
              <a:lnSpc>
                <a:spcPct val="115000"/>
              </a:lnSpc>
              <a:spcBef>
                <a:spcPts val="1200"/>
              </a:spcBef>
              <a:spcAft>
                <a:spcPts val="0"/>
              </a:spcAft>
              <a:buNone/>
            </a:pPr>
            <a:r>
              <a:rPr b="1" lang="en" sz="1100">
                <a:solidFill>
                  <a:srgbClr val="3A405B"/>
                </a:solidFill>
                <a:latin typeface="Open Sans"/>
                <a:ea typeface="Open Sans"/>
                <a:cs typeface="Open Sans"/>
                <a:sym typeface="Open Sans"/>
              </a:rPr>
              <a:t>Dan Jones</a:t>
            </a:r>
            <a:r>
              <a:rPr lang="en" sz="1100">
                <a:solidFill>
                  <a:srgbClr val="3A405B"/>
                </a:solidFill>
                <a:latin typeface="Open Sans"/>
                <a:ea typeface="Open Sans"/>
                <a:cs typeface="Open Sans"/>
                <a:sym typeface="Open Sans"/>
              </a:rPr>
              <a:t> earned a BS in Middle Grades Education from Ashland University and a Master’s Degree in Curriculum and Instruction from American College of Education. Dan is an FLGI Master Teacher whose professional interests include e-learning and technology, as well as Project-Based Learning.</a:t>
            </a:r>
            <a:endParaRPr sz="1100">
              <a:solidFill>
                <a:srgbClr val="3A405B"/>
              </a:solidFill>
              <a:latin typeface="Open Sans"/>
              <a:ea typeface="Open Sans"/>
              <a:cs typeface="Open Sans"/>
              <a:sym typeface="Open Sans"/>
            </a:endParaRPr>
          </a:p>
          <a:p>
            <a:pPr indent="0" lvl="0" marL="0" rtl="0" algn="l">
              <a:lnSpc>
                <a:spcPct val="115000"/>
              </a:lnSpc>
              <a:spcBef>
                <a:spcPts val="1200"/>
              </a:spcBef>
              <a:spcAft>
                <a:spcPts val="1200"/>
              </a:spcAft>
              <a:buNone/>
            </a:pPr>
            <a:r>
              <a:rPr b="1" lang="en" sz="1100">
                <a:solidFill>
                  <a:srgbClr val="3A405B"/>
                </a:solidFill>
                <a:latin typeface="Open Sans"/>
                <a:ea typeface="Open Sans"/>
                <a:cs typeface="Open Sans"/>
                <a:sym typeface="Open Sans"/>
              </a:rPr>
              <a:t>Dr. Thomas Mennella</a:t>
            </a:r>
            <a:r>
              <a:rPr lang="en" sz="1100">
                <a:solidFill>
                  <a:srgbClr val="3A405B"/>
                </a:solidFill>
                <a:latin typeface="Open Sans"/>
                <a:ea typeface="Open Sans"/>
                <a:cs typeface="Open Sans"/>
                <a:sym typeface="Open Sans"/>
              </a:rPr>
              <a:t> has been an instructor in higher education for over ten years. Starting as a lecturer at the University of Massachusetts – Amherst, and then moving on to an Assistant Professorship at Delaware State University (DSU), Tom is now an Associate Professor at Western New England University in Springfield Massachusetts.</a:t>
            </a:r>
            <a:endParaRPr sz="1700">
              <a:solidFill>
                <a:srgbClr val="3A405B"/>
              </a:solidFill>
              <a:latin typeface="Open Sans"/>
              <a:ea typeface="Open Sans"/>
              <a:cs typeface="Open Sans"/>
              <a:sym typeface="Open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6"/>
          <p:cNvSpPr txBox="1"/>
          <p:nvPr/>
        </p:nvSpPr>
        <p:spPr>
          <a:xfrm>
            <a:off x="7876450" y="4783975"/>
            <a:ext cx="1228500" cy="22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600">
                <a:solidFill>
                  <a:srgbClr val="3EA95B"/>
                </a:solidFill>
                <a:latin typeface="Open Sans"/>
                <a:ea typeface="Open Sans"/>
                <a:cs typeface="Open Sans"/>
                <a:sym typeface="Open Sans"/>
              </a:rPr>
              <a:t>Power With Responsibility</a:t>
            </a:r>
            <a:endParaRPr sz="600">
              <a:solidFill>
                <a:srgbClr val="3EA95B"/>
              </a:solidFill>
            </a:endParaRPr>
          </a:p>
        </p:txBody>
      </p:sp>
      <p:pic>
        <p:nvPicPr>
          <p:cNvPr id="296" name="Google Shape;296;p36"/>
          <p:cNvPicPr preferRelativeResize="0"/>
          <p:nvPr/>
        </p:nvPicPr>
        <p:blipFill>
          <a:blip r:embed="rId3">
            <a:alphaModFix/>
          </a:blip>
          <a:stretch>
            <a:fillRect/>
          </a:stretch>
        </p:blipFill>
        <p:spPr>
          <a:xfrm>
            <a:off x="7987100" y="3819895"/>
            <a:ext cx="1007200" cy="1007225"/>
          </a:xfrm>
          <a:prstGeom prst="rect">
            <a:avLst/>
          </a:prstGeom>
          <a:noFill/>
          <a:ln>
            <a:noFill/>
          </a:ln>
        </p:spPr>
      </p:pic>
      <p:sp>
        <p:nvSpPr>
          <p:cNvPr id="297" name="Google Shape;297;p36"/>
          <p:cNvSpPr/>
          <p:nvPr/>
        </p:nvSpPr>
        <p:spPr>
          <a:xfrm>
            <a:off x="-688875" y="2193225"/>
            <a:ext cx="1077000" cy="948900"/>
          </a:xfrm>
          <a:prstGeom prst="flowChartDelay">
            <a:avLst/>
          </a:prstGeom>
          <a:solidFill>
            <a:srgbClr val="E44A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8" name="Google Shape;298;p36"/>
          <p:cNvSpPr/>
          <p:nvPr/>
        </p:nvSpPr>
        <p:spPr>
          <a:xfrm rot="5400000">
            <a:off x="6555350" y="-669875"/>
            <a:ext cx="1077000" cy="948900"/>
          </a:xfrm>
          <a:prstGeom prst="flowChartDelay">
            <a:avLst/>
          </a:prstGeom>
          <a:solidFill>
            <a:srgbClr val="F8BD1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9" name="Google Shape;299;p36"/>
          <p:cNvSpPr/>
          <p:nvPr/>
        </p:nvSpPr>
        <p:spPr>
          <a:xfrm rot="10800000">
            <a:off x="8796334" y="1347935"/>
            <a:ext cx="1077000" cy="948900"/>
          </a:xfrm>
          <a:prstGeom prst="flowChartDelay">
            <a:avLst/>
          </a:prstGeom>
          <a:solidFill>
            <a:srgbClr val="3EA95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0" name="Google Shape;300;p36"/>
          <p:cNvSpPr/>
          <p:nvPr/>
        </p:nvSpPr>
        <p:spPr>
          <a:xfrm rot="-5400000">
            <a:off x="733950" y="4806325"/>
            <a:ext cx="1077000" cy="948900"/>
          </a:xfrm>
          <a:prstGeom prst="flowChartDelay">
            <a:avLst/>
          </a:prstGeom>
          <a:solidFill>
            <a:srgbClr val="4B89EF">
              <a:alpha val="996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 id="301" name="Google Shape;301;p36"/>
          <p:cNvPicPr preferRelativeResize="0"/>
          <p:nvPr/>
        </p:nvPicPr>
        <p:blipFill>
          <a:blip r:embed="rId4">
            <a:alphaModFix/>
          </a:blip>
          <a:stretch>
            <a:fillRect/>
          </a:stretch>
        </p:blipFill>
        <p:spPr>
          <a:xfrm>
            <a:off x="152400" y="495475"/>
            <a:ext cx="152400" cy="152400"/>
          </a:xfrm>
          <a:prstGeom prst="rect">
            <a:avLst/>
          </a:prstGeom>
          <a:noFill/>
          <a:ln>
            <a:noFill/>
          </a:ln>
        </p:spPr>
      </p:pic>
      <p:sp>
        <p:nvSpPr>
          <p:cNvPr id="302" name="Google Shape;302;p36"/>
          <p:cNvSpPr txBox="1"/>
          <p:nvPr/>
        </p:nvSpPr>
        <p:spPr>
          <a:xfrm>
            <a:off x="603925" y="304800"/>
            <a:ext cx="79458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solidFill>
                  <a:srgbClr val="0000FF"/>
                </a:solidFill>
              </a:rPr>
              <a:t>“</a:t>
            </a:r>
            <a:r>
              <a:rPr lang="en" sz="1600">
                <a:solidFill>
                  <a:srgbClr val="0000FF"/>
                </a:solidFill>
              </a:rPr>
              <a:t>It perplexes me when educators frequently raise concerns about online privacy, given that most schools utilize internet-based communication systems. Virtually every school employs a phone system that operates over the internet. Similarly, our email systems are hosted online, handling both local and distant communications. We even rely on platforms like Google Docs and Google Drive to store sensitive student data. Additionally, we use online software for IEP management. So, why does AI usage specifically become the primary point of contention regarding privacy? I would love to hear your views or am I missing the boat. (My wife says I miss it frequently)”</a:t>
            </a:r>
            <a:endParaRPr sz="1600">
              <a:solidFill>
                <a:srgbClr val="0000FF"/>
              </a:solidFill>
            </a:endParaRPr>
          </a:p>
          <a:p>
            <a:pPr indent="0" lvl="0" marL="0" rtl="0" algn="l">
              <a:spcBef>
                <a:spcPts val="0"/>
              </a:spcBef>
              <a:spcAft>
                <a:spcPts val="0"/>
              </a:spcAft>
              <a:buNone/>
            </a:pPr>
            <a:r>
              <a:t/>
            </a:r>
            <a:endParaRPr sz="1600">
              <a:solidFill>
                <a:srgbClr val="0000FF"/>
              </a:solidFill>
            </a:endParaRPr>
          </a:p>
          <a:p>
            <a:pPr indent="-330200" lvl="0" marL="457200" rtl="0" algn="l">
              <a:spcBef>
                <a:spcPts val="0"/>
              </a:spcBef>
              <a:spcAft>
                <a:spcPts val="0"/>
              </a:spcAft>
              <a:buClr>
                <a:srgbClr val="0000FF"/>
              </a:buClr>
              <a:buSzPts val="1600"/>
              <a:buChar char="-"/>
            </a:pPr>
            <a:r>
              <a:rPr lang="en" sz="1600">
                <a:solidFill>
                  <a:srgbClr val="0000FF"/>
                </a:solidFill>
              </a:rPr>
              <a:t>Jeff Swisher (teacher)</a:t>
            </a:r>
            <a:endParaRPr sz="1600">
              <a:solidFill>
                <a:srgbClr val="0000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