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7" r:id="rId2"/>
  </p:sldMasterIdLst>
  <p:notesMasterIdLst>
    <p:notesMasterId r:id="rId61"/>
  </p:notesMasterIdLst>
  <p:sldIdLst>
    <p:sldId id="3576" r:id="rId3"/>
    <p:sldId id="2238" r:id="rId4"/>
    <p:sldId id="3579" r:id="rId5"/>
    <p:sldId id="3580" r:id="rId6"/>
    <p:sldId id="2198" r:id="rId7"/>
    <p:sldId id="3553" r:id="rId8"/>
    <p:sldId id="3568" r:id="rId9"/>
    <p:sldId id="3554" r:id="rId10"/>
    <p:sldId id="3555" r:id="rId11"/>
    <p:sldId id="3556" r:id="rId12"/>
    <p:sldId id="3557" r:id="rId13"/>
    <p:sldId id="3558" r:id="rId14"/>
    <p:sldId id="3559" r:id="rId15"/>
    <p:sldId id="3560" r:id="rId16"/>
    <p:sldId id="3561" r:id="rId17"/>
    <p:sldId id="3562" r:id="rId18"/>
    <p:sldId id="3563" r:id="rId19"/>
    <p:sldId id="3564" r:id="rId20"/>
    <p:sldId id="3566" r:id="rId21"/>
    <p:sldId id="3567" r:id="rId22"/>
    <p:sldId id="2202" r:id="rId23"/>
    <p:sldId id="2203" r:id="rId24"/>
    <p:sldId id="2394" r:id="rId25"/>
    <p:sldId id="2395" r:id="rId26"/>
    <p:sldId id="310" r:id="rId27"/>
    <p:sldId id="3274" r:id="rId28"/>
    <p:sldId id="2986" r:id="rId29"/>
    <p:sldId id="2987" r:id="rId30"/>
    <p:sldId id="2988" r:id="rId31"/>
    <p:sldId id="2213" r:id="rId32"/>
    <p:sldId id="2214" r:id="rId33"/>
    <p:sldId id="2216" r:id="rId34"/>
    <p:sldId id="3577" r:id="rId35"/>
    <p:sldId id="368" r:id="rId36"/>
    <p:sldId id="3582" r:id="rId37"/>
    <p:sldId id="3570" r:id="rId38"/>
    <p:sldId id="3571" r:id="rId39"/>
    <p:sldId id="3578" r:id="rId40"/>
    <p:sldId id="2290" r:id="rId41"/>
    <p:sldId id="2222" r:id="rId42"/>
    <p:sldId id="2226" r:id="rId43"/>
    <p:sldId id="562" r:id="rId44"/>
    <p:sldId id="791" r:id="rId45"/>
    <p:sldId id="794" r:id="rId46"/>
    <p:sldId id="797" r:id="rId47"/>
    <p:sldId id="3573" r:id="rId48"/>
    <p:sldId id="2228" r:id="rId49"/>
    <p:sldId id="2230" r:id="rId50"/>
    <p:sldId id="2310" r:id="rId51"/>
    <p:sldId id="2348" r:id="rId52"/>
    <p:sldId id="2349" r:id="rId53"/>
    <p:sldId id="2234" r:id="rId54"/>
    <p:sldId id="2235" r:id="rId55"/>
    <p:sldId id="2132" r:id="rId56"/>
    <p:sldId id="2163" r:id="rId57"/>
    <p:sldId id="3574" r:id="rId58"/>
    <p:sldId id="3581" r:id="rId59"/>
    <p:sldId id="2236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2CF035-AA50-DC94-688B-9377E818EE49}" name="Contesse,Valentina A" initials="CA" userId="S::valufgator@ufl.edu::66806d4e-fd53-4162-bb2b-dfd5f9123657" providerId="AD"/>
  <p188:author id="{E71CE4EF-5F63-C309-1C8F-AD9BED01D6EA}" name="Alyssa Ricke" initials="AR" userId="S::alychickq22@ufl.edu::36f174c9-250d-4433-864f-f7349753d0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629F"/>
    <a:srgbClr val="2F6FA9"/>
    <a:srgbClr val="E15436"/>
    <a:srgbClr val="25B0A7"/>
    <a:srgbClr val="AE382B"/>
    <a:srgbClr val="252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65"/>
    <p:restoredTop sz="70991"/>
  </p:normalViewPr>
  <p:slideViewPr>
    <p:cSldViewPr snapToGrid="0" snapToObjects="1">
      <p:cViewPr varScale="1">
        <p:scale>
          <a:sx n="65" d="100"/>
          <a:sy n="65" d="100"/>
        </p:scale>
        <p:origin x="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8/10/relationships/authors" Target="author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DBB2B-03B0-BA4D-8766-8EF49B89551B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B05D2-5D65-874B-87C6-2AEC7FA940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See </a:t>
            </a:r>
            <a:r>
              <a:rPr lang="en-US" i="1" dirty="0"/>
              <a:t>UFLI Foundations</a:t>
            </a:r>
            <a:r>
              <a:rPr lang="en-US" i="0" dirty="0"/>
              <a:t> lesson plan Step 1 for phonemic awareness activity.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1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See </a:t>
            </a:r>
            <a:r>
              <a:rPr lang="en-US" i="1" dirty="0"/>
              <a:t>UFLI Foundations</a:t>
            </a:r>
            <a:r>
              <a:rPr lang="en-US" i="0" dirty="0"/>
              <a:t> lesson plan Step 1 for phonemic awareness activity.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386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See </a:t>
            </a:r>
            <a:r>
              <a:rPr lang="en-US" i="1" dirty="0"/>
              <a:t>UFLI Foundations</a:t>
            </a:r>
            <a:r>
              <a:rPr lang="en-US" i="0" dirty="0"/>
              <a:t> lesson plan Step 1 for phonemic awareness activity.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26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2 for student phoneme responses.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25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4 for blending drill word chain and grid. </a:t>
            </a:r>
          </a:p>
          <a:p>
            <a:r>
              <a:rPr lang="en-US" i="0" dirty="0"/>
              <a:t>Visit </a:t>
            </a:r>
            <a:r>
              <a:rPr lang="en-US" i="0" dirty="0" err="1"/>
              <a:t>ufliteracy.org</a:t>
            </a:r>
            <a:r>
              <a:rPr lang="en-US" i="0" dirty="0"/>
              <a:t> to access the Blending Board 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87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5 for recommended teacher language and activities to introduce the new concept.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4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words with the /z/ sound 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1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A6AD36-4AF6-4461-B05D-03557165F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268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Handwriting paper for letter formation practice. Use as needed. </a:t>
            </a:r>
          </a:p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manual for more information about letter formation.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A074AC-762B-9746-B87C-BF70D76B6A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06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dirty="0"/>
              <a:t>lesson plan Step 5 for words to spell.</a:t>
            </a:r>
          </a:p>
          <a:p>
            <a:r>
              <a:rPr lang="en-US" dirty="0"/>
              <a:t>Handwriting paper to model spelling.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908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dirty="0"/>
              <a:t>lesson plan Step 5 for words to spell.</a:t>
            </a:r>
          </a:p>
          <a:p>
            <a:r>
              <a:rPr lang="en-US" dirty="0"/>
              <a:t>Handwriting paper for guided spelling practice.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185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5 for recommended teacher language and activities to review the new concept.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158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5 for recommended teacher language and activities to review the new concept.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109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A6AD36-4AF6-4461-B05D-03557165F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360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6 for word work activity. </a:t>
            </a:r>
          </a:p>
          <a:p>
            <a:r>
              <a:rPr lang="en-US" i="0" dirty="0"/>
              <a:t>Visit </a:t>
            </a:r>
            <a:r>
              <a:rPr lang="en-US" i="0" dirty="0" err="1"/>
              <a:t>ufliteracy.org</a:t>
            </a:r>
            <a:r>
              <a:rPr lang="en-US" i="0" dirty="0"/>
              <a:t> to access the Word Work Mat apps.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49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7 for irregular word activities.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The white rectangle under each word may be used in editing mode. Cover the heart and square icons then reveal them one at a time during instruction.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260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00" dirty="0"/>
              <a:t>Lesson 13+</a:t>
            </a:r>
          </a:p>
          <a:p>
            <a:endParaRPr lang="en-US" sz="1900" dirty="0"/>
          </a:p>
          <a:p>
            <a:r>
              <a:rPr lang="en-US" sz="1900" dirty="0"/>
              <a:t>AI </a:t>
            </a:r>
            <a:r>
              <a:rPr lang="en-US" sz="2000" dirty="0"/>
              <a:t>represents</a:t>
            </a:r>
            <a:r>
              <a:rPr lang="en-US" sz="1900" dirty="0"/>
              <a:t> the /</a:t>
            </a:r>
            <a:r>
              <a:rPr lang="en-US" sz="1900" dirty="0" err="1"/>
              <a:t>ĕ</a:t>
            </a:r>
            <a:r>
              <a:rPr lang="en-US" sz="1900" dirty="0"/>
              <a:t>/ sound.</a:t>
            </a:r>
          </a:p>
          <a:p>
            <a:endParaRPr lang="en-US" sz="19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i="0" dirty="0"/>
              <a:t>The white rectangle under the word may be used in editing mode. Cover the heart and square icons then reveal them one at a time during instruction. </a:t>
            </a:r>
            <a:endParaRPr lang="en-US" sz="2000" b="0" dirty="0"/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79582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 15+</a:t>
            </a:r>
          </a:p>
          <a:p>
            <a:endParaRPr lang="en-US" dirty="0"/>
          </a:p>
          <a:p>
            <a:r>
              <a:rPr lang="en-US" dirty="0"/>
              <a:t>O represents the /</a:t>
            </a:r>
            <a:r>
              <a:rPr lang="en-US" b="0" dirty="0" err="1"/>
              <a:t>ū</a:t>
            </a:r>
            <a:r>
              <a:rPr lang="en-US" b="0" dirty="0"/>
              <a:t>/</a:t>
            </a:r>
            <a:r>
              <a:rPr lang="en-US" b="1" dirty="0"/>
              <a:t> </a:t>
            </a:r>
            <a:r>
              <a:rPr lang="en-US" b="0" dirty="0"/>
              <a:t>sound.</a:t>
            </a:r>
          </a:p>
          <a:p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The white rectangle under the word may be used in editing mode. Cover the heart and square icons then reveal them one at a time during instruction. </a:t>
            </a:r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56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 15+</a:t>
            </a:r>
          </a:p>
          <a:p>
            <a:endParaRPr lang="en-US" dirty="0"/>
          </a:p>
          <a:p>
            <a:r>
              <a:rPr lang="en-US" dirty="0"/>
              <a:t>O represents the /</a:t>
            </a:r>
            <a:r>
              <a:rPr lang="en-US" b="0" dirty="0" err="1"/>
              <a:t>ū</a:t>
            </a:r>
            <a:r>
              <a:rPr lang="en-US" b="0" dirty="0"/>
              <a:t>/</a:t>
            </a:r>
            <a:r>
              <a:rPr lang="en-US" b="1" dirty="0"/>
              <a:t> </a:t>
            </a:r>
            <a:r>
              <a:rPr lang="en-US" b="0" dirty="0"/>
              <a:t>sound.</a:t>
            </a:r>
          </a:p>
          <a:p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The white rectangle under the word may be used in editing mode. Cover the heart and square icons then reveal them one at a time during instruction. </a:t>
            </a:r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409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 17+</a:t>
            </a:r>
          </a:p>
          <a:p>
            <a:endParaRPr lang="en-US" dirty="0"/>
          </a:p>
          <a:p>
            <a:r>
              <a:rPr lang="en-US" dirty="0"/>
              <a:t>O represents the /</a:t>
            </a:r>
            <a:r>
              <a:rPr lang="en-US" dirty="0" err="1"/>
              <a:t>ŭ</a:t>
            </a:r>
            <a:r>
              <a:rPr lang="en-US" dirty="0"/>
              <a:t>/ sound.</a:t>
            </a:r>
          </a:p>
          <a:p>
            <a:r>
              <a:rPr lang="en-US" dirty="0"/>
              <a:t>F represents the /v/ sound.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The white rectangle under the word may be used in editing mode. Cover the heart and square icons then reveal them one at a time during instruction. </a:t>
            </a:r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79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Lessons 19-84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*Temporarily irregular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EE /</a:t>
            </a:r>
            <a:r>
              <a:rPr lang="en-US" dirty="0" err="1"/>
              <a:t>ē</a:t>
            </a:r>
            <a:r>
              <a:rPr lang="en-US" dirty="0"/>
              <a:t>/ has not been introduced yet.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The white rectangle under the word may be used in editing mode. Cover the heart and square icons then reveal them one at a time during instruction. 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369F00-BCEC-4AC3-8676-50B50AB78CE9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9936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Handwriting paper for irregular word spelling practice. Use as needed. </a:t>
            </a:r>
          </a:p>
          <a:p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manual for more information about reviewing irregular words.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295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lesson plan Step 8 for connected text activities.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79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dirty="0"/>
              <a:t>lesson plan Step 8 for sentences to write.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02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</a:t>
            </a:r>
            <a:r>
              <a:rPr lang="en-US" i="1" dirty="0"/>
              <a:t>UFLI Foundations </a:t>
            </a:r>
            <a:r>
              <a:rPr lang="en-US" i="0" dirty="0"/>
              <a:t>decodable text is provided here. </a:t>
            </a:r>
            <a:r>
              <a:rPr lang="en-US" dirty="0"/>
              <a:t>See </a:t>
            </a:r>
            <a:r>
              <a:rPr lang="en-US" i="1" dirty="0"/>
              <a:t>UFLI Foundations </a:t>
            </a:r>
            <a:r>
              <a:rPr lang="en-US" i="0" dirty="0"/>
              <a:t>decodable text guide for additional </a:t>
            </a:r>
            <a:r>
              <a:rPr lang="en-US" i="0"/>
              <a:t>text options.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05D2-5D65-874B-87C6-2AEC7FA940C5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895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B05D2-5D65-874B-87C6-2AEC7FA940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389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B05D2-5D65-874B-87C6-2AEC7FA940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28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B05D2-5D65-874B-87C6-2AEC7FA940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002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8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45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7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9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00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0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eme plac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99EF16-56B5-1649-F5CD-13679B102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0AEFEE-EF90-0E3F-EC7B-EDB5A038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42E29-E8B4-5D87-27AB-669EEAC7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EE577F-6433-E44B-58E8-54EA2F88E6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87AA01-1ABE-44D3-1084-0861B08C9104}"/>
              </a:ext>
            </a:extLst>
          </p:cNvPr>
          <p:cNvSpPr/>
          <p:nvPr userDrawn="1"/>
        </p:nvSpPr>
        <p:spPr>
          <a:xfrm>
            <a:off x="3569480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18A61A-CC23-689E-638A-3209DADB7A2E}"/>
              </a:ext>
            </a:extLst>
          </p:cNvPr>
          <p:cNvSpPr/>
          <p:nvPr userDrawn="1"/>
        </p:nvSpPr>
        <p:spPr>
          <a:xfrm>
            <a:off x="6030811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550B0D-B596-6412-53D3-21AA2CE31D43}"/>
              </a:ext>
            </a:extLst>
          </p:cNvPr>
          <p:cNvSpPr/>
          <p:nvPr userDrawn="1"/>
        </p:nvSpPr>
        <p:spPr>
          <a:xfrm>
            <a:off x="1144010" y="4668556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F9BE56-7EEF-9E8F-9D8B-EEC719DC98EF}"/>
              </a:ext>
            </a:extLst>
          </p:cNvPr>
          <p:cNvSpPr txBox="1"/>
          <p:nvPr userDrawn="1"/>
        </p:nvSpPr>
        <p:spPr>
          <a:xfrm>
            <a:off x="1486733" y="4770053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beginning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E7D877-E495-775F-96D8-DFD037ECC522}"/>
              </a:ext>
            </a:extLst>
          </p:cNvPr>
          <p:cNvSpPr txBox="1"/>
          <p:nvPr userDrawn="1"/>
        </p:nvSpPr>
        <p:spPr>
          <a:xfrm>
            <a:off x="4090938" y="4770053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middle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B5843F-EA74-38CC-DD4C-9357DC16C2A3}"/>
              </a:ext>
            </a:extLst>
          </p:cNvPr>
          <p:cNvSpPr txBox="1"/>
          <p:nvPr userDrawn="1"/>
        </p:nvSpPr>
        <p:spPr>
          <a:xfrm>
            <a:off x="6715775" y="4781626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end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DC2A01-7E68-F82C-516A-8B87DA245F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8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slidesh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FBFA2E-2C7E-B24B-5A1F-6C8E106F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04AB0A-683E-598E-DFB1-83C266B1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A0AB0-4D66-462D-3BAB-34FB14AB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8D3C08-D752-B70E-E19F-AA224C33E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B0AE0F-2064-8114-03F5-6807F761EC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EA9F29-680B-FDF7-9D67-80B79047E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E727A-3B5F-5C9C-BC3B-F3D69A9A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01BF9-2CBD-3ACA-A38D-4631041C9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3A3DC1-C346-050C-57B0-71B7B4A20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78B93A-7FD5-375C-DF26-8B528D16EE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94775" y="6345444"/>
            <a:ext cx="34336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7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CD2AF-2D46-C947-B29A-40A80EE7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367F0-7D00-CFCC-2FC5-A555753E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9F062-9342-A1BD-342A-0C0E5895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EA588C-9DC8-220A-19CC-519DF3186D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7E23C5-8E25-EA00-FEB1-564BEE52EE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64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346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117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40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25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905FE3-04FD-A215-32C3-948721EB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A7682A-6A4C-49B5-868D-7260A2C1560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3/12/24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3AFF5-E1B6-D26F-0D3D-074C782C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05DE54-3282-EE4C-3752-F4D2D50E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CE1B1-4751-4057-BEBB-A535099F4E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D63468-B6A7-5A43-B845-AA81A3A6A1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04C5D-871E-ADEC-53D7-9DA9F9A6A8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93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759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64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033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909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30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507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82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eme plac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99EF16-56B5-1649-F5CD-13679B102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0AEFEE-EF90-0E3F-EC7B-EDB5A038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42E29-E8B4-5D87-27AB-669EEAC7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EE577F-6433-E44B-58E8-54EA2F88E6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87AA01-1ABE-44D3-1084-0861B08C9104}"/>
              </a:ext>
            </a:extLst>
          </p:cNvPr>
          <p:cNvSpPr/>
          <p:nvPr userDrawn="1"/>
        </p:nvSpPr>
        <p:spPr>
          <a:xfrm>
            <a:off x="3569480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18A61A-CC23-689E-638A-3209DADB7A2E}"/>
              </a:ext>
            </a:extLst>
          </p:cNvPr>
          <p:cNvSpPr/>
          <p:nvPr userDrawn="1"/>
        </p:nvSpPr>
        <p:spPr>
          <a:xfrm>
            <a:off x="6030811" y="4664508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550B0D-B596-6412-53D3-21AA2CE31D43}"/>
              </a:ext>
            </a:extLst>
          </p:cNvPr>
          <p:cNvSpPr/>
          <p:nvPr userDrawn="1"/>
        </p:nvSpPr>
        <p:spPr>
          <a:xfrm>
            <a:off x="1144010" y="4668556"/>
            <a:ext cx="2005038" cy="83324"/>
          </a:xfrm>
          <a:prstGeom prst="rect">
            <a:avLst/>
          </a:prstGeom>
          <a:solidFill>
            <a:srgbClr val="2C6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F9BE56-7EEF-9E8F-9D8B-EEC719DC98EF}"/>
              </a:ext>
            </a:extLst>
          </p:cNvPr>
          <p:cNvSpPr txBox="1"/>
          <p:nvPr userDrawn="1"/>
        </p:nvSpPr>
        <p:spPr>
          <a:xfrm>
            <a:off x="1486733" y="4770053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beginning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E7D877-E495-775F-96D8-DFD037ECC522}"/>
              </a:ext>
            </a:extLst>
          </p:cNvPr>
          <p:cNvSpPr txBox="1"/>
          <p:nvPr userDrawn="1"/>
        </p:nvSpPr>
        <p:spPr>
          <a:xfrm>
            <a:off x="4090938" y="4770053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middle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B5843F-EA74-38CC-DD4C-9357DC16C2A3}"/>
              </a:ext>
            </a:extLst>
          </p:cNvPr>
          <p:cNvSpPr txBox="1"/>
          <p:nvPr userDrawn="1"/>
        </p:nvSpPr>
        <p:spPr>
          <a:xfrm>
            <a:off x="6715775" y="4781626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end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DC2A01-7E68-F82C-516A-8B87DA245F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63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slidesh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FBFA2E-2C7E-B24B-5A1F-6C8E106F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04AB0A-683E-598E-DFB1-83C266B1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A0AB0-4D66-462D-3BAB-34FB14AB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8D3C08-D752-B70E-E19F-AA224C33E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B0AE0F-2064-8114-03F5-6807F761EC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87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EA9F29-680B-FDF7-9D67-80B79047E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E727A-3B5F-5C9C-BC3B-F3D69A9A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01BF9-2CBD-3ACA-A38D-4631041C9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3A3DC1-C346-050C-57B0-71B7B4A20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78B93A-7FD5-375C-DF26-8B528D16EE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94775" y="6345444"/>
            <a:ext cx="34336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25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CD2AF-2D46-C947-B29A-40A80EE7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367F0-7D00-CFCC-2FC5-A555753E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9F062-9342-A1BD-342A-0C0E5895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EA588C-9DC8-220A-19CC-519DF3186D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7E23C5-8E25-EA00-FEB1-564BEE52EE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82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62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787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092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49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39E604-6A08-1816-597D-0FE0E24F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F94B8-0136-267C-E303-DA682C5B8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914F7C-9A70-995E-2EE1-4BA50E707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A8B4E-EA88-8946-729D-27C2FDC8DE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1617" y="112541"/>
            <a:ext cx="2620762" cy="28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7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50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2" r:id="rId9"/>
    <p:sldLayoutId id="2147483673" r:id="rId10"/>
    <p:sldLayoutId id="2147483675" r:id="rId11"/>
    <p:sldLayoutId id="2147483668" r:id="rId12"/>
    <p:sldLayoutId id="2147483669" r:id="rId13"/>
    <p:sldLayoutId id="2147483670" r:id="rId14"/>
    <p:sldLayoutId id="2147483671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293B-7FD6-2A49-801F-A90DF30EFDFD}" type="datetimeFigureOut">
              <a:rPr lang="en-US" smtClean="0"/>
              <a:t>3/12/24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1244-C620-8347-9C8C-F0DFE93F2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53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fireworks-new-year-s-eve-sparkler-1993221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fireworks-new-year-s-eve-sparkler-199322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930026-AAD1-2EBE-21F9-2CCCC3ED1479}"/>
              </a:ext>
            </a:extLst>
          </p:cNvPr>
          <p:cNvSpPr txBox="1"/>
          <p:nvPr/>
        </p:nvSpPr>
        <p:spPr>
          <a:xfrm>
            <a:off x="910156" y="2933280"/>
            <a:ext cx="7323685" cy="16550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4800" b="1" dirty="0">
                <a:solidFill>
                  <a:srgbClr val="E05436"/>
                </a:solidFill>
                <a:latin typeface="Century Gothic" panose="020B0502020202020204" pitchFamily="34" charset="0"/>
              </a:rPr>
              <a:t>Lesson 21</a:t>
            </a:r>
          </a:p>
          <a:p>
            <a:pPr algn="ctr"/>
            <a:r>
              <a:rPr lang="en-US" sz="4800" b="1" dirty="0">
                <a:solidFill>
                  <a:srgbClr val="E05436"/>
                </a:solidFill>
                <a:latin typeface="Century Gothic" panose="020B0502020202020204" pitchFamily="34" charset="0"/>
              </a:rPr>
              <a:t>-s /z/</a:t>
            </a:r>
          </a:p>
        </p:txBody>
      </p:sp>
    </p:spTree>
    <p:extLst>
      <p:ext uri="{BB962C8B-B14F-4D97-AF65-F5344CB8AC3E}">
        <p14:creationId xmlns:p14="http://schemas.microsoft.com/office/powerpoint/2010/main" val="48024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603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A5E8A8-F7C0-7E19-4BBA-B5882C857997}"/>
              </a:ext>
            </a:extLst>
          </p:cNvPr>
          <p:cNvSpPr txBox="1"/>
          <p:nvPr/>
        </p:nvSpPr>
        <p:spPr>
          <a:xfrm>
            <a:off x="484094" y="1761565"/>
            <a:ext cx="8269941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I’m going to give you some sounds, tell me what word it is….</a:t>
            </a:r>
          </a:p>
        </p:txBody>
      </p:sp>
    </p:spTree>
    <p:extLst>
      <p:ext uri="{BB962C8B-B14F-4D97-AF65-F5344CB8AC3E}">
        <p14:creationId xmlns:p14="http://schemas.microsoft.com/office/powerpoint/2010/main" val="1654011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A5E8A8-F7C0-7E19-4BBA-B5882C857997}"/>
              </a:ext>
            </a:extLst>
          </p:cNvPr>
          <p:cNvSpPr txBox="1"/>
          <p:nvPr/>
        </p:nvSpPr>
        <p:spPr>
          <a:xfrm>
            <a:off x="484094" y="1761565"/>
            <a:ext cx="8269941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I’m going to tell you a word and I want you to finger stretch it for me…</a:t>
            </a:r>
          </a:p>
        </p:txBody>
      </p:sp>
    </p:spTree>
    <p:extLst>
      <p:ext uri="{BB962C8B-B14F-4D97-AF65-F5344CB8AC3E}">
        <p14:creationId xmlns:p14="http://schemas.microsoft.com/office/powerpoint/2010/main" val="322243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CA3542-CB9B-0466-15AE-60358D027A9B}"/>
              </a:ext>
            </a:extLst>
          </p:cNvPr>
          <p:cNvSpPr txBox="1"/>
          <p:nvPr/>
        </p:nvSpPr>
        <p:spPr>
          <a:xfrm>
            <a:off x="121024" y="1815351"/>
            <a:ext cx="8848163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With each letter </a:t>
            </a:r>
          </a:p>
          <a:p>
            <a:pPr algn="ctr"/>
            <a:r>
              <a:rPr lang="en-US" sz="6600" dirty="0"/>
              <a:t>I want you to tell me the </a:t>
            </a:r>
          </a:p>
          <a:p>
            <a:pPr algn="ctr"/>
            <a:r>
              <a:rPr lang="en-US" sz="6600" dirty="0"/>
              <a:t>letter and the sound. </a:t>
            </a:r>
          </a:p>
        </p:txBody>
      </p:sp>
    </p:spTree>
    <p:extLst>
      <p:ext uri="{BB962C8B-B14F-4D97-AF65-F5344CB8AC3E}">
        <p14:creationId xmlns:p14="http://schemas.microsoft.com/office/powerpoint/2010/main" val="226483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s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5339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e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5501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b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389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g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9781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u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758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c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5193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d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9763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o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896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solidFill>
                  <a:schemeClr val="dk1"/>
                </a:solidFill>
                <a:latin typeface="Century Gothic"/>
                <a:ea typeface="Calibri"/>
                <a:cs typeface="Calibri"/>
                <a:sym typeface="Century Gothic"/>
              </a:rPr>
              <a:t>n</a:t>
            </a:r>
            <a:endParaRPr sz="23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1488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latin typeface="Century Gothic" panose="020B0502020202020204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54261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latin typeface="Century Gothic" panose="020B0502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702828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latin typeface="Century Gothic" panose="020B05020202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80731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latin typeface="Century Gothic" panose="020B0502020202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523852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latin typeface="Century Gothic" panose="020B0502020202020204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312016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;p6">
            <a:extLst>
              <a:ext uri="{FF2B5EF4-FFF2-40B4-BE49-F238E27FC236}">
                <a16:creationId xmlns:a16="http://schemas.microsoft.com/office/drawing/2014/main" id="{25D16239-BF22-9311-E0AE-84FEA44289C7}"/>
              </a:ext>
            </a:extLst>
          </p:cNvPr>
          <p:cNvSpPr/>
          <p:nvPr/>
        </p:nvSpPr>
        <p:spPr>
          <a:xfrm>
            <a:off x="0" y="1174559"/>
            <a:ext cx="9144000" cy="450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3900" b="1" dirty="0">
                <a:latin typeface="Century Gothic" panose="020B0502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46628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EE68F7-04AE-E0DA-327D-2A4C6F09506E}"/>
              </a:ext>
            </a:extLst>
          </p:cNvPr>
          <p:cNvSpPr txBox="1"/>
          <p:nvPr/>
        </p:nvSpPr>
        <p:spPr>
          <a:xfrm>
            <a:off x="470647" y="1669437"/>
            <a:ext cx="8202706" cy="3877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Get White Boards with Lines</a:t>
            </a:r>
          </a:p>
          <a:p>
            <a:pPr algn="ctr"/>
            <a:endParaRPr lang="en-US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I want you to write this word. Finger Stretch it to help you match the sounds and letters.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Now we are going to blend all the letters together to say the word.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(make write 3 times for extra practice)</a:t>
            </a:r>
          </a:p>
        </p:txBody>
      </p:sp>
    </p:spTree>
    <p:extLst>
      <p:ext uri="{BB962C8B-B14F-4D97-AF65-F5344CB8AC3E}">
        <p14:creationId xmlns:p14="http://schemas.microsoft.com/office/powerpoint/2010/main" val="3902577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4AAEB5-0936-BA7B-5BB8-AF662F913A6B}"/>
              </a:ext>
            </a:extLst>
          </p:cNvPr>
          <p:cNvSpPr txBox="1"/>
          <p:nvPr/>
        </p:nvSpPr>
        <p:spPr>
          <a:xfrm>
            <a:off x="1114425" y="2460117"/>
            <a:ext cx="7286625" cy="228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60CC00-DF58-BF82-BAB1-027A5E556866}"/>
              </a:ext>
            </a:extLst>
          </p:cNvPr>
          <p:cNvSpPr/>
          <p:nvPr/>
        </p:nvSpPr>
        <p:spPr>
          <a:xfrm>
            <a:off x="3664610" y="2564962"/>
            <a:ext cx="1814779" cy="1728075"/>
          </a:xfrm>
          <a:prstGeom prst="rect">
            <a:avLst/>
          </a:prstGeom>
          <a:solidFill>
            <a:srgbClr val="2F6FA9">
              <a:alpha val="29804"/>
            </a:srgbClr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230AA8-5D71-F038-EF88-BC2D8CFB4D0A}"/>
              </a:ext>
            </a:extLst>
          </p:cNvPr>
          <p:cNvSpPr txBox="1"/>
          <p:nvPr/>
        </p:nvSpPr>
        <p:spPr>
          <a:xfrm>
            <a:off x="1248508" y="1899138"/>
            <a:ext cx="6840415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/>
                </a:solidFill>
                <a:latin typeface="BMD Aberforth" pitchFamily="2" charset="0"/>
              </a:rPr>
              <a:t>Ready to learn something new?</a:t>
            </a:r>
          </a:p>
        </p:txBody>
      </p:sp>
    </p:spTree>
    <p:extLst>
      <p:ext uri="{BB962C8B-B14F-4D97-AF65-F5344CB8AC3E}">
        <p14:creationId xmlns:p14="http://schemas.microsoft.com/office/powerpoint/2010/main" val="4290778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39;p35">
            <a:extLst>
              <a:ext uri="{FF2B5EF4-FFF2-40B4-BE49-F238E27FC236}">
                <a16:creationId xmlns:a16="http://schemas.microsoft.com/office/drawing/2014/main" id="{39CAB5D7-891B-69C7-FE5B-8BAE730D2F12}"/>
              </a:ext>
            </a:extLst>
          </p:cNvPr>
          <p:cNvSpPr txBox="1"/>
          <p:nvPr/>
        </p:nvSpPr>
        <p:spPr>
          <a:xfrm>
            <a:off x="2512280" y="957552"/>
            <a:ext cx="4119440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fans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9;p35">
            <a:extLst>
              <a:ext uri="{FF2B5EF4-FFF2-40B4-BE49-F238E27FC236}">
                <a16:creationId xmlns:a16="http://schemas.microsoft.com/office/drawing/2014/main" id="{7313D043-C505-B2AB-0F5B-0A735365A358}"/>
              </a:ext>
            </a:extLst>
          </p:cNvPr>
          <p:cNvSpPr txBox="1"/>
          <p:nvPr/>
        </p:nvSpPr>
        <p:spPr>
          <a:xfrm>
            <a:off x="2159654" y="4114801"/>
            <a:ext cx="4824691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pods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6245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39;p35">
            <a:extLst>
              <a:ext uri="{FF2B5EF4-FFF2-40B4-BE49-F238E27FC236}">
                <a16:creationId xmlns:a16="http://schemas.microsoft.com/office/drawing/2014/main" id="{39CAB5D7-891B-69C7-FE5B-8BAE730D2F12}"/>
              </a:ext>
            </a:extLst>
          </p:cNvPr>
          <p:cNvSpPr txBox="1"/>
          <p:nvPr/>
        </p:nvSpPr>
        <p:spPr>
          <a:xfrm>
            <a:off x="2512280" y="957552"/>
            <a:ext cx="4119440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fa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9;p35">
            <a:extLst>
              <a:ext uri="{FF2B5EF4-FFF2-40B4-BE49-F238E27FC236}">
                <a16:creationId xmlns:a16="http://schemas.microsoft.com/office/drawing/2014/main" id="{7313D043-C505-B2AB-0F5B-0A735365A358}"/>
              </a:ext>
            </a:extLst>
          </p:cNvPr>
          <p:cNvSpPr txBox="1"/>
          <p:nvPr/>
        </p:nvSpPr>
        <p:spPr>
          <a:xfrm>
            <a:off x="2159654" y="4114801"/>
            <a:ext cx="4824691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po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raphic 6" descr="Volume outline">
            <a:extLst>
              <a:ext uri="{FF2B5EF4-FFF2-40B4-BE49-F238E27FC236}">
                <a16:creationId xmlns:a16="http://schemas.microsoft.com/office/drawing/2014/main" id="{5B84E876-622D-EB40-06DA-7D201CF14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584" y="756964"/>
            <a:ext cx="613318" cy="613318"/>
          </a:xfrm>
          <a:prstGeom prst="rect">
            <a:avLst/>
          </a:prstGeom>
        </p:spPr>
      </p:pic>
      <p:pic>
        <p:nvPicPr>
          <p:cNvPr id="8" name="Graphic 7" descr="Volume outline">
            <a:extLst>
              <a:ext uri="{FF2B5EF4-FFF2-40B4-BE49-F238E27FC236}">
                <a16:creationId xmlns:a16="http://schemas.microsoft.com/office/drawing/2014/main" id="{799CB97B-FE31-E6E7-4BA7-43BE4D67C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9365" y="3909041"/>
            <a:ext cx="613318" cy="61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07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C8BB5F-AFB2-B75E-EB80-CA8800E70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31" y="793073"/>
            <a:ext cx="2769021" cy="36756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6B74CC-946F-3350-634A-D27D986932B7}"/>
              </a:ext>
            </a:extLst>
          </p:cNvPr>
          <p:cNvSpPr txBox="1"/>
          <p:nvPr/>
        </p:nvSpPr>
        <p:spPr>
          <a:xfrm>
            <a:off x="3181453" y="4477153"/>
            <a:ext cx="2779776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50993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B52840-E4E7-3614-9D74-EA2A5342BC9B}"/>
              </a:ext>
            </a:extLst>
          </p:cNvPr>
          <p:cNvSpPr txBox="1"/>
          <p:nvPr/>
        </p:nvSpPr>
        <p:spPr>
          <a:xfrm>
            <a:off x="2038662" y="6265889"/>
            <a:ext cx="4811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Let’s now write the s letter, and some s /z/ words</a:t>
            </a:r>
          </a:p>
        </p:txBody>
      </p:sp>
    </p:spTree>
    <p:extLst>
      <p:ext uri="{BB962C8B-B14F-4D97-AF65-F5344CB8AC3E}">
        <p14:creationId xmlns:p14="http://schemas.microsoft.com/office/powerpoint/2010/main" val="4277141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39;p35">
            <a:extLst>
              <a:ext uri="{FF2B5EF4-FFF2-40B4-BE49-F238E27FC236}">
                <a16:creationId xmlns:a16="http://schemas.microsoft.com/office/drawing/2014/main" id="{FB3F58DD-6B13-4DD8-C629-7DADF01FD50E}"/>
              </a:ext>
            </a:extLst>
          </p:cNvPr>
          <p:cNvSpPr txBox="1"/>
          <p:nvPr/>
        </p:nvSpPr>
        <p:spPr>
          <a:xfrm>
            <a:off x="2233215" y="1739541"/>
            <a:ext cx="4677569" cy="181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is</a:t>
            </a:r>
            <a:endParaRPr kumimoji="0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9;p35">
            <a:extLst>
              <a:ext uri="{FF2B5EF4-FFF2-40B4-BE49-F238E27FC236}">
                <a16:creationId xmlns:a16="http://schemas.microsoft.com/office/drawing/2014/main" id="{837E1154-8043-31CF-B6BE-74D3F8A35A0C}"/>
              </a:ext>
            </a:extLst>
          </p:cNvPr>
          <p:cNvSpPr txBox="1"/>
          <p:nvPr/>
        </p:nvSpPr>
        <p:spPr>
          <a:xfrm>
            <a:off x="2233215" y="3870370"/>
            <a:ext cx="4677569" cy="181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dads</a:t>
            </a:r>
            <a:endParaRPr kumimoji="0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953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46;p36">
            <a:extLst>
              <a:ext uri="{FF2B5EF4-FFF2-40B4-BE49-F238E27FC236}">
                <a16:creationId xmlns:a16="http://schemas.microsoft.com/office/drawing/2014/main" id="{E8891923-A921-5088-4B45-903E19735C11}"/>
              </a:ext>
            </a:extLst>
          </p:cNvPr>
          <p:cNvSpPr txBox="1"/>
          <p:nvPr/>
        </p:nvSpPr>
        <p:spPr>
          <a:xfrm>
            <a:off x="706582" y="1799349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is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48;p36">
            <a:extLst>
              <a:ext uri="{FF2B5EF4-FFF2-40B4-BE49-F238E27FC236}">
                <a16:creationId xmlns:a16="http://schemas.microsoft.com/office/drawing/2014/main" id="{A66E7B07-0784-63B3-394B-FED5E075EA14}"/>
              </a:ext>
            </a:extLst>
          </p:cNvPr>
          <p:cNvSpPr txBox="1"/>
          <p:nvPr/>
        </p:nvSpPr>
        <p:spPr>
          <a:xfrm>
            <a:off x="5214848" y="1799349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as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Google Shape;650;p36">
            <a:extLst>
              <a:ext uri="{FF2B5EF4-FFF2-40B4-BE49-F238E27FC236}">
                <a16:creationId xmlns:a16="http://schemas.microsoft.com/office/drawing/2014/main" id="{437D69C8-51D0-DD52-6547-F42964324B2B}"/>
              </a:ext>
            </a:extLst>
          </p:cNvPr>
          <p:cNvSpPr txBox="1"/>
          <p:nvPr/>
        </p:nvSpPr>
        <p:spPr>
          <a:xfrm>
            <a:off x="706582" y="3417785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fans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Google Shape;651;p36">
            <a:extLst>
              <a:ext uri="{FF2B5EF4-FFF2-40B4-BE49-F238E27FC236}">
                <a16:creationId xmlns:a16="http://schemas.microsoft.com/office/drawing/2014/main" id="{39E23BEB-1C35-BDF9-FAF6-9782FC436C01}"/>
              </a:ext>
            </a:extLst>
          </p:cNvPr>
          <p:cNvSpPr txBox="1"/>
          <p:nvPr/>
        </p:nvSpPr>
        <p:spPr>
          <a:xfrm>
            <a:off x="5214850" y="3417785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bugs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653;p36">
            <a:extLst>
              <a:ext uri="{FF2B5EF4-FFF2-40B4-BE49-F238E27FC236}">
                <a16:creationId xmlns:a16="http://schemas.microsoft.com/office/drawing/2014/main" id="{6963211D-4106-ED38-C04A-30891E4840FF}"/>
              </a:ext>
            </a:extLst>
          </p:cNvPr>
          <p:cNvSpPr txBox="1"/>
          <p:nvPr/>
        </p:nvSpPr>
        <p:spPr>
          <a:xfrm>
            <a:off x="706582" y="5015933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bags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Google Shape;654;p36">
            <a:extLst>
              <a:ext uri="{FF2B5EF4-FFF2-40B4-BE49-F238E27FC236}">
                <a16:creationId xmlns:a16="http://schemas.microsoft.com/office/drawing/2014/main" id="{6DC350A5-3BF4-9FCF-7461-8461EA765BBA}"/>
              </a:ext>
            </a:extLst>
          </p:cNvPr>
          <p:cNvSpPr txBox="1"/>
          <p:nvPr/>
        </p:nvSpPr>
        <p:spPr>
          <a:xfrm>
            <a:off x="5214849" y="5015933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pans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454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46;p36">
            <a:extLst>
              <a:ext uri="{FF2B5EF4-FFF2-40B4-BE49-F238E27FC236}">
                <a16:creationId xmlns:a16="http://schemas.microsoft.com/office/drawing/2014/main" id="{C0F9109D-5568-2062-53AA-1E936FC030FC}"/>
              </a:ext>
            </a:extLst>
          </p:cNvPr>
          <p:cNvSpPr txBox="1"/>
          <p:nvPr/>
        </p:nvSpPr>
        <p:spPr>
          <a:xfrm>
            <a:off x="706582" y="1948974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fins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648;p36">
            <a:extLst>
              <a:ext uri="{FF2B5EF4-FFF2-40B4-BE49-F238E27FC236}">
                <a16:creationId xmlns:a16="http://schemas.microsoft.com/office/drawing/2014/main" id="{A646ADA5-FD61-2C9F-A5EE-D69D673BEDFB}"/>
              </a:ext>
            </a:extLst>
          </p:cNvPr>
          <p:cNvSpPr txBox="1"/>
          <p:nvPr/>
        </p:nvSpPr>
        <p:spPr>
          <a:xfrm>
            <a:off x="5214848" y="1948974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dogs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650;p36">
            <a:extLst>
              <a:ext uri="{FF2B5EF4-FFF2-40B4-BE49-F238E27FC236}">
                <a16:creationId xmlns:a16="http://schemas.microsoft.com/office/drawing/2014/main" id="{2669681B-96A0-E5EB-AB04-EFB290FC14A7}"/>
              </a:ext>
            </a:extLst>
          </p:cNvPr>
          <p:cNvSpPr txBox="1"/>
          <p:nvPr/>
        </p:nvSpPr>
        <p:spPr>
          <a:xfrm>
            <a:off x="2990504" y="3577552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suds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62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581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272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99F1057-3062-7CBF-FC69-5E2C88CDB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37062" y="1199317"/>
            <a:ext cx="5269875" cy="51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76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09FE1-576F-83B9-9E07-EE64A1F19441}"/>
              </a:ext>
            </a:extLst>
          </p:cNvPr>
          <p:cNvSpPr txBox="1"/>
          <p:nvPr/>
        </p:nvSpPr>
        <p:spPr>
          <a:xfrm>
            <a:off x="910156" y="2933280"/>
            <a:ext cx="7323685" cy="16550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4800" b="1" dirty="0">
                <a:solidFill>
                  <a:srgbClr val="E05436"/>
                </a:solidFill>
                <a:latin typeface="Century Gothic" panose="020B0502020202020204" pitchFamily="34" charset="0"/>
              </a:rPr>
              <a:t>Lesson 21</a:t>
            </a:r>
          </a:p>
          <a:p>
            <a:pPr algn="ctr"/>
            <a:r>
              <a:rPr lang="en-US" sz="4800" b="1" dirty="0">
                <a:solidFill>
                  <a:srgbClr val="E05436"/>
                </a:solidFill>
                <a:latin typeface="Century Gothic" panose="020B0502020202020204" pitchFamily="34" charset="0"/>
              </a:rPr>
              <a:t>-s /z/</a:t>
            </a:r>
          </a:p>
        </p:txBody>
      </p:sp>
    </p:spTree>
    <p:extLst>
      <p:ext uri="{BB962C8B-B14F-4D97-AF65-F5344CB8AC3E}">
        <p14:creationId xmlns:p14="http://schemas.microsoft.com/office/powerpoint/2010/main" val="2336542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93FBCD-0F49-5B3A-A2AB-69D2A7D85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sp>
        <p:nvSpPr>
          <p:cNvPr id="3" name="Google Shape;288;p3">
            <a:extLst>
              <a:ext uri="{FF2B5EF4-FFF2-40B4-BE49-F238E27FC236}">
                <a16:creationId xmlns:a16="http://schemas.microsoft.com/office/drawing/2014/main" id="{FB026085-2D6C-BFF8-5D7A-765F8ACFEFB9}"/>
              </a:ext>
            </a:extLst>
          </p:cNvPr>
          <p:cNvSpPr txBox="1"/>
          <p:nvPr/>
        </p:nvSpPr>
        <p:spPr>
          <a:xfrm>
            <a:off x="0" y="365127"/>
            <a:ext cx="9144000" cy="932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409C"/>
              </a:buClr>
              <a:buSzPts val="5400"/>
              <a:buFont typeface="Century Gothic"/>
              <a:buNone/>
            </a:pPr>
            <a:r>
              <a:rPr lang="en-US" sz="5400" b="1" i="0" u="none" strike="noStrike" cap="none" dirty="0">
                <a:solidFill>
                  <a:srgbClr val="2C629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New Concept Review</a:t>
            </a:r>
            <a:endParaRPr dirty="0">
              <a:solidFill>
                <a:srgbClr val="2C629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0E0542-C59E-16A6-F7EF-888F18661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F22484-03D4-531F-FE0B-433407931A13}"/>
              </a:ext>
            </a:extLst>
          </p:cNvPr>
          <p:cNvSpPr txBox="1"/>
          <p:nvPr/>
        </p:nvSpPr>
        <p:spPr>
          <a:xfrm>
            <a:off x="1890793" y="1778000"/>
            <a:ext cx="5532895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C00000"/>
                </a:solidFill>
                <a:latin typeface="BMD Aberforth Italic" pitchFamily="2" charset="0"/>
              </a:rPr>
              <a:t>What did you learn?</a:t>
            </a:r>
          </a:p>
        </p:txBody>
      </p:sp>
    </p:spTree>
    <p:extLst>
      <p:ext uri="{BB962C8B-B14F-4D97-AF65-F5344CB8AC3E}">
        <p14:creationId xmlns:p14="http://schemas.microsoft.com/office/powerpoint/2010/main" val="2631493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93FBCD-0F49-5B3A-A2AB-69D2A7D85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sp>
        <p:nvSpPr>
          <p:cNvPr id="3" name="Google Shape;288;p3">
            <a:extLst>
              <a:ext uri="{FF2B5EF4-FFF2-40B4-BE49-F238E27FC236}">
                <a16:creationId xmlns:a16="http://schemas.microsoft.com/office/drawing/2014/main" id="{FB026085-2D6C-BFF8-5D7A-765F8ACFEFB9}"/>
              </a:ext>
            </a:extLst>
          </p:cNvPr>
          <p:cNvSpPr txBox="1"/>
          <p:nvPr/>
        </p:nvSpPr>
        <p:spPr>
          <a:xfrm>
            <a:off x="0" y="365127"/>
            <a:ext cx="9144000" cy="932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409C"/>
              </a:buClr>
              <a:buSzPts val="5400"/>
              <a:buFont typeface="Century Gothic"/>
              <a:buNone/>
            </a:pPr>
            <a:r>
              <a:rPr lang="en-US" sz="5400" b="1" i="0" u="none" strike="noStrike" cap="none" dirty="0">
                <a:solidFill>
                  <a:srgbClr val="2C629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New Concept Review</a:t>
            </a:r>
            <a:endParaRPr dirty="0">
              <a:solidFill>
                <a:srgbClr val="2C629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0E0542-C59E-16A6-F7EF-888F18661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58545A-AAA5-F590-C67A-0E1C890932E9}"/>
              </a:ext>
            </a:extLst>
          </p:cNvPr>
          <p:cNvSpPr/>
          <p:nvPr/>
        </p:nvSpPr>
        <p:spPr>
          <a:xfrm>
            <a:off x="3478872" y="2390845"/>
            <a:ext cx="1814779" cy="1728075"/>
          </a:xfrm>
          <a:prstGeom prst="rect">
            <a:avLst/>
          </a:prstGeom>
          <a:solidFill>
            <a:srgbClr val="2F6FA9">
              <a:alpha val="29804"/>
            </a:srgbClr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863049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39;p35">
            <a:extLst>
              <a:ext uri="{FF2B5EF4-FFF2-40B4-BE49-F238E27FC236}">
                <a16:creationId xmlns:a16="http://schemas.microsoft.com/office/drawing/2014/main" id="{39CAB5D7-891B-69C7-FE5B-8BAE730D2F12}"/>
              </a:ext>
            </a:extLst>
          </p:cNvPr>
          <p:cNvSpPr txBox="1"/>
          <p:nvPr/>
        </p:nvSpPr>
        <p:spPr>
          <a:xfrm>
            <a:off x="2512280" y="957552"/>
            <a:ext cx="4119440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fans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9;p35">
            <a:extLst>
              <a:ext uri="{FF2B5EF4-FFF2-40B4-BE49-F238E27FC236}">
                <a16:creationId xmlns:a16="http://schemas.microsoft.com/office/drawing/2014/main" id="{7313D043-C505-B2AB-0F5B-0A735365A358}"/>
              </a:ext>
            </a:extLst>
          </p:cNvPr>
          <p:cNvSpPr txBox="1"/>
          <p:nvPr/>
        </p:nvSpPr>
        <p:spPr>
          <a:xfrm>
            <a:off x="2159654" y="4114801"/>
            <a:ext cx="4824691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pods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2479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39;p35">
            <a:extLst>
              <a:ext uri="{FF2B5EF4-FFF2-40B4-BE49-F238E27FC236}">
                <a16:creationId xmlns:a16="http://schemas.microsoft.com/office/drawing/2014/main" id="{39CAB5D7-891B-69C7-FE5B-8BAE730D2F12}"/>
              </a:ext>
            </a:extLst>
          </p:cNvPr>
          <p:cNvSpPr txBox="1"/>
          <p:nvPr/>
        </p:nvSpPr>
        <p:spPr>
          <a:xfrm>
            <a:off x="2512280" y="957552"/>
            <a:ext cx="4119440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fa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9;p35">
            <a:extLst>
              <a:ext uri="{FF2B5EF4-FFF2-40B4-BE49-F238E27FC236}">
                <a16:creationId xmlns:a16="http://schemas.microsoft.com/office/drawing/2014/main" id="{7313D043-C505-B2AB-0F5B-0A735365A358}"/>
              </a:ext>
            </a:extLst>
          </p:cNvPr>
          <p:cNvSpPr txBox="1"/>
          <p:nvPr/>
        </p:nvSpPr>
        <p:spPr>
          <a:xfrm>
            <a:off x="2159654" y="4114801"/>
            <a:ext cx="4824691" cy="181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po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</a:t>
            </a:r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raphic 6" descr="Volume outline">
            <a:extLst>
              <a:ext uri="{FF2B5EF4-FFF2-40B4-BE49-F238E27FC236}">
                <a16:creationId xmlns:a16="http://schemas.microsoft.com/office/drawing/2014/main" id="{5B84E876-622D-EB40-06DA-7D201CF14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584" y="756964"/>
            <a:ext cx="613318" cy="613318"/>
          </a:xfrm>
          <a:prstGeom prst="rect">
            <a:avLst/>
          </a:prstGeom>
        </p:spPr>
      </p:pic>
      <p:pic>
        <p:nvPicPr>
          <p:cNvPr id="8" name="Graphic 7" descr="Volume outline">
            <a:extLst>
              <a:ext uri="{FF2B5EF4-FFF2-40B4-BE49-F238E27FC236}">
                <a16:creationId xmlns:a16="http://schemas.microsoft.com/office/drawing/2014/main" id="{799CB97B-FE31-E6E7-4BA7-43BE4D67C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9365" y="3909041"/>
            <a:ext cx="613318" cy="61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81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C8BB5F-AFB2-B75E-EB80-CA8800E70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31" y="793073"/>
            <a:ext cx="2769021" cy="36756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6B74CC-946F-3350-634A-D27D986932B7}"/>
              </a:ext>
            </a:extLst>
          </p:cNvPr>
          <p:cNvSpPr txBox="1"/>
          <p:nvPr/>
        </p:nvSpPr>
        <p:spPr>
          <a:xfrm>
            <a:off x="3181453" y="4477153"/>
            <a:ext cx="2779776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1968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46;p36">
            <a:extLst>
              <a:ext uri="{FF2B5EF4-FFF2-40B4-BE49-F238E27FC236}">
                <a16:creationId xmlns:a16="http://schemas.microsoft.com/office/drawing/2014/main" id="{E8891923-A921-5088-4B45-903E19735C11}"/>
              </a:ext>
            </a:extLst>
          </p:cNvPr>
          <p:cNvSpPr txBox="1"/>
          <p:nvPr/>
        </p:nvSpPr>
        <p:spPr>
          <a:xfrm>
            <a:off x="706582" y="1948974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fins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48;p36">
            <a:extLst>
              <a:ext uri="{FF2B5EF4-FFF2-40B4-BE49-F238E27FC236}">
                <a16:creationId xmlns:a16="http://schemas.microsoft.com/office/drawing/2014/main" id="{A66E7B07-0784-63B3-394B-FED5E075EA14}"/>
              </a:ext>
            </a:extLst>
          </p:cNvPr>
          <p:cNvSpPr txBox="1"/>
          <p:nvPr/>
        </p:nvSpPr>
        <p:spPr>
          <a:xfrm>
            <a:off x="5214848" y="1948974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bags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Google Shape;650;p36">
            <a:extLst>
              <a:ext uri="{FF2B5EF4-FFF2-40B4-BE49-F238E27FC236}">
                <a16:creationId xmlns:a16="http://schemas.microsoft.com/office/drawing/2014/main" id="{437D69C8-51D0-DD52-6547-F42964324B2B}"/>
              </a:ext>
            </a:extLst>
          </p:cNvPr>
          <p:cNvSpPr txBox="1"/>
          <p:nvPr/>
        </p:nvSpPr>
        <p:spPr>
          <a:xfrm>
            <a:off x="706582" y="3949793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pens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Google Shape;651;p36">
            <a:extLst>
              <a:ext uri="{FF2B5EF4-FFF2-40B4-BE49-F238E27FC236}">
                <a16:creationId xmlns:a16="http://schemas.microsoft.com/office/drawing/2014/main" id="{39E23BEB-1C35-BDF9-FAF6-9782FC436C01}"/>
              </a:ext>
            </a:extLst>
          </p:cNvPr>
          <p:cNvSpPr txBox="1"/>
          <p:nvPr/>
        </p:nvSpPr>
        <p:spPr>
          <a:xfrm>
            <a:off x="5214850" y="3949793"/>
            <a:ext cx="3162993" cy="9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bugs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109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381F05-CBE0-A17D-14D1-C358A8C2E02E}"/>
              </a:ext>
            </a:extLst>
          </p:cNvPr>
          <p:cNvSpPr txBox="1"/>
          <p:nvPr/>
        </p:nvSpPr>
        <p:spPr>
          <a:xfrm>
            <a:off x="421488" y="1358153"/>
            <a:ext cx="8202706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Get TILE BOARDS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dirty="0"/>
              <a:t>I’m going to give you a word and your going to get the letters to spell it. </a:t>
            </a:r>
          </a:p>
          <a:p>
            <a:pPr algn="ctr"/>
            <a:endParaRPr lang="en-US" sz="3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600" dirty="0"/>
              <a:t>Sound out the Word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600" dirty="0"/>
              <a:t>Say the Word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247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2723AE-BCEA-F5E8-B5A0-4463F7E9210C}"/>
              </a:ext>
            </a:extLst>
          </p:cNvPr>
          <p:cNvSpPr txBox="1"/>
          <p:nvPr/>
        </p:nvSpPr>
        <p:spPr>
          <a:xfrm>
            <a:off x="1236688" y="1566952"/>
            <a:ext cx="6670624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C00000"/>
                </a:solidFill>
                <a:latin typeface="BMD Aberforth" pitchFamily="2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256028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FBD7C9-0924-4961-B2ED-2FB5765134B3}"/>
              </a:ext>
            </a:extLst>
          </p:cNvPr>
          <p:cNvSpPr/>
          <p:nvPr/>
        </p:nvSpPr>
        <p:spPr>
          <a:xfrm>
            <a:off x="0" y="2176150"/>
            <a:ext cx="9144000" cy="1862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500" b="1" spc="300">
                <a:latin typeface="Century Gothic"/>
                <a:cs typeface="Calibri" panose="020F0502020204030204"/>
              </a:rPr>
              <a:t>said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BA46DF-3069-4747-BFC8-F49FED69E089}"/>
              </a:ext>
            </a:extLst>
          </p:cNvPr>
          <p:cNvSpPr/>
          <p:nvPr/>
        </p:nvSpPr>
        <p:spPr>
          <a:xfrm>
            <a:off x="3163307" y="4052135"/>
            <a:ext cx="640080" cy="640080"/>
          </a:xfrm>
          <a:prstGeom prst="rect">
            <a:avLst/>
          </a:prstGeom>
          <a:solidFill>
            <a:srgbClr val="2C629F"/>
          </a:solidFill>
          <a:ln>
            <a:solidFill>
              <a:srgbClr val="2C62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2FAB7B-A37D-4CE4-B7CC-12E8D501595E}"/>
              </a:ext>
            </a:extLst>
          </p:cNvPr>
          <p:cNvSpPr/>
          <p:nvPr/>
        </p:nvSpPr>
        <p:spPr>
          <a:xfrm>
            <a:off x="5234107" y="4038198"/>
            <a:ext cx="640080" cy="640080"/>
          </a:xfrm>
          <a:prstGeom prst="rect">
            <a:avLst/>
          </a:prstGeom>
          <a:solidFill>
            <a:srgbClr val="2C629F"/>
          </a:solidFill>
          <a:ln>
            <a:solidFill>
              <a:srgbClr val="2C62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15F4FE-AB1E-914C-BBF7-198774FA47BD}"/>
              </a:ext>
            </a:extLst>
          </p:cNvPr>
          <p:cNvCxnSpPr>
            <a:cxnSpLocks/>
          </p:cNvCxnSpPr>
          <p:nvPr/>
        </p:nvCxnSpPr>
        <p:spPr>
          <a:xfrm>
            <a:off x="3896139" y="3879462"/>
            <a:ext cx="1090817" cy="0"/>
          </a:xfrm>
          <a:prstGeom prst="line">
            <a:avLst/>
          </a:prstGeom>
          <a:ln w="25400">
            <a:solidFill>
              <a:srgbClr val="C73D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eart 7">
            <a:extLst>
              <a:ext uri="{FF2B5EF4-FFF2-40B4-BE49-F238E27FC236}">
                <a16:creationId xmlns:a16="http://schemas.microsoft.com/office/drawing/2014/main" id="{0FF4EF89-3EEA-1211-3F18-69139856E991}"/>
              </a:ext>
            </a:extLst>
          </p:cNvPr>
          <p:cNvSpPr/>
          <p:nvPr/>
        </p:nvSpPr>
        <p:spPr>
          <a:xfrm>
            <a:off x="4056830" y="4042659"/>
            <a:ext cx="769434" cy="635619"/>
          </a:xfrm>
          <a:prstGeom prst="heart">
            <a:avLst/>
          </a:prstGeom>
          <a:solidFill>
            <a:srgbClr val="C73D29"/>
          </a:solidFill>
          <a:ln>
            <a:solidFill>
              <a:srgbClr val="C73D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EC3440-C198-6714-B4A5-80F1CE9EF175}"/>
              </a:ext>
            </a:extLst>
          </p:cNvPr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bg1"/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451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FBD7C9-0924-4961-B2ED-2FB5765134B3}"/>
              </a:ext>
            </a:extLst>
          </p:cNvPr>
          <p:cNvSpPr/>
          <p:nvPr/>
        </p:nvSpPr>
        <p:spPr>
          <a:xfrm>
            <a:off x="0" y="2176150"/>
            <a:ext cx="9144000" cy="1862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500" b="1" spc="300">
                <a:latin typeface="Century Gothic"/>
              </a:rPr>
              <a:t>to</a:t>
            </a:r>
            <a:endParaRPr lang="en-US" sz="11500" spc="3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4DEDE1-231B-4DFC-A6DB-F40CAA692D5B}"/>
              </a:ext>
            </a:extLst>
          </p:cNvPr>
          <p:cNvSpPr/>
          <p:nvPr/>
        </p:nvSpPr>
        <p:spPr>
          <a:xfrm>
            <a:off x="3752779" y="4167152"/>
            <a:ext cx="640080" cy="640080"/>
          </a:xfrm>
          <a:prstGeom prst="rect">
            <a:avLst/>
          </a:prstGeom>
          <a:solidFill>
            <a:srgbClr val="2C629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6572CC22-C079-1441-9243-BAF4479FDB5E}"/>
              </a:ext>
            </a:extLst>
          </p:cNvPr>
          <p:cNvSpPr/>
          <p:nvPr/>
        </p:nvSpPr>
        <p:spPr>
          <a:xfrm>
            <a:off x="4500333" y="4144851"/>
            <a:ext cx="769434" cy="635619"/>
          </a:xfrm>
          <a:prstGeom prst="heart">
            <a:avLst/>
          </a:prstGeom>
          <a:solidFill>
            <a:srgbClr val="C73D29"/>
          </a:solidFill>
          <a:ln>
            <a:solidFill>
              <a:srgbClr val="C73D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47F217-E6BA-8C3C-0C82-A934C749E3D3}"/>
              </a:ext>
            </a:extLst>
          </p:cNvPr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bg1"/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67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FBD7C9-0924-4961-B2ED-2FB5765134B3}"/>
              </a:ext>
            </a:extLst>
          </p:cNvPr>
          <p:cNvSpPr/>
          <p:nvPr/>
        </p:nvSpPr>
        <p:spPr>
          <a:xfrm>
            <a:off x="0" y="2176150"/>
            <a:ext cx="9144000" cy="1862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500" b="1" spc="300">
                <a:latin typeface="Century Gothic"/>
              </a:rPr>
              <a:t>do</a:t>
            </a:r>
            <a:endParaRPr lang="en-US" sz="11500" spc="3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2E1F12-F592-47FC-91A4-7963B7A00DCE}"/>
              </a:ext>
            </a:extLst>
          </p:cNvPr>
          <p:cNvSpPr/>
          <p:nvPr/>
        </p:nvSpPr>
        <p:spPr>
          <a:xfrm>
            <a:off x="3824665" y="4037757"/>
            <a:ext cx="640080" cy="640080"/>
          </a:xfrm>
          <a:prstGeom prst="rect">
            <a:avLst/>
          </a:prstGeom>
          <a:solidFill>
            <a:srgbClr val="2C629F"/>
          </a:solidFill>
          <a:ln>
            <a:solidFill>
              <a:srgbClr val="2C62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8600FD6D-EB74-8447-AFDF-0A12B1536C35}"/>
              </a:ext>
            </a:extLst>
          </p:cNvPr>
          <p:cNvSpPr/>
          <p:nvPr/>
        </p:nvSpPr>
        <p:spPr>
          <a:xfrm>
            <a:off x="4689176" y="4037757"/>
            <a:ext cx="769434" cy="635619"/>
          </a:xfrm>
          <a:prstGeom prst="heart">
            <a:avLst/>
          </a:prstGeom>
          <a:solidFill>
            <a:srgbClr val="C73D29"/>
          </a:solidFill>
          <a:ln>
            <a:solidFill>
              <a:srgbClr val="C73D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795FB3-4FA4-2470-82A2-1584B10C0CE0}"/>
              </a:ext>
            </a:extLst>
          </p:cNvPr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bg1"/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9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FBD7C9-0924-4961-B2ED-2FB5765134B3}"/>
              </a:ext>
            </a:extLst>
          </p:cNvPr>
          <p:cNvSpPr/>
          <p:nvPr/>
        </p:nvSpPr>
        <p:spPr>
          <a:xfrm>
            <a:off x="0" y="2176150"/>
            <a:ext cx="9144000" cy="1862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500" b="1" spc="300">
                <a:latin typeface="Century Gothic"/>
              </a:rPr>
              <a:t>of</a:t>
            </a:r>
          </a:p>
        </p:txBody>
      </p:sp>
      <p:sp>
        <p:nvSpPr>
          <p:cNvPr id="12" name="Heart 11">
            <a:extLst>
              <a:ext uri="{FF2B5EF4-FFF2-40B4-BE49-F238E27FC236}">
                <a16:creationId xmlns:a16="http://schemas.microsoft.com/office/drawing/2014/main" id="{BB925A6F-8B1A-1B48-818C-725B478D4A22}"/>
              </a:ext>
            </a:extLst>
          </p:cNvPr>
          <p:cNvSpPr/>
          <p:nvPr/>
        </p:nvSpPr>
        <p:spPr>
          <a:xfrm>
            <a:off x="4734234" y="4130475"/>
            <a:ext cx="769434" cy="635619"/>
          </a:xfrm>
          <a:prstGeom prst="heart">
            <a:avLst/>
          </a:prstGeom>
          <a:solidFill>
            <a:srgbClr val="C73D29"/>
          </a:solidFill>
          <a:ln>
            <a:solidFill>
              <a:srgbClr val="C73D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1DEEBC48-848F-6740-A047-B8A513FDC9C7}"/>
              </a:ext>
            </a:extLst>
          </p:cNvPr>
          <p:cNvSpPr/>
          <p:nvPr/>
        </p:nvSpPr>
        <p:spPr>
          <a:xfrm>
            <a:off x="3894006" y="4126449"/>
            <a:ext cx="769434" cy="635619"/>
          </a:xfrm>
          <a:prstGeom prst="heart">
            <a:avLst/>
          </a:prstGeom>
          <a:solidFill>
            <a:srgbClr val="C73D29"/>
          </a:solidFill>
          <a:ln>
            <a:solidFill>
              <a:srgbClr val="C73D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2E5440-9FAB-E565-B48B-E5542EDAC15B}"/>
              </a:ext>
            </a:extLst>
          </p:cNvPr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bg1"/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26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7422F3-832E-4C1F-AB33-4A8601EF437C}"/>
              </a:ext>
            </a:extLst>
          </p:cNvPr>
          <p:cNvSpPr/>
          <p:nvPr/>
        </p:nvSpPr>
        <p:spPr>
          <a:xfrm>
            <a:off x="0" y="2176150"/>
            <a:ext cx="9144000" cy="1862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Arial"/>
              </a:rPr>
              <a:t>see</a:t>
            </a:r>
            <a:endParaRPr kumimoji="0" lang="en-US" sz="11500" b="0" i="0" u="none" strike="noStrike" kern="1200" cap="none" spc="3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F0AA7-1395-4608-92A4-664BA558A331}"/>
              </a:ext>
            </a:extLst>
          </p:cNvPr>
          <p:cNvSpPr/>
          <p:nvPr/>
        </p:nvSpPr>
        <p:spPr>
          <a:xfrm>
            <a:off x="3241036" y="4035968"/>
            <a:ext cx="640080" cy="640080"/>
          </a:xfrm>
          <a:prstGeom prst="rect">
            <a:avLst/>
          </a:prstGeom>
          <a:solidFill>
            <a:srgbClr val="2C629F"/>
          </a:solidFill>
          <a:ln>
            <a:solidFill>
              <a:srgbClr val="2C62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426E2103-5C35-4232-B74E-81B846071131}"/>
              </a:ext>
            </a:extLst>
          </p:cNvPr>
          <p:cNvSpPr/>
          <p:nvPr/>
        </p:nvSpPr>
        <p:spPr>
          <a:xfrm>
            <a:off x="4572000" y="4040429"/>
            <a:ext cx="769434" cy="635619"/>
          </a:xfrm>
          <a:prstGeom prst="heart">
            <a:avLst/>
          </a:prstGeom>
          <a:solidFill>
            <a:srgbClr val="C73D29"/>
          </a:solidFill>
          <a:ln>
            <a:solidFill>
              <a:srgbClr val="C73D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A2D2B1-0CF0-5D65-40EA-2A8BD844328D}"/>
              </a:ext>
            </a:extLst>
          </p:cNvPr>
          <p:cNvCxnSpPr>
            <a:cxnSpLocks/>
          </p:cNvCxnSpPr>
          <p:nvPr/>
        </p:nvCxnSpPr>
        <p:spPr>
          <a:xfrm>
            <a:off x="4139027" y="3865175"/>
            <a:ext cx="1533111" cy="0"/>
          </a:xfrm>
          <a:prstGeom prst="line">
            <a:avLst/>
          </a:prstGeom>
          <a:ln w="25400">
            <a:solidFill>
              <a:srgbClr val="C73D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C8AD339-B1CE-F4B2-2E2F-D338D63D6D48}"/>
              </a:ext>
            </a:extLst>
          </p:cNvPr>
          <p:cNvSpPr/>
          <p:nvPr/>
        </p:nvSpPr>
        <p:spPr>
          <a:xfrm>
            <a:off x="1143000" y="5416604"/>
            <a:ext cx="6858000" cy="1161346"/>
          </a:xfrm>
          <a:prstGeom prst="rect">
            <a:avLst/>
          </a:prstGeom>
          <a:solidFill>
            <a:schemeClr val="bg1"/>
          </a:solidFill>
          <a:ln>
            <a:solidFill>
              <a:srgbClr val="2F6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672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1978E5-B0AA-7642-3D4F-9777C8DB382E}"/>
              </a:ext>
            </a:extLst>
          </p:cNvPr>
          <p:cNvSpPr txBox="1"/>
          <p:nvPr/>
        </p:nvSpPr>
        <p:spPr>
          <a:xfrm>
            <a:off x="3140438" y="6340839"/>
            <a:ext cx="286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SPELL IRREGULAR WORDS</a:t>
            </a:r>
          </a:p>
        </p:txBody>
      </p:sp>
    </p:spTree>
    <p:extLst>
      <p:ext uri="{BB962C8B-B14F-4D97-AF65-F5344CB8AC3E}">
        <p14:creationId xmlns:p14="http://schemas.microsoft.com/office/powerpoint/2010/main" val="9487952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1309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3;p56">
            <a:extLst>
              <a:ext uri="{FF2B5EF4-FFF2-40B4-BE49-F238E27FC236}">
                <a16:creationId xmlns:a16="http://schemas.microsoft.com/office/drawing/2014/main" id="{28342176-4BC9-FCC8-90BC-5BC5B354E52C}"/>
              </a:ext>
            </a:extLst>
          </p:cNvPr>
          <p:cNvSpPr txBox="1"/>
          <p:nvPr/>
        </p:nvSpPr>
        <p:spPr>
          <a:xfrm>
            <a:off x="353592" y="1565148"/>
            <a:ext cx="8688653" cy="3582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6600"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Dad tugs on the tag.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06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3;p56">
            <a:extLst>
              <a:ext uri="{FF2B5EF4-FFF2-40B4-BE49-F238E27FC236}">
                <a16:creationId xmlns:a16="http://schemas.microsoft.com/office/drawing/2014/main" id="{28342176-4BC9-FCC8-90BC-5BC5B354E52C}"/>
              </a:ext>
            </a:extLst>
          </p:cNvPr>
          <p:cNvSpPr txBox="1"/>
          <p:nvPr/>
        </p:nvSpPr>
        <p:spPr>
          <a:xfrm>
            <a:off x="353592" y="1565148"/>
            <a:ext cx="8688653" cy="3582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6600"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The dog is as big as Ben!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39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3;p56">
            <a:extLst>
              <a:ext uri="{FF2B5EF4-FFF2-40B4-BE49-F238E27FC236}">
                <a16:creationId xmlns:a16="http://schemas.microsoft.com/office/drawing/2014/main" id="{28342176-4BC9-FCC8-90BC-5BC5B354E52C}"/>
              </a:ext>
            </a:extLst>
          </p:cNvPr>
          <p:cNvSpPr txBox="1"/>
          <p:nvPr/>
        </p:nvSpPr>
        <p:spPr>
          <a:xfrm>
            <a:off x="353592" y="1565148"/>
            <a:ext cx="8688653" cy="3582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6600"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Nat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said,“I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 can see ten pigs!”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97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9898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7469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93FBCD-0F49-5B3A-A2AB-69D2A7D85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sp>
        <p:nvSpPr>
          <p:cNvPr id="3" name="Google Shape;288;p3">
            <a:extLst>
              <a:ext uri="{FF2B5EF4-FFF2-40B4-BE49-F238E27FC236}">
                <a16:creationId xmlns:a16="http://schemas.microsoft.com/office/drawing/2014/main" id="{FB026085-2D6C-BFF8-5D7A-765F8ACFEFB9}"/>
              </a:ext>
            </a:extLst>
          </p:cNvPr>
          <p:cNvSpPr txBox="1"/>
          <p:nvPr/>
        </p:nvSpPr>
        <p:spPr>
          <a:xfrm>
            <a:off x="0" y="365127"/>
            <a:ext cx="9144000" cy="932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409C"/>
              </a:buClr>
              <a:buSzPts val="5400"/>
              <a:buFont typeface="Century Gothic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Cubs in the Den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D3AFC-CC3D-226A-DC1B-101B048B8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  <p:sp>
        <p:nvSpPr>
          <p:cNvPr id="7" name="Google Shape;923;p56">
            <a:extLst>
              <a:ext uri="{FF2B5EF4-FFF2-40B4-BE49-F238E27FC236}">
                <a16:creationId xmlns:a16="http://schemas.microsoft.com/office/drawing/2014/main" id="{53A1068A-6518-8147-541A-DE138B9E1AAB}"/>
              </a:ext>
            </a:extLst>
          </p:cNvPr>
          <p:cNvSpPr txBox="1"/>
          <p:nvPr/>
        </p:nvSpPr>
        <p:spPr>
          <a:xfrm>
            <a:off x="958750" y="1497416"/>
            <a:ext cx="7742120" cy="361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 sees the cubs. </a:t>
            </a:r>
          </a:p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 and the cubs get in the den. </a:t>
            </a:r>
          </a:p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den is big. </a:t>
            </a:r>
            <a:endParaRPr kumimoji="0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6951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93FBCD-0F49-5B3A-A2AB-69D2A7D85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D3AFC-CC3D-226A-DC1B-101B048B8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  <p:sp>
        <p:nvSpPr>
          <p:cNvPr id="7" name="Google Shape;923;p56">
            <a:extLst>
              <a:ext uri="{FF2B5EF4-FFF2-40B4-BE49-F238E27FC236}">
                <a16:creationId xmlns:a16="http://schemas.microsoft.com/office/drawing/2014/main" id="{53A1068A-6518-8147-541A-DE138B9E1AAB}"/>
              </a:ext>
            </a:extLst>
          </p:cNvPr>
          <p:cNvSpPr txBox="1"/>
          <p:nvPr/>
        </p:nvSpPr>
        <p:spPr>
          <a:xfrm>
            <a:off x="958750" y="1107949"/>
            <a:ext cx="7742120" cy="361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 sits in the den. </a:t>
            </a:r>
          </a:p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cubs see bugs and bats in the den. </a:t>
            </a:r>
          </a:p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cubs get the bugs. 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61087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93FBCD-0F49-5B3A-A2AB-69D2A7D85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" y="6263148"/>
            <a:ext cx="444721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D3AFC-CC3D-226A-DC1B-101B048B8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870" y="6361587"/>
            <a:ext cx="341376" cy="365760"/>
          </a:xfrm>
          <a:prstGeom prst="rect">
            <a:avLst/>
          </a:prstGeom>
        </p:spPr>
      </p:pic>
      <p:sp>
        <p:nvSpPr>
          <p:cNvPr id="7" name="Google Shape;923;p56">
            <a:extLst>
              <a:ext uri="{FF2B5EF4-FFF2-40B4-BE49-F238E27FC236}">
                <a16:creationId xmlns:a16="http://schemas.microsoft.com/office/drawing/2014/main" id="{53A1068A-6518-8147-541A-DE138B9E1AAB}"/>
              </a:ext>
            </a:extLst>
          </p:cNvPr>
          <p:cNvSpPr txBox="1"/>
          <p:nvPr/>
        </p:nvSpPr>
        <p:spPr>
          <a:xfrm>
            <a:off x="958750" y="1107949"/>
            <a:ext cx="7742120" cy="361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cubs do not get the bats. </a:t>
            </a:r>
          </a:p>
          <a:p>
            <a:pPr lvl="0">
              <a:spcAft>
                <a:spcPts val="2400"/>
              </a:spcAft>
              <a:buClr>
                <a:prstClr val="black"/>
              </a:buClr>
              <a:buSzPts val="6600"/>
            </a:pPr>
            <a:r>
              <a:rPr lang="en-US" sz="45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 and the cubs nap in the den. 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12969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F46A9B-DF22-6168-CF38-F826B602C1FC}"/>
              </a:ext>
            </a:extLst>
          </p:cNvPr>
          <p:cNvGrpSpPr/>
          <p:nvPr/>
        </p:nvGrpSpPr>
        <p:grpSpPr>
          <a:xfrm>
            <a:off x="0" y="243512"/>
            <a:ext cx="9144000" cy="5755422"/>
            <a:chOff x="0" y="243512"/>
            <a:chExt cx="9144000" cy="575542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02AF3FF-CB8E-406E-F47D-CA08F7551458}"/>
                </a:ext>
              </a:extLst>
            </p:cNvPr>
            <p:cNvSpPr txBox="1"/>
            <p:nvPr/>
          </p:nvSpPr>
          <p:spPr>
            <a:xfrm>
              <a:off x="884421" y="1690062"/>
              <a:ext cx="7600013" cy="4308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Now we are going to do some word chains. Here is an example:</a:t>
              </a:r>
            </a:p>
            <a:p>
              <a:endParaRPr lang="en-US" dirty="0"/>
            </a:p>
            <a:p>
              <a:r>
                <a:rPr lang="en-US" sz="2800" dirty="0"/>
                <a:t>The word is cat. Change the /c/ to a /r/. </a:t>
              </a:r>
            </a:p>
            <a:p>
              <a:endParaRPr lang="en-US" sz="2800" dirty="0"/>
            </a:p>
            <a:p>
              <a:r>
                <a:rPr lang="en-US" sz="2800" dirty="0"/>
                <a:t>What’s the word? Rat.</a:t>
              </a:r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*say sound not letter word.  </a:t>
              </a:r>
            </a:p>
            <a:p>
              <a:endParaRPr lang="en-US" dirty="0"/>
            </a:p>
            <a:p>
              <a:r>
                <a:rPr lang="en-US" sz="3600" b="1" dirty="0">
                  <a:solidFill>
                    <a:srgbClr val="C00000"/>
                  </a:solidFill>
                  <a:latin typeface="BMD Aberforth Italic" pitchFamily="2" charset="0"/>
                </a:rPr>
                <a:t>Now you try!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C59346-E16F-B35F-B8F0-5E995ED40312}"/>
                </a:ext>
              </a:extLst>
            </p:cNvPr>
            <p:cNvSpPr txBox="1"/>
            <p:nvPr/>
          </p:nvSpPr>
          <p:spPr>
            <a:xfrm>
              <a:off x="0" y="243512"/>
              <a:ext cx="9144000" cy="1446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dirty="0">
                  <a:solidFill>
                    <a:srgbClr val="2C629F"/>
                  </a:solidFill>
                  <a:latin typeface="BMD Aberforth" pitchFamily="2" charset="0"/>
                </a:rPr>
                <a:t>Word work chains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94954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3D3FD4-BC57-BEB8-2C9E-4930A7030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44360" y="1479107"/>
            <a:ext cx="4655279" cy="452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93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1202</TotalTime>
  <Words>925</Words>
  <Application>Microsoft Macintosh PowerPoint</Application>
  <PresentationFormat>On-screen Show (4:3)</PresentationFormat>
  <Paragraphs>175</Paragraphs>
  <Slides>58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Arial</vt:lpstr>
      <vt:lpstr>BMD Aberforth</vt:lpstr>
      <vt:lpstr>BMD Aberforth Italic</vt:lpstr>
      <vt:lpstr>Calibri</vt:lpstr>
      <vt:lpstr>Century Gothic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 Pollett</dc:creator>
  <cp:lastModifiedBy>Microsoft Office User</cp:lastModifiedBy>
  <cp:revision>49</cp:revision>
  <dcterms:created xsi:type="dcterms:W3CDTF">2022-06-06T14:24:31Z</dcterms:created>
  <dcterms:modified xsi:type="dcterms:W3CDTF">2024-03-12T14:44:20Z</dcterms:modified>
</cp:coreProperties>
</file>