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7"/>
  </p:notesMasterIdLst>
  <p:sldIdLst>
    <p:sldId id="258" r:id="rId2"/>
    <p:sldId id="259" r:id="rId3"/>
    <p:sldId id="260" r:id="rId4"/>
    <p:sldId id="256" r:id="rId5"/>
    <p:sldId id="257" r:id="rId6"/>
  </p:sldIdLst>
  <p:sldSz cx="11887200" cy="7315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81"/>
    <p:restoredTop sz="83634"/>
  </p:normalViewPr>
  <p:slideViewPr>
    <p:cSldViewPr snapToGrid="0">
      <p:cViewPr>
        <p:scale>
          <a:sx n="110" d="100"/>
          <a:sy n="110" d="100"/>
        </p:scale>
        <p:origin x="696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5F8BBE-6137-814D-B123-547435A569AE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1143000"/>
            <a:ext cx="5016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4DDF64-5DA0-8148-AE89-3E491F952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19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18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36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854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472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091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708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326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8945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Lab creator: Susan Ross, San Diego CA | susanross2n@gmail.com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DDF64-5DA0-8148-AE89-3E491F95264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02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5322FE-C600-9F48-AC8E-1D477DF293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262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DDF64-5DA0-8148-AE89-3E491F95264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99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5900" y="1197187"/>
            <a:ext cx="8915400" cy="2546773"/>
          </a:xfrm>
        </p:spPr>
        <p:txBody>
          <a:bodyPr anchor="b"/>
          <a:lstStyle>
            <a:lvl1pPr algn="ctr">
              <a:defRPr sz="58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42174"/>
            <a:ext cx="8915400" cy="1766146"/>
          </a:xfrm>
        </p:spPr>
        <p:txBody>
          <a:bodyPr/>
          <a:lstStyle>
            <a:lvl1pPr marL="0" indent="0" algn="ctr">
              <a:buNone/>
              <a:defRPr sz="2340"/>
            </a:lvl1pPr>
            <a:lvl2pPr marL="445770" indent="0" algn="ctr">
              <a:buNone/>
              <a:defRPr sz="1950"/>
            </a:lvl2pPr>
            <a:lvl3pPr marL="891540" indent="0" algn="ctr">
              <a:buNone/>
              <a:defRPr sz="1755"/>
            </a:lvl3pPr>
            <a:lvl4pPr marL="1337310" indent="0" algn="ctr">
              <a:buNone/>
              <a:defRPr sz="1560"/>
            </a:lvl4pPr>
            <a:lvl5pPr marL="1783080" indent="0" algn="ctr">
              <a:buNone/>
              <a:defRPr sz="1560"/>
            </a:lvl5pPr>
            <a:lvl6pPr marL="2228850" indent="0" algn="ctr">
              <a:buNone/>
              <a:defRPr sz="1560"/>
            </a:lvl6pPr>
            <a:lvl7pPr marL="2674620" indent="0" algn="ctr">
              <a:buNone/>
              <a:defRPr sz="1560"/>
            </a:lvl7pPr>
            <a:lvl8pPr marL="3120390" indent="0" algn="ctr">
              <a:buNone/>
              <a:defRPr sz="1560"/>
            </a:lvl8pPr>
            <a:lvl9pPr marL="3566160" indent="0" algn="ctr">
              <a:buNone/>
              <a:defRPr sz="15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78F0-3994-2F4B-9BA2-12D51110C596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C68C-E439-B648-B119-BC2ED0EE8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915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78F0-3994-2F4B-9BA2-12D51110C596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C68C-E439-B648-B119-BC2ED0EE8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175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054" y="1823721"/>
            <a:ext cx="10252710" cy="3042919"/>
          </a:xfrm>
        </p:spPr>
        <p:txBody>
          <a:bodyPr anchor="b"/>
          <a:lstStyle>
            <a:lvl1pPr>
              <a:defRPr sz="58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054" y="4895428"/>
            <a:ext cx="10252710" cy="1600199"/>
          </a:xfrm>
        </p:spPr>
        <p:txBody>
          <a:bodyPr/>
          <a:lstStyle>
            <a:lvl1pPr marL="0" indent="0">
              <a:buNone/>
              <a:defRPr sz="2340">
                <a:solidFill>
                  <a:schemeClr val="tx1">
                    <a:tint val="75000"/>
                  </a:schemeClr>
                </a:solidFill>
              </a:defRPr>
            </a:lvl1pPr>
            <a:lvl2pPr marL="44577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891540" indent="0">
              <a:buNone/>
              <a:defRPr sz="1755">
                <a:solidFill>
                  <a:schemeClr val="tx1">
                    <a:tint val="75000"/>
                  </a:schemeClr>
                </a:solidFill>
              </a:defRPr>
            </a:lvl3pPr>
            <a:lvl4pPr marL="133731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4pPr>
            <a:lvl5pPr marL="178308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5pPr>
            <a:lvl6pPr marL="222885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6pPr>
            <a:lvl7pPr marL="267462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7pPr>
            <a:lvl8pPr marL="312039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8pPr>
            <a:lvl9pPr marL="356616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78F0-3994-2F4B-9BA2-12D51110C596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C68C-E439-B648-B119-BC2ED0EE8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958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7245" y="1947333"/>
            <a:ext cx="5052060" cy="4641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7895" y="1947333"/>
            <a:ext cx="5052060" cy="4641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78F0-3994-2F4B-9BA2-12D51110C596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C68C-E439-B648-B119-BC2ED0EE8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708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793" y="389467"/>
            <a:ext cx="10252710" cy="14139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794" y="1793241"/>
            <a:ext cx="5028842" cy="878839"/>
          </a:xfrm>
        </p:spPr>
        <p:txBody>
          <a:bodyPr anchor="b"/>
          <a:lstStyle>
            <a:lvl1pPr marL="0" indent="0">
              <a:buNone/>
              <a:defRPr sz="2340" b="1"/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794" y="2672080"/>
            <a:ext cx="5028842" cy="39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7895" y="1793241"/>
            <a:ext cx="5053608" cy="878839"/>
          </a:xfrm>
        </p:spPr>
        <p:txBody>
          <a:bodyPr anchor="b"/>
          <a:lstStyle>
            <a:lvl1pPr marL="0" indent="0">
              <a:buNone/>
              <a:defRPr sz="2340" b="1"/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17895" y="2672080"/>
            <a:ext cx="5053608" cy="39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78F0-3994-2F4B-9BA2-12D51110C596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C68C-E439-B648-B119-BC2ED0EE8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35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78F0-3994-2F4B-9BA2-12D51110C596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C68C-E439-B648-B119-BC2ED0EE8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31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78F0-3994-2F4B-9BA2-12D51110C596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C68C-E439-B648-B119-BC2ED0EE8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211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794" y="487680"/>
            <a:ext cx="3833931" cy="1706880"/>
          </a:xfrm>
        </p:spPr>
        <p:txBody>
          <a:bodyPr anchor="b"/>
          <a:lstStyle>
            <a:lvl1pPr>
              <a:defRPr sz="31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3608" y="1053254"/>
            <a:ext cx="6017895" cy="5198533"/>
          </a:xfrm>
        </p:spPr>
        <p:txBody>
          <a:bodyPr/>
          <a:lstStyle>
            <a:lvl1pPr>
              <a:defRPr sz="3120"/>
            </a:lvl1pPr>
            <a:lvl2pPr>
              <a:defRPr sz="2730"/>
            </a:lvl2pPr>
            <a:lvl3pPr>
              <a:defRPr sz="2340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794" y="2194560"/>
            <a:ext cx="3833931" cy="4065694"/>
          </a:xfrm>
        </p:spPr>
        <p:txBody>
          <a:bodyPr/>
          <a:lstStyle>
            <a:lvl1pPr marL="0" indent="0">
              <a:buNone/>
              <a:defRPr sz="1560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78F0-3994-2F4B-9BA2-12D51110C596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C68C-E439-B648-B119-BC2ED0EE8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78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794" y="487680"/>
            <a:ext cx="3833931" cy="1706880"/>
          </a:xfrm>
        </p:spPr>
        <p:txBody>
          <a:bodyPr anchor="b"/>
          <a:lstStyle>
            <a:lvl1pPr>
              <a:defRPr sz="31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53608" y="1053254"/>
            <a:ext cx="6017895" cy="5198533"/>
          </a:xfrm>
        </p:spPr>
        <p:txBody>
          <a:bodyPr anchor="t"/>
          <a:lstStyle>
            <a:lvl1pPr marL="0" indent="0">
              <a:buNone/>
              <a:defRPr sz="3120"/>
            </a:lvl1pPr>
            <a:lvl2pPr marL="445770" indent="0">
              <a:buNone/>
              <a:defRPr sz="2730"/>
            </a:lvl2pPr>
            <a:lvl3pPr marL="891540" indent="0">
              <a:buNone/>
              <a:defRPr sz="2340"/>
            </a:lvl3pPr>
            <a:lvl4pPr marL="1337310" indent="0">
              <a:buNone/>
              <a:defRPr sz="1950"/>
            </a:lvl4pPr>
            <a:lvl5pPr marL="1783080" indent="0">
              <a:buNone/>
              <a:defRPr sz="1950"/>
            </a:lvl5pPr>
            <a:lvl6pPr marL="2228850" indent="0">
              <a:buNone/>
              <a:defRPr sz="1950"/>
            </a:lvl6pPr>
            <a:lvl7pPr marL="2674620" indent="0">
              <a:buNone/>
              <a:defRPr sz="1950"/>
            </a:lvl7pPr>
            <a:lvl8pPr marL="3120390" indent="0">
              <a:buNone/>
              <a:defRPr sz="1950"/>
            </a:lvl8pPr>
            <a:lvl9pPr marL="3566160" indent="0">
              <a:buNone/>
              <a:defRPr sz="19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794" y="2194560"/>
            <a:ext cx="3833931" cy="4065694"/>
          </a:xfrm>
        </p:spPr>
        <p:txBody>
          <a:bodyPr/>
          <a:lstStyle>
            <a:lvl1pPr marL="0" indent="0">
              <a:buNone/>
              <a:defRPr sz="1560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78F0-3994-2F4B-9BA2-12D51110C596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C68C-E439-B648-B119-BC2ED0EE8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042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78F0-3994-2F4B-9BA2-12D51110C596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C68C-E439-B648-B119-BC2ED0EE8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933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6777" y="389467"/>
            <a:ext cx="2563178" cy="619929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7245" y="389467"/>
            <a:ext cx="7540943" cy="619929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78F0-3994-2F4B-9BA2-12D51110C596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C68C-E439-B648-B119-BC2ED0EE8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22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7245" y="389467"/>
            <a:ext cx="10252710" cy="1413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7245" y="1947333"/>
            <a:ext cx="10252710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245" y="6780107"/>
            <a:ext cx="267462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178F0-3994-2F4B-9BA2-12D51110C596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7635" y="6780107"/>
            <a:ext cx="401193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5335" y="6780107"/>
            <a:ext cx="267462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1C68C-E439-B648-B119-BC2ED0EE8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51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91540" rtl="0" eaLnBrk="1" latinLnBrk="0" hangingPunct="1">
        <a:lnSpc>
          <a:spcPct val="90000"/>
        </a:lnSpc>
        <a:spcBef>
          <a:spcPct val="0"/>
        </a:spcBef>
        <a:buNone/>
        <a:defRPr sz="42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2885" indent="-222885" algn="l" defTabSz="891540" rtl="0" eaLnBrk="1" latinLnBrk="0" hangingPunct="1">
        <a:lnSpc>
          <a:spcPct val="90000"/>
        </a:lnSpc>
        <a:spcBef>
          <a:spcPts val="975"/>
        </a:spcBef>
        <a:buFont typeface="Arial" panose="020B0604020202020204" pitchFamily="34" charset="0"/>
        <a:buChar char="•"/>
        <a:defRPr sz="2730" kern="1200">
          <a:solidFill>
            <a:schemeClr val="tx1"/>
          </a:solidFill>
          <a:latin typeface="+mn-lt"/>
          <a:ea typeface="+mn-ea"/>
          <a:cs typeface="+mn-cs"/>
        </a:defRPr>
      </a:lvl1pPr>
      <a:lvl2pPr marL="66865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2340" kern="1200">
          <a:solidFill>
            <a:schemeClr val="tx1"/>
          </a:solidFill>
          <a:latin typeface="+mn-lt"/>
          <a:ea typeface="+mn-ea"/>
          <a:cs typeface="+mn-cs"/>
        </a:defRPr>
      </a:lvl2pPr>
      <a:lvl3pPr marL="111442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56019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4pPr>
      <a:lvl5pPr marL="200596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5pPr>
      <a:lvl6pPr marL="245173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89750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34327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78904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1pPr>
      <a:lvl2pPr marL="44577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2pPr>
      <a:lvl3pPr marL="89154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3pPr>
      <a:lvl4pPr marL="133731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4pPr>
      <a:lvl5pPr marL="178308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5pPr>
      <a:lvl6pPr marL="222885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12039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5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FD238F-BE93-7528-D7E2-0F6B5D83E926}"/>
              </a:ext>
            </a:extLst>
          </p:cNvPr>
          <p:cNvSpPr txBox="1"/>
          <p:nvPr/>
        </p:nvSpPr>
        <p:spPr>
          <a:xfrm>
            <a:off x="508174" y="30840"/>
            <a:ext cx="10870851" cy="900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265" dirty="0">
                <a:latin typeface="Avenir Next Condensed" panose="020B0506020202020204" pitchFamily="34" charset="0"/>
              </a:rPr>
              <a:t>Make a Spherical Model of the Tectonic Plates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A9C735-2E89-A405-35C4-52AFF7A2B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32" b="94756" l="5079" r="95972">
                        <a14:foregroundMark x1="9807" y1="32188" x2="7531" y2="40687"/>
                        <a14:foregroundMark x1="7531" y1="40687" x2="8406" y2="58590"/>
                        <a14:foregroundMark x1="32049" y1="9403" x2="56217" y2="3978"/>
                        <a14:foregroundMark x1="56217" y1="3978" x2="63222" y2="4882"/>
                        <a14:foregroundMark x1="63222" y1="4882" x2="82137" y2="17541"/>
                        <a14:foregroundMark x1="82137" y1="17541" x2="89667" y2="38336"/>
                        <a14:foregroundMark x1="89667" y1="38336" x2="89842" y2="45750"/>
                        <a14:foregroundMark x1="89842" y1="45750" x2="83538" y2="75588"/>
                        <a14:foregroundMark x1="83538" y1="75588" x2="70753" y2="83725"/>
                        <a14:foregroundMark x1="70753" y1="83725" x2="39054" y2="92224"/>
                        <a14:foregroundMark x1="37128" y1="5606" x2="46410" y2="5063"/>
                        <a14:foregroundMark x1="46410" y1="5063" x2="53240" y2="5606"/>
                        <a14:foregroundMark x1="53240" y1="5606" x2="59545" y2="7776"/>
                        <a14:foregroundMark x1="59545" y1="7776" x2="66025" y2="7957"/>
                        <a14:foregroundMark x1="45359" y1="2532" x2="61296" y2="4702"/>
                        <a14:foregroundMark x1="93170" y1="42495" x2="96147" y2="49729"/>
                        <a14:foregroundMark x1="96147" y1="49729" x2="93520" y2="57866"/>
                        <a14:foregroundMark x1="5079" y1="54973" x2="7531" y2="60759"/>
                        <a14:foregroundMark x1="92294" y1="64557" x2="95271" y2="57866"/>
                        <a14:foregroundMark x1="95271" y1="57866" x2="95622" y2="53165"/>
                        <a14:foregroundMark x1="91944" y1="66365" x2="93695" y2="62749"/>
                        <a14:foregroundMark x1="90193" y1="71248" x2="88998" y2="75733"/>
                        <a14:foregroundMark x1="69177" y1="90958" x2="84399" y2="80102"/>
                        <a14:foregroundMark x1="86282" y1="78542" x2="86375" y2="78300"/>
                        <a14:foregroundMark x1="14011" y1="76311" x2="29597" y2="90778"/>
                        <a14:foregroundMark x1="29597" y1="90778" x2="42557" y2="94756"/>
                        <a14:foregroundMark x1="42557" y1="94756" x2="46060" y2="94756"/>
                        <a14:backgroundMark x1="87741" y1="78300" x2="87741" y2="78300"/>
                        <a14:backgroundMark x1="88441" y1="76854" x2="87040" y2="78481"/>
                        <a14:backgroundMark x1="88266" y1="76492" x2="89667" y2="75407"/>
                        <a14:backgroundMark x1="88792" y1="75769" x2="89142" y2="77939"/>
                        <a14:backgroundMark x1="88792" y1="75588" x2="90018" y2="74141"/>
                        <a14:backgroundMark x1="86515" y1="78662" x2="85464" y2="806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3280" y="931087"/>
            <a:ext cx="6504973" cy="62999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B61894-65CB-7D9A-8034-E37B69CB5E21}"/>
              </a:ext>
            </a:extLst>
          </p:cNvPr>
          <p:cNvSpPr txBox="1"/>
          <p:nvPr/>
        </p:nvSpPr>
        <p:spPr>
          <a:xfrm>
            <a:off x="0" y="7068916"/>
            <a:ext cx="18758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Lab created by Susan Ross, San Diego CA</a:t>
            </a:r>
          </a:p>
        </p:txBody>
      </p:sp>
    </p:spTree>
    <p:extLst>
      <p:ext uri="{BB962C8B-B14F-4D97-AF65-F5344CB8AC3E}">
        <p14:creationId xmlns:p14="http://schemas.microsoft.com/office/powerpoint/2010/main" val="925316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FD238F-BE93-7528-D7E2-0F6B5D83E926}"/>
              </a:ext>
            </a:extLst>
          </p:cNvPr>
          <p:cNvSpPr txBox="1"/>
          <p:nvPr/>
        </p:nvSpPr>
        <p:spPr>
          <a:xfrm>
            <a:off x="3358950" y="135962"/>
            <a:ext cx="5169300" cy="902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265" dirty="0"/>
              <a:t>Supplies per Team</a:t>
            </a:r>
            <a:endParaRPr lang="en-US" sz="5265" dirty="0">
              <a:latin typeface="Avenir Next Condensed" panose="020B0506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8D7562-A4D5-3BC6-9F09-8E7170C088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59" b="96742" l="1759" r="96985">
                        <a14:foregroundMark x1="25879" y1="22306" x2="48995" y2="17544"/>
                        <a14:foregroundMark x1="48995" y1="17544" x2="58543" y2="21303"/>
                        <a14:foregroundMark x1="58543" y1="21303" x2="67085" y2="34837"/>
                        <a14:foregroundMark x1="60050" y1="12281" x2="82915" y2="29574"/>
                        <a14:foregroundMark x1="60302" y1="10276" x2="50754" y2="7769"/>
                        <a14:foregroundMark x1="50754" y1="7769" x2="28894" y2="13534"/>
                        <a14:foregroundMark x1="28894" y1="13534" x2="18342" y2="19799"/>
                        <a14:foregroundMark x1="18342" y1="19799" x2="10804" y2="27820"/>
                        <a14:foregroundMark x1="10804" y1="27820" x2="9799" y2="45614"/>
                        <a14:foregroundMark x1="4523" y1="49123" x2="10804" y2="65664"/>
                        <a14:foregroundMark x1="91709" y1="36090" x2="92462" y2="60902"/>
                        <a14:foregroundMark x1="44472" y1="93484" x2="57286" y2="93484"/>
                        <a14:foregroundMark x1="57286" y1="93484" x2="61809" y2="91228"/>
                        <a14:foregroundMark x1="94724" y1="42356" x2="96985" y2="51629"/>
                        <a14:foregroundMark x1="96985" y1="51629" x2="95729" y2="54386"/>
                        <a14:foregroundMark x1="42965" y1="4762" x2="53266" y2="4010"/>
                        <a14:foregroundMark x1="53266" y1="4010" x2="55025" y2="4010"/>
                        <a14:foregroundMark x1="43467" y1="96241" x2="50503" y2="96992"/>
                        <a14:foregroundMark x1="1759" y1="47118" x2="2764" y2="526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684" y="920251"/>
            <a:ext cx="3178862" cy="31946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BFB9225-C691-37EA-B7FD-30D45D2D21C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649" t="6052" r="7143" b="7591"/>
          <a:stretch/>
        </p:blipFill>
        <p:spPr>
          <a:xfrm>
            <a:off x="2090182" y="4016831"/>
            <a:ext cx="2537536" cy="243567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ACA41BA-8CFD-16D8-292F-B7E8FC4B557C}"/>
              </a:ext>
            </a:extLst>
          </p:cNvPr>
          <p:cNvSpPr txBox="1"/>
          <p:nvPr/>
        </p:nvSpPr>
        <p:spPr>
          <a:xfrm>
            <a:off x="4952389" y="4849364"/>
            <a:ext cx="3413948" cy="219290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30" dirty="0"/>
              <a:t>Scissors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30" dirty="0"/>
              <a:t>Clay / Tracing Tools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30" dirty="0"/>
              <a:t>Rolling Pin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30" dirty="0"/>
              <a:t>Wax paper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30" dirty="0" err="1"/>
              <a:t>Doublesided</a:t>
            </a:r>
            <a:r>
              <a:rPr lang="en-US" sz="2730" dirty="0"/>
              <a:t> Tape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7DE25B-B1D1-6F56-AE22-AEF12044944C}"/>
              </a:ext>
            </a:extLst>
          </p:cNvPr>
          <p:cNvSpPr txBox="1"/>
          <p:nvPr/>
        </p:nvSpPr>
        <p:spPr>
          <a:xfrm>
            <a:off x="1249650" y="3160858"/>
            <a:ext cx="1649811" cy="4524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340" dirty="0"/>
              <a:t>5” or 6” Ball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4C0828-46FF-3812-52C0-2FBDBB16D6E2}"/>
              </a:ext>
            </a:extLst>
          </p:cNvPr>
          <p:cNvSpPr txBox="1"/>
          <p:nvPr/>
        </p:nvSpPr>
        <p:spPr>
          <a:xfrm>
            <a:off x="138173" y="5627814"/>
            <a:ext cx="2431299" cy="9637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340" dirty="0"/>
              <a:t>Foam Clay</a:t>
            </a:r>
          </a:p>
          <a:p>
            <a:pPr algn="ctr">
              <a:lnSpc>
                <a:spcPct val="80000"/>
              </a:lnSpc>
            </a:pPr>
            <a:r>
              <a:rPr lang="en-US" sz="2340" dirty="0"/>
              <a:t>(150g for 5” ball</a:t>
            </a:r>
          </a:p>
          <a:p>
            <a:pPr algn="ctr">
              <a:lnSpc>
                <a:spcPct val="80000"/>
              </a:lnSpc>
            </a:pPr>
            <a:r>
              <a:rPr lang="en-US" sz="2340" dirty="0"/>
              <a:t>200g for 6” ball)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C1AC3FC-A64B-33F6-3228-0A978A5C5652}"/>
              </a:ext>
            </a:extLst>
          </p:cNvPr>
          <p:cNvGrpSpPr/>
          <p:nvPr/>
        </p:nvGrpSpPr>
        <p:grpSpPr>
          <a:xfrm>
            <a:off x="3946967" y="870302"/>
            <a:ext cx="7414578" cy="3979062"/>
            <a:chOff x="2800653" y="863372"/>
            <a:chExt cx="6943584" cy="347063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B0BD0B4-3C62-C4AB-A426-F04D8B5B2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5400000">
              <a:off x="5019290" y="-390940"/>
              <a:ext cx="3470635" cy="597925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5DED822-70BB-85C6-7BE5-C3534B61F4CB}"/>
                </a:ext>
              </a:extLst>
            </p:cNvPr>
            <p:cNvSpPr txBox="1"/>
            <p:nvPr/>
          </p:nvSpPr>
          <p:spPr>
            <a:xfrm>
              <a:off x="2800653" y="2364274"/>
              <a:ext cx="1928650" cy="10957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340" dirty="0"/>
                <a:t>Outline of Tectonic Plates (trace or cut)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ADF71030-7E3C-8370-D155-18CAC1CF83B0}"/>
              </a:ext>
            </a:extLst>
          </p:cNvPr>
          <p:cNvSpPr txBox="1"/>
          <p:nvPr/>
        </p:nvSpPr>
        <p:spPr>
          <a:xfrm>
            <a:off x="9520763" y="2793176"/>
            <a:ext cx="1564527" cy="331653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170" dirty="0">
                <a:solidFill>
                  <a:srgbClr val="FF0000"/>
                </a:solidFill>
              </a:rPr>
              <a:t>African Plate</a:t>
            </a:r>
          </a:p>
          <a:p>
            <a:pPr>
              <a:lnSpc>
                <a:spcPct val="120000"/>
              </a:lnSpc>
            </a:pPr>
            <a:r>
              <a:rPr lang="en-US" sz="1170" dirty="0">
                <a:solidFill>
                  <a:srgbClr val="FFC000"/>
                </a:solidFill>
              </a:rPr>
              <a:t>Antarctic Plate</a:t>
            </a:r>
          </a:p>
          <a:p>
            <a:pPr>
              <a:lnSpc>
                <a:spcPct val="120000"/>
              </a:lnSpc>
            </a:pPr>
            <a:r>
              <a:rPr lang="en-US" sz="1170" dirty="0">
                <a:solidFill>
                  <a:srgbClr val="FF85FF"/>
                </a:solidFill>
              </a:rPr>
              <a:t>Arabian Plate</a:t>
            </a:r>
          </a:p>
          <a:p>
            <a:pPr>
              <a:lnSpc>
                <a:spcPct val="120000"/>
              </a:lnSpc>
            </a:pPr>
            <a:r>
              <a:rPr lang="en-US" sz="1170" dirty="0">
                <a:solidFill>
                  <a:srgbClr val="00B050"/>
                </a:solidFill>
              </a:rPr>
              <a:t>Australian Plate</a:t>
            </a:r>
          </a:p>
          <a:p>
            <a:pPr>
              <a:lnSpc>
                <a:spcPct val="120000"/>
              </a:lnSpc>
            </a:pPr>
            <a:r>
              <a:rPr lang="en-US" sz="1170" dirty="0">
                <a:solidFill>
                  <a:srgbClr val="0432FF"/>
                </a:solidFill>
              </a:rPr>
              <a:t>Caribbean Plate</a:t>
            </a:r>
          </a:p>
          <a:p>
            <a:pPr>
              <a:lnSpc>
                <a:spcPct val="120000"/>
              </a:lnSpc>
            </a:pPr>
            <a:r>
              <a:rPr lang="en-US" sz="1170" dirty="0">
                <a:solidFill>
                  <a:srgbClr val="7030A0"/>
                </a:solidFill>
              </a:rPr>
              <a:t>Cocos Plate</a:t>
            </a:r>
          </a:p>
          <a:p>
            <a:pPr>
              <a:lnSpc>
                <a:spcPct val="120000"/>
              </a:lnSpc>
            </a:pPr>
            <a:r>
              <a:rPr lang="en-US" sz="1170" dirty="0"/>
              <a:t>Eurasian Plate</a:t>
            </a:r>
          </a:p>
          <a:p>
            <a:pPr>
              <a:lnSpc>
                <a:spcPct val="120000"/>
              </a:lnSpc>
            </a:pPr>
            <a:r>
              <a:rPr lang="en-US" sz="1170" dirty="0">
                <a:solidFill>
                  <a:srgbClr val="76D6FF"/>
                </a:solidFill>
              </a:rPr>
              <a:t>Juan de Fuca Plate</a:t>
            </a:r>
          </a:p>
          <a:p>
            <a:pPr>
              <a:lnSpc>
                <a:spcPct val="120000"/>
              </a:lnSpc>
            </a:pPr>
            <a:r>
              <a:rPr lang="en-US" sz="1170" dirty="0">
                <a:solidFill>
                  <a:srgbClr val="941100"/>
                </a:solidFill>
              </a:rPr>
              <a:t>Indian Plate</a:t>
            </a:r>
          </a:p>
          <a:p>
            <a:pPr>
              <a:lnSpc>
                <a:spcPct val="120000"/>
              </a:lnSpc>
            </a:pPr>
            <a:r>
              <a:rPr lang="en-US" sz="117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Nazca Plate</a:t>
            </a:r>
          </a:p>
          <a:p>
            <a:pPr>
              <a:lnSpc>
                <a:spcPct val="120000"/>
              </a:lnSpc>
            </a:pPr>
            <a:r>
              <a:rPr lang="en-US" sz="117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North American Plate</a:t>
            </a:r>
          </a:p>
          <a:p>
            <a:pPr>
              <a:lnSpc>
                <a:spcPct val="120000"/>
              </a:lnSpc>
            </a:pPr>
            <a:r>
              <a:rPr lang="en-US" sz="1170" dirty="0">
                <a:solidFill>
                  <a:srgbClr val="005493"/>
                </a:solidFill>
              </a:rPr>
              <a:t>Pacific Plate </a:t>
            </a:r>
          </a:p>
          <a:p>
            <a:pPr>
              <a:lnSpc>
                <a:spcPct val="120000"/>
              </a:lnSpc>
            </a:pPr>
            <a:r>
              <a:rPr lang="en-US" sz="1170" dirty="0">
                <a:solidFill>
                  <a:srgbClr val="FF9300"/>
                </a:solidFill>
              </a:rPr>
              <a:t>Philippine Plate</a:t>
            </a:r>
          </a:p>
          <a:p>
            <a:pPr>
              <a:lnSpc>
                <a:spcPct val="120000"/>
              </a:lnSpc>
            </a:pPr>
            <a:r>
              <a:rPr lang="en-US" sz="1170" dirty="0">
                <a:solidFill>
                  <a:srgbClr val="7A81FF"/>
                </a:solidFill>
              </a:rPr>
              <a:t>Scotia Plate</a:t>
            </a:r>
          </a:p>
          <a:p>
            <a:pPr>
              <a:lnSpc>
                <a:spcPct val="120000"/>
              </a:lnSpc>
            </a:pPr>
            <a:r>
              <a:rPr lang="en-US" sz="1170" dirty="0">
                <a:solidFill>
                  <a:srgbClr val="929000"/>
                </a:solidFill>
              </a:rPr>
              <a:t>South American Plate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491C04-757B-0D04-E017-C9C339381749}"/>
              </a:ext>
            </a:extLst>
          </p:cNvPr>
          <p:cNvSpPr txBox="1"/>
          <p:nvPr/>
        </p:nvSpPr>
        <p:spPr>
          <a:xfrm>
            <a:off x="8767325" y="6125322"/>
            <a:ext cx="3071404" cy="9325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730" dirty="0"/>
              <a:t>List of Plate Names to cut for labeling</a:t>
            </a:r>
          </a:p>
        </p:txBody>
      </p:sp>
    </p:spTree>
    <p:extLst>
      <p:ext uri="{BB962C8B-B14F-4D97-AF65-F5344CB8AC3E}">
        <p14:creationId xmlns:p14="http://schemas.microsoft.com/office/powerpoint/2010/main" val="2121501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FD238F-BE93-7528-D7E2-0F6B5D83E926}"/>
              </a:ext>
            </a:extLst>
          </p:cNvPr>
          <p:cNvSpPr txBox="1"/>
          <p:nvPr/>
        </p:nvSpPr>
        <p:spPr>
          <a:xfrm>
            <a:off x="4097595" y="301866"/>
            <a:ext cx="3692011" cy="900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265" dirty="0"/>
              <a:t>DIRECTIONS:</a:t>
            </a:r>
            <a:endParaRPr lang="en-US" sz="5265" dirty="0">
              <a:latin typeface="Avenir Next Condensed" panose="020B0506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8D7562-A4D5-3BC6-9F09-8E7170C088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10" b="96742" l="4020" r="96985">
                        <a14:foregroundMark x1="25879" y1="22306" x2="48995" y2="17544"/>
                        <a14:foregroundMark x1="48995" y1="17544" x2="58543" y2="21303"/>
                        <a14:foregroundMark x1="58543" y1="21303" x2="67085" y2="34837"/>
                        <a14:foregroundMark x1="60050" y1="12281" x2="82915" y2="29574"/>
                        <a14:foregroundMark x1="60302" y1="10276" x2="50754" y2="7769"/>
                        <a14:foregroundMark x1="50754" y1="7769" x2="28894" y2="13534"/>
                        <a14:foregroundMark x1="28894" y1="13534" x2="18342" y2="19799"/>
                        <a14:foregroundMark x1="18342" y1="19799" x2="10804" y2="27820"/>
                        <a14:foregroundMark x1="10804" y1="27820" x2="9799" y2="45614"/>
                        <a14:foregroundMark x1="4523" y1="49123" x2="10804" y2="65664"/>
                        <a14:foregroundMark x1="91709" y1="36090" x2="92462" y2="60902"/>
                        <a14:foregroundMark x1="44472" y1="93484" x2="57286" y2="93484"/>
                        <a14:foregroundMark x1="57286" y1="93484" x2="61809" y2="91228"/>
                        <a14:foregroundMark x1="94724" y1="42356" x2="96985" y2="51629"/>
                        <a14:foregroundMark x1="96985" y1="51629" x2="95729" y2="54386"/>
                        <a14:foregroundMark x1="42965" y1="4762" x2="53266" y2="4010"/>
                        <a14:foregroundMark x1="53266" y1="4010" x2="55025" y2="4010"/>
                        <a14:foregroundMark x1="43467" y1="96241" x2="50503" y2="969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0129" y="3575762"/>
            <a:ext cx="2686200" cy="26995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8151A0-376F-C0B9-1C68-A82E0B65DC1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649" t="6052" r="7143" b="7591"/>
          <a:stretch/>
        </p:blipFill>
        <p:spPr>
          <a:xfrm>
            <a:off x="8180346" y="5210329"/>
            <a:ext cx="1525983" cy="1464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9142B3-68F5-2151-C25A-1FE3CA4F90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8097240" y="255663"/>
            <a:ext cx="2491913" cy="41482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040C035-4A9B-E73B-16C9-DE64D4317CCF}"/>
              </a:ext>
            </a:extLst>
          </p:cNvPr>
          <p:cNvSpPr txBox="1"/>
          <p:nvPr/>
        </p:nvSpPr>
        <p:spPr>
          <a:xfrm>
            <a:off x="265443" y="1039907"/>
            <a:ext cx="6965344" cy="5779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5770" indent="-445770">
              <a:lnSpc>
                <a:spcPct val="95000"/>
              </a:lnSpc>
              <a:spcBef>
                <a:spcPts val="1365"/>
              </a:spcBef>
              <a:buFont typeface="+mj-lt"/>
              <a:buAutoNum type="arabicPeriod"/>
            </a:pPr>
            <a:r>
              <a:rPr lang="en-US" sz="2730" dirty="0"/>
              <a:t>Roll the clay very flat (</a:t>
            </a:r>
            <a:r>
              <a:rPr lang="en-US" sz="2730" dirty="0" err="1"/>
              <a:t>torilla</a:t>
            </a:r>
            <a:r>
              <a:rPr lang="en-US" sz="2730" dirty="0"/>
              <a:t> or crepe thin).</a:t>
            </a:r>
          </a:p>
          <a:p>
            <a:pPr marL="445770" indent="-445770">
              <a:lnSpc>
                <a:spcPct val="95000"/>
              </a:lnSpc>
              <a:spcBef>
                <a:spcPts val="1365"/>
              </a:spcBef>
              <a:buFont typeface="+mj-lt"/>
              <a:buAutoNum type="arabicPeriod"/>
            </a:pPr>
            <a:r>
              <a:rPr lang="en-US" sz="2730" dirty="0"/>
              <a:t>Using the paper outline, form each Tectonic Plate out of the rolled clay.</a:t>
            </a:r>
          </a:p>
          <a:p>
            <a:pPr marL="445770" indent="-445770">
              <a:lnSpc>
                <a:spcPct val="95000"/>
              </a:lnSpc>
              <a:spcBef>
                <a:spcPts val="1365"/>
              </a:spcBef>
              <a:buFont typeface="+mj-lt"/>
              <a:buAutoNum type="arabicPeriod"/>
            </a:pPr>
            <a:r>
              <a:rPr lang="en-US" sz="2730" dirty="0"/>
              <a:t>Place the clay Plate carefully on the ball. Ideally, the clay Plate boundaries line up well so the ball color underneath is not visible.</a:t>
            </a:r>
          </a:p>
          <a:p>
            <a:pPr marL="445770" indent="-445770">
              <a:lnSpc>
                <a:spcPct val="95000"/>
              </a:lnSpc>
              <a:spcBef>
                <a:spcPts val="1365"/>
              </a:spcBef>
              <a:buFont typeface="+mj-lt"/>
              <a:buAutoNum type="arabicPeriod"/>
            </a:pPr>
            <a:r>
              <a:rPr lang="en-US" sz="2730" dirty="0"/>
              <a:t>To label each clay Plate, cut out the Tectonic Plate name from the list.</a:t>
            </a:r>
          </a:p>
          <a:p>
            <a:pPr marL="445770" indent="-445770">
              <a:lnSpc>
                <a:spcPct val="95000"/>
              </a:lnSpc>
              <a:spcBef>
                <a:spcPts val="1365"/>
              </a:spcBef>
              <a:buFont typeface="+mj-lt"/>
              <a:buAutoNum type="arabicPeriod"/>
            </a:pPr>
            <a:r>
              <a:rPr lang="en-US" sz="2730" dirty="0"/>
              <a:t>Affix gently the Tectonic Plate label to the clay Plate using double-sided tape.</a:t>
            </a:r>
          </a:p>
          <a:p>
            <a:pPr marL="445770" indent="-445770">
              <a:lnSpc>
                <a:spcPct val="95000"/>
              </a:lnSpc>
              <a:spcBef>
                <a:spcPts val="1365"/>
              </a:spcBef>
              <a:buFont typeface="+mj-lt"/>
              <a:buAutoNum type="arabicPeriod"/>
            </a:pPr>
            <a:r>
              <a:rPr lang="en-US" sz="2730" dirty="0"/>
              <a:t>If time allows, color your Plate Tectonics Globe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ABD072-E86B-A78C-19B6-54F4B90B1268}"/>
              </a:ext>
            </a:extLst>
          </p:cNvPr>
          <p:cNvSpPr txBox="1"/>
          <p:nvPr/>
        </p:nvSpPr>
        <p:spPr>
          <a:xfrm>
            <a:off x="9744597" y="3358523"/>
            <a:ext cx="1853406" cy="331653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34328" indent="-334328">
              <a:lnSpc>
                <a:spcPct val="120000"/>
              </a:lnSpc>
              <a:buFont typeface="+mj-lt"/>
              <a:buAutoNum type="arabicPeriod"/>
            </a:pPr>
            <a:r>
              <a:rPr lang="en-US" sz="1170" dirty="0">
                <a:solidFill>
                  <a:srgbClr val="FF0000"/>
                </a:solidFill>
              </a:rPr>
              <a:t>African Plate</a:t>
            </a:r>
          </a:p>
          <a:p>
            <a:pPr marL="334328" indent="-334328">
              <a:lnSpc>
                <a:spcPct val="120000"/>
              </a:lnSpc>
              <a:buFont typeface="+mj-lt"/>
              <a:buAutoNum type="arabicPeriod"/>
            </a:pPr>
            <a:r>
              <a:rPr lang="en-US" sz="1170" dirty="0">
                <a:solidFill>
                  <a:srgbClr val="FFC000"/>
                </a:solidFill>
              </a:rPr>
              <a:t>Antarctic Plate</a:t>
            </a:r>
          </a:p>
          <a:p>
            <a:pPr marL="334328" indent="-334328">
              <a:lnSpc>
                <a:spcPct val="120000"/>
              </a:lnSpc>
              <a:buFont typeface="+mj-lt"/>
              <a:buAutoNum type="arabicPeriod"/>
            </a:pPr>
            <a:r>
              <a:rPr lang="en-US" sz="1170" dirty="0">
                <a:solidFill>
                  <a:srgbClr val="FF85FF"/>
                </a:solidFill>
              </a:rPr>
              <a:t>Arabian Plate</a:t>
            </a:r>
          </a:p>
          <a:p>
            <a:pPr marL="334328" indent="-334328">
              <a:lnSpc>
                <a:spcPct val="120000"/>
              </a:lnSpc>
              <a:buFont typeface="+mj-lt"/>
              <a:buAutoNum type="arabicPeriod"/>
            </a:pPr>
            <a:r>
              <a:rPr lang="en-US" sz="1170" dirty="0">
                <a:solidFill>
                  <a:srgbClr val="00B050"/>
                </a:solidFill>
              </a:rPr>
              <a:t>Australian Plate</a:t>
            </a:r>
          </a:p>
          <a:p>
            <a:pPr marL="334328" indent="-334328">
              <a:lnSpc>
                <a:spcPct val="120000"/>
              </a:lnSpc>
              <a:buFont typeface="+mj-lt"/>
              <a:buAutoNum type="arabicPeriod"/>
            </a:pPr>
            <a:r>
              <a:rPr lang="en-US" sz="1170" dirty="0">
                <a:solidFill>
                  <a:srgbClr val="0432FF"/>
                </a:solidFill>
              </a:rPr>
              <a:t>Caribbean Plate</a:t>
            </a:r>
          </a:p>
          <a:p>
            <a:pPr marL="334328" indent="-334328">
              <a:lnSpc>
                <a:spcPct val="120000"/>
              </a:lnSpc>
              <a:buFont typeface="+mj-lt"/>
              <a:buAutoNum type="arabicPeriod"/>
            </a:pPr>
            <a:r>
              <a:rPr lang="en-US" sz="1170" dirty="0">
                <a:solidFill>
                  <a:srgbClr val="7030A0"/>
                </a:solidFill>
              </a:rPr>
              <a:t>Cocos Plate</a:t>
            </a:r>
          </a:p>
          <a:p>
            <a:pPr marL="334328" indent="-334328">
              <a:lnSpc>
                <a:spcPct val="120000"/>
              </a:lnSpc>
              <a:buFont typeface="+mj-lt"/>
              <a:buAutoNum type="arabicPeriod"/>
            </a:pPr>
            <a:r>
              <a:rPr lang="en-US" sz="1170" dirty="0"/>
              <a:t>Eurasian Plate</a:t>
            </a:r>
          </a:p>
          <a:p>
            <a:pPr marL="334328" indent="-334328">
              <a:lnSpc>
                <a:spcPct val="120000"/>
              </a:lnSpc>
              <a:buFont typeface="+mj-lt"/>
              <a:buAutoNum type="arabicPeriod"/>
            </a:pPr>
            <a:r>
              <a:rPr lang="en-US" sz="1170" dirty="0">
                <a:solidFill>
                  <a:srgbClr val="76D6FF"/>
                </a:solidFill>
              </a:rPr>
              <a:t>Juan de Fuca Plate</a:t>
            </a:r>
          </a:p>
          <a:p>
            <a:pPr marL="334328" indent="-334328">
              <a:lnSpc>
                <a:spcPct val="120000"/>
              </a:lnSpc>
              <a:buFont typeface="+mj-lt"/>
              <a:buAutoNum type="arabicPeriod"/>
            </a:pPr>
            <a:r>
              <a:rPr lang="en-US" sz="1170" dirty="0">
                <a:solidFill>
                  <a:srgbClr val="941100"/>
                </a:solidFill>
              </a:rPr>
              <a:t>Indian Plate</a:t>
            </a:r>
          </a:p>
          <a:p>
            <a:pPr marL="334328" indent="-334328">
              <a:lnSpc>
                <a:spcPct val="120000"/>
              </a:lnSpc>
              <a:buFont typeface="+mj-lt"/>
              <a:buAutoNum type="arabicPeriod"/>
            </a:pPr>
            <a:r>
              <a:rPr lang="en-US" sz="117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Nazca Plate</a:t>
            </a:r>
          </a:p>
          <a:p>
            <a:pPr marL="334328" indent="-334328">
              <a:lnSpc>
                <a:spcPct val="120000"/>
              </a:lnSpc>
              <a:buFont typeface="+mj-lt"/>
              <a:buAutoNum type="arabicPeriod"/>
            </a:pPr>
            <a:r>
              <a:rPr lang="en-US" sz="117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North American Plate</a:t>
            </a:r>
          </a:p>
          <a:p>
            <a:pPr marL="334328" indent="-334328">
              <a:lnSpc>
                <a:spcPct val="120000"/>
              </a:lnSpc>
              <a:buFont typeface="+mj-lt"/>
              <a:buAutoNum type="arabicPeriod"/>
            </a:pPr>
            <a:r>
              <a:rPr lang="en-US" sz="1170" dirty="0">
                <a:solidFill>
                  <a:srgbClr val="005493"/>
                </a:solidFill>
              </a:rPr>
              <a:t>*Pacific Plate </a:t>
            </a:r>
          </a:p>
          <a:p>
            <a:pPr marL="334328" indent="-334328">
              <a:lnSpc>
                <a:spcPct val="120000"/>
              </a:lnSpc>
              <a:buFont typeface="+mj-lt"/>
              <a:buAutoNum type="arabicPeriod"/>
            </a:pPr>
            <a:r>
              <a:rPr lang="en-US" sz="1170" dirty="0">
                <a:solidFill>
                  <a:srgbClr val="FF9300"/>
                </a:solidFill>
              </a:rPr>
              <a:t>Philippine Plate</a:t>
            </a:r>
          </a:p>
          <a:p>
            <a:pPr marL="334328" indent="-334328">
              <a:lnSpc>
                <a:spcPct val="120000"/>
              </a:lnSpc>
              <a:buFont typeface="+mj-lt"/>
              <a:buAutoNum type="arabicPeriod"/>
            </a:pPr>
            <a:r>
              <a:rPr lang="en-US" sz="1170" dirty="0">
                <a:solidFill>
                  <a:srgbClr val="7A81FF"/>
                </a:solidFill>
              </a:rPr>
              <a:t>Scotia Plate</a:t>
            </a:r>
          </a:p>
          <a:p>
            <a:pPr marL="334328" indent="-334328">
              <a:lnSpc>
                <a:spcPct val="120000"/>
              </a:lnSpc>
              <a:buFont typeface="+mj-lt"/>
              <a:buAutoNum type="arabicPeriod"/>
            </a:pPr>
            <a:r>
              <a:rPr lang="en-US" sz="1170" dirty="0">
                <a:solidFill>
                  <a:srgbClr val="929000"/>
                </a:solidFill>
              </a:rPr>
              <a:t>South American Plate</a:t>
            </a:r>
          </a:p>
        </p:txBody>
      </p:sp>
    </p:spTree>
    <p:extLst>
      <p:ext uri="{BB962C8B-B14F-4D97-AF65-F5344CB8AC3E}">
        <p14:creationId xmlns:p14="http://schemas.microsoft.com/office/powerpoint/2010/main" val="503326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BD03A2-0681-3E6E-1D6F-766D69661B16}"/>
              </a:ext>
            </a:extLst>
          </p:cNvPr>
          <p:cNvSpPr txBox="1"/>
          <p:nvPr/>
        </p:nvSpPr>
        <p:spPr>
          <a:xfrm>
            <a:off x="9096776" y="0"/>
            <a:ext cx="2403287" cy="7130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640080">
              <a:lnSpc>
                <a:spcPct val="220000"/>
              </a:lnSpc>
              <a:buFont typeface="+mj-lt"/>
              <a:buAutoNum type="arabicPeriod"/>
            </a:pPr>
            <a:r>
              <a:rPr lang="en-US" sz="1400" dirty="0"/>
              <a:t>African Plate</a:t>
            </a:r>
          </a:p>
          <a:p>
            <a:pPr marL="457200" indent="-640080">
              <a:lnSpc>
                <a:spcPct val="220000"/>
              </a:lnSpc>
              <a:buFont typeface="+mj-lt"/>
              <a:buAutoNum type="arabicPeriod"/>
            </a:pPr>
            <a:r>
              <a:rPr lang="en-US" sz="1400" dirty="0"/>
              <a:t>Antarctic Plate</a:t>
            </a:r>
          </a:p>
          <a:p>
            <a:pPr marL="457200" indent="-640080">
              <a:lnSpc>
                <a:spcPct val="220000"/>
              </a:lnSpc>
              <a:buFont typeface="+mj-lt"/>
              <a:buAutoNum type="arabicPeriod"/>
            </a:pPr>
            <a:r>
              <a:rPr lang="en-US" sz="1400" dirty="0"/>
              <a:t>Arabian Plate</a:t>
            </a:r>
          </a:p>
          <a:p>
            <a:pPr marL="457200" indent="-640080">
              <a:lnSpc>
                <a:spcPct val="220000"/>
              </a:lnSpc>
              <a:buFont typeface="+mj-lt"/>
              <a:buAutoNum type="arabicPeriod"/>
            </a:pPr>
            <a:r>
              <a:rPr lang="en-US" sz="1400" dirty="0"/>
              <a:t>Australian Plate</a:t>
            </a:r>
          </a:p>
          <a:p>
            <a:pPr marL="457200" indent="-640080">
              <a:lnSpc>
                <a:spcPct val="220000"/>
              </a:lnSpc>
              <a:buFont typeface="+mj-lt"/>
              <a:buAutoNum type="arabicPeriod"/>
            </a:pPr>
            <a:r>
              <a:rPr lang="en-US" sz="1400" dirty="0"/>
              <a:t>Caribbean Plate</a:t>
            </a:r>
          </a:p>
          <a:p>
            <a:pPr marL="457200" indent="-640080">
              <a:lnSpc>
                <a:spcPct val="220000"/>
              </a:lnSpc>
              <a:buFont typeface="+mj-lt"/>
              <a:buAutoNum type="arabicPeriod"/>
            </a:pPr>
            <a:r>
              <a:rPr lang="en-US" sz="1400" dirty="0"/>
              <a:t>Cocos Plate</a:t>
            </a:r>
          </a:p>
          <a:p>
            <a:pPr marL="457200" indent="-640080">
              <a:lnSpc>
                <a:spcPct val="220000"/>
              </a:lnSpc>
              <a:buFont typeface="+mj-lt"/>
              <a:buAutoNum type="arabicPeriod"/>
            </a:pPr>
            <a:r>
              <a:rPr lang="en-US" sz="1400" dirty="0"/>
              <a:t>Eurasian Plate</a:t>
            </a:r>
          </a:p>
          <a:p>
            <a:pPr marL="457200" indent="-640080">
              <a:lnSpc>
                <a:spcPct val="220000"/>
              </a:lnSpc>
              <a:buFont typeface="+mj-lt"/>
              <a:buAutoNum type="arabicPeriod"/>
            </a:pPr>
            <a:r>
              <a:rPr lang="en-US" sz="1400" dirty="0"/>
              <a:t>Juan de Fuca Plate</a:t>
            </a:r>
          </a:p>
          <a:p>
            <a:pPr marL="457200" indent="-640080">
              <a:lnSpc>
                <a:spcPct val="220000"/>
              </a:lnSpc>
              <a:buFont typeface="+mj-lt"/>
              <a:buAutoNum type="arabicPeriod"/>
            </a:pPr>
            <a:r>
              <a:rPr lang="en-US" sz="1400" dirty="0"/>
              <a:t>Indian Plate</a:t>
            </a:r>
          </a:p>
          <a:p>
            <a:pPr marL="457200" indent="-640080">
              <a:lnSpc>
                <a:spcPct val="220000"/>
              </a:lnSpc>
              <a:buFont typeface="+mj-lt"/>
              <a:buAutoNum type="arabicPeriod"/>
            </a:pPr>
            <a:r>
              <a:rPr lang="en-US" sz="1400" dirty="0"/>
              <a:t>Nazca Plate</a:t>
            </a:r>
          </a:p>
          <a:p>
            <a:pPr marL="457200" indent="-640080">
              <a:lnSpc>
                <a:spcPct val="220000"/>
              </a:lnSpc>
              <a:buFont typeface="+mj-lt"/>
              <a:buAutoNum type="arabicPeriod"/>
            </a:pPr>
            <a:r>
              <a:rPr lang="en-US" sz="1400" dirty="0"/>
              <a:t>North American Plate</a:t>
            </a:r>
          </a:p>
          <a:p>
            <a:pPr marL="457200" indent="-640080">
              <a:lnSpc>
                <a:spcPct val="220000"/>
              </a:lnSpc>
              <a:buFont typeface="+mj-lt"/>
              <a:buAutoNum type="arabicPeriod"/>
            </a:pPr>
            <a:r>
              <a:rPr lang="en-US" sz="1400" dirty="0"/>
              <a:t>Pacific Plate </a:t>
            </a:r>
          </a:p>
          <a:p>
            <a:pPr marL="457200" indent="-640080">
              <a:lnSpc>
                <a:spcPct val="220000"/>
              </a:lnSpc>
              <a:buFont typeface="+mj-lt"/>
              <a:buAutoNum type="arabicPeriod"/>
            </a:pPr>
            <a:r>
              <a:rPr lang="en-US" sz="1400" dirty="0"/>
              <a:t>Philippine Plate</a:t>
            </a:r>
          </a:p>
          <a:p>
            <a:pPr marL="457200" indent="-640080">
              <a:lnSpc>
                <a:spcPct val="220000"/>
              </a:lnSpc>
              <a:buFont typeface="+mj-lt"/>
              <a:buAutoNum type="arabicPeriod"/>
            </a:pPr>
            <a:r>
              <a:rPr lang="en-US" sz="1400" dirty="0"/>
              <a:t>Scotia Plate</a:t>
            </a:r>
          </a:p>
          <a:p>
            <a:pPr marL="457200" indent="-640080">
              <a:lnSpc>
                <a:spcPct val="220000"/>
              </a:lnSpc>
              <a:buFont typeface="+mj-lt"/>
              <a:buAutoNum type="arabicPeriod"/>
            </a:pPr>
            <a:r>
              <a:rPr lang="en-US" sz="1400" dirty="0"/>
              <a:t>South American Plate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DB08CB-AB05-E75C-569D-708DB770A70C}"/>
              </a:ext>
            </a:extLst>
          </p:cNvPr>
          <p:cNvSpPr txBox="1"/>
          <p:nvPr/>
        </p:nvSpPr>
        <p:spPr>
          <a:xfrm>
            <a:off x="222504" y="6920095"/>
            <a:ext cx="119776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Map source: Twinkl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402545C-A5FA-A1BA-E829-EDDD7BCEF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1" y="1149792"/>
            <a:ext cx="9038905" cy="5663797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D3A1CF3-8CAA-7847-6627-F4CBB9F50E1E}"/>
              </a:ext>
            </a:extLst>
          </p:cNvPr>
          <p:cNvCxnSpPr>
            <a:cxnSpLocks/>
          </p:cNvCxnSpPr>
          <p:nvPr/>
        </p:nvCxnSpPr>
        <p:spPr>
          <a:xfrm>
            <a:off x="9534955" y="555585"/>
            <a:ext cx="168990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89BA577-DB8E-22F3-93A6-54F228C7F522}"/>
              </a:ext>
            </a:extLst>
          </p:cNvPr>
          <p:cNvCxnSpPr>
            <a:cxnSpLocks/>
          </p:cNvCxnSpPr>
          <p:nvPr/>
        </p:nvCxnSpPr>
        <p:spPr>
          <a:xfrm>
            <a:off x="9534955" y="1028604"/>
            <a:ext cx="168990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304371D-2351-48D6-04A4-6887E68B6352}"/>
              </a:ext>
            </a:extLst>
          </p:cNvPr>
          <p:cNvCxnSpPr>
            <a:cxnSpLocks/>
          </p:cNvCxnSpPr>
          <p:nvPr/>
        </p:nvCxnSpPr>
        <p:spPr>
          <a:xfrm>
            <a:off x="9534955" y="1501623"/>
            <a:ext cx="168990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4DD0D7C-E633-89AE-9279-11374427A485}"/>
              </a:ext>
            </a:extLst>
          </p:cNvPr>
          <p:cNvCxnSpPr>
            <a:cxnSpLocks/>
          </p:cNvCxnSpPr>
          <p:nvPr/>
        </p:nvCxnSpPr>
        <p:spPr>
          <a:xfrm>
            <a:off x="9534955" y="1974642"/>
            <a:ext cx="168990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A1C8469-078A-E0C8-808D-0096259A96FD}"/>
              </a:ext>
            </a:extLst>
          </p:cNvPr>
          <p:cNvCxnSpPr>
            <a:cxnSpLocks/>
          </p:cNvCxnSpPr>
          <p:nvPr/>
        </p:nvCxnSpPr>
        <p:spPr>
          <a:xfrm>
            <a:off x="9534955" y="2447661"/>
            <a:ext cx="168990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22B3EC1-791F-8AD3-CD9B-9B1827129D04}"/>
              </a:ext>
            </a:extLst>
          </p:cNvPr>
          <p:cNvCxnSpPr>
            <a:cxnSpLocks/>
          </p:cNvCxnSpPr>
          <p:nvPr/>
        </p:nvCxnSpPr>
        <p:spPr>
          <a:xfrm>
            <a:off x="9534955" y="2909104"/>
            <a:ext cx="168990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D48E86E-8781-87C6-6C4C-CA61A8F04AE5}"/>
              </a:ext>
            </a:extLst>
          </p:cNvPr>
          <p:cNvCxnSpPr>
            <a:cxnSpLocks/>
          </p:cNvCxnSpPr>
          <p:nvPr/>
        </p:nvCxnSpPr>
        <p:spPr>
          <a:xfrm>
            <a:off x="9534955" y="3393312"/>
            <a:ext cx="168990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54DD5C5-8B2D-A6B6-2A46-20A63F1CB754}"/>
              </a:ext>
            </a:extLst>
          </p:cNvPr>
          <p:cNvCxnSpPr>
            <a:cxnSpLocks/>
          </p:cNvCxnSpPr>
          <p:nvPr/>
        </p:nvCxnSpPr>
        <p:spPr>
          <a:xfrm>
            <a:off x="9534955" y="3854756"/>
            <a:ext cx="168990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AFF6130-FDBA-ECFE-CFF6-91F39A6CFC8F}"/>
              </a:ext>
            </a:extLst>
          </p:cNvPr>
          <p:cNvCxnSpPr>
            <a:cxnSpLocks/>
          </p:cNvCxnSpPr>
          <p:nvPr/>
        </p:nvCxnSpPr>
        <p:spPr>
          <a:xfrm>
            <a:off x="9534955" y="4327775"/>
            <a:ext cx="168990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82F8C1A-5775-9F97-B9AC-37533F380A59}"/>
              </a:ext>
            </a:extLst>
          </p:cNvPr>
          <p:cNvCxnSpPr>
            <a:cxnSpLocks/>
          </p:cNvCxnSpPr>
          <p:nvPr/>
        </p:nvCxnSpPr>
        <p:spPr>
          <a:xfrm>
            <a:off x="9534955" y="4800794"/>
            <a:ext cx="2129741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424A51D-0556-6CB1-642B-D390DE7E6156}"/>
              </a:ext>
            </a:extLst>
          </p:cNvPr>
          <p:cNvCxnSpPr>
            <a:cxnSpLocks/>
          </p:cNvCxnSpPr>
          <p:nvPr/>
        </p:nvCxnSpPr>
        <p:spPr>
          <a:xfrm>
            <a:off x="9534955" y="5273813"/>
            <a:ext cx="2129741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2B2F8A9-6E1B-FF4C-9030-8F102F22BF9C}"/>
              </a:ext>
            </a:extLst>
          </p:cNvPr>
          <p:cNvCxnSpPr>
            <a:cxnSpLocks/>
          </p:cNvCxnSpPr>
          <p:nvPr/>
        </p:nvCxnSpPr>
        <p:spPr>
          <a:xfrm>
            <a:off x="9534955" y="5746831"/>
            <a:ext cx="168990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89FA9B3-B699-0116-FCE1-2CAD32BC4E49}"/>
              </a:ext>
            </a:extLst>
          </p:cNvPr>
          <p:cNvCxnSpPr>
            <a:cxnSpLocks/>
          </p:cNvCxnSpPr>
          <p:nvPr/>
        </p:nvCxnSpPr>
        <p:spPr>
          <a:xfrm>
            <a:off x="9534955" y="6216421"/>
            <a:ext cx="168990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67DEFCD-B283-07DD-67D4-EFF4AFFB990E}"/>
              </a:ext>
            </a:extLst>
          </p:cNvPr>
          <p:cNvCxnSpPr>
            <a:cxnSpLocks/>
          </p:cNvCxnSpPr>
          <p:nvPr/>
        </p:nvCxnSpPr>
        <p:spPr>
          <a:xfrm>
            <a:off x="9534955" y="6689440"/>
            <a:ext cx="2129741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79BFC834-B766-BB35-B6B1-9D7C433CE64D}"/>
              </a:ext>
            </a:extLst>
          </p:cNvPr>
          <p:cNvSpPr txBox="1"/>
          <p:nvPr/>
        </p:nvSpPr>
        <p:spPr>
          <a:xfrm>
            <a:off x="4134373" y="226462"/>
            <a:ext cx="4907946" cy="9590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600" u="sng" dirty="0"/>
              <a:t>Directions</a:t>
            </a:r>
            <a:r>
              <a:rPr lang="en-US" sz="1600" dirty="0"/>
              <a:t>:</a:t>
            </a:r>
          </a:p>
          <a:p>
            <a:pPr algn="r">
              <a:lnSpc>
                <a:spcPct val="120000"/>
              </a:lnSpc>
            </a:pPr>
            <a:r>
              <a:rPr lang="en-US" sz="1600" dirty="0"/>
              <a:t>Cut the Plate names from the list. </a:t>
            </a:r>
          </a:p>
          <a:p>
            <a:pPr algn="r">
              <a:lnSpc>
                <a:spcPct val="120000"/>
              </a:lnSpc>
            </a:pPr>
            <a:r>
              <a:rPr lang="en-US" sz="1600" dirty="0"/>
              <a:t>Affix to your Clay Plate on the Ball with </a:t>
            </a:r>
            <a:r>
              <a:rPr lang="en-US" sz="1600" dirty="0" err="1"/>
              <a:t>doublesided</a:t>
            </a:r>
            <a:r>
              <a:rPr lang="en-US" sz="1600" dirty="0"/>
              <a:t> tape</a:t>
            </a:r>
          </a:p>
        </p:txBody>
      </p:sp>
    </p:spTree>
    <p:extLst>
      <p:ext uri="{BB962C8B-B14F-4D97-AF65-F5344CB8AC3E}">
        <p14:creationId xmlns:p14="http://schemas.microsoft.com/office/powerpoint/2010/main" val="220263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1E7424-BCAB-9CBD-C888-B69631050F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" t="142" r="10107" b="2570"/>
          <a:stretch/>
        </p:blipFill>
        <p:spPr>
          <a:xfrm>
            <a:off x="450305" y="918526"/>
            <a:ext cx="10986590" cy="61731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8EC3E2-335C-25B6-DF0C-38302B896333}"/>
              </a:ext>
            </a:extLst>
          </p:cNvPr>
          <p:cNvSpPr txBox="1"/>
          <p:nvPr/>
        </p:nvSpPr>
        <p:spPr>
          <a:xfrm>
            <a:off x="92365" y="11003"/>
            <a:ext cx="11910889" cy="9590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u="sng" dirty="0"/>
              <a:t>Directions</a:t>
            </a:r>
            <a:r>
              <a:rPr lang="en-US" sz="1600" dirty="0"/>
              <a:t>:  Cut or trace the outline of the Plates to make the Plates on your rolled flat Clay Plate.  Make the Antarctic Plate last.</a:t>
            </a:r>
          </a:p>
          <a:p>
            <a:pPr>
              <a:lnSpc>
                <a:spcPct val="120000"/>
              </a:lnSpc>
            </a:pPr>
            <a:r>
              <a:rPr lang="en-US" sz="1600" dirty="0"/>
              <a:t>Note: The plates at both Poles will be curved on your 3D ball, not linear as shown on this 2D paper (see map on page with Plate Names List).  </a:t>
            </a:r>
          </a:p>
          <a:p>
            <a:pPr>
              <a:lnSpc>
                <a:spcPct val="120000"/>
              </a:lnSpc>
            </a:pPr>
            <a:r>
              <a:rPr lang="en-US" sz="1600" dirty="0"/>
              <a:t>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028C45-7087-8EA3-6D9D-308B39956B3E}"/>
              </a:ext>
            </a:extLst>
          </p:cNvPr>
          <p:cNvSpPr txBox="1"/>
          <p:nvPr/>
        </p:nvSpPr>
        <p:spPr>
          <a:xfrm>
            <a:off x="92365" y="586585"/>
            <a:ext cx="119776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Map source: Twinkl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EACF98D-7164-9F67-41B6-A5A213922A0A}"/>
              </a:ext>
            </a:extLst>
          </p:cNvPr>
          <p:cNvSpPr/>
          <p:nvPr/>
        </p:nvSpPr>
        <p:spPr>
          <a:xfrm>
            <a:off x="92365" y="763929"/>
            <a:ext cx="11679088" cy="6447099"/>
          </a:xfrm>
          <a:prstGeom prst="roundRect">
            <a:avLst>
              <a:gd name="adj" fmla="val 6142"/>
            </a:avLst>
          </a:prstGeom>
          <a:noFill/>
          <a:ln w="9525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54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</TotalTime>
  <Words>373</Words>
  <Application>Microsoft Macintosh PowerPoint</Application>
  <PresentationFormat>Custom</PresentationFormat>
  <Paragraphs>78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Avenir Next Condensed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Douglas Cates</dc:creator>
  <cp:lastModifiedBy>Douglas Cates</cp:lastModifiedBy>
  <cp:revision>8</cp:revision>
  <cp:lastPrinted>2023-12-18T05:47:54Z</cp:lastPrinted>
  <dcterms:created xsi:type="dcterms:W3CDTF">2023-12-18T04:22:30Z</dcterms:created>
  <dcterms:modified xsi:type="dcterms:W3CDTF">2023-12-19T17:49:32Z</dcterms:modified>
</cp:coreProperties>
</file>