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Patrick Hand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atrick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7b80b837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7b80b837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merriam-webster.com/dictionary/noun" TargetMode="External"/><Relationship Id="rId4" Type="http://schemas.openxmlformats.org/officeDocument/2006/relationships/hyperlink" Target="https://www.merriam-webster.com/dictionary/invention" TargetMode="External"/><Relationship Id="rId5" Type="http://schemas.openxmlformats.org/officeDocument/2006/relationships/hyperlink" Target="https://www.merriam-webster.com/dictionary/invented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Inventions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03336"/>
                </a:solidFill>
              </a:rPr>
              <a:t>invention</a:t>
            </a:r>
            <a:endParaRPr b="1" sz="2000">
              <a:solidFill>
                <a:srgbClr val="303336"/>
              </a:solidFill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50" u="sng">
                <a:solidFill>
                  <a:srgbClr val="4A7D9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noun</a:t>
            </a:r>
            <a:r>
              <a:rPr lang="en" sz="1000">
                <a:solidFill>
                  <a:srgbClr val="212529"/>
                </a:solidFill>
                <a:latin typeface="inherit"/>
                <a:ea typeface="inherit"/>
                <a:cs typeface="inherit"/>
                <a:sym typeface="inherit"/>
              </a:rPr>
              <a:t>  </a:t>
            </a:r>
            <a:r>
              <a:rPr lang="en" sz="10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https://www.merriam-webster.com/dictionary/invention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50">
                <a:solidFill>
                  <a:srgbClr val="225F73"/>
                </a:solidFill>
              </a:rPr>
              <a:t>in·​ven·​tion</a:t>
            </a:r>
            <a:r>
              <a:rPr lang="en" sz="1250">
                <a:solidFill>
                  <a:srgbClr val="225F73"/>
                </a:solidFill>
                <a:latin typeface="inherit"/>
                <a:ea typeface="inherit"/>
                <a:cs typeface="inherit"/>
                <a:sym typeface="inherit"/>
              </a:rPr>
              <a:t> |</a:t>
            </a:r>
            <a:r>
              <a:rPr lang="en" sz="1250">
                <a:solidFill>
                  <a:srgbClr val="225F73"/>
                </a:solidFill>
              </a:rPr>
              <a:t> </a:t>
            </a:r>
            <a:r>
              <a:rPr lang="en" sz="1250">
                <a:solidFill>
                  <a:srgbClr val="225F73"/>
                </a:solidFill>
                <a:latin typeface="inherit"/>
                <a:ea typeface="inherit"/>
                <a:cs typeface="inherit"/>
                <a:sym typeface="inherit"/>
              </a:rPr>
              <a:t>\ in-ˈven(t)-shən</a:t>
            </a:r>
            <a:r>
              <a:rPr lang="en" sz="1250">
                <a:solidFill>
                  <a:srgbClr val="225F73"/>
                </a:solidFill>
              </a:rPr>
              <a:t> </a:t>
            </a:r>
            <a:r>
              <a:rPr lang="en" sz="1250">
                <a:solidFill>
                  <a:srgbClr val="225F73"/>
                </a:solidFill>
                <a:latin typeface="inherit"/>
                <a:ea typeface="inherit"/>
                <a:cs typeface="inherit"/>
                <a:sym typeface="inherit"/>
              </a:rPr>
              <a:t>\</a:t>
            </a:r>
            <a:r>
              <a:rPr lang="en" sz="1250">
                <a:solidFill>
                  <a:srgbClr val="225F73"/>
                </a:solidFill>
              </a:rPr>
              <a:t> </a:t>
            </a:r>
            <a:endParaRPr sz="1250">
              <a:solidFill>
                <a:srgbClr val="225F73"/>
              </a:solidFill>
              <a:latin typeface="inherit"/>
              <a:ea typeface="inherit"/>
              <a:cs typeface="inherit"/>
              <a:sym typeface="inheri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265667"/>
                </a:solidFill>
              </a:rPr>
              <a:t>Definition of </a:t>
            </a:r>
            <a:r>
              <a:rPr b="1" i="1" lang="en" sz="1350">
                <a:solidFill>
                  <a:srgbClr val="265667"/>
                </a:solidFill>
                <a:latin typeface="inherit"/>
                <a:ea typeface="inherit"/>
                <a:cs typeface="inherit"/>
                <a:sym typeface="inherit"/>
              </a:rPr>
              <a:t>invention</a:t>
            </a:r>
            <a:endParaRPr b="1" sz="1350">
              <a:solidFill>
                <a:srgbClr val="265667"/>
              </a:solidFill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50">
                <a:solidFill>
                  <a:srgbClr val="212529"/>
                </a:solidFill>
              </a:rPr>
              <a:t>1a</a:t>
            </a:r>
            <a:r>
              <a:rPr lang="en" sz="1050">
                <a:solidFill>
                  <a:srgbClr val="212529"/>
                </a:solidFill>
                <a:latin typeface="inherit"/>
                <a:ea typeface="inherit"/>
                <a:cs typeface="inherit"/>
                <a:sym typeface="inherit"/>
              </a:rPr>
              <a:t> </a:t>
            </a:r>
            <a:r>
              <a:rPr b="1" lang="en" sz="1050">
                <a:solidFill>
                  <a:srgbClr val="303336"/>
                </a:solidFill>
                <a:latin typeface="inherit"/>
                <a:ea typeface="inherit"/>
                <a:cs typeface="inherit"/>
                <a:sym typeface="inherit"/>
              </a:rPr>
              <a:t>: </a:t>
            </a:r>
            <a:r>
              <a:rPr lang="en" sz="1050">
                <a:solidFill>
                  <a:srgbClr val="303336"/>
                </a:solidFill>
              </a:rPr>
              <a:t>something </a:t>
            </a:r>
            <a:r>
              <a:rPr lang="en" sz="1050" u="sng">
                <a:solidFill>
                  <a:srgbClr val="265667"/>
                </a:solidFill>
                <a:latin typeface="inherit"/>
                <a:ea typeface="inherit"/>
                <a:cs typeface="inherit"/>
                <a:sym typeface="inheri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invented</a:t>
            </a:r>
            <a:r>
              <a:rPr lang="en" sz="1050">
                <a:solidFill>
                  <a:srgbClr val="303336"/>
                </a:solidFill>
              </a:rPr>
              <a:t>: such as </a:t>
            </a:r>
            <a:endParaRPr sz="1050">
              <a:solidFill>
                <a:srgbClr val="212529"/>
              </a:solidFill>
              <a:latin typeface="inherit"/>
              <a:ea typeface="inherit"/>
              <a:cs typeface="inherit"/>
              <a:sym typeface="inherit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50">
                <a:solidFill>
                  <a:srgbClr val="212529"/>
                </a:solidFill>
              </a:rPr>
              <a:t>(1)</a:t>
            </a:r>
            <a:r>
              <a:rPr lang="en" sz="1050">
                <a:solidFill>
                  <a:srgbClr val="212529"/>
                </a:solidFill>
                <a:latin typeface="inherit"/>
                <a:ea typeface="inherit"/>
                <a:cs typeface="inherit"/>
                <a:sym typeface="inherit"/>
              </a:rPr>
              <a:t> </a:t>
            </a:r>
            <a:r>
              <a:rPr b="1" lang="en" sz="1050">
                <a:solidFill>
                  <a:srgbClr val="303336"/>
                </a:solidFill>
                <a:latin typeface="inherit"/>
                <a:ea typeface="inherit"/>
                <a:cs typeface="inherit"/>
                <a:sym typeface="inherit"/>
              </a:rPr>
              <a:t>: </a:t>
            </a:r>
            <a:r>
              <a:rPr lang="en" sz="1050">
                <a:solidFill>
                  <a:srgbClr val="303336"/>
                </a:solidFill>
              </a:rPr>
              <a:t>a device, contrivance, or process originated after study and experiment</a:t>
            </a:r>
            <a:endParaRPr sz="1050">
              <a:solidFill>
                <a:srgbClr val="212529"/>
              </a:solidFill>
              <a:latin typeface="inherit"/>
              <a:ea typeface="inherit"/>
              <a:cs typeface="inherit"/>
              <a:sym typeface="inherit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are the two most important inventions in your life? What makes your life easier? Safer? More fun?  How?</a:t>
            </a:r>
            <a:endParaRPr sz="2400"/>
          </a:p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trick Hand"/>
                <a:ea typeface="Patrick Hand"/>
                <a:cs typeface="Patrick Hand"/>
                <a:sym typeface="Patrick Hand"/>
              </a:rPr>
              <a:t>Type here</a:t>
            </a:r>
            <a:endParaRPr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5402525" y="170225"/>
            <a:ext cx="3123090" cy="888084"/>
          </a:xfrm>
          <a:prstGeom prst="irregularSeal2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Inventors - List two and describe their inventions</a:t>
            </a:r>
            <a:endParaRPr/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714575" y="1152475"/>
            <a:ext cx="3999900" cy="3416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