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embeddedFontLst>
    <p:embeddedFont>
      <p:font typeface="Quattrocento Sans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ECBAE75-AE00-4022-9E4E-41C16938C665}">
  <a:tblStyle styleId="{BECBAE75-AE00-4022-9E4E-41C16938C66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QuattrocentoSans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QuattrocentoSans-italic.fntdata"/><Relationship Id="rId25" Type="http://schemas.openxmlformats.org/officeDocument/2006/relationships/font" Target="fonts/QuattrocentoSans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QuattrocentoSans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3"/>
          <p:cNvSpPr/>
          <p:nvPr/>
        </p:nvSpPr>
        <p:spPr>
          <a:xfrm>
            <a:off x="154907" y="141439"/>
            <a:ext cx="3668156" cy="51170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5498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Activate prior knowledge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8" name="Google Shape;9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0" name="Google Shape;11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3" name="Google Shape;12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5" name="Google Shape;12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1" name="Google Shape;14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2" name="Google Shape;14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9" name="Google Shape;14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4.png"/><Relationship Id="rId13" Type="http://schemas.openxmlformats.org/officeDocument/2006/relationships/image" Target="../media/image3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15.png"/><Relationship Id="rId1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1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17.png"/><Relationship Id="rId7" Type="http://schemas.openxmlformats.org/officeDocument/2006/relationships/image" Target="../media/image16.png"/><Relationship Id="rId8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23.jpg"/><Relationship Id="rId7" Type="http://schemas.openxmlformats.org/officeDocument/2006/relationships/image" Target="../media/image28.jpg"/><Relationship Id="rId8" Type="http://schemas.openxmlformats.org/officeDocument/2006/relationships/image" Target="../media/image2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24.png"/><Relationship Id="rId5" Type="http://schemas.openxmlformats.org/officeDocument/2006/relationships/image" Target="../media/image5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Relationship Id="rId8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4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3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3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3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Year: </a:t>
            </a:r>
            <a:r>
              <a:rPr lang="en-AU"/>
              <a:t>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Term: </a:t>
            </a:r>
            <a:r>
              <a:rPr lang="en-AU"/>
              <a:t>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Objective: </a:t>
            </a:r>
            <a:r>
              <a:rPr lang="en-AU"/>
              <a:t>Identify and define proper and common nouns and capitalise proper nouns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Author: </a:t>
            </a:r>
            <a:r>
              <a:rPr lang="en-AU"/>
              <a:t>Stephanie Le Lievre &amp; Todd Bates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175" name="Google Shape;175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76" name="Google Shape;17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7" name="Google Shape;17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78" name="Google Shape;178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9" name="Google Shape;179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0" name="Google Shape;180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1" name="Google Shape;181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3" name="Google Shape;183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4" name="Google Shape;184;p2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5" name="Google Shape;185;p2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9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93" name="Google Shape;193;p2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/>
        </p:nvSpPr>
        <p:spPr>
          <a:xfrm>
            <a:off x="923925" y="2190750"/>
            <a:ext cx="10553700" cy="13854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identify common and proper nouns.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capitalize proper nouns. 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201" name="Google Shape;201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86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07" name="Google Shape;207;p3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08" name="Google Shape;208;p31"/>
          <p:cNvSpPr txBox="1"/>
          <p:nvPr/>
        </p:nvSpPr>
        <p:spPr>
          <a:xfrm>
            <a:off x="10181939" y="1250631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9" name="Google Shape;20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0" name="Google Shape;21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1" name="Google Shape;211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02612" y="3430944"/>
            <a:ext cx="2872478" cy="305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75090" y="3430944"/>
            <a:ext cx="3050347" cy="305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48634" y="3430944"/>
            <a:ext cx="2350918" cy="297172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1"/>
          <p:cNvSpPr txBox="1"/>
          <p:nvPr/>
        </p:nvSpPr>
        <p:spPr>
          <a:xfrm>
            <a:off x="49750" y="571518"/>
            <a:ext cx="8894801" cy="45299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en-AU" sz="2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is a person, place or thing. </a:t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21" name="Google Shape;221;p3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22" name="Google Shape;222;p32"/>
          <p:cNvSpPr txBox="1"/>
          <p:nvPr/>
        </p:nvSpPr>
        <p:spPr>
          <a:xfrm>
            <a:off x="10181939" y="1250631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23" name="Google Shape;22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4" name="Google Shape;22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2"/>
          <p:cNvSpPr txBox="1"/>
          <p:nvPr/>
        </p:nvSpPr>
        <p:spPr>
          <a:xfrm>
            <a:off x="3200400" y="2598640"/>
            <a:ext cx="5196531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 Rounded"/>
              <a:buNone/>
            </a:pP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</a:t>
            </a:r>
            <a:r>
              <a:rPr b="1" i="0" lang="en-AU" sz="4000" u="sng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girl</a:t>
            </a: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 smiles. </a:t>
            </a:r>
            <a:endParaRPr b="1" i="0" sz="4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7" name="Google Shape;227;p32"/>
          <p:cNvSpPr txBox="1"/>
          <p:nvPr/>
        </p:nvSpPr>
        <p:spPr>
          <a:xfrm>
            <a:off x="3162300" y="3794968"/>
            <a:ext cx="7178488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 Rounded"/>
              <a:buNone/>
            </a:pP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</a:t>
            </a:r>
            <a:r>
              <a:rPr b="1" i="0" lang="en-AU" sz="4000" u="sng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cat</a:t>
            </a: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 jumps high.  </a:t>
            </a:r>
            <a:endParaRPr b="1" i="0" sz="4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914400" y="2604990"/>
            <a:ext cx="100187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girl</a:t>
            </a:r>
            <a:endParaRPr b="1" i="0" sz="4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914400" y="3713205"/>
            <a:ext cx="96218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cat</a:t>
            </a:r>
            <a:endParaRPr b="1" i="0" sz="4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descr="Cute girl cartoon presenting Royalty Free Vector Image" id="230" name="Google Shape;230;p32"/>
          <p:cNvPicPr preferRelativeResize="0"/>
          <p:nvPr/>
        </p:nvPicPr>
        <p:blipFill rotWithShape="1">
          <a:blip r:embed="rId6">
            <a:alphaModFix/>
          </a:blip>
          <a:srcRect b="7692" l="0" r="0" t="0"/>
          <a:stretch/>
        </p:blipFill>
        <p:spPr>
          <a:xfrm>
            <a:off x="8442122" y="2026059"/>
            <a:ext cx="1056341" cy="1504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eautiful cat jumping vector illustration 3340872 Vector Art at Vecteezy" id="231" name="Google Shape;231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36566" y="3224580"/>
            <a:ext cx="1759953" cy="253884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2"/>
          <p:cNvSpPr/>
          <p:nvPr/>
        </p:nvSpPr>
        <p:spPr>
          <a:xfrm>
            <a:off x="161756" y="1804767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/>
          </a:p>
        </p:txBody>
      </p:sp>
      <p:pic>
        <p:nvPicPr>
          <p:cNvPr descr="https://cdn3.vectorstock.com/i/1000x1000/77/52/yes-tick-icon-vector-22957752.jpg" id="233" name="Google Shape;233;p32"/>
          <p:cNvPicPr preferRelativeResize="0"/>
          <p:nvPr/>
        </p:nvPicPr>
        <p:blipFill rotWithShape="1">
          <a:blip r:embed="rId8">
            <a:alphaModFix/>
          </a:blip>
          <a:srcRect b="10582" l="0" r="0" t="0"/>
          <a:stretch/>
        </p:blipFill>
        <p:spPr>
          <a:xfrm>
            <a:off x="7225222" y="2563711"/>
            <a:ext cx="837870" cy="621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34" name="Google Shape;234;p32"/>
          <p:cNvPicPr preferRelativeResize="0"/>
          <p:nvPr/>
        </p:nvPicPr>
        <p:blipFill rotWithShape="1">
          <a:blip r:embed="rId8">
            <a:alphaModFix/>
          </a:blip>
          <a:srcRect b="10582" l="0" r="0" t="0"/>
          <a:stretch/>
        </p:blipFill>
        <p:spPr>
          <a:xfrm>
            <a:off x="8250852" y="4057003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2"/>
          <p:cNvSpPr/>
          <p:nvPr/>
        </p:nvSpPr>
        <p:spPr>
          <a:xfrm>
            <a:off x="685800" y="5140506"/>
            <a:ext cx="482972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 Rounded"/>
              <a:buNone/>
            </a:pPr>
            <a:r>
              <a:rPr b="1" i="0" lang="en-AU" sz="3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Not verbs: smiles, jumps.</a:t>
            </a:r>
            <a:endParaRPr b="1" i="0" sz="3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36" name="Google Shape;236;p32"/>
          <p:cNvSpPr txBox="1"/>
          <p:nvPr/>
        </p:nvSpPr>
        <p:spPr>
          <a:xfrm>
            <a:off x="49750" y="571518"/>
            <a:ext cx="8894801" cy="45299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en-AU" sz="2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is a person, place or thing. </a:t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242" name="Google Shape;242;p3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43" name="Google Shape;243;p33"/>
          <p:cNvSpPr txBox="1"/>
          <p:nvPr/>
        </p:nvSpPr>
        <p:spPr>
          <a:xfrm>
            <a:off x="10181939" y="1250631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common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44" name="Google Shape;24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5" name="Google Shape;24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6" name="Google Shape;246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3"/>
          <p:cNvSpPr txBox="1"/>
          <p:nvPr/>
        </p:nvSpPr>
        <p:spPr>
          <a:xfrm>
            <a:off x="-15285" y="438024"/>
            <a:ext cx="8894801" cy="105053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common noun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names a generic person, place or thing. That means, it could be any person, place or thing.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common noun does not need a capital letter.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33"/>
          <p:cNvSpPr txBox="1"/>
          <p:nvPr/>
        </p:nvSpPr>
        <p:spPr>
          <a:xfrm>
            <a:off x="8575946" y="4991932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teddy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33"/>
          <p:cNvSpPr txBox="1"/>
          <p:nvPr/>
        </p:nvSpPr>
        <p:spPr>
          <a:xfrm>
            <a:off x="3477334" y="5134807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tree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33"/>
          <p:cNvSpPr txBox="1"/>
          <p:nvPr/>
        </p:nvSpPr>
        <p:spPr>
          <a:xfrm>
            <a:off x="5972174" y="1943128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teacher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33"/>
          <p:cNvSpPr txBox="1"/>
          <p:nvPr/>
        </p:nvSpPr>
        <p:spPr>
          <a:xfrm>
            <a:off x="5400673" y="3057885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p33"/>
          <p:cNvSpPr txBox="1"/>
          <p:nvPr/>
        </p:nvSpPr>
        <p:spPr>
          <a:xfrm>
            <a:off x="1401262" y="2908135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house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3" name="Google Shape;253;p33"/>
          <p:cNvSpPr txBox="1"/>
          <p:nvPr/>
        </p:nvSpPr>
        <p:spPr>
          <a:xfrm>
            <a:off x="390524" y="4058758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flower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p33"/>
          <p:cNvSpPr txBox="1"/>
          <p:nvPr/>
        </p:nvSpPr>
        <p:spPr>
          <a:xfrm>
            <a:off x="877009" y="1505393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doctor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33"/>
          <p:cNvSpPr txBox="1"/>
          <p:nvPr/>
        </p:nvSpPr>
        <p:spPr>
          <a:xfrm>
            <a:off x="500062" y="5822929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beach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33"/>
          <p:cNvSpPr txBox="1"/>
          <p:nvPr/>
        </p:nvSpPr>
        <p:spPr>
          <a:xfrm>
            <a:off x="6077659" y="5902786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school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33"/>
          <p:cNvSpPr txBox="1"/>
          <p:nvPr/>
        </p:nvSpPr>
        <p:spPr>
          <a:xfrm>
            <a:off x="5230482" y="4576433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263" name="Google Shape;263;p3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64" name="Google Shape;264;p34"/>
          <p:cNvSpPr txBox="1"/>
          <p:nvPr/>
        </p:nvSpPr>
        <p:spPr>
          <a:xfrm>
            <a:off x="10181939" y="1250631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proper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65" name="Google Shape;26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6" name="Google Shape;26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7" name="Google Shape;267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4"/>
          <p:cNvSpPr txBox="1"/>
          <p:nvPr/>
        </p:nvSpPr>
        <p:spPr>
          <a:xfrm>
            <a:off x="4869" y="474357"/>
            <a:ext cx="8894801" cy="1075887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proper noun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names a specific person, place or thing. That means, it is naming a particular person, place, or thing.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proper noun needs a capital letter.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34"/>
          <p:cNvSpPr txBox="1"/>
          <p:nvPr/>
        </p:nvSpPr>
        <p:spPr>
          <a:xfrm>
            <a:off x="400758" y="2095357"/>
            <a:ext cx="382834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Mrs. White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315034" y="5557753"/>
            <a:ext cx="382834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Roblox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6558102" y="2192518"/>
            <a:ext cx="48533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Toyota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7047541" y="5294654"/>
            <a:ext cx="48533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Royal Show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2194214" y="3147958"/>
            <a:ext cx="48533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Target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8851889" y="3603939"/>
            <a:ext cx="48533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Lucy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2314929" y="4463657"/>
            <a:ext cx="617290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Ocean City</a:t>
            </a: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Beach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81" name="Google Shape;281;p3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282" name="Google Shape;28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3" name="Google Shape;28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4" name="Google Shape;284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5"/>
          <p:cNvSpPr/>
          <p:nvPr/>
        </p:nvSpPr>
        <p:spPr>
          <a:xfrm>
            <a:off x="396805" y="2367124"/>
            <a:ext cx="6096000" cy="403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u="sng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Names of: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People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Places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Things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Brands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Days of the week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Months of the year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Celebrations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Planets</a:t>
            </a: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Calendar&#10;&#10;Description automatically generated" id="286" name="Google Shape;286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56632" y="2665547"/>
            <a:ext cx="2222500" cy="172604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7" name="Google Shape;287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45534" y="3227261"/>
            <a:ext cx="2311400" cy="1300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899834" y="4527639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289" name="Google Shape;289;p3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62450" y="2278016"/>
            <a:ext cx="2514600" cy="14405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, schematic&#10;&#10;Description automatically generated" id="290" name="Google Shape;290;p3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19550" y="4778618"/>
            <a:ext cx="32004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5"/>
          <p:cNvSpPr txBox="1"/>
          <p:nvPr/>
        </p:nvSpPr>
        <p:spPr>
          <a:xfrm>
            <a:off x="4869" y="474357"/>
            <a:ext cx="8894801" cy="1075887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proper noun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names a specific person, place or thing. That means, it is naming a particular person, place, or thing.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proper noun needs a capital letter.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35"/>
          <p:cNvSpPr txBox="1"/>
          <p:nvPr/>
        </p:nvSpPr>
        <p:spPr>
          <a:xfrm>
            <a:off x="10161785" y="1077250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Tell your partner a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proper noun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</a:t>
            </a: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it a proper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36"/>
          <p:cNvSpPr txBox="1"/>
          <p:nvPr/>
        </p:nvSpPr>
        <p:spPr>
          <a:xfrm>
            <a:off x="10181939" y="1250631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proper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99" name="Google Shape;29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6"/>
          <p:cNvSpPr txBox="1"/>
          <p:nvPr/>
        </p:nvSpPr>
        <p:spPr>
          <a:xfrm>
            <a:off x="69811" y="481190"/>
            <a:ext cx="839140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are examples of proper nouns?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(None have capitals as this gives the game away!)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1" name="Google Shape;301;p36"/>
          <p:cNvSpPr txBox="1"/>
          <p:nvPr/>
        </p:nvSpPr>
        <p:spPr>
          <a:xfrm>
            <a:off x="1227475" y="2025908"/>
            <a:ext cx="78771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spider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Mary</a:t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Egg Harbor Township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road</a:t>
            </a:r>
            <a:endParaRPr/>
          </a:p>
          <a:p>
            <a:pPr indent="-107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, icon&#10;&#10;Description automatically generated" id="302" name="Google Shape;30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722" y="20080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3" name="Google Shape;303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397" y="310255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4" name="Google Shape;304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3397" y="414161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5" name="Google Shape;305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3397" y="529151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6" name="Google Shape;306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12" name="Google Shape;312;p37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Development: I do, We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37"/>
          <p:cNvSpPr txBox="1"/>
          <p:nvPr/>
        </p:nvSpPr>
        <p:spPr>
          <a:xfrm>
            <a:off x="10181939" y="1250631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proper name? Is it a specific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_________? 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14" name="Google Shape;31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5" name="Google Shape;31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7"/>
          <p:cNvSpPr txBox="1"/>
          <p:nvPr/>
        </p:nvSpPr>
        <p:spPr>
          <a:xfrm>
            <a:off x="0" y="372581"/>
            <a:ext cx="8894801" cy="87804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proper noun for each common noun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Remember a proper noun needs a capital letter.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17" name="Google Shape;317;p37"/>
          <p:cNvGraphicFramePr/>
          <p:nvPr/>
        </p:nvGraphicFramePr>
        <p:xfrm>
          <a:off x="1269998" y="15027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{BECBAE75-AE00-4022-9E4E-41C16938C665}</a:tableStyleId>
              </a:tblPr>
              <a:tblGrid>
                <a:gridCol w="4103700"/>
                <a:gridCol w="4103700"/>
              </a:tblGrid>
              <a:tr h="421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Common noun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Proper Noun 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solidFill>
                      <a:srgbClr val="FFCC00"/>
                    </a:solidFill>
                  </a:tcPr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teacher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Mrs. </a:t>
                      </a:r>
                      <a:r>
                        <a:rPr lang="en-AU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Heck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boy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girl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school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movie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r>
                        <a:rPr lang="en-AU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tore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city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pic>
        <p:nvPicPr>
          <p:cNvPr descr="Icon&#10;&#10;Description automatically generated" id="318" name="Google Shape;318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24" name="Google Shape;324;p38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Development: You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38"/>
          <p:cNvSpPr txBox="1"/>
          <p:nvPr/>
        </p:nvSpPr>
        <p:spPr>
          <a:xfrm>
            <a:off x="10181939" y="1250631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proper name? Is it a specific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_________? 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26" name="Google Shape;32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8"/>
          <p:cNvSpPr txBox="1"/>
          <p:nvPr/>
        </p:nvSpPr>
        <p:spPr>
          <a:xfrm>
            <a:off x="0" y="372581"/>
            <a:ext cx="8894801" cy="87804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proper noun for each common noun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Remember a proper noun needs a capital letter.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28" name="Google Shape;328;p38"/>
          <p:cNvGraphicFramePr/>
          <p:nvPr/>
        </p:nvGraphicFramePr>
        <p:xfrm>
          <a:off x="1269998" y="15027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{BECBAE75-AE00-4022-9E4E-41C16938C665}</a:tableStyleId>
              </a:tblPr>
              <a:tblGrid>
                <a:gridCol w="4103700"/>
                <a:gridCol w="4103700"/>
              </a:tblGrid>
              <a:tr h="421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Common noun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Proper Noun 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solidFill>
                      <a:srgbClr val="FFCC00"/>
                    </a:solidFill>
                  </a:tcPr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country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continent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people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city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poet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island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language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pic>
        <p:nvPicPr>
          <p:cNvPr descr="Icon&#10;&#10;Description automatically generated" id="329" name="Google Shape;32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2255" y="137527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9"/>
          <p:cNvSpPr txBox="1"/>
          <p:nvPr>
            <p:ph idx="1" type="body"/>
          </p:nvPr>
        </p:nvSpPr>
        <p:spPr>
          <a:xfrm>
            <a:off x="2241332" y="1883479"/>
            <a:ext cx="11845500" cy="59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35" name="Google Shape;335;p39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6" name="Google Shape;336;p39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7" name="Google Shape;337;p39"/>
          <p:cNvSpPr txBox="1"/>
          <p:nvPr/>
        </p:nvSpPr>
        <p:spPr>
          <a:xfrm>
            <a:off x="550975" y="1978366"/>
            <a:ext cx="980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went to the statue of liberty. 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4885650" y="1905075"/>
            <a:ext cx="4542300" cy="10068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9"/>
          <p:cNvSpPr txBox="1"/>
          <p:nvPr/>
        </p:nvSpPr>
        <p:spPr>
          <a:xfrm>
            <a:off x="475824" y="3188171"/>
            <a:ext cx="980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went to the Statue of Liberty. 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40" name="Google Shape;34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1" name="Google Shape;341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5238" y="18466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9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3" name="Google Shape;34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0325" y="3957675"/>
            <a:ext cx="3867100" cy="29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49" name="Google Shape;349;p40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40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40"/>
          <p:cNvSpPr txBox="1"/>
          <p:nvPr/>
        </p:nvSpPr>
        <p:spPr>
          <a:xfrm>
            <a:off x="723900" y="1943128"/>
            <a:ext cx="980093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teacher read the twits. 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p40"/>
          <p:cNvSpPr/>
          <p:nvPr/>
        </p:nvSpPr>
        <p:spPr>
          <a:xfrm>
            <a:off x="5554047" y="1943128"/>
            <a:ext cx="2618403" cy="847238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40"/>
          <p:cNvSpPr txBox="1"/>
          <p:nvPr/>
        </p:nvSpPr>
        <p:spPr>
          <a:xfrm>
            <a:off x="723899" y="3042959"/>
            <a:ext cx="980093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teacher read The Twits.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text, book&#10;&#10;Description automatically generated" id="354" name="Google Shape;35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3113" y="3785532"/>
            <a:ext cx="1941512" cy="29621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55" name="Google Shape;35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6" name="Google Shape;356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7" name="Google Shape;357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0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1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64" name="Google Shape;364;p41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5" name="Google Shape;365;p41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6" name="Google Shape;366;p41"/>
          <p:cNvSpPr txBox="1"/>
          <p:nvPr/>
        </p:nvSpPr>
        <p:spPr>
          <a:xfrm>
            <a:off x="723900" y="1943128"/>
            <a:ext cx="980093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days does july have?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7" name="Google Shape;367;p41"/>
          <p:cNvSpPr/>
          <p:nvPr/>
        </p:nvSpPr>
        <p:spPr>
          <a:xfrm>
            <a:off x="6639898" y="2022548"/>
            <a:ext cx="1103927" cy="690021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41"/>
          <p:cNvSpPr txBox="1"/>
          <p:nvPr/>
        </p:nvSpPr>
        <p:spPr>
          <a:xfrm>
            <a:off x="723899" y="3042959"/>
            <a:ext cx="980093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days does July have?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69" name="Google Shape;36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0" name="Google Shape;37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1" name="Google Shape;371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digitallycredible.com/wp-content/uploads/2021/07/Printable-July-2022-Calendar-2048x1637.jpg" id="372" name="Google Shape;372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94250" y="4780165"/>
            <a:ext cx="2079625" cy="1662278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41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79" name="Google Shape;379;p42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0" name="Google Shape;380;p42"/>
          <p:cNvSpPr txBox="1"/>
          <p:nvPr/>
        </p:nvSpPr>
        <p:spPr>
          <a:xfrm>
            <a:off x="10181939" y="1250631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42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2" name="Google Shape;382;p42"/>
          <p:cNvSpPr txBox="1"/>
          <p:nvPr/>
        </p:nvSpPr>
        <p:spPr>
          <a:xfrm>
            <a:off x="723900" y="1951141"/>
            <a:ext cx="980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family lived in philadelphia.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3" name="Google Shape;383;p42"/>
          <p:cNvSpPr txBox="1"/>
          <p:nvPr/>
        </p:nvSpPr>
        <p:spPr>
          <a:xfrm>
            <a:off x="800374" y="3436671"/>
            <a:ext cx="980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family lived in Philadelphia.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84" name="Google Shape;38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85" name="Google Shape;385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86" name="Google Shape;386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2525" y="4302475"/>
            <a:ext cx="5159826" cy="254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93" name="Google Shape;393;p43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4" name="Google Shape;394;p43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5" name="Google Shape;395;p43"/>
          <p:cNvSpPr txBox="1"/>
          <p:nvPr/>
        </p:nvSpPr>
        <p:spPr>
          <a:xfrm>
            <a:off x="96504" y="1908234"/>
            <a:ext cx="1073913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celebrate christmas in december.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6" name="Google Shape;396;p43"/>
          <p:cNvSpPr txBox="1"/>
          <p:nvPr/>
        </p:nvSpPr>
        <p:spPr>
          <a:xfrm>
            <a:off x="156519" y="3192426"/>
            <a:ext cx="1224789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celebrate Christmas in December.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97" name="Google Shape;39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8" name="Google Shape;398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9" name="Google Shape;399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400" name="Google Shape;400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35400" y="4434045"/>
            <a:ext cx="4165600" cy="2182775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3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407" name="Google Shape;407;p44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8" name="Google Shape;408;p44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4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0" name="Google Shape;410;p44"/>
          <p:cNvSpPr txBox="1"/>
          <p:nvPr/>
        </p:nvSpPr>
        <p:spPr>
          <a:xfrm>
            <a:off x="199267" y="2075916"/>
            <a:ext cx="1073913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luke’s birthday is in april. 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1" name="Google Shape;411;p44"/>
          <p:cNvSpPr/>
          <p:nvPr/>
        </p:nvSpPr>
        <p:spPr>
          <a:xfrm>
            <a:off x="-1" y="2079498"/>
            <a:ext cx="1752601" cy="715565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44"/>
          <p:cNvSpPr txBox="1"/>
          <p:nvPr/>
        </p:nvSpPr>
        <p:spPr>
          <a:xfrm>
            <a:off x="156519" y="3192426"/>
            <a:ext cx="1224789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Luke’s birthday is in April.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413" name="Google Shape;41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14" name="Google Shape;414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15" name="Google Shape;415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4"/>
          <p:cNvSpPr/>
          <p:nvPr/>
        </p:nvSpPr>
        <p:spPr>
          <a:xfrm>
            <a:off x="4884578" y="2132504"/>
            <a:ext cx="1440022" cy="715565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ee the source image" id="417" name="Google Shape;417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51050" y="4025928"/>
            <a:ext cx="2851800" cy="277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