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6858000" cx="12192000"/>
  <p:notesSz cx="6858000" cy="9144000"/>
  <p:embeddedFontLst>
    <p:embeddedFont>
      <p:font typeface="Quattrocento Sans"/>
      <p:regular r:id="rId34"/>
      <p:bold r:id="rId35"/>
      <p:italic r:id="rId36"/>
      <p:boldItalic r:id="rId37"/>
    </p:embeddedFont>
    <p:embeddedFont>
      <p:font typeface="Gill Sans"/>
      <p:regular r:id="rId38"/>
      <p:bold r:id="rId39"/>
    </p:embeddedFont>
    <p:embeddedFont>
      <p:font typeface="Century Gothic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regular.fntdata"/><Relationship Id="rId20" Type="http://schemas.openxmlformats.org/officeDocument/2006/relationships/slide" Target="slides/slide15.xml"/><Relationship Id="rId42" Type="http://schemas.openxmlformats.org/officeDocument/2006/relationships/font" Target="fonts/CenturyGothic-italic.fntdata"/><Relationship Id="rId41" Type="http://schemas.openxmlformats.org/officeDocument/2006/relationships/font" Target="fonts/CenturyGothic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CenturyGothic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QuattrocentoSans-bold.fntdata"/><Relationship Id="rId12" Type="http://schemas.openxmlformats.org/officeDocument/2006/relationships/slide" Target="slides/slide7.xml"/><Relationship Id="rId34" Type="http://schemas.openxmlformats.org/officeDocument/2006/relationships/font" Target="fonts/QuattrocentoSans-regular.fntdata"/><Relationship Id="rId15" Type="http://schemas.openxmlformats.org/officeDocument/2006/relationships/slide" Target="slides/slide10.xml"/><Relationship Id="rId37" Type="http://schemas.openxmlformats.org/officeDocument/2006/relationships/font" Target="fonts/QuattrocentoSans-boldItalic.fntdata"/><Relationship Id="rId14" Type="http://schemas.openxmlformats.org/officeDocument/2006/relationships/slide" Target="slides/slide9.xml"/><Relationship Id="rId36" Type="http://schemas.openxmlformats.org/officeDocument/2006/relationships/font" Target="fonts/QuattrocentoSans-italic.fntdata"/><Relationship Id="rId17" Type="http://schemas.openxmlformats.org/officeDocument/2006/relationships/slide" Target="slides/slide12.xml"/><Relationship Id="rId39" Type="http://schemas.openxmlformats.org/officeDocument/2006/relationships/font" Target="fonts/GillSans-bold.fntdata"/><Relationship Id="rId16" Type="http://schemas.openxmlformats.org/officeDocument/2006/relationships/slide" Target="slides/slide11.xml"/><Relationship Id="rId38" Type="http://schemas.openxmlformats.org/officeDocument/2006/relationships/font" Target="fonts/GillSans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7" name="Google Shape;27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9048554b3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29048554b3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1" name="Google Shape;32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7" name="Google Shape;337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3" name="Google Shape;35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9" name="Google Shape;369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5" name="Google Shape;385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1" name="Google Shape;401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7" name="Google Shape;417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3" name="Google Shape;433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49" name="Google Shape;449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65" name="Google Shape;465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80" name="Google Shape;480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5" name="Google Shape;495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10" name="Google Shape;510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29" name="Google Shape;529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48" name="Google Shape;548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59" name="Google Shape;559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6"/>
          <p:cNvSpPr txBox="1"/>
          <p:nvPr>
            <p:ph idx="11" type="ftr"/>
          </p:nvPr>
        </p:nvSpPr>
        <p:spPr>
          <a:xfrm>
            <a:off x="-66675" y="6518851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6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7"/>
          <p:cNvSpPr txBox="1"/>
          <p:nvPr>
            <p:ph idx="1" type="subTitle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9" name="Google Shape;99;p17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7"/>
          <p:cNvSpPr txBox="1"/>
          <p:nvPr>
            <p:ph idx="11" type="ftr"/>
          </p:nvPr>
        </p:nvSpPr>
        <p:spPr>
          <a:xfrm>
            <a:off x="194811" y="6400741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7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2695194" y="4352465"/>
            <a:ext cx="6801612" cy="1265082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5" name="Google Shape;105;p18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8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8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1581912" y="2638044"/>
            <a:ext cx="4271771" cy="3101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19"/>
          <p:cNvSpPr txBox="1"/>
          <p:nvPr>
            <p:ph idx="2" type="body"/>
          </p:nvPr>
        </p:nvSpPr>
        <p:spPr>
          <a:xfrm>
            <a:off x="6338315" y="2638044"/>
            <a:ext cx="4270247" cy="3101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9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9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9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158343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0" sz="1900" cap="none">
                <a:solidFill>
                  <a:srgbClr val="6B8890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17" name="Google Shape;117;p20"/>
          <p:cNvSpPr txBox="1"/>
          <p:nvPr>
            <p:ph idx="2" type="body"/>
          </p:nvPr>
        </p:nvSpPr>
        <p:spPr>
          <a:xfrm>
            <a:off x="1583436" y="3143250"/>
            <a:ext cx="4270248" cy="2596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0"/>
          <p:cNvSpPr txBox="1"/>
          <p:nvPr>
            <p:ph idx="3" type="body"/>
          </p:nvPr>
        </p:nvSpPr>
        <p:spPr>
          <a:xfrm>
            <a:off x="6338316" y="3143250"/>
            <a:ext cx="4253484" cy="2596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20"/>
          <p:cNvSpPr txBox="1"/>
          <p:nvPr>
            <p:ph idx="4" type="body"/>
          </p:nvPr>
        </p:nvSpPr>
        <p:spPr>
          <a:xfrm>
            <a:off x="633831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0" sz="1900" cap="none">
                <a:solidFill>
                  <a:srgbClr val="6B8890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20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0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  <p:sp>
        <p:nvSpPr>
          <p:cNvPr id="123" name="Google Shape;123;p20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1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1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2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2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3"/>
          <p:cNvSpPr txBox="1"/>
          <p:nvPr>
            <p:ph type="title"/>
          </p:nvPr>
        </p:nvSpPr>
        <p:spPr>
          <a:xfrm>
            <a:off x="804672" y="2243828"/>
            <a:ext cx="4486656" cy="1141497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3"/>
          <p:cNvSpPr txBox="1"/>
          <p:nvPr>
            <p:ph idx="1" type="body"/>
          </p:nvPr>
        </p:nvSpPr>
        <p:spPr>
          <a:xfrm>
            <a:off x="6736080" y="804672"/>
            <a:ext cx="4815840" cy="5248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25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5pPr>
            <a:lvl6pPr indent="-3302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137" name="Google Shape;137;p23"/>
          <p:cNvSpPr txBox="1"/>
          <p:nvPr>
            <p:ph idx="2" type="body"/>
          </p:nvPr>
        </p:nvSpPr>
        <p:spPr>
          <a:xfrm>
            <a:off x="1115568" y="3549918"/>
            <a:ext cx="3794760" cy="2194036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38" name="Google Shape;138;p23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3"/>
          <p:cNvSpPr txBox="1"/>
          <p:nvPr>
            <p:ph idx="11" type="ftr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3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4"/>
          <p:cNvSpPr txBox="1"/>
          <p:nvPr>
            <p:ph type="title"/>
          </p:nvPr>
        </p:nvSpPr>
        <p:spPr>
          <a:xfrm>
            <a:off x="808523" y="2243828"/>
            <a:ext cx="4494998" cy="11346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4"/>
          <p:cNvSpPr/>
          <p:nvPr>
            <p:ph idx="2" type="pic"/>
          </p:nvPr>
        </p:nvSpPr>
        <p:spPr>
          <a:xfrm>
            <a:off x="6095999" y="0"/>
            <a:ext cx="6102097" cy="685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45" name="Google Shape;145;p24"/>
          <p:cNvSpPr txBox="1"/>
          <p:nvPr>
            <p:ph idx="1" type="body"/>
          </p:nvPr>
        </p:nvSpPr>
        <p:spPr>
          <a:xfrm>
            <a:off x="1115568" y="3549918"/>
            <a:ext cx="3794760" cy="2194037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46" name="Google Shape;146;p24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4"/>
          <p:cNvSpPr txBox="1"/>
          <p:nvPr>
            <p:ph idx="11" type="ftr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4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5"/>
          <p:cNvSpPr txBox="1"/>
          <p:nvPr>
            <p:ph idx="1" type="body"/>
          </p:nvPr>
        </p:nvSpPr>
        <p:spPr>
          <a:xfrm rot="5400000">
            <a:off x="4545009" y="324172"/>
            <a:ext cx="3101983" cy="7729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5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5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5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/>
          <p:nvPr>
            <p:ph type="title"/>
          </p:nvPr>
        </p:nvSpPr>
        <p:spPr>
          <a:xfrm rot="5400000">
            <a:off x="6810676" y="2779696"/>
            <a:ext cx="4983480" cy="1298608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6"/>
          <p:cNvSpPr txBox="1"/>
          <p:nvPr>
            <p:ph idx="1" type="body"/>
          </p:nvPr>
        </p:nvSpPr>
        <p:spPr>
          <a:xfrm rot="5400000">
            <a:off x="2838641" y="329756"/>
            <a:ext cx="4983480" cy="6198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26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6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6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2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b="0" i="0" sz="2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5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5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9.png"/><Relationship Id="rId13" Type="http://schemas.openxmlformats.org/officeDocument/2006/relationships/image" Target="../media/image12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11.png"/><Relationship Id="rId1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jpg"/><Relationship Id="rId4" Type="http://schemas.openxmlformats.org/officeDocument/2006/relationships/image" Target="../media/image24.png"/><Relationship Id="rId9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4.png"/><Relationship Id="rId8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en-AU"/>
              <a:t>Year: </a:t>
            </a:r>
            <a:r>
              <a:rPr lang="en-AU"/>
              <a:t>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en-AU"/>
              <a:t>Term: </a:t>
            </a:r>
            <a:r>
              <a:rPr lang="en-AU"/>
              <a:t>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en-AU"/>
              <a:t>Objective: </a:t>
            </a:r>
            <a:r>
              <a:rPr lang="en-AU"/>
              <a:t>Complete sentences when provided with but, because, so sentence stems (compound and complex sentences)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en-AU"/>
              <a:t>Author: </a:t>
            </a:r>
            <a:r>
              <a:rPr lang="en-AU"/>
              <a:t>Teagan Dunning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170" name="Google Shape;170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71" name="Google Shape;17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2" name="Google Shape;172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73" name="Google Shape;173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4" name="Google Shape;174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5" name="Google Shape;175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6" name="Google Shape;176;p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8" name="Google Shape;178;p2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9" name="Google Shape;179;p2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0" name="Google Shape;180;p2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8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2" name="Google Shape;182;p28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3" name="Google Shape;183;p28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4" name="Google Shape;184;p28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5" name="Google Shape;185;p28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6" name="Google Shape;186;p28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7" name="Google Shape;187;p28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88" name="Google Shape;188;p2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8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9"/>
          <p:cNvSpPr txBox="1"/>
          <p:nvPr/>
        </p:nvSpPr>
        <p:spPr>
          <a:xfrm>
            <a:off x="923925" y="2190750"/>
            <a:ext cx="10553700" cy="95406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41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complete sentences using the conjunctions: </a:t>
            </a:r>
            <a:r>
              <a:rPr b="0" i="1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but, because, 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96" name="Google Shape;196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0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Gill Sans"/>
              <a:buNone/>
            </a:pPr>
            <a:r>
              <a:rPr lang="en-AU" sz="4800"/>
              <a:t>BECAUSE</a:t>
            </a:r>
            <a:endParaRPr sz="4800"/>
          </a:p>
        </p:txBody>
      </p:sp>
      <p:sp>
        <p:nvSpPr>
          <p:cNvPr id="202" name="Google Shape;202;p30"/>
          <p:cNvSpPr txBox="1"/>
          <p:nvPr>
            <p:ph idx="1" type="body"/>
          </p:nvPr>
        </p:nvSpPr>
        <p:spPr>
          <a:xfrm>
            <a:off x="1001486" y="2664169"/>
            <a:ext cx="9753599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AU" sz="4400"/>
              <a:t>conjunction</a:t>
            </a:r>
            <a:endParaRPr sz="44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i="1" lang="en-AU" sz="4000"/>
              <a:t>Tells us </a:t>
            </a:r>
            <a:r>
              <a:rPr b="1" i="1" lang="en-AU" sz="4000" u="sng"/>
              <a:t>why</a:t>
            </a:r>
            <a:r>
              <a:rPr i="1" lang="en-AU" sz="4000"/>
              <a:t> something has happened or why something is true.</a:t>
            </a:r>
            <a:endParaRPr i="1" sz="4000"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i="1" sz="4000"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i="1" lang="en-AU" sz="4000">
                <a:solidFill>
                  <a:srgbClr val="002060"/>
                </a:solidFill>
              </a:rPr>
              <a:t>The dog ran away because the gate was left open.</a:t>
            </a:r>
            <a:endParaRPr i="1" sz="4000">
              <a:solidFill>
                <a:srgbClr val="002060"/>
              </a:solidFill>
            </a:endParaRPr>
          </a:p>
        </p:txBody>
      </p:sp>
      <p:pic>
        <p:nvPicPr>
          <p:cNvPr descr="See the source image" id="203" name="Google Shape;20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3285" y="2475504"/>
            <a:ext cx="811076" cy="807021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Gill Sans"/>
              <a:buNone/>
            </a:pPr>
            <a:r>
              <a:rPr lang="en-AU" sz="4800"/>
              <a:t>BUT</a:t>
            </a:r>
            <a:endParaRPr sz="4800"/>
          </a:p>
        </p:txBody>
      </p:sp>
      <p:sp>
        <p:nvSpPr>
          <p:cNvPr id="210" name="Google Shape;210;p31"/>
          <p:cNvSpPr txBox="1"/>
          <p:nvPr>
            <p:ph idx="1" type="body"/>
          </p:nvPr>
        </p:nvSpPr>
        <p:spPr>
          <a:xfrm>
            <a:off x="1001486" y="2664169"/>
            <a:ext cx="9753599" cy="36996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AU" sz="4400"/>
              <a:t>conjunction</a:t>
            </a:r>
            <a:endParaRPr sz="44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000"/>
              <a:buNone/>
            </a:pPr>
            <a:r>
              <a:rPr i="1" lang="en-AU" sz="4000"/>
              <a:t>Indicates a </a:t>
            </a:r>
            <a:r>
              <a:rPr b="1" i="1" lang="en-AU" sz="4000" u="sng"/>
              <a:t>change of direction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000"/>
              <a:buNone/>
            </a:pPr>
            <a:r>
              <a:rPr i="1" lang="en-AU" sz="4000"/>
              <a:t>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000"/>
              <a:buNone/>
            </a:pPr>
            <a:r>
              <a:rPr i="1" lang="en-AU" sz="4000">
                <a:solidFill>
                  <a:srgbClr val="002060"/>
                </a:solidFill>
              </a:rPr>
              <a:t>I am hungry, but there is no food in the fridge. </a:t>
            </a:r>
            <a:endParaRPr i="1" sz="4000">
              <a:solidFill>
                <a:srgbClr val="002060"/>
              </a:solidFill>
            </a:endParaRPr>
          </a:p>
        </p:txBody>
      </p:sp>
      <p:pic>
        <p:nvPicPr>
          <p:cNvPr descr="See the source image" id="211" name="Google Shape;21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9612" y="2586339"/>
            <a:ext cx="811076" cy="80702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Gill Sans"/>
              <a:buNone/>
            </a:pPr>
            <a:r>
              <a:rPr lang="en-AU" sz="4800"/>
              <a:t>SO</a:t>
            </a:r>
            <a:endParaRPr sz="4800"/>
          </a:p>
        </p:txBody>
      </p:sp>
      <p:sp>
        <p:nvSpPr>
          <p:cNvPr id="218" name="Google Shape;218;p32"/>
          <p:cNvSpPr txBox="1"/>
          <p:nvPr>
            <p:ph idx="1" type="body"/>
          </p:nvPr>
        </p:nvSpPr>
        <p:spPr>
          <a:xfrm>
            <a:off x="1001486" y="2664169"/>
            <a:ext cx="9753599" cy="36257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AU" sz="4400"/>
              <a:t>conjunction</a:t>
            </a:r>
            <a:endParaRPr sz="44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000"/>
              <a:buNone/>
            </a:pPr>
            <a:r>
              <a:rPr i="1" lang="en-AU" sz="4000"/>
              <a:t>Indicates a </a:t>
            </a:r>
            <a:r>
              <a:rPr b="1" i="1" lang="en-AU" sz="4000" u="sng"/>
              <a:t>cause and effect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i="1" sz="4000"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000"/>
              <a:buNone/>
            </a:pPr>
            <a:r>
              <a:rPr i="1" lang="en-AU" sz="4000">
                <a:solidFill>
                  <a:srgbClr val="002060"/>
                </a:solidFill>
              </a:rPr>
              <a:t>I missed the bus, so I walked to school.</a:t>
            </a:r>
            <a:endParaRPr i="1" sz="4000">
              <a:solidFill>
                <a:srgbClr val="002060"/>
              </a:solidFill>
            </a:endParaRPr>
          </a:p>
        </p:txBody>
      </p:sp>
      <p:pic>
        <p:nvPicPr>
          <p:cNvPr descr="See the source image" id="219" name="Google Shape;21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81285" y="2664169"/>
            <a:ext cx="811076" cy="80702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26" name="Google Shape;226;p33"/>
          <p:cNvSpPr txBox="1"/>
          <p:nvPr/>
        </p:nvSpPr>
        <p:spPr>
          <a:xfrm>
            <a:off x="106493" y="595448"/>
            <a:ext cx="8858464" cy="2342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conjunction is a ‘joining word’ that links ideas or sentences together.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explains why something is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suggests a change of direction.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tells us what happens as a result of something else – in other words, a cause and its effect.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 linking ideas using but or so, a comma is needed before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289613" y="3546551"/>
            <a:ext cx="18582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 txBox="1"/>
          <p:nvPr/>
        </p:nvSpPr>
        <p:spPr>
          <a:xfrm>
            <a:off x="289613" y="4058223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teacher was happy </a:t>
            </a: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we raised our hands.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3"/>
          <p:cNvSpPr txBox="1"/>
          <p:nvPr/>
        </p:nvSpPr>
        <p:spPr>
          <a:xfrm>
            <a:off x="289613" y="4951931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teacher was happy, </a:t>
            </a: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she still gave us homework.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0" name="Google Shape;230;p33"/>
          <p:cNvSpPr txBox="1"/>
          <p:nvPr/>
        </p:nvSpPr>
        <p:spPr>
          <a:xfrm>
            <a:off x="346496" y="5819503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teacher was happy, </a:t>
            </a: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she gave us a longer recess.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231" name="Google Shape;231;p33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5239789" y="3282688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3"/>
          <p:cNvSpPr txBox="1"/>
          <p:nvPr/>
        </p:nvSpPr>
        <p:spPr>
          <a:xfrm>
            <a:off x="10181939" y="1250631"/>
            <a:ext cx="1988664" cy="3108543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conjunction?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34" name="Google Shape;234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5" name="Google Shape;235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6" name="Google Shape;236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42" name="Google Shape;242;p34"/>
          <p:cNvSpPr/>
          <p:nvPr/>
        </p:nvSpPr>
        <p:spPr>
          <a:xfrm>
            <a:off x="258597" y="3130913"/>
            <a:ext cx="25926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Non-Examples: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4"/>
          <p:cNvSpPr txBox="1"/>
          <p:nvPr/>
        </p:nvSpPr>
        <p:spPr>
          <a:xfrm>
            <a:off x="258597" y="3847321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I’m tired, but I’m going to bed.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4"/>
          <p:cNvSpPr txBox="1"/>
          <p:nvPr/>
        </p:nvSpPr>
        <p:spPr>
          <a:xfrm>
            <a:off x="258597" y="518993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is raining outside because you should take your umbrella.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4"/>
          <p:cNvSpPr txBox="1"/>
          <p:nvPr/>
        </p:nvSpPr>
        <p:spPr>
          <a:xfrm>
            <a:off x="1207767" y="4315287"/>
            <a:ext cx="8601295" cy="6463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sentence contains an incorrect use of the conjunction </a:t>
            </a:r>
            <a:r>
              <a:rPr b="0" i="1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r>
              <a:rPr b="0" i="1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suggests a change of direction.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4"/>
          <p:cNvSpPr txBox="1"/>
          <p:nvPr/>
        </p:nvSpPr>
        <p:spPr>
          <a:xfrm>
            <a:off x="1207767" y="5785869"/>
            <a:ext cx="8555734" cy="6463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sentence contains an incorrect use of the conjunction </a:t>
            </a:r>
            <a:r>
              <a:rPr b="0" i="1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r>
              <a:rPr b="0" i="1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 </a:t>
            </a: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true, not to show a consequence</a:t>
            </a:r>
            <a:r>
              <a:rPr b="0" i="1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1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See the source image" id="247" name="Google Shape;247;p34"/>
          <p:cNvPicPr preferRelativeResize="0"/>
          <p:nvPr/>
        </p:nvPicPr>
        <p:blipFill rotWithShape="1">
          <a:blip r:embed="rId3">
            <a:alphaModFix/>
          </a:blip>
          <a:srcRect b="0" l="50750" r="0" t="0"/>
          <a:stretch/>
        </p:blipFill>
        <p:spPr>
          <a:xfrm>
            <a:off x="5079790" y="2954790"/>
            <a:ext cx="857250" cy="7847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4"/>
          <p:cNvSpPr txBox="1"/>
          <p:nvPr/>
        </p:nvSpPr>
        <p:spPr>
          <a:xfrm>
            <a:off x="10203336" y="1141144"/>
            <a:ext cx="1988664" cy="1231106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not a correct use of a conjunction?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50" name="Google Shape;250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1" name="Google Shape;251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2" name="Google Shape;252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86282" y="142360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4"/>
          <p:cNvSpPr txBox="1"/>
          <p:nvPr/>
        </p:nvSpPr>
        <p:spPr>
          <a:xfrm>
            <a:off x="205960" y="567158"/>
            <a:ext cx="8858464" cy="2342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conjunction is a ‘joining word’ that links ideas or sentences together.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explains why something is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suggests a change of direction – similar to a U-turn.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tells us what happens as a result of something else – in other words, a cause and its effect.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 linking ideas using but or so, a comma is needed before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59" name="Google Shape;259;p35"/>
          <p:cNvSpPr/>
          <p:nvPr/>
        </p:nvSpPr>
        <p:spPr>
          <a:xfrm>
            <a:off x="154907" y="3359863"/>
            <a:ext cx="372089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Amy likes animals, 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5"/>
          <p:cNvSpPr txBox="1"/>
          <p:nvPr/>
        </p:nvSpPr>
        <p:spPr>
          <a:xfrm>
            <a:off x="154907" y="4497264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Amy likes animals 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5"/>
          <p:cNvSpPr txBox="1"/>
          <p:nvPr/>
        </p:nvSpPr>
        <p:spPr>
          <a:xfrm>
            <a:off x="154907" y="5486125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Amy likes animals, 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5"/>
          <p:cNvSpPr txBox="1"/>
          <p:nvPr/>
        </p:nvSpPr>
        <p:spPr>
          <a:xfrm>
            <a:off x="10221800" y="1027753"/>
            <a:ext cx="1988664" cy="295465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 do we use a comma?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64" name="Google Shape;26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5" name="Google Shape;265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6" name="Google Shape;266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5"/>
          <p:cNvSpPr txBox="1"/>
          <p:nvPr/>
        </p:nvSpPr>
        <p:spPr>
          <a:xfrm>
            <a:off x="193162" y="471288"/>
            <a:ext cx="8858464" cy="2342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explains why something is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suggests a change of direction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tells us a cause and its effect.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needed before </a:t>
            </a: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</a:t>
            </a: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8" name="Google Shape;268;p35"/>
          <p:cNvSpPr/>
          <p:nvPr/>
        </p:nvSpPr>
        <p:spPr>
          <a:xfrm>
            <a:off x="7315351" y="3436807"/>
            <a:ext cx="2235532" cy="33855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5"/>
          <p:cNvSpPr/>
          <p:nvPr/>
        </p:nvSpPr>
        <p:spPr>
          <a:xfrm>
            <a:off x="7903461" y="4517594"/>
            <a:ext cx="3606305" cy="33855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Explanation why something is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5"/>
          <p:cNvSpPr/>
          <p:nvPr/>
        </p:nvSpPr>
        <p:spPr>
          <a:xfrm>
            <a:off x="9387738" y="5486125"/>
            <a:ext cx="2332987" cy="33855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5"/>
          <p:cNvSpPr/>
          <p:nvPr/>
        </p:nvSpPr>
        <p:spPr>
          <a:xfrm>
            <a:off x="154907" y="3888317"/>
            <a:ext cx="768992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Amy likes animals, but she doesn’t like giraffes.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5"/>
          <p:cNvSpPr txBox="1"/>
          <p:nvPr/>
        </p:nvSpPr>
        <p:spPr>
          <a:xfrm>
            <a:off x="154907" y="4978603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Amy likes animals because she lives on a farm.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5"/>
          <p:cNvSpPr txBox="1"/>
          <p:nvPr/>
        </p:nvSpPr>
        <p:spPr>
          <a:xfrm>
            <a:off x="173248" y="5975335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Amy likes animals, so she volunteers at the animal shelter.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5"/>
          <p:cNvSpPr/>
          <p:nvPr/>
        </p:nvSpPr>
        <p:spPr>
          <a:xfrm>
            <a:off x="136566" y="1858113"/>
            <a:ext cx="6538092" cy="1354217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6"/>
          <p:cNvSpPr txBox="1"/>
          <p:nvPr>
            <p:ph idx="1" type="body"/>
          </p:nvPr>
        </p:nvSpPr>
        <p:spPr>
          <a:xfrm>
            <a:off x="191899" y="926761"/>
            <a:ext cx="9941146" cy="5726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AU" sz="2400">
                <a:latin typeface="Century Gothic"/>
                <a:ea typeface="Century Gothic"/>
                <a:cs typeface="Century Gothic"/>
                <a:sym typeface="Century Gothic"/>
              </a:rPr>
              <a:t>What sentences have been expanded correctly?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arenR"/>
            </a:pPr>
            <a:r>
              <a:rPr lang="en-AU" sz="2400">
                <a:latin typeface="Century Gothic"/>
                <a:ea typeface="Century Gothic"/>
                <a:cs typeface="Century Gothic"/>
                <a:sym typeface="Century Gothic"/>
              </a:rPr>
              <a:t>Sarah called her friend, but nobody answered.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arenR"/>
            </a:pPr>
            <a:r>
              <a:rPr lang="en-AU" sz="2400">
                <a:latin typeface="Century Gothic"/>
                <a:ea typeface="Century Gothic"/>
                <a:cs typeface="Century Gothic"/>
                <a:sym typeface="Century Gothic"/>
              </a:rPr>
              <a:t>I fell off my bike because I didn’t get hurt.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arenR"/>
            </a:pPr>
            <a:r>
              <a:rPr lang="en-AU" sz="2400">
                <a:latin typeface="Century Gothic"/>
                <a:ea typeface="Century Gothic"/>
                <a:cs typeface="Century Gothic"/>
                <a:sym typeface="Century Gothic"/>
              </a:rPr>
              <a:t>My bedroom was very cold because I forgot to close my window.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arenR"/>
            </a:pPr>
            <a:r>
              <a:rPr lang="en-AU" sz="2400">
                <a:latin typeface="Century Gothic"/>
                <a:ea typeface="Century Gothic"/>
                <a:cs typeface="Century Gothic"/>
                <a:sym typeface="Century Gothic"/>
              </a:rPr>
              <a:t>It was cold so I turned on the heater.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80" name="Google Shape;280;p3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6"/>
          <p:cNvSpPr txBox="1"/>
          <p:nvPr/>
        </p:nvSpPr>
        <p:spPr>
          <a:xfrm>
            <a:off x="10203336" y="917628"/>
            <a:ext cx="1988664" cy="1661993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it/isn’t it a an example of a sentence expanded correctly?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s://cdn3.vectorstock.com/i/1000x1000/77/52/yes-tick-icon-vector-22957752.jpg" id="282" name="Google Shape;282;p36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9205299" y="1856479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283" name="Google Shape;283;p36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9205299" y="2386690"/>
            <a:ext cx="350327" cy="320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284" name="Google Shape;284;p36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9772287" y="2893243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285" name="Google Shape;285;p36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9795075" y="3629710"/>
            <a:ext cx="350327" cy="320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86" name="Google Shape;286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44772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7" name="Google Shape;287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18850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8" name="Google Shape;288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44772" y="87872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9" name="Google Shape;289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18850" y="86461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0" name="Google Shape;290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91" name="Google Shape;291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6"/>
          <p:cNvSpPr txBox="1"/>
          <p:nvPr/>
        </p:nvSpPr>
        <p:spPr>
          <a:xfrm>
            <a:off x="234464" y="4680241"/>
            <a:ext cx="8858464" cy="2342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conjunction is a ‘joining word’ that links ideas or sentences together.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explains why something is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suggests a change of direction – similar to a U-turn.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tells us what happens as a result of something else – in other words, a cause and its effect.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 linking ideas using but or so, a comma is needed before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7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98" name="Google Shape;298;p37"/>
          <p:cNvSpPr/>
          <p:nvPr/>
        </p:nvSpPr>
        <p:spPr>
          <a:xfrm>
            <a:off x="189164" y="3309713"/>
            <a:ext cx="4022255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love reading 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7"/>
          <p:cNvSpPr txBox="1"/>
          <p:nvPr/>
        </p:nvSpPr>
        <p:spPr>
          <a:xfrm>
            <a:off x="154907" y="4481465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love reading, 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7"/>
          <p:cNvSpPr txBox="1"/>
          <p:nvPr/>
        </p:nvSpPr>
        <p:spPr>
          <a:xfrm>
            <a:off x="154907" y="5498971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love reading, 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7"/>
          <p:cNvSpPr txBox="1"/>
          <p:nvPr/>
        </p:nvSpPr>
        <p:spPr>
          <a:xfrm>
            <a:off x="-1" y="-1"/>
            <a:ext cx="5865091" cy="3692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Development: re-explanation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302" name="Google Shape;30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3" name="Google Shape;303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4" name="Google Shape;304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7"/>
          <p:cNvSpPr/>
          <p:nvPr/>
        </p:nvSpPr>
        <p:spPr>
          <a:xfrm>
            <a:off x="8363451" y="4522908"/>
            <a:ext cx="2235532" cy="33855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7"/>
          <p:cNvSpPr/>
          <p:nvPr/>
        </p:nvSpPr>
        <p:spPr>
          <a:xfrm>
            <a:off x="6401847" y="3397548"/>
            <a:ext cx="3606305" cy="33855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7"/>
          <p:cNvSpPr/>
          <p:nvPr/>
        </p:nvSpPr>
        <p:spPr>
          <a:xfrm>
            <a:off x="7885132" y="5552793"/>
            <a:ext cx="2332987" cy="33855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7"/>
          <p:cNvSpPr/>
          <p:nvPr/>
        </p:nvSpPr>
        <p:spPr>
          <a:xfrm>
            <a:off x="154907" y="3892396"/>
            <a:ext cx="766427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love reading because I can learn new things.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7"/>
          <p:cNvSpPr txBox="1"/>
          <p:nvPr/>
        </p:nvSpPr>
        <p:spPr>
          <a:xfrm>
            <a:off x="154906" y="4992591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love reading, but sometimes it can make me tired.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7"/>
          <p:cNvSpPr txBox="1"/>
          <p:nvPr/>
        </p:nvSpPr>
        <p:spPr>
          <a:xfrm>
            <a:off x="173248" y="6046463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love reading, so I visit the library often.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7"/>
          <p:cNvSpPr txBox="1"/>
          <p:nvPr/>
        </p:nvSpPr>
        <p:spPr>
          <a:xfrm>
            <a:off x="10203336" y="830491"/>
            <a:ext cx="1988664" cy="295465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 do we use a comma?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7"/>
          <p:cNvSpPr txBox="1"/>
          <p:nvPr/>
        </p:nvSpPr>
        <p:spPr>
          <a:xfrm>
            <a:off x="193162" y="471288"/>
            <a:ext cx="8858464" cy="2342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explains why something is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suggests a change of direction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tells us a cause and its effect.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needed before </a:t>
            </a: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</a:t>
            </a: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37"/>
          <p:cNvSpPr/>
          <p:nvPr/>
        </p:nvSpPr>
        <p:spPr>
          <a:xfrm>
            <a:off x="136566" y="1858113"/>
            <a:ext cx="6538092" cy="1354217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8"/>
          <p:cNvSpPr txBox="1"/>
          <p:nvPr>
            <p:ph idx="1" type="body"/>
          </p:nvPr>
        </p:nvSpPr>
        <p:spPr>
          <a:xfrm>
            <a:off x="249632" y="254854"/>
            <a:ext cx="11845500" cy="590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AU" sz="2700"/>
              <a:t>The rock cracked because</a:t>
            </a:r>
            <a:endParaRPr b="1" sz="2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AU" sz="2700"/>
              <a:t>The rock cracked but</a:t>
            </a:r>
            <a:endParaRPr b="1" sz="2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AU" sz="2700"/>
              <a:t>The rock cracked so</a:t>
            </a:r>
            <a:endParaRPr b="1" sz="27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9"/>
          <p:cNvSpPr txBox="1"/>
          <p:nvPr/>
        </p:nvSpPr>
        <p:spPr>
          <a:xfrm>
            <a:off x="2345510" y="2477229"/>
            <a:ext cx="750098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went to my friend’s house 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9"/>
          <p:cNvSpPr/>
          <p:nvPr/>
        </p:nvSpPr>
        <p:spPr>
          <a:xfrm>
            <a:off x="666839" y="4975686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9"/>
          <p:cNvSpPr txBox="1"/>
          <p:nvPr/>
        </p:nvSpPr>
        <p:spPr>
          <a:xfrm>
            <a:off x="1213366" y="3495624"/>
            <a:ext cx="119025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went to my friend’s house </a:t>
            </a:r>
            <a:r>
              <a:rPr b="0" i="0" lang="en-AU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it was her birthday.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3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9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9"/>
          <p:cNvSpPr txBox="1"/>
          <p:nvPr/>
        </p:nvSpPr>
        <p:spPr>
          <a:xfrm>
            <a:off x="10203336" y="913049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mean?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you need to do to complete the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329" name="Google Shape;32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0" name="Google Shape;330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1" name="Google Shape;331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9"/>
          <p:cNvSpPr/>
          <p:nvPr/>
        </p:nvSpPr>
        <p:spPr>
          <a:xfrm>
            <a:off x="4550514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9"/>
          <p:cNvSpPr/>
          <p:nvPr/>
        </p:nvSpPr>
        <p:spPr>
          <a:xfrm>
            <a:off x="8474011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334" name="Google Shape;334;p39"/>
          <p:cNvPicPr preferRelativeResize="0"/>
          <p:nvPr/>
        </p:nvPicPr>
        <p:blipFill rotWithShape="1">
          <a:blip r:embed="rId6">
            <a:alphaModFix/>
          </a:blip>
          <a:srcRect b="10582" l="0" r="0" t="0"/>
          <a:stretch/>
        </p:blipFill>
        <p:spPr>
          <a:xfrm>
            <a:off x="6006977" y="4495003"/>
            <a:ext cx="395901" cy="293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0"/>
          <p:cNvSpPr txBox="1"/>
          <p:nvPr/>
        </p:nvSpPr>
        <p:spPr>
          <a:xfrm>
            <a:off x="2345510" y="2477229"/>
            <a:ext cx="750098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went to my friend’s house, 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40"/>
          <p:cNvSpPr/>
          <p:nvPr/>
        </p:nvSpPr>
        <p:spPr>
          <a:xfrm>
            <a:off x="666839" y="4975686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40"/>
          <p:cNvSpPr txBox="1"/>
          <p:nvPr/>
        </p:nvSpPr>
        <p:spPr>
          <a:xfrm>
            <a:off x="1213366" y="3495624"/>
            <a:ext cx="119025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went to my friend’s house</a:t>
            </a:r>
            <a:r>
              <a:rPr b="0" i="0" lang="en-AU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but 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one was home.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4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343" name="Google Shape;34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44" name="Google Shape;344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45" name="Google Shape;345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0"/>
          <p:cNvSpPr/>
          <p:nvPr/>
        </p:nvSpPr>
        <p:spPr>
          <a:xfrm>
            <a:off x="4550514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40"/>
          <p:cNvSpPr/>
          <p:nvPr/>
        </p:nvSpPr>
        <p:spPr>
          <a:xfrm>
            <a:off x="8474011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348" name="Google Shape;348;p40"/>
          <p:cNvPicPr preferRelativeResize="0"/>
          <p:nvPr/>
        </p:nvPicPr>
        <p:blipFill rotWithShape="1">
          <a:blip r:embed="rId6">
            <a:alphaModFix/>
          </a:blip>
          <a:srcRect b="10582" l="0" r="0" t="0"/>
          <a:stretch/>
        </p:blipFill>
        <p:spPr>
          <a:xfrm>
            <a:off x="2345510" y="4502539"/>
            <a:ext cx="395901" cy="29347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40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40"/>
          <p:cNvSpPr txBox="1"/>
          <p:nvPr/>
        </p:nvSpPr>
        <p:spPr>
          <a:xfrm>
            <a:off x="10203336" y="913049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mean?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you need to do to complete the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1"/>
          <p:cNvSpPr txBox="1"/>
          <p:nvPr/>
        </p:nvSpPr>
        <p:spPr>
          <a:xfrm>
            <a:off x="2345510" y="2477229"/>
            <a:ext cx="750098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went to my friend’s house, 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41"/>
          <p:cNvSpPr/>
          <p:nvPr/>
        </p:nvSpPr>
        <p:spPr>
          <a:xfrm>
            <a:off x="666839" y="4975686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41"/>
          <p:cNvSpPr txBox="1"/>
          <p:nvPr/>
        </p:nvSpPr>
        <p:spPr>
          <a:xfrm>
            <a:off x="1213366" y="3495624"/>
            <a:ext cx="119025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went to my friend’s house</a:t>
            </a:r>
            <a:r>
              <a:rPr b="0" i="0" lang="en-AU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so 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went in the pool.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4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359" name="Google Shape;3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60" name="Google Shape;360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61" name="Google Shape;361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41"/>
          <p:cNvSpPr/>
          <p:nvPr/>
        </p:nvSpPr>
        <p:spPr>
          <a:xfrm>
            <a:off x="4550514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41"/>
          <p:cNvSpPr/>
          <p:nvPr/>
        </p:nvSpPr>
        <p:spPr>
          <a:xfrm>
            <a:off x="8474011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364" name="Google Shape;364;p41"/>
          <p:cNvPicPr preferRelativeResize="0"/>
          <p:nvPr/>
        </p:nvPicPr>
        <p:blipFill rotWithShape="1">
          <a:blip r:embed="rId6">
            <a:alphaModFix/>
          </a:blip>
          <a:srcRect b="10582" l="0" r="0" t="0"/>
          <a:stretch/>
        </p:blipFill>
        <p:spPr>
          <a:xfrm>
            <a:off x="9894773" y="4452464"/>
            <a:ext cx="395901" cy="29347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41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41"/>
          <p:cNvSpPr txBox="1"/>
          <p:nvPr/>
        </p:nvSpPr>
        <p:spPr>
          <a:xfrm>
            <a:off x="10203336" y="913049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mean?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you need to do to complete the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2"/>
          <p:cNvSpPr txBox="1"/>
          <p:nvPr/>
        </p:nvSpPr>
        <p:spPr>
          <a:xfrm>
            <a:off x="2345510" y="2477229"/>
            <a:ext cx="750098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door was creaking </a:t>
            </a:r>
            <a:r>
              <a:rPr b="0" i="0" lang="en-AU" sz="32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42"/>
          <p:cNvSpPr/>
          <p:nvPr/>
        </p:nvSpPr>
        <p:spPr>
          <a:xfrm>
            <a:off x="666839" y="4975686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42"/>
          <p:cNvSpPr txBox="1"/>
          <p:nvPr/>
        </p:nvSpPr>
        <p:spPr>
          <a:xfrm>
            <a:off x="760360" y="3570065"/>
            <a:ext cx="119025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door was creaking </a:t>
            </a:r>
            <a:r>
              <a:rPr b="0" i="0" lang="en-AU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it was old and weathered.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4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42"/>
          <p:cNvSpPr txBox="1"/>
          <p:nvPr/>
        </p:nvSpPr>
        <p:spPr>
          <a:xfrm>
            <a:off x="10203336" y="913049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the two ideas in the sentence linked?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376" name="Google Shape;37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77" name="Google Shape;377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78" name="Google Shape;378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42"/>
          <p:cNvSpPr/>
          <p:nvPr/>
        </p:nvSpPr>
        <p:spPr>
          <a:xfrm>
            <a:off x="4550514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42"/>
          <p:cNvSpPr/>
          <p:nvPr/>
        </p:nvSpPr>
        <p:spPr>
          <a:xfrm>
            <a:off x="8474011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381" name="Google Shape;381;p42"/>
          <p:cNvPicPr preferRelativeResize="0"/>
          <p:nvPr/>
        </p:nvPicPr>
        <p:blipFill rotWithShape="1">
          <a:blip r:embed="rId6">
            <a:alphaModFix/>
          </a:blip>
          <a:srcRect b="10582" l="0" r="0" t="0"/>
          <a:stretch/>
        </p:blipFill>
        <p:spPr>
          <a:xfrm>
            <a:off x="6006977" y="4495003"/>
            <a:ext cx="395901" cy="29347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42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3"/>
          <p:cNvSpPr txBox="1"/>
          <p:nvPr/>
        </p:nvSpPr>
        <p:spPr>
          <a:xfrm>
            <a:off x="2892906" y="2469383"/>
            <a:ext cx="750098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door was creaking, but</a:t>
            </a:r>
            <a:endParaRPr b="0" i="0" sz="32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8" name="Google Shape;388;p43"/>
          <p:cNvSpPr/>
          <p:nvPr/>
        </p:nvSpPr>
        <p:spPr>
          <a:xfrm>
            <a:off x="666839" y="4975686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43"/>
          <p:cNvSpPr txBox="1"/>
          <p:nvPr/>
        </p:nvSpPr>
        <p:spPr>
          <a:xfrm>
            <a:off x="1414701" y="3636308"/>
            <a:ext cx="119025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door was creaking</a:t>
            </a:r>
            <a:r>
              <a:rPr b="0" i="0" lang="en-AU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but 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was no one there.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4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391" name="Google Shape;39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92" name="Google Shape;392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93" name="Google Shape;393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3"/>
          <p:cNvSpPr/>
          <p:nvPr/>
        </p:nvSpPr>
        <p:spPr>
          <a:xfrm>
            <a:off x="4550514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43"/>
          <p:cNvSpPr/>
          <p:nvPr/>
        </p:nvSpPr>
        <p:spPr>
          <a:xfrm>
            <a:off x="8474011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396" name="Google Shape;396;p43"/>
          <p:cNvPicPr preferRelativeResize="0"/>
          <p:nvPr/>
        </p:nvPicPr>
        <p:blipFill rotWithShape="1">
          <a:blip r:embed="rId6">
            <a:alphaModFix/>
          </a:blip>
          <a:srcRect b="10582" l="0" r="0" t="0"/>
          <a:stretch/>
        </p:blipFill>
        <p:spPr>
          <a:xfrm>
            <a:off x="2430477" y="4466982"/>
            <a:ext cx="395901" cy="29347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3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43"/>
          <p:cNvSpPr txBox="1"/>
          <p:nvPr/>
        </p:nvSpPr>
        <p:spPr>
          <a:xfrm>
            <a:off x="10203336" y="913049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mean?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you need to do to complete the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4"/>
          <p:cNvSpPr txBox="1"/>
          <p:nvPr/>
        </p:nvSpPr>
        <p:spPr>
          <a:xfrm>
            <a:off x="2892906" y="2469383"/>
            <a:ext cx="750098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door was creaking, so</a:t>
            </a:r>
            <a:endParaRPr b="0" i="0" sz="32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4" name="Google Shape;404;p44"/>
          <p:cNvSpPr/>
          <p:nvPr/>
        </p:nvSpPr>
        <p:spPr>
          <a:xfrm>
            <a:off x="666839" y="4975686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44"/>
          <p:cNvSpPr txBox="1"/>
          <p:nvPr/>
        </p:nvSpPr>
        <p:spPr>
          <a:xfrm>
            <a:off x="2628427" y="3574535"/>
            <a:ext cx="119025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door was creaking</a:t>
            </a:r>
            <a:r>
              <a:rPr b="0" i="0" lang="en-AU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so 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shut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4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407" name="Google Shape;40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08" name="Google Shape;408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09" name="Google Shape;409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44"/>
          <p:cNvSpPr/>
          <p:nvPr/>
        </p:nvSpPr>
        <p:spPr>
          <a:xfrm>
            <a:off x="4550514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44"/>
          <p:cNvSpPr/>
          <p:nvPr/>
        </p:nvSpPr>
        <p:spPr>
          <a:xfrm>
            <a:off x="8474011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412" name="Google Shape;412;p44"/>
          <p:cNvPicPr preferRelativeResize="0"/>
          <p:nvPr/>
        </p:nvPicPr>
        <p:blipFill rotWithShape="1">
          <a:blip r:embed="rId6">
            <a:alphaModFix/>
          </a:blip>
          <a:srcRect b="10582" l="0" r="0" t="0"/>
          <a:stretch/>
        </p:blipFill>
        <p:spPr>
          <a:xfrm>
            <a:off x="10092724" y="4546093"/>
            <a:ext cx="395901" cy="29347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4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44"/>
          <p:cNvSpPr txBox="1"/>
          <p:nvPr/>
        </p:nvSpPr>
        <p:spPr>
          <a:xfrm>
            <a:off x="10203336" y="913049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mean?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you need to do to complete the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5"/>
          <p:cNvSpPr txBox="1"/>
          <p:nvPr/>
        </p:nvSpPr>
        <p:spPr>
          <a:xfrm>
            <a:off x="2736669" y="2473204"/>
            <a:ext cx="750098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flight was delayed because</a:t>
            </a:r>
            <a:endParaRPr b="0" i="0" sz="32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0" name="Google Shape;420;p45"/>
          <p:cNvSpPr/>
          <p:nvPr/>
        </p:nvSpPr>
        <p:spPr>
          <a:xfrm>
            <a:off x="666839" y="4975686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45"/>
          <p:cNvSpPr txBox="1"/>
          <p:nvPr/>
        </p:nvSpPr>
        <p:spPr>
          <a:xfrm>
            <a:off x="1218371" y="3646416"/>
            <a:ext cx="119025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flight was delayed </a:t>
            </a:r>
            <a:r>
              <a:rPr b="0" i="0" lang="en-AU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there was a cyclone.</a:t>
            </a:r>
            <a:endParaRPr b="0" i="0" sz="2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2" name="Google Shape;422;p4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423" name="Google Shape;42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24" name="Google Shape;424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25" name="Google Shape;425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45"/>
          <p:cNvSpPr/>
          <p:nvPr/>
        </p:nvSpPr>
        <p:spPr>
          <a:xfrm>
            <a:off x="4550514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45"/>
          <p:cNvSpPr/>
          <p:nvPr/>
        </p:nvSpPr>
        <p:spPr>
          <a:xfrm>
            <a:off x="8474011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428" name="Google Shape;428;p45"/>
          <p:cNvPicPr preferRelativeResize="0"/>
          <p:nvPr/>
        </p:nvPicPr>
        <p:blipFill rotWithShape="1">
          <a:blip r:embed="rId6">
            <a:alphaModFix/>
          </a:blip>
          <a:srcRect b="10582" l="0" r="0" t="0"/>
          <a:stretch/>
        </p:blipFill>
        <p:spPr>
          <a:xfrm>
            <a:off x="6071862" y="4542534"/>
            <a:ext cx="395901" cy="29347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45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45"/>
          <p:cNvSpPr txBox="1"/>
          <p:nvPr/>
        </p:nvSpPr>
        <p:spPr>
          <a:xfrm>
            <a:off x="10203336" y="913049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mean?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you need to do to complete the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6"/>
          <p:cNvSpPr txBox="1"/>
          <p:nvPr/>
        </p:nvSpPr>
        <p:spPr>
          <a:xfrm>
            <a:off x="2736669" y="2473204"/>
            <a:ext cx="750098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flight was delayed, but</a:t>
            </a:r>
            <a:endParaRPr b="0" i="0" sz="32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6" name="Google Shape;436;p46"/>
          <p:cNvSpPr/>
          <p:nvPr/>
        </p:nvSpPr>
        <p:spPr>
          <a:xfrm>
            <a:off x="666839" y="4975686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46"/>
          <p:cNvSpPr txBox="1"/>
          <p:nvPr/>
        </p:nvSpPr>
        <p:spPr>
          <a:xfrm>
            <a:off x="1218371" y="3646416"/>
            <a:ext cx="119025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flight was delayed</a:t>
            </a:r>
            <a:r>
              <a:rPr b="0" i="0" lang="en-AU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but 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still waited at the airport.</a:t>
            </a:r>
            <a:endParaRPr b="0" i="0" sz="2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8" name="Google Shape;438;p4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439" name="Google Shape;4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40" name="Google Shape;440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41" name="Google Shape;441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46"/>
          <p:cNvSpPr/>
          <p:nvPr/>
        </p:nvSpPr>
        <p:spPr>
          <a:xfrm>
            <a:off x="4550514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46"/>
          <p:cNvSpPr/>
          <p:nvPr/>
        </p:nvSpPr>
        <p:spPr>
          <a:xfrm>
            <a:off x="8474011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444" name="Google Shape;444;p46"/>
          <p:cNvPicPr preferRelativeResize="0"/>
          <p:nvPr/>
        </p:nvPicPr>
        <p:blipFill rotWithShape="1">
          <a:blip r:embed="rId6">
            <a:alphaModFix/>
          </a:blip>
          <a:srcRect b="10582" l="0" r="0" t="0"/>
          <a:stretch/>
        </p:blipFill>
        <p:spPr>
          <a:xfrm>
            <a:off x="2232526" y="4469385"/>
            <a:ext cx="395901" cy="29347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46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46"/>
          <p:cNvSpPr txBox="1"/>
          <p:nvPr/>
        </p:nvSpPr>
        <p:spPr>
          <a:xfrm>
            <a:off x="10203336" y="913049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mean?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you need to do to complete the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7"/>
          <p:cNvSpPr txBox="1"/>
          <p:nvPr/>
        </p:nvSpPr>
        <p:spPr>
          <a:xfrm>
            <a:off x="2736669" y="2473204"/>
            <a:ext cx="750098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flight was delayed, so</a:t>
            </a:r>
            <a:endParaRPr b="0" i="0" sz="32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2" name="Google Shape;452;p47"/>
          <p:cNvSpPr/>
          <p:nvPr/>
        </p:nvSpPr>
        <p:spPr>
          <a:xfrm>
            <a:off x="666839" y="4975686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47"/>
          <p:cNvSpPr txBox="1"/>
          <p:nvPr/>
        </p:nvSpPr>
        <p:spPr>
          <a:xfrm>
            <a:off x="362852" y="3643949"/>
            <a:ext cx="119025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flight was delayed</a:t>
            </a:r>
            <a:r>
              <a:rPr b="0" i="0" lang="en-AU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so 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booked a hotel for the night.</a:t>
            </a:r>
            <a:endParaRPr b="0" i="0" sz="2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4" name="Google Shape;454;p4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455" name="Google Shape;45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56" name="Google Shape;456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57" name="Google Shape;457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7"/>
          <p:cNvSpPr/>
          <p:nvPr/>
        </p:nvSpPr>
        <p:spPr>
          <a:xfrm>
            <a:off x="4550514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47"/>
          <p:cNvSpPr/>
          <p:nvPr/>
        </p:nvSpPr>
        <p:spPr>
          <a:xfrm>
            <a:off x="8474011" y="4975685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460" name="Google Shape;460;p47"/>
          <p:cNvPicPr preferRelativeResize="0"/>
          <p:nvPr/>
        </p:nvPicPr>
        <p:blipFill rotWithShape="1">
          <a:blip r:embed="rId6">
            <a:alphaModFix/>
          </a:blip>
          <a:srcRect b="10582" l="0" r="0" t="0"/>
          <a:stretch/>
        </p:blipFill>
        <p:spPr>
          <a:xfrm>
            <a:off x="10056837" y="4521224"/>
            <a:ext cx="395901" cy="29347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47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47"/>
          <p:cNvSpPr txBox="1"/>
          <p:nvPr/>
        </p:nvSpPr>
        <p:spPr>
          <a:xfrm>
            <a:off x="10203336" y="913049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the conjunction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mean?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you need to do to complete the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8"/>
          <p:cNvSpPr txBox="1"/>
          <p:nvPr/>
        </p:nvSpPr>
        <p:spPr>
          <a:xfrm>
            <a:off x="214843" y="3463046"/>
            <a:ext cx="1190259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had finished my dinner________I cleared the dishes away.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4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469" name="Google Shape;46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70" name="Google Shape;470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71" name="Google Shape;471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8" y="99538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8"/>
          <p:cNvSpPr txBox="1"/>
          <p:nvPr/>
        </p:nvSpPr>
        <p:spPr>
          <a:xfrm>
            <a:off x="289401" y="2349430"/>
            <a:ext cx="1144144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had finished my dinner. I cleared the dishes away.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48"/>
          <p:cNvSpPr/>
          <p:nvPr/>
        </p:nvSpPr>
        <p:spPr>
          <a:xfrm>
            <a:off x="371354" y="5088449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48"/>
          <p:cNvSpPr/>
          <p:nvPr/>
        </p:nvSpPr>
        <p:spPr>
          <a:xfrm>
            <a:off x="4377336" y="5088449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48"/>
          <p:cNvSpPr/>
          <p:nvPr/>
        </p:nvSpPr>
        <p:spPr>
          <a:xfrm>
            <a:off x="8313944" y="5088448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48"/>
          <p:cNvSpPr txBox="1"/>
          <p:nvPr/>
        </p:nvSpPr>
        <p:spPr>
          <a:xfrm>
            <a:off x="5276675" y="3472246"/>
            <a:ext cx="107379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48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9"/>
          <p:cNvSpPr txBox="1"/>
          <p:nvPr/>
        </p:nvSpPr>
        <p:spPr>
          <a:xfrm>
            <a:off x="1015363" y="3413911"/>
            <a:ext cx="1190259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had finished my dinner________I was still hungry.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4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484" name="Google Shape;48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85" name="Google Shape;485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86" name="Google Shape;486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8" y="99538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49"/>
          <p:cNvSpPr txBox="1"/>
          <p:nvPr/>
        </p:nvSpPr>
        <p:spPr>
          <a:xfrm>
            <a:off x="1499636" y="2504379"/>
            <a:ext cx="1144144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had finished my dinner. I was still hungry.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49"/>
          <p:cNvSpPr/>
          <p:nvPr/>
        </p:nvSpPr>
        <p:spPr>
          <a:xfrm>
            <a:off x="371354" y="5088449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49"/>
          <p:cNvSpPr/>
          <p:nvPr/>
        </p:nvSpPr>
        <p:spPr>
          <a:xfrm>
            <a:off x="4377336" y="5088449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49"/>
          <p:cNvSpPr/>
          <p:nvPr/>
        </p:nvSpPr>
        <p:spPr>
          <a:xfrm>
            <a:off x="8313944" y="5088448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49"/>
          <p:cNvSpPr txBox="1"/>
          <p:nvPr/>
        </p:nvSpPr>
        <p:spPr>
          <a:xfrm>
            <a:off x="5966957" y="3429000"/>
            <a:ext cx="107379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49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50"/>
          <p:cNvSpPr txBox="1"/>
          <p:nvPr/>
        </p:nvSpPr>
        <p:spPr>
          <a:xfrm>
            <a:off x="468516" y="3413911"/>
            <a:ext cx="1190259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had finished my dinner__________  I hadn’t eaten all day.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5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499" name="Google Shape;49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500" name="Google Shape;500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501" name="Google Shape;501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8" y="99538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50"/>
          <p:cNvSpPr txBox="1"/>
          <p:nvPr/>
        </p:nvSpPr>
        <p:spPr>
          <a:xfrm>
            <a:off x="1499636" y="2504379"/>
            <a:ext cx="1144144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had finished my dinner. I was still hungry.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50"/>
          <p:cNvSpPr/>
          <p:nvPr/>
        </p:nvSpPr>
        <p:spPr>
          <a:xfrm>
            <a:off x="371354" y="5088449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change of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50"/>
          <p:cNvSpPr/>
          <p:nvPr/>
        </p:nvSpPr>
        <p:spPr>
          <a:xfrm>
            <a:off x="4377336" y="5088449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explains why something is true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50"/>
          <p:cNvSpPr/>
          <p:nvPr/>
        </p:nvSpPr>
        <p:spPr>
          <a:xfrm>
            <a:off x="8313944" y="5088448"/>
            <a:ext cx="3527277" cy="138499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cause and it’s effect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50"/>
          <p:cNvSpPr txBox="1"/>
          <p:nvPr/>
        </p:nvSpPr>
        <p:spPr>
          <a:xfrm>
            <a:off x="5379269" y="3429000"/>
            <a:ext cx="193765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1" i="0" sz="16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7" name="Google Shape;507;p50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5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513" name="Google Shape;51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514" name="Google Shape;514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515" name="Google Shape;515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8" y="99538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51"/>
          <p:cNvSpPr txBox="1"/>
          <p:nvPr/>
        </p:nvSpPr>
        <p:spPr>
          <a:xfrm>
            <a:off x="222289" y="3816766"/>
            <a:ext cx="4087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m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</a:t>
            </a: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 was mad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51"/>
          <p:cNvSpPr txBox="1"/>
          <p:nvPr/>
        </p:nvSpPr>
        <p:spPr>
          <a:xfrm>
            <a:off x="7846335" y="2267225"/>
            <a:ext cx="408793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cleaned my room.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51"/>
          <p:cNvSpPr txBox="1"/>
          <p:nvPr/>
        </p:nvSpPr>
        <p:spPr>
          <a:xfrm>
            <a:off x="7913353" y="3570544"/>
            <a:ext cx="408793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didn’t let it ruin her day.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51"/>
          <p:cNvSpPr txBox="1"/>
          <p:nvPr/>
        </p:nvSpPr>
        <p:spPr>
          <a:xfrm>
            <a:off x="7913352" y="5241352"/>
            <a:ext cx="408793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didn’t clean my room.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51"/>
          <p:cNvSpPr/>
          <p:nvPr/>
        </p:nvSpPr>
        <p:spPr>
          <a:xfrm>
            <a:off x="5199918" y="2359557"/>
            <a:ext cx="1291825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51"/>
          <p:cNvSpPr/>
          <p:nvPr/>
        </p:nvSpPr>
        <p:spPr>
          <a:xfrm>
            <a:off x="4946913" y="3878321"/>
            <a:ext cx="179783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51"/>
          <p:cNvSpPr/>
          <p:nvPr/>
        </p:nvSpPr>
        <p:spPr>
          <a:xfrm>
            <a:off x="5199917" y="5518351"/>
            <a:ext cx="1291825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3" name="Google Shape;523;p51"/>
          <p:cNvCxnSpPr/>
          <p:nvPr/>
        </p:nvCxnSpPr>
        <p:spPr>
          <a:xfrm>
            <a:off x="6532563" y="2651945"/>
            <a:ext cx="1396443" cy="1487986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24" name="Google Shape;524;p51"/>
          <p:cNvCxnSpPr>
            <a:endCxn id="519" idx="1"/>
          </p:cNvCxnSpPr>
          <p:nvPr/>
        </p:nvCxnSpPr>
        <p:spPr>
          <a:xfrm>
            <a:off x="6770052" y="4254161"/>
            <a:ext cx="1143300" cy="1525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25" name="Google Shape;525;p51"/>
          <p:cNvCxnSpPr>
            <a:endCxn id="517" idx="1"/>
          </p:cNvCxnSpPr>
          <p:nvPr/>
        </p:nvCxnSpPr>
        <p:spPr>
          <a:xfrm flipH="1" rot="10800000">
            <a:off x="6625935" y="2559613"/>
            <a:ext cx="1220400" cy="3220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26" name="Google Shape;526;p51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532" name="Google Shape;53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533" name="Google Shape;533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534" name="Google Shape;534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8" y="99538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52"/>
          <p:cNvSpPr txBox="1"/>
          <p:nvPr/>
        </p:nvSpPr>
        <p:spPr>
          <a:xfrm>
            <a:off x="222289" y="3816766"/>
            <a:ext cx="408793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competition was cancelled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52"/>
          <p:cNvSpPr txBox="1"/>
          <p:nvPr/>
        </p:nvSpPr>
        <p:spPr>
          <a:xfrm>
            <a:off x="8141864" y="1875038"/>
            <a:ext cx="429218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AU" sz="3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wasn’t enough competitors.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52"/>
          <p:cNvSpPr txBox="1"/>
          <p:nvPr/>
        </p:nvSpPr>
        <p:spPr>
          <a:xfrm>
            <a:off x="8141864" y="3530008"/>
            <a:ext cx="408793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caught the next flight home.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52"/>
          <p:cNvSpPr txBox="1"/>
          <p:nvPr/>
        </p:nvSpPr>
        <p:spPr>
          <a:xfrm>
            <a:off x="8141864" y="5188801"/>
            <a:ext cx="408793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still enjoyed ourselves on the trip.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52"/>
          <p:cNvSpPr/>
          <p:nvPr/>
        </p:nvSpPr>
        <p:spPr>
          <a:xfrm>
            <a:off x="5199918" y="2359557"/>
            <a:ext cx="1291825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52"/>
          <p:cNvSpPr/>
          <p:nvPr/>
        </p:nvSpPr>
        <p:spPr>
          <a:xfrm>
            <a:off x="4946913" y="3878321"/>
            <a:ext cx="179783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52"/>
          <p:cNvSpPr/>
          <p:nvPr/>
        </p:nvSpPr>
        <p:spPr>
          <a:xfrm>
            <a:off x="5199917" y="5518351"/>
            <a:ext cx="1291825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2" name="Google Shape;542;p52"/>
          <p:cNvCxnSpPr>
            <a:endCxn id="538" idx="1"/>
          </p:cNvCxnSpPr>
          <p:nvPr/>
        </p:nvCxnSpPr>
        <p:spPr>
          <a:xfrm>
            <a:off x="6532664" y="2652031"/>
            <a:ext cx="1609200" cy="3321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43" name="Google Shape;543;p52"/>
          <p:cNvCxnSpPr>
            <a:endCxn id="536" idx="1"/>
          </p:cNvCxnSpPr>
          <p:nvPr/>
        </p:nvCxnSpPr>
        <p:spPr>
          <a:xfrm flipH="1" rot="10800000">
            <a:off x="6871664" y="2382870"/>
            <a:ext cx="1270200" cy="18015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44" name="Google Shape;544;p52"/>
          <p:cNvCxnSpPr>
            <a:endCxn id="537" idx="1"/>
          </p:cNvCxnSpPr>
          <p:nvPr/>
        </p:nvCxnSpPr>
        <p:spPr>
          <a:xfrm flipH="1" rot="10800000">
            <a:off x="6643364" y="4068617"/>
            <a:ext cx="1498500" cy="1758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45" name="Google Shape;545;p52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53"/>
          <p:cNvSpPr txBox="1"/>
          <p:nvPr/>
        </p:nvSpPr>
        <p:spPr>
          <a:xfrm>
            <a:off x="251602" y="2775920"/>
            <a:ext cx="11611397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heard a mysterious sound 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53"/>
          <p:cNvSpPr txBox="1"/>
          <p:nvPr/>
        </p:nvSpPr>
        <p:spPr>
          <a:xfrm>
            <a:off x="251602" y="3649216"/>
            <a:ext cx="11611397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heard a mysterious sound, 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5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553" name="Google Shape;55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2618" y="18466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53"/>
          <p:cNvSpPr txBox="1"/>
          <p:nvPr/>
        </p:nvSpPr>
        <p:spPr>
          <a:xfrm>
            <a:off x="251602" y="4522512"/>
            <a:ext cx="11611397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heard a mysterious sound, 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53"/>
          <p:cNvSpPr/>
          <p:nvPr/>
        </p:nvSpPr>
        <p:spPr>
          <a:xfrm>
            <a:off x="251602" y="2300435"/>
            <a:ext cx="4859580" cy="33855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these sentence stems in your book: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53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4"/>
          <p:cNvSpPr txBox="1"/>
          <p:nvPr/>
        </p:nvSpPr>
        <p:spPr>
          <a:xfrm>
            <a:off x="251602" y="2775920"/>
            <a:ext cx="11611397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doctor got sick because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5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563" name="Google Shape;563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2618" y="18466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54"/>
          <p:cNvSpPr txBox="1"/>
          <p:nvPr/>
        </p:nvSpPr>
        <p:spPr>
          <a:xfrm>
            <a:off x="251602" y="3664606"/>
            <a:ext cx="11611397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doctor got sick, 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54"/>
          <p:cNvSpPr txBox="1"/>
          <p:nvPr/>
        </p:nvSpPr>
        <p:spPr>
          <a:xfrm>
            <a:off x="251602" y="4553292"/>
            <a:ext cx="11611397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doctor got sick, 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54"/>
          <p:cNvSpPr/>
          <p:nvPr/>
        </p:nvSpPr>
        <p:spPr>
          <a:xfrm>
            <a:off x="251602" y="2308824"/>
            <a:ext cx="4859580" cy="33855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these sentence stems in your book: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54"/>
          <p:cNvSpPr/>
          <p:nvPr/>
        </p:nvSpPr>
        <p:spPr>
          <a:xfrm>
            <a:off x="105304" y="56379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sentence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 with an idea that matches the sentence stem and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 where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