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Quattrocento Sans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italic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QuattrocentoSans-bold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QuattrocentoSans-bold.fntdata"/><Relationship Id="rId18" Type="http://schemas.openxmlformats.org/officeDocument/2006/relationships/font" Target="fonts/Quattrocento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21.png"/><Relationship Id="rId13" Type="http://schemas.openxmlformats.org/officeDocument/2006/relationships/image" Target="../media/image26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16.png"/><Relationship Id="rId7" Type="http://schemas.openxmlformats.org/officeDocument/2006/relationships/image" Target="../media/image22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jpg"/><Relationship Id="rId4" Type="http://schemas.openxmlformats.org/officeDocument/2006/relationships/image" Target="../media/image24.png"/><Relationship Id="rId9" Type="http://schemas.openxmlformats.org/officeDocument/2006/relationships/image" Target="../media/image26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6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3-4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Combine two sentences using an appositive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4164" y="126010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4163" y="260825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729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94807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0729" y="125408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94807" y="12399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30239" y="487445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30239" y="42003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664164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664162" y="193417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04883" y="809950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3571121" y="4638373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6371670" y="758090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6371670" y="1423520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6371670" y="2088950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6371670" y="2763040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1721595" y="2190750"/>
            <a:ext cx="9118776" cy="1077218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combine two sentences using an appositive.</a:t>
            </a:r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5" name="Google Shape;125;p18"/>
          <p:cNvSpPr txBox="1"/>
          <p:nvPr/>
        </p:nvSpPr>
        <p:spPr>
          <a:xfrm>
            <a:off x="-14939" y="369331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289613" y="405822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star-sucker pygmy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r>
              <a:rPr b="1" lang="en-AU" sz="2000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smallest octopus in the world,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found in fairly shallow waters in the western Pacific.</a:t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289613" y="495193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chief surgeon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expert in organ-transplant procedures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took her nephew on a hospital tour. </a:t>
            </a:r>
            <a:endParaRPr/>
          </a:p>
        </p:txBody>
      </p:sp>
      <p:sp>
        <p:nvSpPr>
          <p:cNvPr id="129" name="Google Shape;129;p18"/>
          <p:cNvSpPr txBox="1"/>
          <p:nvPr/>
        </p:nvSpPr>
        <p:spPr>
          <a:xfrm>
            <a:off x="346496" y="581950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Patty Mills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Australian professional basketball player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was the country’s first Indigenous flag bearer at an Olympic games. </a:t>
            </a:r>
            <a:endParaRPr/>
          </a:p>
        </p:txBody>
      </p:sp>
      <p:pic>
        <p:nvPicPr>
          <p:cNvPr descr="https://cdn3.vectorstock.com/i/1000x1000/77/52/yes-tick-icon-vector-22957752.jpg" id="130" name="Google Shape;130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319543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10181939" y="1250631"/>
            <a:ext cx="1988664" cy="246221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appositive?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sentence with an appositive?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subject/ appositive in this sentence</a:t>
            </a:r>
            <a:endParaRPr/>
          </a:p>
        </p:txBody>
      </p:sp>
      <p:pic>
        <p:nvPicPr>
          <p:cNvPr descr="Logo, icon&#10;&#10;Description automatically generated"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/>
          </a:p>
        </p:txBody>
      </p:sp>
      <p:sp>
        <p:nvSpPr>
          <p:cNvPr id="141" name="Google Shape;141;p19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Stacey, battling against the wind and the rain, searched for the lost dog.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brother Luke, who lives in Melbourne, is coming home for Christmas.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1184987" y="3773561"/>
            <a:ext cx="8601295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embedded clause. Not an appositive. 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1230548" y="5017024"/>
            <a:ext cx="8555734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embedded clause. Not an appositive. </a:t>
            </a:r>
            <a:endParaRPr/>
          </a:p>
        </p:txBody>
      </p:sp>
      <p:pic>
        <p:nvPicPr>
          <p:cNvPr descr="See the source image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10203336" y="1141144"/>
            <a:ext cx="1988664" cy="144655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sentence with an appositive? 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9" name="Google Shape;14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0" name="Google Shape;15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/>
        </p:nvSpPr>
        <p:spPr>
          <a:xfrm>
            <a:off x="-14939" y="369331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-14939" y="369331"/>
            <a:ext cx="8535046" cy="11680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can combine sentences to make our writing more succinct and sophisticated.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One way to combine sentences is by using an appositive.</a:t>
            </a:r>
            <a:endParaRPr/>
          </a:p>
        </p:txBody>
      </p:sp>
      <p:sp>
        <p:nvSpPr>
          <p:cNvPr id="157" name="Google Shape;157;p20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173248" y="389500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Chris Hipkins is the Prime Minister of New Zealand. Chris Hipkins flew to Canberra to meet Anthony Albanese. 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10181939" y="1250631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impact has combining the sentences had?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appositive in the combined sentence?</a:t>
            </a:r>
            <a:endParaRPr/>
          </a:p>
        </p:txBody>
      </p:sp>
      <p:pic>
        <p:nvPicPr>
          <p:cNvPr descr="Logo, icon&#10;&#10;Description automatically generated" id="161" name="Google Shape;1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2" name="Google Shape;16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3" name="Google Shape;16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20"/>
          <p:cNvCxnSpPr/>
          <p:nvPr/>
        </p:nvCxnSpPr>
        <p:spPr>
          <a:xfrm>
            <a:off x="4882718" y="4971495"/>
            <a:ext cx="0" cy="510326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65" name="Google Shape;165;p20"/>
          <p:cNvSpPr txBox="1"/>
          <p:nvPr/>
        </p:nvSpPr>
        <p:spPr>
          <a:xfrm>
            <a:off x="240003" y="560736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Chris Hipkins, the Prime Minister of New Zealand, flew to Canberra to meet Anthony Albanese.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>
            <p:ph idx="1" type="body"/>
          </p:nvPr>
        </p:nvSpPr>
        <p:spPr>
          <a:xfrm>
            <a:off x="191899" y="926761"/>
            <a:ext cx="9941146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Which sentences contain an appositive?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Calibri"/>
              <a:buAutoNum type="alphaLcParenR"/>
            </a:pPr>
            <a:r>
              <a:rPr lang="en-AU">
                <a:solidFill>
                  <a:srgbClr val="333333"/>
                </a:solidFill>
              </a:rPr>
              <a:t>Canberra, the capital of Australia, has a population of 395 thousand.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Calibri"/>
              <a:buAutoNum type="alphaLcParenR"/>
            </a:pPr>
            <a:r>
              <a:rPr lang="en-AU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Darwin is located in the Northern Territory.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Calibri"/>
              <a:buAutoNum type="alphaLcParenR"/>
            </a:pPr>
            <a:r>
              <a:rPr lang="en-AU">
                <a:solidFill>
                  <a:srgbClr val="333333"/>
                </a:solidFill>
              </a:rPr>
              <a:t>Echidnas, a unique egg-laying mammal, are native to Australia.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Calibri"/>
              <a:buAutoNum type="alphaLcParenR"/>
            </a:pPr>
            <a:r>
              <a:rPr lang="en-AU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Perth, Sydney</a:t>
            </a:r>
            <a:r>
              <a:rPr lang="en-AU">
                <a:solidFill>
                  <a:srgbClr val="333333"/>
                </a:solidFill>
              </a:rPr>
              <a:t>, Melbourne and Hobart are all cities in Australia.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191899" y="5450498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10203336" y="917628"/>
            <a:ext cx="1988664" cy="166199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is/ isn’t it  an example of a sentence containing an appositive?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74" name="Google Shape;174;p21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7972427" y="2365836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8126235" y="2933344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76" name="Google Shape;176;p21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807435" y="3540105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77" name="Google Shape;177;p21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967010" y="4364066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8" name="Google Shape;17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314" y="18384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701" y="263318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0" name="Google Shape;180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2701" y="33655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1" name="Google Shape;181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5207" y="416023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2" name="Google Shape;182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3" name="Google Shape;183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/>
          <p:nvPr/>
        </p:nvSpPr>
        <p:spPr>
          <a:xfrm>
            <a:off x="139314" y="5329889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27187" y="2061228"/>
            <a:ext cx="10794693" cy="156966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Sahara is a desert in Africa.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Sahara is home to many highly adaptive animals.</a:t>
            </a:r>
            <a:endParaRPr/>
          </a:p>
        </p:txBody>
      </p:sp>
      <p:sp>
        <p:nvSpPr>
          <p:cNvPr id="190" name="Google Shape;190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-1" y="3966358"/>
            <a:ext cx="11300023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Sahara, a desert in Africa, is home to many highly adaptive animals.</a:t>
            </a:r>
            <a:endParaRPr/>
          </a:p>
        </p:txBody>
      </p:sp>
      <p:cxnSp>
        <p:nvCxnSpPr>
          <p:cNvPr id="195" name="Google Shape;195;p22"/>
          <p:cNvCxnSpPr/>
          <p:nvPr/>
        </p:nvCxnSpPr>
        <p:spPr>
          <a:xfrm>
            <a:off x="191899" y="2383695"/>
            <a:ext cx="2533546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6" name="Google Shape;196;p22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  <p:pic>
        <p:nvPicPr>
          <p:cNvPr descr="Logo, icon&#10;&#10;Description automatically generated" id="197" name="Google Shape;19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8" name="Google Shape;19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9" name="Google Shape;19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/>
        </p:nvSpPr>
        <p:spPr>
          <a:xfrm>
            <a:off x="27187" y="2061228"/>
            <a:ext cx="10794693" cy="1200329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Polar bears are the largest and most powerful land carnivores.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Polar bears have no natural predators and are fearless of humans.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206" name="Google Shape;206;p23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sp>
        <p:nvSpPr>
          <p:cNvPr id="207" name="Google Shape;207;p23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3"/>
          <p:cNvSpPr txBox="1"/>
          <p:nvPr/>
        </p:nvSpPr>
        <p:spPr>
          <a:xfrm>
            <a:off x="116480" y="3466977"/>
            <a:ext cx="11300023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Polar bears, the largest and most powerful land carnivores, have no natural predators and are fearless of humans.</a:t>
            </a:r>
            <a:endParaRPr/>
          </a:p>
        </p:txBody>
      </p:sp>
      <p:pic>
        <p:nvPicPr>
          <p:cNvPr descr="Logo, icon&#10;&#10;Description automatically generated" id="209" name="Google Shape;2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23"/>
          <p:cNvCxnSpPr/>
          <p:nvPr/>
        </p:nvCxnSpPr>
        <p:spPr>
          <a:xfrm>
            <a:off x="191899" y="2303796"/>
            <a:ext cx="2205072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3" name="Google Shape;213;p23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/>
        </p:nvSpPr>
        <p:spPr>
          <a:xfrm>
            <a:off x="27187" y="2061228"/>
            <a:ext cx="7146525" cy="156966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teacher is Mrs Jones.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teacher lives in Serpentine.</a:t>
            </a:r>
            <a:endParaRPr/>
          </a:p>
        </p:txBody>
      </p:sp>
      <p:sp>
        <p:nvSpPr>
          <p:cNvPr id="220" name="Google Shape;220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221" name="Google Shape;221;p24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pic>
        <p:nvPicPr>
          <p:cNvPr descr="Logo, icon&#10;&#10;Description automatically generated" id="222" name="Google Shape;22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27187" y="3959352"/>
            <a:ext cx="11300023" cy="58477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Mrs Jones, my teacher, lives in Serpentine.</a:t>
            </a:r>
            <a:endParaRPr/>
          </a:p>
        </p:txBody>
      </p:sp>
      <p:cxnSp>
        <p:nvCxnSpPr>
          <p:cNvPr id="228" name="Google Shape;228;p24"/>
          <p:cNvCxnSpPr/>
          <p:nvPr/>
        </p:nvCxnSpPr>
        <p:spPr>
          <a:xfrm>
            <a:off x="191899" y="2383695"/>
            <a:ext cx="2533546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9" name="Google Shape;229;p24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/>
          <p:nvPr/>
        </p:nvSpPr>
        <p:spPr>
          <a:xfrm>
            <a:off x="0" y="1965595"/>
            <a:ext cx="10013458" cy="156966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 Sydney Harbour Bridge is one of Australia’s most famous landmarks.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Sydney Harbour Bridge was build in 1932. </a:t>
            </a:r>
            <a:endParaRPr/>
          </a:p>
        </p:txBody>
      </p:sp>
      <p:sp>
        <p:nvSpPr>
          <p:cNvPr id="235" name="Google Shape;235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236" name="Google Shape;236;p25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sp>
        <p:nvSpPr>
          <p:cNvPr id="237" name="Google Shape;237;p25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116480" y="3658144"/>
            <a:ext cx="11300023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Sydney Harbour Bridge, one of Australia’s most famous landmarks, was build in 1932.</a:t>
            </a:r>
            <a:endParaRPr/>
          </a:p>
        </p:txBody>
      </p:sp>
      <p:pic>
        <p:nvPicPr>
          <p:cNvPr descr="Logo, icon&#10;&#10;Description automatically generated"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0" name="Google Shape;24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2" name="Google Shape;242;p25"/>
          <p:cNvCxnSpPr/>
          <p:nvPr/>
        </p:nvCxnSpPr>
        <p:spPr>
          <a:xfrm>
            <a:off x="116480" y="2223897"/>
            <a:ext cx="4158159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3" name="Google Shape;243;p25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6"/>
          <p:cNvSpPr txBox="1"/>
          <p:nvPr/>
        </p:nvSpPr>
        <p:spPr>
          <a:xfrm>
            <a:off x="-1" y="2029411"/>
            <a:ext cx="10013458" cy="156966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Anthony Albanese is the Prime Minister of Australia.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Anthony Albanese announced the details of the nuclear submarine deal.</a:t>
            </a:r>
            <a:endParaRPr/>
          </a:p>
        </p:txBody>
      </p:sp>
      <p:sp>
        <p:nvSpPr>
          <p:cNvPr id="250" name="Google Shape;250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sp>
        <p:nvSpPr>
          <p:cNvPr id="252" name="Google Shape;252;p26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116480" y="3658144"/>
            <a:ext cx="11300023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Anthony Albanese, the Prime Minister of Australia, announced the details of the nuclear submarine deal.</a:t>
            </a:r>
            <a:endParaRPr/>
          </a:p>
        </p:txBody>
      </p:sp>
      <p:pic>
        <p:nvPicPr>
          <p:cNvPr descr="Logo, icon&#10;&#10;Description automatically generated" id="254" name="Google Shape;2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5" name="Google Shape;25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6" name="Google Shape;25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26"/>
          <p:cNvCxnSpPr/>
          <p:nvPr/>
        </p:nvCxnSpPr>
        <p:spPr>
          <a:xfrm>
            <a:off x="116480" y="2241652"/>
            <a:ext cx="2999582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8" name="Google Shape;258;p26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  <p:sp>
        <p:nvSpPr>
          <p:cNvPr id="259" name="Google Shape;259;p26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/>
          <p:nvPr/>
        </p:nvSpPr>
        <p:spPr>
          <a:xfrm>
            <a:off x="0" y="2370419"/>
            <a:ext cx="10013458" cy="1200329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sentences here based on texts/topics/knowledge units etc.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sp>
        <p:nvSpPr>
          <p:cNvPr id="266" name="Google Shape;266;p27"/>
          <p:cNvSpPr/>
          <p:nvPr/>
        </p:nvSpPr>
        <p:spPr>
          <a:xfrm>
            <a:off x="-1" y="369331"/>
            <a:ext cx="8345011" cy="163121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 sentences by: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Selecting the information which will become the appositive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Deleting any unnecessary words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Inserting the appositive after the subject/main noun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Editing the sentence for correct punctuation</a:t>
            </a:r>
            <a:endParaRPr/>
          </a:p>
        </p:txBody>
      </p:sp>
      <p:sp>
        <p:nvSpPr>
          <p:cNvPr id="267" name="Google Shape;267;p27"/>
          <p:cNvSpPr txBox="1"/>
          <p:nvPr/>
        </p:nvSpPr>
        <p:spPr>
          <a:xfrm>
            <a:off x="10203336" y="998700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information will form the appositive? </a:t>
            </a:r>
            <a:endParaRPr/>
          </a:p>
        </p:txBody>
      </p:sp>
      <p:sp>
        <p:nvSpPr>
          <p:cNvPr id="268" name="Google Shape;268;p27"/>
          <p:cNvSpPr/>
          <p:nvPr/>
        </p:nvSpPr>
        <p:spPr>
          <a:xfrm>
            <a:off x="191899" y="5242058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205774" y="5396560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70" name="Google Shape;27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27"/>
          <p:cNvCxnSpPr/>
          <p:nvPr/>
        </p:nvCxnSpPr>
        <p:spPr>
          <a:xfrm>
            <a:off x="191899" y="3324728"/>
            <a:ext cx="2999582" cy="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Icon&#10;&#10;Description automatically generated" id="272" name="Google Shape;27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10721" y="6914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