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embeddedFontLst>
    <p:embeddedFont>
      <p:font typeface="Quattrocento Sans"/>
      <p:regular r:id="rId20"/>
      <p:bold r:id="rId21"/>
      <p:italic r:id="rId22"/>
      <p:boldItalic r:id="rId23"/>
    </p:embeddedFont>
    <p:embeddedFont>
      <p:font typeface="Helvetica Neue"/>
      <p:regular r:id="rId24"/>
      <p:bold r:id="rId25"/>
      <p:italic r:id="rId26"/>
      <p:boldItalic r:id="rId27"/>
    </p:embeddedFon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attrocentoSans-regular.fntdata"/><Relationship Id="rId22" Type="http://schemas.openxmlformats.org/officeDocument/2006/relationships/font" Target="fonts/QuattrocentoSans-italic.fntdata"/><Relationship Id="rId21" Type="http://schemas.openxmlformats.org/officeDocument/2006/relationships/font" Target="fonts/QuattrocentoSans-bold.fntdata"/><Relationship Id="rId24" Type="http://schemas.openxmlformats.org/officeDocument/2006/relationships/font" Target="fonts/HelveticaNeue-regular.fntdata"/><Relationship Id="rId23" Type="http://schemas.openxmlformats.org/officeDocument/2006/relationships/font" Target="fonts/QuattrocentoSans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HelveticaNeue-italic.fntdata"/><Relationship Id="rId25" Type="http://schemas.openxmlformats.org/officeDocument/2006/relationships/font" Target="fonts/HelveticaNeue-bold.fntdata"/><Relationship Id="rId28" Type="http://schemas.openxmlformats.org/officeDocument/2006/relationships/font" Target="fonts/CenturyGothic-regular.fntdata"/><Relationship Id="rId27" Type="http://schemas.openxmlformats.org/officeDocument/2006/relationships/font" Target="fonts/HelveticaNeue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7140c7830b9710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g17140c7830b97105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3"/>
          <p:cNvSpPr/>
          <p:nvPr/>
        </p:nvSpPr>
        <p:spPr>
          <a:xfrm>
            <a:off x="154907" y="141439"/>
            <a:ext cx="3668156" cy="511704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15498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Activate prior knowledge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21.png"/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openxmlformats.org/officeDocument/2006/relationships/image" Target="../media/image1.png"/><Relationship Id="rId14" Type="http://schemas.openxmlformats.org/officeDocument/2006/relationships/image" Target="../media/image2.png"/><Relationship Id="rId5" Type="http://schemas.openxmlformats.org/officeDocument/2006/relationships/image" Target="../media/image10.png"/><Relationship Id="rId6" Type="http://schemas.openxmlformats.org/officeDocument/2006/relationships/image" Target="../media/image22.png"/><Relationship Id="rId7" Type="http://schemas.openxmlformats.org/officeDocument/2006/relationships/image" Target="../media/image3.png"/><Relationship Id="rId8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Relationship Id="rId4" Type="http://schemas.openxmlformats.org/officeDocument/2006/relationships/image" Target="../media/image15.png"/><Relationship Id="rId9" Type="http://schemas.openxmlformats.org/officeDocument/2006/relationships/image" Target="../media/image2.png"/><Relationship Id="rId5" Type="http://schemas.openxmlformats.org/officeDocument/2006/relationships/image" Target="../media/image19.png"/><Relationship Id="rId6" Type="http://schemas.openxmlformats.org/officeDocument/2006/relationships/image" Target="../media/image25.png"/><Relationship Id="rId7" Type="http://schemas.openxmlformats.org/officeDocument/2006/relationships/image" Target="../media/image12.png"/><Relationship Id="rId8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2.png"/><Relationship Id="rId5" Type="http://schemas.openxmlformats.org/officeDocument/2006/relationships/image" Target="../media/image7.png"/><Relationship Id="rId6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2.png"/><Relationship Id="rId5" Type="http://schemas.openxmlformats.org/officeDocument/2006/relationships/image" Target="../media/image7.png"/><Relationship Id="rId6" Type="http://schemas.openxmlformats.org/officeDocument/2006/relationships/image" Target="../media/image13.png"/><Relationship Id="rId7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2.png"/><Relationship Id="rId5" Type="http://schemas.openxmlformats.org/officeDocument/2006/relationships/image" Target="../media/image7.png"/><Relationship Id="rId6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2.png"/><Relationship Id="rId5" Type="http://schemas.openxmlformats.org/officeDocument/2006/relationships/image" Target="../media/image7.png"/><Relationship Id="rId6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2.png"/><Relationship Id="rId5" Type="http://schemas.openxmlformats.org/officeDocument/2006/relationships/image" Target="../media/image7.png"/><Relationship Id="rId6" Type="http://schemas.openxmlformats.org/officeDocument/2006/relationships/image" Target="../media/image3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7.png"/><Relationship Id="rId5" Type="http://schemas.openxmlformats.org/officeDocument/2006/relationships/image" Target="../media/image32.png"/><Relationship Id="rId6" Type="http://schemas.openxmlformats.org/officeDocument/2006/relationships/image" Target="../media/image13.png"/><Relationship Id="rId7" Type="http://schemas.openxmlformats.org/officeDocument/2006/relationships/image" Target="../media/image24.png"/><Relationship Id="rId8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openxmlformats.org/officeDocument/2006/relationships/image" Target="../media/image4.png"/><Relationship Id="rId5" Type="http://schemas.openxmlformats.org/officeDocument/2006/relationships/image" Target="../media/image32.png"/><Relationship Id="rId6" Type="http://schemas.openxmlformats.org/officeDocument/2006/relationships/image" Target="../media/image13.png"/><Relationship Id="rId7" Type="http://schemas.openxmlformats.org/officeDocument/2006/relationships/image" Target="../media/image24.png"/><Relationship Id="rId8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Year: </a:t>
            </a:r>
            <a:r>
              <a:rPr lang="en-AU"/>
              <a:t>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Term: </a:t>
            </a:r>
            <a:r>
              <a:rPr lang="en-AU"/>
              <a:t>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Objective: </a:t>
            </a:r>
            <a:r>
              <a:rPr lang="en-AU"/>
              <a:t>Identify the four sentence types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Author: </a:t>
            </a:r>
            <a:r>
              <a:rPr lang="en-AU"/>
              <a:t>Stephanie Le Lievre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92" name="Google Shape;92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3" name="Google Shape;9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4" name="Google Shape;9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5" name="Google Shape;95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6" name="Google Shape;96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" name="Google Shape;97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8" name="Google Shape;98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0" name="Google Shape;100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" name="Google Shape;101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2" name="Google Shape;102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10" name="Google Shape;110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/>
        </p:nvSpPr>
        <p:spPr>
          <a:xfrm>
            <a:off x="1085850" y="2124075"/>
            <a:ext cx="10553700" cy="52322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identify the four sentence types.</a:t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/>
          </a:p>
        </p:txBody>
      </p:sp>
      <p:pic>
        <p:nvPicPr>
          <p:cNvPr descr="Icon&#10;&#10;Description automatically generated" id="118" name="Google Shape;118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24" name="Google Shape;124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3509000" y="2289300"/>
            <a:ext cx="5435700" cy="409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it…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make sense?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have a subject?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have a verb?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begin with a capital letter?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end with a period, exclamation mark or question mark?</a:t>
            </a:r>
            <a:endParaRPr/>
          </a:p>
        </p:txBody>
      </p:sp>
      <p:pic>
        <p:nvPicPr>
          <p:cNvPr id="126" name="Google Shape;12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09008" y="3469816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09012" y="412134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09012" y="4794064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09012" y="5466805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09008" y="2804186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 txBox="1"/>
          <p:nvPr/>
        </p:nvSpPr>
        <p:spPr>
          <a:xfrm>
            <a:off x="49750" y="571519"/>
            <a:ext cx="8894801" cy="1297182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sentence is a group of words that makes sense by itself.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has a subject (what/who the sentence is about) and a verb (what the subject does, is or has).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starts with a capital and ends with a punctuation mark.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01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32" name="Google Shape;132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991527" y="12304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3" name="Google Shape;133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247677" y="153807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34" name="Google Shape;134;p1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5" name="Google Shape;135;p1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770763" y="92276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41" name="Google Shape;141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42" name="Google Shape;14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91527" y="12304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3" name="Google Shape;14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47677" y="153807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44" name="Google Shape;14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5" name="Google Shape;14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770763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8"/>
          <p:cNvSpPr/>
          <p:nvPr/>
        </p:nvSpPr>
        <p:spPr>
          <a:xfrm>
            <a:off x="296488" y="1410076"/>
            <a:ext cx="10369118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There are 4 different sentence types: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715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 </a:t>
            </a:r>
            <a:endParaRPr/>
          </a:p>
          <a:p>
            <a:pPr indent="-5715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/>
          </a:p>
          <a:p>
            <a:pPr indent="-5715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</a:t>
            </a:r>
            <a:endParaRPr/>
          </a:p>
          <a:p>
            <a:pPr indent="-5715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Each sentence type is used for a different purpose.</a:t>
            </a:r>
            <a:endParaRPr/>
          </a:p>
        </p:txBody>
      </p:sp>
      <p:sp>
        <p:nvSpPr>
          <p:cNvPr id="147" name="Google Shape;147;p18"/>
          <p:cNvSpPr txBox="1"/>
          <p:nvPr/>
        </p:nvSpPr>
        <p:spPr>
          <a:xfrm>
            <a:off x="10203336" y="1083075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many types of sentences are there?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they?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53" name="Google Shape;153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54" name="Google Shape;15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5602" y="9725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5" name="Google Shape;15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76446" y="8760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/>
          <p:nvPr/>
        </p:nvSpPr>
        <p:spPr>
          <a:xfrm>
            <a:off x="138209" y="1048489"/>
            <a:ext cx="11494432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lang="en-AU" sz="27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</a:t>
            </a:r>
            <a:r>
              <a:rPr lang="en-AU" sz="2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sentence gives an idea or argument.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Noto Sans Symbols"/>
              <a:buChar char="⮚"/>
            </a:pPr>
            <a:r>
              <a:rPr b="1" i="1" lang="en-AU" sz="27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Serpentine Falls are in the Serpentine National Park.</a:t>
            </a:r>
            <a:endParaRPr/>
          </a:p>
          <a:p>
            <a:pPr indent="-40005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lang="en-AU" sz="27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r>
              <a:rPr lang="en-AU" sz="2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sentence asks something.</a:t>
            </a:r>
            <a:endParaRPr sz="2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Noto Sans Symbols"/>
              <a:buChar char="⮚"/>
            </a:pPr>
            <a:r>
              <a:rPr b="1" i="1" lang="en-AU" sz="27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 you ever been to the Serpentine Falls?</a:t>
            </a:r>
            <a:endParaRPr/>
          </a:p>
          <a:p>
            <a:pPr indent="-40005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lang="en-AU" sz="27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</a:t>
            </a:r>
            <a:r>
              <a:rPr lang="en-AU" sz="2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sentence gives instructions or expresses a request or command.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Noto Sans Symbols"/>
              <a:buChar char="⮚"/>
            </a:pPr>
            <a:r>
              <a:rPr b="1" i="1" lang="en-AU" sz="27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and visit the Serpentine Falls.</a:t>
            </a:r>
            <a:endParaRPr/>
          </a:p>
          <a:p>
            <a:pPr indent="-40005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1" i="0" sz="27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</a:t>
            </a:r>
            <a:r>
              <a:rPr lang="en-AU" sz="27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r>
              <a:rPr lang="en-AU" sz="2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expresses force or strong emotion.</a:t>
            </a:r>
            <a:endParaRPr sz="2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Noto Sans Symbols"/>
              <a:buChar char="⮚"/>
            </a:pPr>
            <a:r>
              <a:rPr b="1" i="1" lang="en-AU" sz="27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must protect the Serpentine Falls!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62" name="Google Shape;162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63" name="Google Shape;16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39545" y="11944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4" name="Google Shape;16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88594" y="10691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65" name="Google Shape;165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0"/>
          <p:cNvSpPr/>
          <p:nvPr/>
        </p:nvSpPr>
        <p:spPr>
          <a:xfrm>
            <a:off x="0" y="865285"/>
            <a:ext cx="718177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lang="en-AU" sz="2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</a:t>
            </a: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gives an idea or argument.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ends in a period.</a:t>
            </a:r>
            <a:endParaRPr b="1"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161696" y="2273808"/>
            <a:ext cx="11252056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children were playing in the park.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 crept behind the shed.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Crocodiles belong to the reptile class.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Dogs are better than cats.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1818739" y="6308103"/>
            <a:ext cx="820686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add in sentences based on topics taught in class.</a:t>
            </a:r>
            <a:endParaRPr/>
          </a:p>
        </p:txBody>
      </p:sp>
      <p:pic>
        <p:nvPicPr>
          <p:cNvPr id="169" name="Google Shape;169;p20"/>
          <p:cNvPicPr preferRelativeResize="0"/>
          <p:nvPr/>
        </p:nvPicPr>
        <p:blipFill rotWithShape="1">
          <a:blip r:embed="rId6">
            <a:alphaModFix/>
          </a:blip>
          <a:srcRect b="20142" l="0" r="29955" t="54956"/>
          <a:stretch/>
        </p:blipFill>
        <p:spPr>
          <a:xfrm>
            <a:off x="9522242" y="3526988"/>
            <a:ext cx="766354" cy="82645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0"/>
          <p:cNvSpPr txBox="1"/>
          <p:nvPr/>
        </p:nvSpPr>
        <p:spPr>
          <a:xfrm>
            <a:off x="10203336" y="1083075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a statement do?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71" name="Google Shape;171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70763" y="92276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77" name="Google Shape;177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78" name="Google Shape;17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39673" y="1069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9" name="Google Shape;17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41690" y="101833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80" name="Google Shape;180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1"/>
          <p:cNvSpPr/>
          <p:nvPr/>
        </p:nvSpPr>
        <p:spPr>
          <a:xfrm>
            <a:off x="161696" y="733715"/>
            <a:ext cx="514916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lang="en-AU" sz="2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asks something.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ends with a question mark.</a:t>
            </a:r>
            <a:endParaRPr b="1"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2" name="Google Shape;182;p21"/>
          <p:cNvSpPr txBox="1"/>
          <p:nvPr/>
        </p:nvSpPr>
        <p:spPr>
          <a:xfrm>
            <a:off x="161696" y="2273808"/>
            <a:ext cx="11252100" cy="38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mountains formed?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should we have for dinner?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dogs better than cats?.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can we do to reduce waste?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1"/>
          <p:cNvSpPr txBox="1"/>
          <p:nvPr/>
        </p:nvSpPr>
        <p:spPr>
          <a:xfrm>
            <a:off x="1818739" y="6308103"/>
            <a:ext cx="820686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add in sentences based on topics taught in class.</a:t>
            </a:r>
            <a:endParaRPr/>
          </a:p>
        </p:txBody>
      </p:sp>
      <p:pic>
        <p:nvPicPr>
          <p:cNvPr id="184" name="Google Shape;18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51807" y="2840671"/>
            <a:ext cx="973792" cy="175609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1"/>
          <p:cNvSpPr txBox="1"/>
          <p:nvPr/>
        </p:nvSpPr>
        <p:spPr>
          <a:xfrm>
            <a:off x="10203336" y="1083075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a question do?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2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91" name="Google Shape;191;p2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92" name="Google Shape;19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39673" y="1069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3" name="Google Shape;19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41690" y="101833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94" name="Google Shape;194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2"/>
          <p:cNvSpPr/>
          <p:nvPr/>
        </p:nvSpPr>
        <p:spPr>
          <a:xfrm>
            <a:off x="0" y="587197"/>
            <a:ext cx="9393382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lang="en-AU" sz="2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</a:t>
            </a: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gives instructions or expresses a request or command</a:t>
            </a: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ends in a period.</a:t>
            </a:r>
            <a:endParaRPr b="1"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6" name="Google Shape;196;p22"/>
          <p:cNvSpPr txBox="1"/>
          <p:nvPr/>
        </p:nvSpPr>
        <p:spPr>
          <a:xfrm>
            <a:off x="161696" y="2273808"/>
            <a:ext cx="11252056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Pick up your rubbish.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Don’t litter.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to the office.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Clean your room.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2"/>
          <p:cNvSpPr txBox="1"/>
          <p:nvPr/>
        </p:nvSpPr>
        <p:spPr>
          <a:xfrm>
            <a:off x="1818739" y="6308103"/>
            <a:ext cx="820686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add in sentences based on topics taught in class.</a:t>
            </a:r>
            <a:endParaRPr/>
          </a:p>
        </p:txBody>
      </p:sp>
      <p:pic>
        <p:nvPicPr>
          <p:cNvPr id="198" name="Google Shape;198;p22"/>
          <p:cNvPicPr preferRelativeResize="0"/>
          <p:nvPr/>
        </p:nvPicPr>
        <p:blipFill rotWithShape="1">
          <a:blip r:embed="rId6">
            <a:alphaModFix/>
          </a:blip>
          <a:srcRect b="20142" l="0" r="29955" t="54956"/>
          <a:stretch/>
        </p:blipFill>
        <p:spPr>
          <a:xfrm>
            <a:off x="9522242" y="3223522"/>
            <a:ext cx="766354" cy="82645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2"/>
          <p:cNvSpPr txBox="1"/>
          <p:nvPr/>
        </p:nvSpPr>
        <p:spPr>
          <a:xfrm>
            <a:off x="10203336" y="1083075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a statement do?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05" name="Google Shape;205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06" name="Google Shape;20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39673" y="1069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7" name="Google Shape;20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41690" y="101833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08" name="Google Shape;208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3"/>
          <p:cNvSpPr/>
          <p:nvPr/>
        </p:nvSpPr>
        <p:spPr>
          <a:xfrm>
            <a:off x="57526" y="667670"/>
            <a:ext cx="881683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lang="en-AU" sz="2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expresses force or strong emotion.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ends with an exclamation mark. </a:t>
            </a:r>
            <a:endParaRPr b="1"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0" name="Google Shape;210;p23"/>
          <p:cNvSpPr txBox="1"/>
          <p:nvPr/>
        </p:nvSpPr>
        <p:spPr>
          <a:xfrm>
            <a:off x="161696" y="2273808"/>
            <a:ext cx="11252100" cy="38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 beautiful day!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It’s freezing cold!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That hurt!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won the baseball tournament!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3"/>
          <p:cNvSpPr txBox="1"/>
          <p:nvPr/>
        </p:nvSpPr>
        <p:spPr>
          <a:xfrm>
            <a:off x="1818739" y="6308103"/>
            <a:ext cx="820686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add in sentences based on topics taught in class.</a:t>
            </a:r>
            <a:endParaRPr/>
          </a:p>
        </p:txBody>
      </p:sp>
      <p:pic>
        <p:nvPicPr>
          <p:cNvPr id="212" name="Google Shape;212;p23"/>
          <p:cNvPicPr preferRelativeResize="0"/>
          <p:nvPr/>
        </p:nvPicPr>
        <p:blipFill rotWithShape="1">
          <a:blip r:embed="rId6">
            <a:alphaModFix/>
          </a:blip>
          <a:srcRect b="14946" l="0" r="41226" t="0"/>
          <a:stretch/>
        </p:blipFill>
        <p:spPr>
          <a:xfrm>
            <a:off x="8957752" y="3026871"/>
            <a:ext cx="539539" cy="138369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3"/>
          <p:cNvSpPr txBox="1"/>
          <p:nvPr/>
        </p:nvSpPr>
        <p:spPr>
          <a:xfrm>
            <a:off x="10203336" y="1083075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an exclamation do?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4"/>
          <p:cNvSpPr txBox="1"/>
          <p:nvPr>
            <p:ph idx="1" type="body"/>
          </p:nvPr>
        </p:nvSpPr>
        <p:spPr>
          <a:xfrm>
            <a:off x="126935" y="548654"/>
            <a:ext cx="11808512" cy="5726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AU" sz="2400"/>
              <a:t>Label each sentence as  S, Q, C, E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AU" sz="2400"/>
              <a:t>(statement, question, command, exclamation)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AU" sz="1600"/>
              <a:t>(punctuation mark has not been included)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indent="-502919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lphaLcParenR"/>
            </a:pPr>
            <a:r>
              <a:rPr lang="en-AU" sz="3552"/>
              <a:t>Help me</a:t>
            </a:r>
            <a:endParaRPr sz="3152"/>
          </a:p>
          <a:p>
            <a:pPr indent="-3111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0066"/>
              <a:buFont typeface="Calibri"/>
              <a:buNone/>
            </a:pPr>
            <a:r>
              <a:t/>
            </a:r>
            <a:endParaRPr sz="3552"/>
          </a:p>
          <a:p>
            <a:pPr indent="-502919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lphaLcParenR"/>
            </a:pPr>
            <a:r>
              <a:rPr lang="en-AU" sz="3552"/>
              <a:t>Chickens lay eggs</a:t>
            </a:r>
            <a:endParaRPr sz="3152"/>
          </a:p>
          <a:p>
            <a:pPr indent="-3111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0066"/>
              <a:buFont typeface="Calibri"/>
              <a:buNone/>
            </a:pPr>
            <a:r>
              <a:t/>
            </a:r>
            <a:endParaRPr sz="3552"/>
          </a:p>
          <a:p>
            <a:pPr indent="-502919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lphaLcParenR"/>
            </a:pPr>
            <a:r>
              <a:rPr lang="en-AU" sz="3552"/>
              <a:t>When should children be allowed phones</a:t>
            </a:r>
            <a:endParaRPr sz="3152"/>
          </a:p>
          <a:p>
            <a:pPr indent="-3111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0066"/>
              <a:buFont typeface="Calibri"/>
              <a:buNone/>
            </a:pPr>
            <a:r>
              <a:t/>
            </a:r>
            <a:endParaRPr sz="3552"/>
          </a:p>
          <a:p>
            <a:pPr indent="-502919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lphaLcParenR"/>
            </a:pPr>
            <a:r>
              <a:rPr lang="en-AU" sz="3552"/>
              <a:t>Put your name on the top of your page</a:t>
            </a:r>
            <a:endParaRPr sz="3152"/>
          </a:p>
          <a:p>
            <a:pPr indent="-3111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 sz="3200"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>
              <a:solidFill>
                <a:srgbClr val="3333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19" name="Google Shape;219;p24"/>
          <p:cNvSpPr txBox="1"/>
          <p:nvPr/>
        </p:nvSpPr>
        <p:spPr>
          <a:xfrm>
            <a:off x="4091985" y="1566953"/>
            <a:ext cx="681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54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E</a:t>
            </a:r>
            <a:endParaRPr/>
          </a:p>
        </p:txBody>
      </p:sp>
      <p:sp>
        <p:nvSpPr>
          <p:cNvPr id="220" name="Google Shape;220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21" name="Google Shape;22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91617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2" name="Google Shape;22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6562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3" name="Google Shape;223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3654438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4" name="Google Shape;224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4407904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5" name="Google Shape;225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06978" y="92276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4"/>
          <p:cNvSpPr txBox="1"/>
          <p:nvPr/>
        </p:nvSpPr>
        <p:spPr>
          <a:xfrm>
            <a:off x="4344960" y="2531586"/>
            <a:ext cx="681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54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</a:t>
            </a:r>
            <a:endParaRPr b="1" sz="5400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27" name="Google Shape;227;p24"/>
          <p:cNvSpPr txBox="1"/>
          <p:nvPr/>
        </p:nvSpPr>
        <p:spPr>
          <a:xfrm>
            <a:off x="9030889" y="3330336"/>
            <a:ext cx="681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54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Q</a:t>
            </a:r>
            <a:endParaRPr b="1" sz="5400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28" name="Google Shape;228;p24"/>
          <p:cNvSpPr txBox="1"/>
          <p:nvPr/>
        </p:nvSpPr>
        <p:spPr>
          <a:xfrm>
            <a:off x="8651137" y="4283227"/>
            <a:ext cx="681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54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C</a:t>
            </a:r>
            <a:endParaRPr b="1" sz="5400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descr="Logo, icon&#10;&#10;Description automatically generated" id="229" name="Google Shape;229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4"/>
          <p:cNvSpPr txBox="1"/>
          <p:nvPr/>
        </p:nvSpPr>
        <p:spPr>
          <a:xfrm>
            <a:off x="10203336" y="1083075"/>
            <a:ext cx="1988664" cy="2246769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you know it was a statement/question/command/exclamation 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mark does it need?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36" name="Google Shape;236;p2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37" name="Google Shape;23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89827" y="112468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38" name="Google Shape;23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7299" y="66361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5"/>
          <p:cNvSpPr txBox="1"/>
          <p:nvPr/>
        </p:nvSpPr>
        <p:spPr>
          <a:xfrm>
            <a:off x="104331" y="1844994"/>
            <a:ext cx="874909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Don’t put food in the bin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cant wait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Crocodiles are an ancestor of dinosaurs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can we save the planet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5"/>
          <p:cNvSpPr txBox="1"/>
          <p:nvPr/>
        </p:nvSpPr>
        <p:spPr>
          <a:xfrm>
            <a:off x="13678" y="372582"/>
            <a:ext cx="8894801" cy="1115623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sentence type (punctuation mark has not been included- it gives the game away!)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the correct punctuation mark. 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1" name="Google Shape;241;p25"/>
          <p:cNvPicPr preferRelativeResize="0"/>
          <p:nvPr/>
        </p:nvPicPr>
        <p:blipFill rotWithShape="1">
          <a:blip r:embed="rId5">
            <a:alphaModFix/>
          </a:blip>
          <a:srcRect b="14946" l="0" r="41226" t="0"/>
          <a:stretch/>
        </p:blipFill>
        <p:spPr>
          <a:xfrm>
            <a:off x="8923883" y="3572459"/>
            <a:ext cx="539539" cy="1383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5"/>
          <p:cNvPicPr preferRelativeResize="0"/>
          <p:nvPr/>
        </p:nvPicPr>
        <p:blipFill rotWithShape="1">
          <a:blip r:embed="rId6">
            <a:alphaModFix/>
          </a:blip>
          <a:srcRect b="20142" l="0" r="29955" t="54956"/>
          <a:stretch/>
        </p:blipFill>
        <p:spPr>
          <a:xfrm>
            <a:off x="9689095" y="3874451"/>
            <a:ext cx="766354" cy="82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90552" y="3607916"/>
            <a:ext cx="973792" cy="175609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5"/>
          <p:cNvSpPr txBox="1"/>
          <p:nvPr/>
        </p:nvSpPr>
        <p:spPr>
          <a:xfrm>
            <a:off x="104330" y="2324565"/>
            <a:ext cx="704503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Don’t put food in the bin.</a:t>
            </a:r>
            <a:endParaRPr b="1" sz="280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5" name="Google Shape;245;p25"/>
          <p:cNvSpPr txBox="1"/>
          <p:nvPr/>
        </p:nvSpPr>
        <p:spPr>
          <a:xfrm>
            <a:off x="104331" y="3294436"/>
            <a:ext cx="704503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can’t wait!</a:t>
            </a:r>
            <a:endParaRPr b="1" sz="280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25"/>
          <p:cNvSpPr txBox="1"/>
          <p:nvPr/>
        </p:nvSpPr>
        <p:spPr>
          <a:xfrm>
            <a:off x="104331" y="4264307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Crocodiles are an ancestor of dinosaurs.</a:t>
            </a:r>
            <a:endParaRPr b="1" sz="280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7" name="Google Shape;247;p25"/>
          <p:cNvSpPr txBox="1"/>
          <p:nvPr/>
        </p:nvSpPr>
        <p:spPr>
          <a:xfrm>
            <a:off x="104331" y="5184959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we save the planet?</a:t>
            </a:r>
            <a:endParaRPr b="1" sz="280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8" name="Google Shape;248;p25"/>
          <p:cNvSpPr txBox="1"/>
          <p:nvPr/>
        </p:nvSpPr>
        <p:spPr>
          <a:xfrm>
            <a:off x="4357210" y="1953090"/>
            <a:ext cx="152404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</a:t>
            </a:r>
            <a:endParaRPr b="1" sz="20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9" name="Google Shape;249;p25"/>
          <p:cNvSpPr txBox="1"/>
          <p:nvPr/>
        </p:nvSpPr>
        <p:spPr>
          <a:xfrm>
            <a:off x="2192437" y="2895665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 b="1" sz="20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0" name="Google Shape;250;p25"/>
          <p:cNvSpPr txBox="1"/>
          <p:nvPr/>
        </p:nvSpPr>
        <p:spPr>
          <a:xfrm>
            <a:off x="6663920" y="3887569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</a:t>
            </a:r>
            <a:endParaRPr b="1" sz="20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1" name="Google Shape;251;p25"/>
          <p:cNvSpPr txBox="1"/>
          <p:nvPr/>
        </p:nvSpPr>
        <p:spPr>
          <a:xfrm>
            <a:off x="4888251" y="4861531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 b="1" sz="20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2" name="Google Shape;252;p25"/>
          <p:cNvSpPr txBox="1"/>
          <p:nvPr/>
        </p:nvSpPr>
        <p:spPr>
          <a:xfrm>
            <a:off x="10203336" y="1083075"/>
            <a:ext cx="1988664" cy="2246769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I know it was a statement/question/command/exclamation 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mark do I need to add?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53" name="Google Shape;253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820658" y="81741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6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pic>
        <p:nvPicPr>
          <p:cNvPr descr="Icon&#10;&#10;Description automatically generated" id="259" name="Google Shape;25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5016" y="897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60" name="Google Shape;26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45064" y="7952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 txBox="1"/>
          <p:nvPr/>
        </p:nvSpPr>
        <p:spPr>
          <a:xfrm>
            <a:off x="104331" y="1844994"/>
            <a:ext cx="87492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is the closest shopping center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your favorite subject at school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It’s so hot, I can barely breathe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That’s outrageous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26"/>
          <p:cNvPicPr preferRelativeResize="0"/>
          <p:nvPr/>
        </p:nvPicPr>
        <p:blipFill rotWithShape="1">
          <a:blip r:embed="rId5">
            <a:alphaModFix/>
          </a:blip>
          <a:srcRect b="14946" l="0" r="41226" t="0"/>
          <a:stretch/>
        </p:blipFill>
        <p:spPr>
          <a:xfrm>
            <a:off x="8923883" y="3572459"/>
            <a:ext cx="539539" cy="1383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6"/>
          <p:cNvPicPr preferRelativeResize="0"/>
          <p:nvPr/>
        </p:nvPicPr>
        <p:blipFill rotWithShape="1">
          <a:blip r:embed="rId6">
            <a:alphaModFix/>
          </a:blip>
          <a:srcRect b="20142" l="0" r="29955" t="54956"/>
          <a:stretch/>
        </p:blipFill>
        <p:spPr>
          <a:xfrm>
            <a:off x="9689095" y="3874451"/>
            <a:ext cx="766354" cy="82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90552" y="3607916"/>
            <a:ext cx="973792" cy="17560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5" name="Google Shape;265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381478" y="6636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6"/>
          <p:cNvSpPr txBox="1"/>
          <p:nvPr/>
        </p:nvSpPr>
        <p:spPr>
          <a:xfrm>
            <a:off x="104330" y="2324565"/>
            <a:ext cx="704503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is the closest shopping center?</a:t>
            </a:r>
            <a:endParaRPr b="1" sz="280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7" name="Google Shape;267;p26"/>
          <p:cNvSpPr txBox="1"/>
          <p:nvPr/>
        </p:nvSpPr>
        <p:spPr>
          <a:xfrm>
            <a:off x="104331" y="3294436"/>
            <a:ext cx="82187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your favorite subject at school?</a:t>
            </a:r>
            <a:endParaRPr b="1" sz="280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8" name="Google Shape;268;p26"/>
          <p:cNvSpPr txBox="1"/>
          <p:nvPr/>
        </p:nvSpPr>
        <p:spPr>
          <a:xfrm>
            <a:off x="104331" y="4264307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It’s so hot, I can barely breathe!</a:t>
            </a:r>
            <a:endParaRPr b="1" sz="280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9" name="Google Shape;269;p26"/>
          <p:cNvSpPr txBox="1"/>
          <p:nvPr/>
        </p:nvSpPr>
        <p:spPr>
          <a:xfrm>
            <a:off x="104331" y="5184959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That’s outrageous!</a:t>
            </a:r>
            <a:endParaRPr b="1" sz="280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26"/>
          <p:cNvSpPr txBox="1"/>
          <p:nvPr/>
        </p:nvSpPr>
        <p:spPr>
          <a:xfrm>
            <a:off x="6904775" y="1986863"/>
            <a:ext cx="152404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 b="1" sz="20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p26"/>
          <p:cNvSpPr txBox="1"/>
          <p:nvPr/>
        </p:nvSpPr>
        <p:spPr>
          <a:xfrm>
            <a:off x="6820816" y="2887099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 b="1" sz="20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2" name="Google Shape;272;p26"/>
          <p:cNvSpPr txBox="1"/>
          <p:nvPr/>
        </p:nvSpPr>
        <p:spPr>
          <a:xfrm>
            <a:off x="6663920" y="3887569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 b="1" sz="20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3" name="Google Shape;273;p26"/>
          <p:cNvSpPr txBox="1"/>
          <p:nvPr/>
        </p:nvSpPr>
        <p:spPr>
          <a:xfrm>
            <a:off x="4888251" y="4861531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 b="1" sz="20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4" name="Google Shape;274;p26"/>
          <p:cNvSpPr txBox="1"/>
          <p:nvPr/>
        </p:nvSpPr>
        <p:spPr>
          <a:xfrm>
            <a:off x="10203336" y="1083075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sentence type? How can you tell?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mark do you need to add?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75" name="Google Shape;275;p2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823098" y="66361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7" name="Google Shape;277;p26"/>
          <p:cNvSpPr txBox="1"/>
          <p:nvPr/>
        </p:nvSpPr>
        <p:spPr>
          <a:xfrm>
            <a:off x="13678" y="372582"/>
            <a:ext cx="8894801" cy="1115623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sentence type (punctuation mark has not been included- it gives the game away!)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the correct punctuation mark. 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7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283" name="Google Shape;283;p27"/>
          <p:cNvSpPr txBox="1"/>
          <p:nvPr/>
        </p:nvSpPr>
        <p:spPr>
          <a:xfrm>
            <a:off x="10203336" y="1083075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sentence type? How can you tell?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mark do you need to add?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4" name="Google Shape;284;p2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5" name="Google Shape;285;p27"/>
          <p:cNvSpPr txBox="1"/>
          <p:nvPr/>
        </p:nvSpPr>
        <p:spPr>
          <a:xfrm>
            <a:off x="13678" y="372582"/>
            <a:ext cx="8894801" cy="1115623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sentence type (punctuation mark has not been included- it gives the game away!)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the correct punctuation mark. 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6" name="Google Shape;286;p27"/>
          <p:cNvSpPr txBox="1"/>
          <p:nvPr/>
        </p:nvSpPr>
        <p:spPr>
          <a:xfrm>
            <a:off x="104325" y="1845020"/>
            <a:ext cx="8749200" cy="47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did immigrants leave their countries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United States is called the country of immigrants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Look, there’s the Statue of Liberty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Get on the ship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con&#10;&#10;Description automatically generated" id="287" name="Google Shape;28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0649" y="92685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8"/>
          <p:cNvSpPr txBox="1"/>
          <p:nvPr>
            <p:ph idx="4294967295" type="body"/>
          </p:nvPr>
        </p:nvSpPr>
        <p:spPr>
          <a:xfrm>
            <a:off x="0" y="766763"/>
            <a:ext cx="11844300" cy="59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293" name="Google Shape;293;p28"/>
          <p:cNvSpPr txBox="1"/>
          <p:nvPr/>
        </p:nvSpPr>
        <p:spPr>
          <a:xfrm>
            <a:off x="10203336" y="1083075"/>
            <a:ext cx="1988700" cy="18162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sentence type? How can you tell?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mark do you need to add?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4" name="Google Shape;294;p28"/>
          <p:cNvSpPr txBox="1"/>
          <p:nvPr/>
        </p:nvSpPr>
        <p:spPr>
          <a:xfrm>
            <a:off x="0" y="-1"/>
            <a:ext cx="3600600" cy="369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5" name="Google Shape;295;p28"/>
          <p:cNvSpPr txBox="1"/>
          <p:nvPr/>
        </p:nvSpPr>
        <p:spPr>
          <a:xfrm>
            <a:off x="13678" y="372582"/>
            <a:ext cx="8894700" cy="1115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sentence type (punctuation mark has not been included- it gives the game away!)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the correct punctuation mark. 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6" name="Google Shape;296;p28"/>
          <p:cNvSpPr txBox="1"/>
          <p:nvPr/>
        </p:nvSpPr>
        <p:spPr>
          <a:xfrm>
            <a:off x="104325" y="1845020"/>
            <a:ext cx="8749200" cy="47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Native Americans were live in North America before the Pilgrims arrived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a reason </a:t>
            </a: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someone</a:t>
            </a: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would leave their country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Sit down now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Wow, the Pilgrims had an amazing journey to the New World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con&#10;&#10;Description automatically generated" id="297" name="Google Shape;29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0649" y="9268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