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Quattrocento Sans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QuattrocentoSans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Quattrocento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3.png"/><Relationship Id="rId13" Type="http://schemas.openxmlformats.org/officeDocument/2006/relationships/image" Target="../media/image9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.png"/><Relationship Id="rId1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6.png"/><Relationship Id="rId7" Type="http://schemas.openxmlformats.org/officeDocument/2006/relationships/image" Target="../media/image10.png"/><Relationship Id="rId8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4.png"/><Relationship Id="rId5" Type="http://schemas.openxmlformats.org/officeDocument/2006/relationships/image" Target="../media/image21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21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27.png"/><Relationship Id="rId9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Relationship Id="rId7" Type="http://schemas.openxmlformats.org/officeDocument/2006/relationships/image" Target="../media/image20.png"/><Relationship Id="rId8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</a:t>
            </a:r>
            <a:r>
              <a:rPr lang="en-AU"/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Identify appositives in sentences and match appositives to nouns/noun phrases.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Stephanie Le Lievre/Penny Blomfield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4164" y="126010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4163" y="260825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729" y="5800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94807" y="5800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0729" y="125408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94807" y="12399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30239" y="487445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30239" y="42003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664164" y="58000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664162" y="193417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04883" y="809950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3571121" y="4638373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6371670" y="758090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6371670" y="1423520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6371670" y="2088950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6371670" y="2763040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1721595" y="2190750"/>
            <a:ext cx="9118776" cy="9541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appositives and match them to nouns or noun phrases.</a:t>
            </a:r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5" name="Google Shape;125;p18"/>
          <p:cNvSpPr txBox="1"/>
          <p:nvPr/>
        </p:nvSpPr>
        <p:spPr>
          <a:xfrm>
            <a:off x="-14939" y="369331"/>
            <a:ext cx="8535046" cy="14912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289613" y="405822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star-sucker pygmy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</a:t>
            </a:r>
            <a:r>
              <a:rPr b="1" lang="en-AU" sz="2000">
                <a:solidFill>
                  <a:srgbClr val="2F549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smallest octopus in the world,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found in fairly shallow waters in the western Pacific.</a:t>
            </a: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289613" y="495193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chief surgeon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expert in organ-transplant procedures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took her nephew on a hospital tour. </a:t>
            </a:r>
            <a:endParaRPr/>
          </a:p>
        </p:txBody>
      </p:sp>
      <p:sp>
        <p:nvSpPr>
          <p:cNvPr id="129" name="Google Shape;129;p18"/>
          <p:cNvSpPr txBox="1"/>
          <p:nvPr/>
        </p:nvSpPr>
        <p:spPr>
          <a:xfrm>
            <a:off x="346496" y="581950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Patty Mills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Australian professional basketball player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was the country’s first Indigenous flag bearer at an Olympic games. </a:t>
            </a:r>
            <a:endParaRPr/>
          </a:p>
        </p:txBody>
      </p:sp>
      <p:pic>
        <p:nvPicPr>
          <p:cNvPr descr="https://cdn3.vectorstock.com/i/1000x1000/77/52/yes-tick-icon-vector-22957752.jpg" id="130" name="Google Shape;130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3195438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10181939" y="1250631"/>
            <a:ext cx="1988664" cy="246221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appositive?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sentence with an appositive?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subject/ appositive in this sentence</a:t>
            </a:r>
            <a:endParaRPr/>
          </a:p>
        </p:txBody>
      </p:sp>
      <p:pic>
        <p:nvPicPr>
          <p:cNvPr descr="Logo, icon&#10;&#10;Description automatically generated" id="133" name="Google Shape;1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4" name="Google Shape;13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/>
          </a:p>
        </p:txBody>
      </p:sp>
      <p:sp>
        <p:nvSpPr>
          <p:cNvPr id="141" name="Google Shape;141;p19"/>
          <p:cNvSpPr txBox="1"/>
          <p:nvPr/>
        </p:nvSpPr>
        <p:spPr>
          <a:xfrm>
            <a:off x="258597" y="333617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Stacey, battling against the wind and the rain, searched for the lost dog.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brother Luke, who lives in Melbourne, is coming home for Christmas.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1184987" y="3773561"/>
            <a:ext cx="8601295" cy="36933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an embedded clause. Not an appositive. 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1230548" y="5017024"/>
            <a:ext cx="8555734" cy="36933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contains an embedded clause. Not an appositive. </a:t>
            </a:r>
            <a:endParaRPr/>
          </a:p>
        </p:txBody>
      </p:sp>
      <p:pic>
        <p:nvPicPr>
          <p:cNvPr descr="See the source image"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157528" y="2419123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10203336" y="1141144"/>
            <a:ext cx="1988664" cy="144655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sentence with an appositive? 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9" name="Google Shape;14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0" name="Google Shape;15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/>
        </p:nvSpPr>
        <p:spPr>
          <a:xfrm>
            <a:off x="-14939" y="369331"/>
            <a:ext cx="8535046" cy="14912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7" name="Google Shape;157;p20"/>
          <p:cNvSpPr/>
          <p:nvPr/>
        </p:nvSpPr>
        <p:spPr>
          <a:xfrm>
            <a:off x="299709" y="3529947"/>
            <a:ext cx="1007038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AFL, the greatest sport ever invented, was first played in 1858.</a:t>
            </a:r>
            <a:endParaRPr/>
          </a:p>
        </p:txBody>
      </p:sp>
      <p:sp>
        <p:nvSpPr>
          <p:cNvPr id="158" name="Google Shape;158;p20"/>
          <p:cNvSpPr txBox="1"/>
          <p:nvPr/>
        </p:nvSpPr>
        <p:spPr>
          <a:xfrm>
            <a:off x="0" y="4563003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Hermione, the smartest girl in the school, put her hand up immediately. </a:t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34558" y="544747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Hugh Jackman, a famous Australian Actor , donated 2 million dollars to the World Wildlife Foundation.</a:t>
            </a:r>
            <a:endParaRPr/>
          </a:p>
        </p:txBody>
      </p:sp>
      <p:sp>
        <p:nvSpPr>
          <p:cNvPr id="160" name="Google Shape;160;p20"/>
          <p:cNvSpPr/>
          <p:nvPr/>
        </p:nvSpPr>
        <p:spPr>
          <a:xfrm>
            <a:off x="154907" y="2382552"/>
            <a:ext cx="4695788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appositive</a:t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325099" y="3437708"/>
            <a:ext cx="780494" cy="713341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1105593" y="3962227"/>
            <a:ext cx="5187142" cy="58474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20"/>
          <p:cNvSpPr/>
          <p:nvPr/>
        </p:nvSpPr>
        <p:spPr>
          <a:xfrm>
            <a:off x="34558" y="4417724"/>
            <a:ext cx="1801388" cy="761282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2006138" y="5012401"/>
            <a:ext cx="4926507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-16400" y="5278421"/>
            <a:ext cx="2796922" cy="713341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2900871" y="5843307"/>
            <a:ext cx="4544958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68" name="Google Shape;168;p20"/>
          <p:cNvSpPr txBox="1"/>
          <p:nvPr/>
        </p:nvSpPr>
        <p:spPr>
          <a:xfrm>
            <a:off x="10221800" y="1027753"/>
            <a:ext cx="1988664" cy="187743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subject/ appositive?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an appositive?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69" name="Google Shape;16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0" name="Google Shape;17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1" name="Google Shape;17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 txBox="1"/>
          <p:nvPr/>
        </p:nvSpPr>
        <p:spPr>
          <a:xfrm>
            <a:off x="-14939" y="369331"/>
            <a:ext cx="8535046" cy="14912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/>
          <p:nvPr>
            <p:ph idx="1" type="body"/>
          </p:nvPr>
        </p:nvSpPr>
        <p:spPr>
          <a:xfrm>
            <a:off x="191899" y="926761"/>
            <a:ext cx="9941146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Which sentences contain an appositive?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The boy, an avid sprinter, raced ahead to the finish line.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My dearest friend gave me chocolate for my birthday.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lang="en-AU" sz="2400"/>
              <a:t>Tarantula</a:t>
            </a: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, a big hairy spider, scared the children as they played in the grass.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>
                <a:latin typeface="Century Gothic"/>
                <a:ea typeface="Century Gothic"/>
                <a:cs typeface="Century Gothic"/>
                <a:sym typeface="Century Gothic"/>
              </a:rPr>
              <a:t>Despite the outbreak of COVID, the Tokyo Olympics still went ahead. 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191899" y="4892634"/>
            <a:ext cx="11121436" cy="133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n-AU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sp>
        <p:nvSpPr>
          <p:cNvPr id="180" name="Google Shape;180;p21"/>
          <p:cNvSpPr txBox="1"/>
          <p:nvPr/>
        </p:nvSpPr>
        <p:spPr>
          <a:xfrm>
            <a:off x="10203336" y="917628"/>
            <a:ext cx="1988664" cy="166199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is/ isn’t it  an example of a sentence containing an appositive?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81" name="Google Shape;181;p21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205299" y="1945726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2" name="Google Shape;182;p21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205299" y="2428664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83" name="Google Shape;183;p21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772289" y="2981590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4" name="Google Shape;184;p21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795075" y="3777547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5" name="Google Shape;18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6" name="Google Shape;18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7" name="Google Shape;187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8" name="Google Shape;188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9" name="Google Shape;189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0" name="Google Shape;190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1"/>
          <p:cNvSpPr/>
          <p:nvPr/>
        </p:nvSpPr>
        <p:spPr>
          <a:xfrm>
            <a:off x="162406" y="4815383"/>
            <a:ext cx="11226603" cy="1491268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7" name="Google Shape;197;p22"/>
          <p:cNvSpPr/>
          <p:nvPr/>
        </p:nvSpPr>
        <p:spPr>
          <a:xfrm>
            <a:off x="484705" y="3811740"/>
            <a:ext cx="960070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 new puppy, a little Daschund, has stolen my heart.</a:t>
            </a: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336654" y="4870946"/>
            <a:ext cx="976421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Ash Barty, an Australian professional tennis player, won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Wimbledon in 2021.</a:t>
            </a: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452459" y="3768515"/>
            <a:ext cx="2770637" cy="694946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336654" y="4868393"/>
            <a:ext cx="1856040" cy="544389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3387995" y="4232061"/>
            <a:ext cx="2975483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2192694" y="5290819"/>
            <a:ext cx="6680718" cy="64783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0" y="-1"/>
            <a:ext cx="4875736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re-explanation </a:t>
            </a: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179948" y="2398521"/>
            <a:ext cx="4695788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appositive</a:t>
            </a:r>
            <a:endParaRPr/>
          </a:p>
        </p:txBody>
      </p:sp>
      <p:sp>
        <p:nvSpPr>
          <p:cNvPr id="205" name="Google Shape;205;p22"/>
          <p:cNvSpPr txBox="1"/>
          <p:nvPr/>
        </p:nvSpPr>
        <p:spPr>
          <a:xfrm>
            <a:off x="10203336" y="1024649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subject/ appositive?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an appositive?</a:t>
            </a:r>
            <a:endParaRPr/>
          </a:p>
        </p:txBody>
      </p:sp>
      <p:pic>
        <p:nvPicPr>
          <p:cNvPr descr="Logo, icon&#10;&#10;Description automatically generated" id="206" name="Google Shape;20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7" name="Google Shape;20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8" name="Google Shape;20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48867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0" y="371267"/>
            <a:ext cx="8535046" cy="14912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is a noun or pronoun set beside another noun or pronoun to explain or define it. An appositive re-names the noun.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appositive often starts with ‘an’, ‘a’, and ‘the’- but not always!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 is required before and after the appositive.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"/>
          <p:cNvSpPr txBox="1"/>
          <p:nvPr/>
        </p:nvSpPr>
        <p:spPr>
          <a:xfrm>
            <a:off x="360444" y="3140167"/>
            <a:ext cx="10203308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Mark McGowan, the Premier of  Western Australia, announced that we need to keep wearing masks.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0" y="369331"/>
            <a:ext cx="6538092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appositive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10203336" y="998700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appositive?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tell this is an appositive?</a:t>
            </a:r>
            <a:endParaRPr/>
          </a:p>
        </p:txBody>
      </p:sp>
      <p:pic>
        <p:nvPicPr>
          <p:cNvPr descr="Logo, icon&#10;&#10;Description automatically generated" id="218" name="Google Shape;21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9" name="Google Shape;21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0" name="Google Shape;22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3"/>
          <p:cNvSpPr/>
          <p:nvPr/>
        </p:nvSpPr>
        <p:spPr>
          <a:xfrm>
            <a:off x="435128" y="3216166"/>
            <a:ext cx="3222472" cy="46665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2" name="Google Shape;222;p23"/>
          <p:cNvCxnSpPr/>
          <p:nvPr/>
        </p:nvCxnSpPr>
        <p:spPr>
          <a:xfrm>
            <a:off x="3859399" y="3682825"/>
            <a:ext cx="6343937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/>
          <p:nvPr/>
        </p:nvSpPr>
        <p:spPr>
          <a:xfrm>
            <a:off x="251603" y="3207953"/>
            <a:ext cx="11611397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Great Barrier Reef, the largest reef in the world, stretches over 2,300 kilometres. 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29" name="Google Shape;22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0" name="Google Shape;23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1" name="Google Shape;23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/>
          <p:nvPr/>
        </p:nvSpPr>
        <p:spPr>
          <a:xfrm>
            <a:off x="0" y="389280"/>
            <a:ext cx="6538092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appositive</a:t>
            </a:r>
            <a:endParaRPr/>
          </a:p>
        </p:txBody>
      </p:sp>
      <p:sp>
        <p:nvSpPr>
          <p:cNvPr id="233" name="Google Shape;233;p24"/>
          <p:cNvSpPr/>
          <p:nvPr/>
        </p:nvSpPr>
        <p:spPr>
          <a:xfrm>
            <a:off x="329000" y="3279903"/>
            <a:ext cx="4318674" cy="46665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4" name="Google Shape;234;p24"/>
          <p:cNvCxnSpPr/>
          <p:nvPr/>
        </p:nvCxnSpPr>
        <p:spPr>
          <a:xfrm>
            <a:off x="4799024" y="3746562"/>
            <a:ext cx="5492706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/>
          <p:nvPr/>
        </p:nvSpPr>
        <p:spPr>
          <a:xfrm>
            <a:off x="214842" y="2816156"/>
            <a:ext cx="11611397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Great White Shark, a species of large mackerel shark, can be found in the coastal waters of all major oceans. </a:t>
            </a:r>
            <a:endParaRPr/>
          </a:p>
        </p:txBody>
      </p:sp>
      <p:sp>
        <p:nvSpPr>
          <p:cNvPr id="240" name="Google Shape;240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41" name="Google Shape;24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2" name="Google Shape;24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3" name="Google Shape;24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5"/>
          <p:cNvSpPr/>
          <p:nvPr/>
        </p:nvSpPr>
        <p:spPr>
          <a:xfrm>
            <a:off x="0" y="369331"/>
            <a:ext cx="6538092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appositive</a:t>
            </a:r>
            <a:endParaRPr/>
          </a:p>
        </p:txBody>
      </p:sp>
      <p:sp>
        <p:nvSpPr>
          <p:cNvPr id="245" name="Google Shape;245;p25"/>
          <p:cNvSpPr/>
          <p:nvPr/>
        </p:nvSpPr>
        <p:spPr>
          <a:xfrm>
            <a:off x="278549" y="2888106"/>
            <a:ext cx="4388043" cy="46665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6" name="Google Shape;246;p25"/>
          <p:cNvCxnSpPr/>
          <p:nvPr/>
        </p:nvCxnSpPr>
        <p:spPr>
          <a:xfrm>
            <a:off x="4901341" y="3355440"/>
            <a:ext cx="6557037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 txBox="1"/>
          <p:nvPr/>
        </p:nvSpPr>
        <p:spPr>
          <a:xfrm>
            <a:off x="214842" y="2779847"/>
            <a:ext cx="11611397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Echidna, an egg-laying mammal, is found throughout New Guinea and Australia.</a:t>
            </a: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253" name="Google Shape;25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4" name="Google Shape;25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5" name="Google Shape;25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8" y="9953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6"/>
          <p:cNvSpPr/>
          <p:nvPr/>
        </p:nvSpPr>
        <p:spPr>
          <a:xfrm>
            <a:off x="0" y="389280"/>
            <a:ext cx="6538092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appositive</a:t>
            </a:r>
            <a:endParaRPr/>
          </a:p>
        </p:txBody>
      </p:sp>
      <p:cxnSp>
        <p:nvCxnSpPr>
          <p:cNvPr id="257" name="Google Shape;257;p26"/>
          <p:cNvCxnSpPr/>
          <p:nvPr/>
        </p:nvCxnSpPr>
        <p:spPr>
          <a:xfrm>
            <a:off x="2897510" y="3355577"/>
            <a:ext cx="4676244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8" name="Google Shape;258;p26"/>
          <p:cNvSpPr/>
          <p:nvPr/>
        </p:nvSpPr>
        <p:spPr>
          <a:xfrm>
            <a:off x="278550" y="2857966"/>
            <a:ext cx="2420508" cy="46665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"/>
          <p:cNvSpPr txBox="1"/>
          <p:nvPr/>
        </p:nvSpPr>
        <p:spPr>
          <a:xfrm>
            <a:off x="251602" y="2775920"/>
            <a:ext cx="11611397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Canberra, the capital city of Australia, has a population of four hundred thousand.  </a:t>
            </a:r>
            <a:endParaRPr/>
          </a:p>
        </p:txBody>
      </p:sp>
      <p:sp>
        <p:nvSpPr>
          <p:cNvPr id="264" name="Google Shape;264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Icon&#10;&#10;Description automatically generated" id="265" name="Google Shape;26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2618" y="18466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/>
          <p:nvPr/>
        </p:nvSpPr>
        <p:spPr>
          <a:xfrm>
            <a:off x="0" y="380383"/>
            <a:ext cx="6538092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appositive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8"/>
          <p:cNvSpPr txBox="1"/>
          <p:nvPr/>
        </p:nvSpPr>
        <p:spPr>
          <a:xfrm>
            <a:off x="214842" y="2770517"/>
            <a:ext cx="11611397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grandfather’s dog, a cute black poodle, loves to run and play fetch at the park.</a:t>
            </a:r>
            <a:endParaRPr/>
          </a:p>
        </p:txBody>
      </p:sp>
      <p:sp>
        <p:nvSpPr>
          <p:cNvPr id="272" name="Google Shape;272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Icon&#10;&#10;Description automatically generated" id="273" name="Google Shape;27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2618" y="11775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8"/>
          <p:cNvSpPr/>
          <p:nvPr/>
        </p:nvSpPr>
        <p:spPr>
          <a:xfrm>
            <a:off x="0" y="369331"/>
            <a:ext cx="6538092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noun or noun phrase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appositive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9"/>
          <p:cNvSpPr txBox="1"/>
          <p:nvPr/>
        </p:nvSpPr>
        <p:spPr>
          <a:xfrm>
            <a:off x="289401" y="2349430"/>
            <a:ext cx="1144144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Anthony Albanese visited England to discuss climate change with other world leaders.  </a:t>
            </a:r>
            <a:endParaRPr/>
          </a:p>
        </p:txBody>
      </p:sp>
      <p:sp>
        <p:nvSpPr>
          <p:cNvPr id="280" name="Google Shape;280;p29"/>
          <p:cNvSpPr txBox="1"/>
          <p:nvPr/>
        </p:nvSpPr>
        <p:spPr>
          <a:xfrm>
            <a:off x="455826" y="3763808"/>
            <a:ext cx="3297382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Prime Minister of Australia</a:t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29"/>
          <p:cNvSpPr/>
          <p:nvPr/>
        </p:nvSpPr>
        <p:spPr>
          <a:xfrm>
            <a:off x="4271566" y="3763808"/>
            <a:ext cx="3249027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type of flower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29"/>
          <p:cNvSpPr/>
          <p:nvPr/>
        </p:nvSpPr>
        <p:spPr>
          <a:xfrm>
            <a:off x="8038951" y="3766300"/>
            <a:ext cx="3433469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first President of the USA</a:t>
            </a:r>
            <a:endParaRPr/>
          </a:p>
        </p:txBody>
      </p:sp>
      <p:sp>
        <p:nvSpPr>
          <p:cNvPr id="283" name="Google Shape;283;p29"/>
          <p:cNvSpPr txBox="1"/>
          <p:nvPr/>
        </p:nvSpPr>
        <p:spPr>
          <a:xfrm>
            <a:off x="289401" y="5055075"/>
            <a:ext cx="1190259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Anthony Albanese, </a:t>
            </a:r>
            <a:r>
              <a:rPr b="1" lang="en-AU" sz="32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Prime Minister of Australia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visited England to discuss climate change with other world leaders.  </a:t>
            </a:r>
            <a:endParaRPr/>
          </a:p>
        </p:txBody>
      </p:sp>
      <p:sp>
        <p:nvSpPr>
          <p:cNvPr id="284" name="Google Shape;284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sp>
        <p:nvSpPr>
          <p:cNvPr id="285" name="Google Shape;285;p29"/>
          <p:cNvSpPr/>
          <p:nvPr/>
        </p:nvSpPr>
        <p:spPr>
          <a:xfrm>
            <a:off x="0" y="369331"/>
            <a:ext cx="6538092" cy="132343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subject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Match the appropriate appositive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remainder of the sentence</a:t>
            </a:r>
            <a:endParaRPr/>
          </a:p>
        </p:txBody>
      </p:sp>
      <p:sp>
        <p:nvSpPr>
          <p:cNvPr id="286" name="Google Shape;286;p29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subject/ appositive?</a:t>
            </a:r>
            <a:endParaRPr/>
          </a:p>
        </p:txBody>
      </p:sp>
      <p:pic>
        <p:nvPicPr>
          <p:cNvPr descr="Logo, icon&#10;&#10;Description automatically generated"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8" name="Google Shape;28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2393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9" name="Google Shape;28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/>
          <p:nvPr/>
        </p:nvSpPr>
        <p:spPr>
          <a:xfrm>
            <a:off x="289401" y="2202306"/>
            <a:ext cx="11441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Dalmatians are known for their black spots.  </a:t>
            </a:r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455826" y="3284092"/>
            <a:ext cx="3297382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type of furniture</a:t>
            </a:r>
            <a:b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AU" sz="28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30"/>
          <p:cNvSpPr/>
          <p:nvPr/>
        </p:nvSpPr>
        <p:spPr>
          <a:xfrm>
            <a:off x="4271566" y="3284092"/>
            <a:ext cx="3249027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largest rocket in the world</a:t>
            </a:r>
            <a:endParaRPr/>
          </a:p>
        </p:txBody>
      </p:sp>
      <p:sp>
        <p:nvSpPr>
          <p:cNvPr id="297" name="Google Shape;297;p30"/>
          <p:cNvSpPr/>
          <p:nvPr/>
        </p:nvSpPr>
        <p:spPr>
          <a:xfrm>
            <a:off x="7920331" y="3284092"/>
            <a:ext cx="3433469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popular breed of dog</a:t>
            </a:r>
            <a:endParaRPr/>
          </a:p>
        </p:txBody>
      </p:sp>
      <p:sp>
        <p:nvSpPr>
          <p:cNvPr id="298" name="Google Shape;298;p30"/>
          <p:cNvSpPr txBox="1"/>
          <p:nvPr/>
        </p:nvSpPr>
        <p:spPr>
          <a:xfrm>
            <a:off x="289401" y="5027597"/>
            <a:ext cx="11902599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Dalmatians, </a:t>
            </a:r>
            <a:r>
              <a:rPr b="1" lang="en-AU" sz="32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popular breed of dog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are known for their black spots.  </a:t>
            </a:r>
            <a:endParaRPr/>
          </a:p>
        </p:txBody>
      </p:sp>
      <p:sp>
        <p:nvSpPr>
          <p:cNvPr id="299" name="Google Shape;299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300" name="Google Shape;30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1" name="Google Shape;30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2" name="Google Shape;30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3" name="Google Shape;303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5584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0"/>
          <p:cNvSpPr/>
          <p:nvPr/>
        </p:nvSpPr>
        <p:spPr>
          <a:xfrm>
            <a:off x="0" y="369331"/>
            <a:ext cx="6538092" cy="132343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subject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Match the appropriate appositive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remainder of the sentence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1"/>
          <p:cNvSpPr txBox="1"/>
          <p:nvPr/>
        </p:nvSpPr>
        <p:spPr>
          <a:xfrm>
            <a:off x="289401" y="2166203"/>
            <a:ext cx="11441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Pavlova is made with egg whites and sugar.</a:t>
            </a:r>
            <a:endParaRPr/>
          </a:p>
        </p:txBody>
      </p:sp>
      <p:sp>
        <p:nvSpPr>
          <p:cNvPr id="310" name="Google Shape;310;p31"/>
          <p:cNvSpPr txBox="1"/>
          <p:nvPr/>
        </p:nvSpPr>
        <p:spPr>
          <a:xfrm>
            <a:off x="455826" y="3198037"/>
            <a:ext cx="3297382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popular Australian dessert</a:t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1" name="Google Shape;311;p31"/>
          <p:cNvSpPr/>
          <p:nvPr/>
        </p:nvSpPr>
        <p:spPr>
          <a:xfrm>
            <a:off x="4271566" y="3198036"/>
            <a:ext cx="3249027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type of lawn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31"/>
          <p:cNvSpPr/>
          <p:nvPr/>
        </p:nvSpPr>
        <p:spPr>
          <a:xfrm>
            <a:off x="7989823" y="3220837"/>
            <a:ext cx="3433469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French President</a:t>
            </a:r>
            <a:endParaRPr/>
          </a:p>
        </p:txBody>
      </p:sp>
      <p:sp>
        <p:nvSpPr>
          <p:cNvPr id="313" name="Google Shape;313;p31"/>
          <p:cNvSpPr txBox="1"/>
          <p:nvPr/>
        </p:nvSpPr>
        <p:spPr>
          <a:xfrm>
            <a:off x="289401" y="5046259"/>
            <a:ext cx="11902599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Pavlova, </a:t>
            </a:r>
            <a:r>
              <a:rPr b="1" lang="en-AU" sz="32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popular Australian dessert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is made with egg whites and sugar.</a:t>
            </a:r>
            <a:endParaRPr/>
          </a:p>
        </p:txBody>
      </p:sp>
      <p:sp>
        <p:nvSpPr>
          <p:cNvPr id="314" name="Google Shape;314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315" name="Google Shape;31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6" name="Google Shape;31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7" name="Google Shape;31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8" name="Google Shape;318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5584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1"/>
          <p:cNvSpPr/>
          <p:nvPr/>
        </p:nvSpPr>
        <p:spPr>
          <a:xfrm>
            <a:off x="0" y="369331"/>
            <a:ext cx="6538092" cy="132343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subject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Match the appropriate appositive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remainder of the sentence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"/>
          <p:cNvSpPr txBox="1"/>
          <p:nvPr/>
        </p:nvSpPr>
        <p:spPr>
          <a:xfrm>
            <a:off x="289401" y="2166203"/>
            <a:ext cx="1144144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Saturday we are going on a family vacation to Busselton.</a:t>
            </a:r>
            <a:endParaRPr/>
          </a:p>
        </p:txBody>
      </p:sp>
      <p:sp>
        <p:nvSpPr>
          <p:cNvPr id="325" name="Google Shape;325;p32"/>
          <p:cNvSpPr txBox="1"/>
          <p:nvPr/>
        </p:nvSpPr>
        <p:spPr>
          <a:xfrm>
            <a:off x="455826" y="3604626"/>
            <a:ext cx="3297382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type of car</a:t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" name="Google Shape;326;p32"/>
          <p:cNvSpPr/>
          <p:nvPr/>
        </p:nvSpPr>
        <p:spPr>
          <a:xfrm>
            <a:off x="4328322" y="3604626"/>
            <a:ext cx="3249027" cy="5232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14</a:t>
            </a:r>
            <a:r>
              <a:rPr baseline="30000"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</a:t>
            </a: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of May</a:t>
            </a:r>
            <a:endParaRPr/>
          </a:p>
        </p:txBody>
      </p:sp>
      <p:sp>
        <p:nvSpPr>
          <p:cNvPr id="327" name="Google Shape;327;p32"/>
          <p:cNvSpPr/>
          <p:nvPr/>
        </p:nvSpPr>
        <p:spPr>
          <a:xfrm>
            <a:off x="8152463" y="3604625"/>
            <a:ext cx="3433469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orange vegetable </a:t>
            </a:r>
            <a:endParaRPr/>
          </a:p>
        </p:txBody>
      </p:sp>
      <p:sp>
        <p:nvSpPr>
          <p:cNvPr id="328" name="Google Shape;328;p32"/>
          <p:cNvSpPr txBox="1"/>
          <p:nvPr/>
        </p:nvSpPr>
        <p:spPr>
          <a:xfrm>
            <a:off x="289401" y="5046259"/>
            <a:ext cx="11902599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Saturday</a:t>
            </a:r>
            <a:r>
              <a:rPr b="1" lang="en-AU" sz="32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-AU" sz="32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14</a:t>
            </a:r>
            <a:r>
              <a:rPr b="1" baseline="30000" lang="en-AU" sz="32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</a:t>
            </a:r>
            <a:r>
              <a:rPr b="1" lang="en-AU" sz="3200" u="sng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of May</a:t>
            </a:r>
            <a:r>
              <a:rPr b="1" lang="en-AU" sz="32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we are going on a family vacation to Busselton.</a:t>
            </a:r>
            <a:endParaRPr/>
          </a:p>
        </p:txBody>
      </p:sp>
      <p:sp>
        <p:nvSpPr>
          <p:cNvPr id="329" name="Google Shape;329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330" name="Google Shape;33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1" name="Google Shape;33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2" name="Google Shape;33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3" name="Google Shape;333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5584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0" y="369331"/>
            <a:ext cx="6538092" cy="132343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subject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Match the appropriate appositive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remainder of the sentence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3"/>
          <p:cNvSpPr txBox="1"/>
          <p:nvPr/>
        </p:nvSpPr>
        <p:spPr>
          <a:xfrm>
            <a:off x="289401" y="2166203"/>
            <a:ext cx="1144144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neighbours cat is always out at night causing fights with the other cats in our street.</a:t>
            </a:r>
            <a:endParaRPr/>
          </a:p>
        </p:txBody>
      </p:sp>
      <p:sp>
        <p:nvSpPr>
          <p:cNvPr id="340" name="Google Shape;340;p33"/>
          <p:cNvSpPr txBox="1"/>
          <p:nvPr/>
        </p:nvSpPr>
        <p:spPr>
          <a:xfrm>
            <a:off x="455826" y="3604626"/>
            <a:ext cx="3297382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very nice high school student</a:t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1" name="Google Shape;341;p33"/>
          <p:cNvSpPr/>
          <p:nvPr/>
        </p:nvSpPr>
        <p:spPr>
          <a:xfrm>
            <a:off x="4328322" y="3604626"/>
            <a:ext cx="3249027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queen of England</a:t>
            </a:r>
            <a:endParaRPr/>
          </a:p>
        </p:txBody>
      </p:sp>
      <p:sp>
        <p:nvSpPr>
          <p:cNvPr id="342" name="Google Shape;342;p33"/>
          <p:cNvSpPr/>
          <p:nvPr/>
        </p:nvSpPr>
        <p:spPr>
          <a:xfrm>
            <a:off x="8152463" y="3604625"/>
            <a:ext cx="3433469" cy="95410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long haired ginger tom</a:t>
            </a:r>
            <a:endParaRPr/>
          </a:p>
        </p:txBody>
      </p:sp>
      <p:sp>
        <p:nvSpPr>
          <p:cNvPr id="343" name="Google Shape;343;p33"/>
          <p:cNvSpPr txBox="1"/>
          <p:nvPr/>
        </p:nvSpPr>
        <p:spPr>
          <a:xfrm>
            <a:off x="289401" y="5046259"/>
            <a:ext cx="11902599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neighbours cat</a:t>
            </a:r>
            <a:r>
              <a:rPr b="1" lang="en-AU" sz="32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a long haired ginger tom,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always out at night causing fights with the other cats in our street.</a:t>
            </a:r>
            <a:endParaRPr/>
          </a:p>
        </p:txBody>
      </p:sp>
      <p:sp>
        <p:nvSpPr>
          <p:cNvPr id="344" name="Google Shape;344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6" name="Google Shape;34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7" name="Google Shape;34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8" name="Google Shape;348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5584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3"/>
          <p:cNvSpPr/>
          <p:nvPr/>
        </p:nvSpPr>
        <p:spPr>
          <a:xfrm>
            <a:off x="0" y="369331"/>
            <a:ext cx="6538092" cy="132343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subject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Match the appropriate appositive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Punctuate with commas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remainder of the sentence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