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Quattrocento Sans"/>
      <p:regular r:id="rId22"/>
      <p:bold r:id="rId23"/>
      <p:italic r:id="rId24"/>
      <p:boldItalic r:id="rId25"/>
    </p:embeddedFon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2F5194B-4114-4E63-9140-E2275E934E83}">
  <a:tblStyle styleId="{B2F5194B-4114-4E63-9140-E2275E934E8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attrocentoSans-regular.fntdata"/><Relationship Id="rId21" Type="http://schemas.openxmlformats.org/officeDocument/2006/relationships/slide" Target="slides/slide16.xml"/><Relationship Id="rId24" Type="http://schemas.openxmlformats.org/officeDocument/2006/relationships/font" Target="fonts/QuattrocentoSans-italic.fntdata"/><Relationship Id="rId23" Type="http://schemas.openxmlformats.org/officeDocument/2006/relationships/font" Target="fonts/Quattrocento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regular.fntdata"/><Relationship Id="rId25" Type="http://schemas.openxmlformats.org/officeDocument/2006/relationships/font" Target="fonts/QuattrocentoSans-boldItalic.fntdata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2.png"/><Relationship Id="rId13" Type="http://schemas.openxmlformats.org/officeDocument/2006/relationships/image" Target="../media/image8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Relationship Id="rId1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28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1.jpg"/><Relationship Id="rId5" Type="http://schemas.openxmlformats.org/officeDocument/2006/relationships/image" Target="../media/image9.png"/><Relationship Id="rId6" Type="http://schemas.openxmlformats.org/officeDocument/2006/relationships/image" Target="../media/image28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" type="subTitle"/>
          </p:nvPr>
        </p:nvSpPr>
        <p:spPr>
          <a:xfrm>
            <a:off x="1561323" y="1199073"/>
            <a:ext cx="9144000" cy="483941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Year: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 sz="2800"/>
              <a:t>Term: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en-AU" sz="2800"/>
              <a:t>Objective: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AU" sz="1800">
                <a:latin typeface="Century Gothic"/>
                <a:ea typeface="Century Gothic"/>
                <a:cs typeface="Century Gothic"/>
                <a:sym typeface="Century Gothic"/>
              </a:rPr>
              <a:t>Identify and define complex sentences and subordinating conjunctions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en-AU" sz="2800"/>
              <a:t>Author: </a:t>
            </a:r>
            <a:r>
              <a:rPr lang="en-AU" sz="2800"/>
              <a:t>Loren O’Connor, Stephanie Le Lievre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89" name="Google Shape;89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0" name="Google Shape;9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1" name="Google Shape;9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2" name="Google Shape;92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3" name="Google Shape;9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07" name="Google Shape;107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923925" y="2190750"/>
            <a:ext cx="10553700" cy="15696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and define complex sentences and subordinating conjunctions</a:t>
            </a:r>
            <a:endParaRPr/>
          </a:p>
          <a:p>
            <a:pPr indent="-158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5" name="Google Shape;115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1" name="Google Shape;121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4" name="Google Shape;12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/>
          <p:nvPr/>
        </p:nvSpPr>
        <p:spPr>
          <a:xfrm>
            <a:off x="0" y="663528"/>
            <a:ext cx="9131414" cy="3139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dependent clause 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cannot be a sentence on its own.</a:t>
            </a:r>
            <a:endParaRPr b="0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-9323" y="963089"/>
            <a:ext cx="9150060" cy="3139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independent clause 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be a stand alone sentence.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0" y="351229"/>
            <a:ext cx="9150060" cy="3139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sentence has an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independent clause 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one or more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dependent clauses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1330779" y="2933729"/>
            <a:ext cx="9756321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Before we go to bed</a:t>
            </a: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must brush out teeth.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must brush our teeth before we go to bed. </a:t>
            </a:r>
            <a:endParaRPr b="0" i="0" sz="3200" u="sng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10181939" y="1250631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‘before we go to bed’ dependent?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‘we must brush our teeth’ independent? 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2726872" y="3486298"/>
            <a:ext cx="15969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7402286" y="4982791"/>
            <a:ext cx="15969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7506266" y="3464335"/>
            <a:ext cx="17363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2587411" y="4982790"/>
            <a:ext cx="17363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994332" y="5752609"/>
            <a:ext cx="10181939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Remember: the independent clause can stand alone! Think about the meaning of the word ‘independent’- someone who is independent can do things on their own. 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41" name="Google Shape;14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3" name="Google Shape;14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/>
          <p:nvPr/>
        </p:nvSpPr>
        <p:spPr>
          <a:xfrm>
            <a:off x="-15285" y="350369"/>
            <a:ext cx="9150060" cy="9787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Complex sentences contain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subordinating conjunctions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They are used to connect a dependent clause to an independent clause.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they are at the start of the sentence, and other times they are in the middle of a sentence- depending on where the dependent clause is within the sentence. </a:t>
            </a:r>
            <a:endParaRPr b="0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154908" y="2138088"/>
            <a:ext cx="11748622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Despite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being known for its timid nature</a:t>
            </a: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fox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sng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outsmarted the hunters.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fox outsmarted the hunters, </a:t>
            </a:r>
            <a:r>
              <a:rPr b="1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despite</a:t>
            </a:r>
            <a:r>
              <a:rPr b="0" i="0" lang="en-AU" sz="32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being known for its timid nature.</a:t>
            </a:r>
            <a:endParaRPr b="0" i="0" sz="3200" u="sng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2587410" y="2660906"/>
            <a:ext cx="15969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8112578" y="5025112"/>
            <a:ext cx="15969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8269753" y="2633155"/>
            <a:ext cx="17363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2732263" y="5025112"/>
            <a:ext cx="17363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clause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10181939" y="1250631"/>
            <a:ext cx="1988664" cy="246217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‘the fox outsmarted the hunters’ the independent clause?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‘despite being known for its timid nature’ the dependent clause’?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Google Shape;155;p19"/>
          <p:cNvGraphicFramePr/>
          <p:nvPr/>
        </p:nvGraphicFramePr>
        <p:xfrm>
          <a:off x="1600199" y="88373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{B2F5194B-4114-4E63-9140-E2275E934E83}</a:tableStyleId>
              </a:tblPr>
              <a:tblGrid>
                <a:gridCol w="2988125"/>
                <a:gridCol w="2988125"/>
                <a:gridCol w="29881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Time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Cause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Concession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after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as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although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as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because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even though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as soon as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since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though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before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AU" sz="1400" u="none" cap="none" strike="noStrike"/>
                        <a:t>while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just as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despite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now that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once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since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till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until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when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whenever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400" u="none" cap="none" strike="noStrike"/>
                        <a:t>while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56" name="Google Shape;156;p19"/>
          <p:cNvSpPr txBox="1"/>
          <p:nvPr/>
        </p:nvSpPr>
        <p:spPr>
          <a:xfrm>
            <a:off x="1804126" y="6275614"/>
            <a:ext cx="9824720" cy="381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Adapted from </a:t>
            </a:r>
            <a:r>
              <a:rPr b="0" i="1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Writing Matters Developing Sentence Skills in Students of All Ages </a:t>
            </a: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(William Van Cleave) </a:t>
            </a:r>
            <a:endParaRPr/>
          </a:p>
        </p:txBody>
      </p:sp>
      <p:sp>
        <p:nvSpPr>
          <p:cNvPr id="157" name="Google Shape;157;p19"/>
          <p:cNvSpPr/>
          <p:nvPr/>
        </p:nvSpPr>
        <p:spPr>
          <a:xfrm>
            <a:off x="0" y="369693"/>
            <a:ext cx="9150060" cy="3139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 types of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subordinate conjunctions 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time, cause, and concession.</a:t>
            </a:r>
            <a:endParaRPr b="0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4" name="Google Shape;164;p20"/>
          <p:cNvSpPr txBox="1"/>
          <p:nvPr/>
        </p:nvSpPr>
        <p:spPr>
          <a:xfrm>
            <a:off x="197455" y="223685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As soon as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sun rose,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birds began to sing their songs.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215867" y="3033600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walked into the classroom,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despite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being very nervous.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215867" y="3712844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Since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missed the bus,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had to walk to school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67" name="Google Shape;167;p20"/>
          <p:cNvGrpSpPr/>
          <p:nvPr/>
        </p:nvGrpSpPr>
        <p:grpSpPr>
          <a:xfrm>
            <a:off x="215867" y="1250631"/>
            <a:ext cx="6323275" cy="762661"/>
            <a:chOff x="215867" y="1250631"/>
            <a:chExt cx="6323275" cy="762661"/>
          </a:xfrm>
        </p:grpSpPr>
        <p:sp>
          <p:nvSpPr>
            <p:cNvPr id="168" name="Google Shape;168;p20"/>
            <p:cNvSpPr/>
            <p:nvPr/>
          </p:nvSpPr>
          <p:spPr>
            <a:xfrm>
              <a:off x="215867" y="1250631"/>
              <a:ext cx="5744061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AU" sz="2400" u="none" cap="none" strike="noStrike">
                  <a:solidFill>
                    <a:srgbClr val="00B05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Examples of complex sentences: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ttps://cdn3.vectorstock.com/i/1000x1000/77/52/yes-tick-icon-vector-22957752.jpg" id="169" name="Google Shape;169;p20"/>
            <p:cNvPicPr preferRelativeResize="0"/>
            <p:nvPr/>
          </p:nvPicPr>
          <p:blipFill rotWithShape="1">
            <a:blip r:embed="rId3">
              <a:alphaModFix/>
            </a:blip>
            <a:srcRect b="10582" l="0" r="0" t="0"/>
            <a:stretch/>
          </p:blipFill>
          <p:spPr>
            <a:xfrm>
              <a:off x="5701272" y="1392203"/>
              <a:ext cx="837870" cy="62108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0207200" y="1079579"/>
            <a:ext cx="1988664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subordinating conjunction? 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complex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72" name="Google Shape;17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3" name="Google Shape;17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4" name="Google Shape;17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/>
          <p:nvPr/>
        </p:nvSpPr>
        <p:spPr>
          <a:xfrm>
            <a:off x="185387" y="442692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bell rang, </a:t>
            </a:r>
            <a:r>
              <a:rPr b="0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ran to class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3771900" y="5183625"/>
            <a:ext cx="4131129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all of these sentences, the independent clause is underlined. 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/>
        </p:nvSpPr>
        <p:spPr>
          <a:xfrm>
            <a:off x="240003" y="192837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don’t want to go to school.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258597" y="451769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Other kids get an answer wrong too, but they don’t seem too bothered.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258597" y="3338207"/>
            <a:ext cx="10627658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is an independent clause. It does not have a subordinate conjunction or a dependent clause.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570010" y="5595146"/>
            <a:ext cx="10627658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two independent clauses with a coordinating conjunction. It does not have a subordinate conjunction or a dependent clause. 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5" name="Google Shape;185;p21"/>
          <p:cNvGrpSpPr/>
          <p:nvPr/>
        </p:nvGrpSpPr>
        <p:grpSpPr>
          <a:xfrm>
            <a:off x="171144" y="859329"/>
            <a:ext cx="4458959" cy="784725"/>
            <a:chOff x="171144" y="859329"/>
            <a:chExt cx="4458959" cy="784725"/>
          </a:xfrm>
        </p:grpSpPr>
        <p:sp>
          <p:nvSpPr>
            <p:cNvPr id="186" name="Google Shape;186;p21"/>
            <p:cNvSpPr/>
            <p:nvPr/>
          </p:nvSpPr>
          <p:spPr>
            <a:xfrm>
              <a:off x="171144" y="1020860"/>
              <a:ext cx="25926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AU" sz="24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Non-Examples: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See the source image" id="187" name="Google Shape;187;p21"/>
            <p:cNvPicPr preferRelativeResize="0"/>
            <p:nvPr/>
          </p:nvPicPr>
          <p:blipFill rotWithShape="1">
            <a:blip r:embed="rId3">
              <a:alphaModFix/>
            </a:blip>
            <a:srcRect b="0" l="50750" r="0" t="0"/>
            <a:stretch/>
          </p:blipFill>
          <p:spPr>
            <a:xfrm>
              <a:off x="3772853" y="859329"/>
              <a:ext cx="857250" cy="784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8" name="Google Shape;188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10203336" y="1141144"/>
            <a:ext cx="1988664" cy="187743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subordinate conjunction used in a complex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90" name="Google Shape;19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1" name="Google Shape;19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2" name="Google Shape;19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/>
          <p:nvPr/>
        </p:nvSpPr>
        <p:spPr>
          <a:xfrm>
            <a:off x="144127" y="3408935"/>
            <a:ext cx="11898193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the teacher asked a question, the student raised his hand to give an answer.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199" name="Google Shape;199;p22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0" name="Google Shape;20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1" name="Google Shape;20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1800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p22"/>
          <p:cNvCxnSpPr/>
          <p:nvPr/>
        </p:nvCxnSpPr>
        <p:spPr>
          <a:xfrm>
            <a:off x="6249471" y="3832346"/>
            <a:ext cx="5401201" cy="21197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22"/>
          <p:cNvCxnSpPr/>
          <p:nvPr/>
        </p:nvCxnSpPr>
        <p:spPr>
          <a:xfrm>
            <a:off x="144127" y="4221510"/>
            <a:ext cx="1872452" cy="1575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22"/>
          <p:cNvCxnSpPr/>
          <p:nvPr/>
        </p:nvCxnSpPr>
        <p:spPr>
          <a:xfrm flipH="1" rot="10800000">
            <a:off x="303149" y="3853543"/>
            <a:ext cx="5689089" cy="1931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06" name="Google Shape;206;p22"/>
          <p:cNvSpPr/>
          <p:nvPr/>
        </p:nvSpPr>
        <p:spPr>
          <a:xfrm>
            <a:off x="144127" y="3408935"/>
            <a:ext cx="1130196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/>
          <p:nvPr/>
        </p:nvSpPr>
        <p:spPr>
          <a:xfrm>
            <a:off x="144127" y="3408935"/>
            <a:ext cx="11898193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graded the test quickly even though there were a lot of papers to go through. 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14" name="Google Shape;21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5" name="Google Shape;21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1800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3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7" name="Google Shape;217;p23"/>
          <p:cNvCxnSpPr/>
          <p:nvPr/>
        </p:nvCxnSpPr>
        <p:spPr>
          <a:xfrm>
            <a:off x="6249471" y="3832346"/>
            <a:ext cx="5401201" cy="21197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18" name="Google Shape;218;p23"/>
          <p:cNvCxnSpPr/>
          <p:nvPr/>
        </p:nvCxnSpPr>
        <p:spPr>
          <a:xfrm>
            <a:off x="144127" y="4221510"/>
            <a:ext cx="3494018" cy="29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19" name="Google Shape;219;p23"/>
          <p:cNvCxnSpPr/>
          <p:nvPr/>
        </p:nvCxnSpPr>
        <p:spPr>
          <a:xfrm flipH="1" rot="10800000">
            <a:off x="303149" y="3853543"/>
            <a:ext cx="5689089" cy="1931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23"/>
          <p:cNvSpPr/>
          <p:nvPr/>
        </p:nvSpPr>
        <p:spPr>
          <a:xfrm>
            <a:off x="6093223" y="3368426"/>
            <a:ext cx="2155832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/>
          <p:nvPr/>
        </p:nvSpPr>
        <p:spPr>
          <a:xfrm>
            <a:off x="144127" y="3408935"/>
            <a:ext cx="11898193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Although the sky was cloudy, the sun managed to shine through and light up the day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p24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8" name="Google Shape;22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9" name="Google Shape;22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0" name="Google Shape;23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2" name="Google Shape;232;p24"/>
          <p:cNvCxnSpPr/>
          <p:nvPr/>
        </p:nvCxnSpPr>
        <p:spPr>
          <a:xfrm>
            <a:off x="5068111" y="3853543"/>
            <a:ext cx="6582561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" name="Google Shape;233;p24"/>
          <p:cNvCxnSpPr/>
          <p:nvPr/>
        </p:nvCxnSpPr>
        <p:spPr>
          <a:xfrm>
            <a:off x="144127" y="4221510"/>
            <a:ext cx="2599073" cy="29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24"/>
          <p:cNvCxnSpPr/>
          <p:nvPr/>
        </p:nvCxnSpPr>
        <p:spPr>
          <a:xfrm flipH="1" rot="10800000">
            <a:off x="303149" y="3853543"/>
            <a:ext cx="4463404" cy="1931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35" name="Google Shape;235;p24"/>
          <p:cNvSpPr/>
          <p:nvPr/>
        </p:nvSpPr>
        <p:spPr>
          <a:xfrm>
            <a:off x="144127" y="3408935"/>
            <a:ext cx="1645762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/>
          <p:nvPr/>
        </p:nvSpPr>
        <p:spPr>
          <a:xfrm>
            <a:off x="144127" y="3408935"/>
            <a:ext cx="11898193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played outside because the weather was perfect for a picnic.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242" name="Google Shape;242;p25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43" name="Google Shape;24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4" name="Google Shape;24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5" name="Google Shape;24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7" name="Google Shape;247;p25"/>
          <p:cNvCxnSpPr/>
          <p:nvPr/>
        </p:nvCxnSpPr>
        <p:spPr>
          <a:xfrm>
            <a:off x="4828299" y="3842944"/>
            <a:ext cx="6822373" cy="10599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48" name="Google Shape;248;p25"/>
          <p:cNvCxnSpPr/>
          <p:nvPr/>
        </p:nvCxnSpPr>
        <p:spPr>
          <a:xfrm>
            <a:off x="144127" y="4221510"/>
            <a:ext cx="1091286" cy="29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49" name="Google Shape;249;p25"/>
          <p:cNvCxnSpPr/>
          <p:nvPr/>
        </p:nvCxnSpPr>
        <p:spPr>
          <a:xfrm flipH="1" rot="10800000">
            <a:off x="303149" y="3842944"/>
            <a:ext cx="4366128" cy="29911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0" name="Google Shape;250;p25"/>
          <p:cNvSpPr/>
          <p:nvPr/>
        </p:nvSpPr>
        <p:spPr>
          <a:xfrm>
            <a:off x="4727627" y="3408935"/>
            <a:ext cx="1521844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/>
          <p:nvPr/>
        </p:nvSpPr>
        <p:spPr>
          <a:xfrm>
            <a:off x="144127" y="3408935"/>
            <a:ext cx="11898193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While  the baby was sleeping, the parents relaxed in front of the TV.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257" name="Google Shape;257;p26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58" name="Google Shape;25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9" name="Google Shape;25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0" name="Google Shape;26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2" name="Google Shape;262;p26"/>
          <p:cNvCxnSpPr/>
          <p:nvPr/>
        </p:nvCxnSpPr>
        <p:spPr>
          <a:xfrm>
            <a:off x="5042307" y="3902583"/>
            <a:ext cx="6001966" cy="2848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3" name="Google Shape;263;p26"/>
          <p:cNvCxnSpPr/>
          <p:nvPr/>
        </p:nvCxnSpPr>
        <p:spPr>
          <a:xfrm>
            <a:off x="303149" y="3872855"/>
            <a:ext cx="4580136" cy="2848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4" name="Google Shape;264;p26"/>
          <p:cNvSpPr/>
          <p:nvPr/>
        </p:nvSpPr>
        <p:spPr>
          <a:xfrm>
            <a:off x="144127" y="3408935"/>
            <a:ext cx="1130196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"/>
          <p:cNvSpPr/>
          <p:nvPr/>
        </p:nvSpPr>
        <p:spPr>
          <a:xfrm>
            <a:off x="144127" y="3408935"/>
            <a:ext cx="11898193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Although he was exhausted, the runner finished the race.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271" name="Google Shape;271;p27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72" name="Google Shape;27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3" name="Google Shape;27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 txBox="1"/>
          <p:nvPr/>
        </p:nvSpPr>
        <p:spPr>
          <a:xfrm>
            <a:off x="10221800" y="1027753"/>
            <a:ext cx="1988664" cy="203128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subordinate conjunction?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subordinate conjunction is it? Time, place, concession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6" name="Google Shape;276;p27"/>
          <p:cNvCxnSpPr/>
          <p:nvPr/>
        </p:nvCxnSpPr>
        <p:spPr>
          <a:xfrm>
            <a:off x="4955692" y="3832346"/>
            <a:ext cx="4528776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7" name="Google Shape;277;p27"/>
          <p:cNvCxnSpPr/>
          <p:nvPr/>
        </p:nvCxnSpPr>
        <p:spPr>
          <a:xfrm flipH="1" rot="10800000">
            <a:off x="303149" y="3832346"/>
            <a:ext cx="4385583" cy="40509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78" name="Google Shape;278;p27"/>
          <p:cNvSpPr/>
          <p:nvPr/>
        </p:nvSpPr>
        <p:spPr>
          <a:xfrm>
            <a:off x="144126" y="3408935"/>
            <a:ext cx="1567941" cy="463920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8"/>
          <p:cNvSpPr txBox="1"/>
          <p:nvPr>
            <p:ph idx="1" type="body"/>
          </p:nvPr>
        </p:nvSpPr>
        <p:spPr>
          <a:xfrm>
            <a:off x="64071" y="1282231"/>
            <a:ext cx="8863797" cy="32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000"/>
              <a:t>What sentences are complex?</a:t>
            </a:r>
            <a:endParaRPr/>
          </a:p>
        </p:txBody>
      </p:sp>
      <p:sp>
        <p:nvSpPr>
          <p:cNvPr id="284" name="Google Shape;284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8"/>
          <p:cNvSpPr txBox="1"/>
          <p:nvPr/>
        </p:nvSpPr>
        <p:spPr>
          <a:xfrm>
            <a:off x="10203336" y="917628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 subordinate conjunction in a complex sentence?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86" name="Google Shape;28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87" name="Google Shape;2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189845" y="1422459"/>
            <a:ext cx="9458287" cy="4832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the game was over, the team celebrated their victory.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weather was so nice so we decided to have a picnic.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band rehearsed every morning because they wanted to perform their best.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I love to eat spaghetti and cheese. 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89" name="Google Shape;28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0" name="Google Shape;29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1" name="Google Shape;291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2" name="Google Shape;292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93" name="Google Shape;29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804" y="171784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4" name="Google Shape;294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926" y="31644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5" name="Google Shape;295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926" y="431066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6" name="Google Shape;296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071" y="562963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97" name="Google Shape;297;p28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9054281" y="2189486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98" name="Google Shape;298;p28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 flipH="1" rot="10800000">
            <a:off x="9739853" y="3326783"/>
            <a:ext cx="350327" cy="34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99" name="Google Shape;299;p28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9648132" y="4625838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00" name="Google Shape;300;p28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 flipH="1" rot="10800000">
            <a:off x="9598742" y="5694375"/>
            <a:ext cx="350327" cy="3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8"/>
          <p:cNvSpPr txBox="1"/>
          <p:nvPr/>
        </p:nvSpPr>
        <p:spPr>
          <a:xfrm>
            <a:off x="1517049" y="6550223"/>
            <a:ext cx="8123986" cy="3077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Remember ‘so’ is a coordinating conjunction- so B is not an example of a complex sentence.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/>
          <p:nvPr/>
        </p:nvSpPr>
        <p:spPr>
          <a:xfrm>
            <a:off x="3210" y="377468"/>
            <a:ext cx="7010664" cy="101562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subordinate conjunction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independent clause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 dashes under the subordinate clause</a:t>
            </a:r>
            <a:endParaRPr/>
          </a:p>
        </p:txBody>
      </p:sp>
      <p:sp>
        <p:nvSpPr>
          <p:cNvPr id="307" name="Google Shape;307;p29"/>
          <p:cNvSpPr txBox="1"/>
          <p:nvPr/>
        </p:nvSpPr>
        <p:spPr>
          <a:xfrm>
            <a:off x="-1" y="-1"/>
            <a:ext cx="4539343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29"/>
          <p:cNvSpPr txBox="1"/>
          <p:nvPr/>
        </p:nvSpPr>
        <p:spPr>
          <a:xfrm>
            <a:off x="303149" y="1692613"/>
            <a:ext cx="8928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sentences based on themes, topics, knowledge units covered in class. Be sure they are COMPLEX sentences and not just simple sentences containing a phrase!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09" name="Google Shape;30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0" name="Google Shape;31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4740" y="10059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1" name="Google Shape;31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9"/>
          <p:cNvSpPr/>
          <p:nvPr/>
        </p:nvSpPr>
        <p:spPr>
          <a:xfrm>
            <a:off x="103095" y="2817400"/>
            <a:ext cx="11898193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While the wind was howling outside, the family sat by the fireplace and told stories. 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29"/>
          <p:cNvSpPr/>
          <p:nvPr/>
        </p:nvSpPr>
        <p:spPr>
          <a:xfrm>
            <a:off x="176573" y="4641820"/>
            <a:ext cx="11898193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Despite the cold weather, the skater practised on the rink for hours.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29"/>
          <p:cNvSpPr/>
          <p:nvPr/>
        </p:nvSpPr>
        <p:spPr>
          <a:xfrm>
            <a:off x="103095" y="6013850"/>
            <a:ext cx="11898193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employee worked diligently until the project was completed. </a:t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