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y="6858000" cx="12192000"/>
  <p:notesSz cx="6858000" cy="9144000"/>
  <p:embeddedFontLst>
    <p:embeddedFont>
      <p:font typeface="Quattrocento Sans"/>
      <p:regular r:id="rId22"/>
      <p:bold r:id="rId23"/>
      <p:italic r:id="rId24"/>
      <p:boldItalic r:id="rId25"/>
    </p:embeddedFont>
    <p:embeddedFont>
      <p:font typeface="Century Gothic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font" Target="fonts/QuattrocentoSans-regular.fntdata"/><Relationship Id="rId21" Type="http://schemas.openxmlformats.org/officeDocument/2006/relationships/slide" Target="slides/slide17.xml"/><Relationship Id="rId24" Type="http://schemas.openxmlformats.org/officeDocument/2006/relationships/font" Target="fonts/QuattrocentoSans-italic.fntdata"/><Relationship Id="rId23" Type="http://schemas.openxmlformats.org/officeDocument/2006/relationships/font" Target="fonts/QuattrocentoSans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CenturyGothic-regular.fntdata"/><Relationship Id="rId25" Type="http://schemas.openxmlformats.org/officeDocument/2006/relationships/font" Target="fonts/QuattrocentoSans-boldItalic.fntdata"/><Relationship Id="rId28" Type="http://schemas.openxmlformats.org/officeDocument/2006/relationships/font" Target="fonts/CenturyGothic-italic.fntdata"/><Relationship Id="rId27" Type="http://schemas.openxmlformats.org/officeDocument/2006/relationships/font" Target="fonts/CenturyGothic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CenturyGothic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7" name="Google Shape;87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1" name="Google Shape;111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4" name="Google Shape;134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5" name="Google Shape;145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3" name="Google Shape;163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9" name="Google Shape;179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1" name="Google Shape;201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7" name="Google Shape;217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4" name="Google Shape;234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1" name="Google Shape;251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5" name="Google Shape;265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0" name="Google Shape;280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5" name="Google Shape;295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0" name="Google Shape;310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5" name="Google Shape;325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ceptual Understanding">
  <p:cSld name="Conceptual Understanding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8" name="Google Shape;28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5" name="Google Shape;55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6" name="Google Shape;56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nceptual Understanding">
  <p:cSld name="1_Conceptual Understanding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  <a:defRPr b="0" i="0" sz="4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.png"/><Relationship Id="rId10" Type="http://schemas.openxmlformats.org/officeDocument/2006/relationships/image" Target="../media/image6.png"/><Relationship Id="rId13" Type="http://schemas.openxmlformats.org/officeDocument/2006/relationships/image" Target="../media/image3.png"/><Relationship Id="rId1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0.png"/><Relationship Id="rId9" Type="http://schemas.openxmlformats.org/officeDocument/2006/relationships/image" Target="../media/image8.png"/><Relationship Id="rId1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openxmlformats.org/officeDocument/2006/relationships/image" Target="../media/image15.png"/><Relationship Id="rId7" Type="http://schemas.openxmlformats.org/officeDocument/2006/relationships/image" Target="../media/image14.png"/><Relationship Id="rId8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18.png"/><Relationship Id="rId5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18.png"/><Relationship Id="rId5" Type="http://schemas.openxmlformats.org/officeDocument/2006/relationships/image" Target="../media/image5.png"/><Relationship Id="rId6" Type="http://schemas.openxmlformats.org/officeDocument/2006/relationships/image" Target="../media/image2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7.png"/><Relationship Id="rId4" Type="http://schemas.openxmlformats.org/officeDocument/2006/relationships/image" Target="../media/image10.png"/><Relationship Id="rId5" Type="http://schemas.openxmlformats.org/officeDocument/2006/relationships/image" Target="../media/image18.png"/><Relationship Id="rId6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Relationship Id="rId4" Type="http://schemas.openxmlformats.org/officeDocument/2006/relationships/image" Target="../media/image10.png"/><Relationship Id="rId5" Type="http://schemas.openxmlformats.org/officeDocument/2006/relationships/image" Target="../media/image18.png"/><Relationship Id="rId6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0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9" Type="http://schemas.openxmlformats.org/officeDocument/2006/relationships/image" Target="../media/image4.png"/><Relationship Id="rId5" Type="http://schemas.openxmlformats.org/officeDocument/2006/relationships/image" Target="../media/image21.jpg"/><Relationship Id="rId6" Type="http://schemas.openxmlformats.org/officeDocument/2006/relationships/image" Target="../media/image22.png"/><Relationship Id="rId7" Type="http://schemas.openxmlformats.org/officeDocument/2006/relationships/image" Target="../media/image15.png"/><Relationship Id="rId8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Relationship Id="rId4" Type="http://schemas.openxmlformats.org/officeDocument/2006/relationships/image" Target="../media/image2.png"/><Relationship Id="rId5" Type="http://schemas.openxmlformats.org/officeDocument/2006/relationships/image" Target="../media/image1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1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Relationship Id="rId4" Type="http://schemas.openxmlformats.org/officeDocument/2006/relationships/image" Target="../media/image2.png"/><Relationship Id="rId5" Type="http://schemas.openxmlformats.org/officeDocument/2006/relationships/image" Target="../media/image1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Relationship Id="rId4" Type="http://schemas.openxmlformats.org/officeDocument/2006/relationships/image" Target="../media/image2.png"/><Relationship Id="rId5" Type="http://schemas.openxmlformats.org/officeDocument/2006/relationships/image" Target="../media/image18.png"/><Relationship Id="rId6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Relationship Id="rId4" Type="http://schemas.openxmlformats.org/officeDocument/2006/relationships/image" Target="../media/image2.png"/><Relationship Id="rId5" Type="http://schemas.openxmlformats.org/officeDocument/2006/relationships/image" Target="../media/image18.png"/><Relationship Id="rId6" Type="http://schemas.openxmlformats.org/officeDocument/2006/relationships/image" Target="../media/image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Relationship Id="rId4" Type="http://schemas.openxmlformats.org/officeDocument/2006/relationships/image" Target="../media/image2.png"/><Relationship Id="rId5" Type="http://schemas.openxmlformats.org/officeDocument/2006/relationships/image" Target="../media/image18.png"/><Relationship Id="rId6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png"/><Relationship Id="rId4" Type="http://schemas.openxmlformats.org/officeDocument/2006/relationships/image" Target="../media/image2.png"/><Relationship Id="rId5" Type="http://schemas.openxmlformats.org/officeDocument/2006/relationships/image" Target="../media/image18.png"/><Relationship Id="rId6" Type="http://schemas.openxmlformats.org/officeDocument/2006/relationships/image" Target="../media/image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png"/><Relationship Id="rId4" Type="http://schemas.openxmlformats.org/officeDocument/2006/relationships/image" Target="../media/image2.png"/><Relationship Id="rId5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 txBox="1"/>
          <p:nvPr>
            <p:ph idx="1" type="subTitle"/>
          </p:nvPr>
        </p:nvSpPr>
        <p:spPr>
          <a:xfrm>
            <a:off x="1561323" y="1199073"/>
            <a:ext cx="9144000" cy="4839418"/>
          </a:xfrm>
          <a:prstGeom prst="rect">
            <a:avLst/>
          </a:prstGeom>
          <a:solidFill>
            <a:srgbClr val="00B05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AU" sz="2800"/>
              <a:t>Year: 3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AU" sz="2800"/>
              <a:t>Term: 2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AU" sz="2800"/>
              <a:t>Objective: </a:t>
            </a:r>
            <a:r>
              <a:rPr lang="en-AU" sz="2800"/>
              <a:t>Combine and punctuate sentences using coordinating conjunctions</a:t>
            </a:r>
            <a:endParaRPr b="1" sz="28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AU" sz="2800"/>
              <a:t>Author: </a:t>
            </a:r>
            <a:r>
              <a:rPr lang="en-AU" sz="2800"/>
              <a:t>Stephanie Le Lievre</a:t>
            </a:r>
            <a:endParaRPr sz="2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con&#10;&#10;Description automatically generated" id="89" name="Google Shape;89;p1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32839" y="4874453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90" name="Google Shape;90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99121" y="428456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1" name="Google Shape;91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94065" y="563272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92" name="Google Shape;92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5322" y="238996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3" name="Google Shape;93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389400" y="238996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4" name="Google Shape;94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15322" y="306404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5" name="Google Shape;95;p1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389400" y="304993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85384" y="561802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7" name="Google Shape;97;p1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85384" y="4929837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8" name="Google Shape;98;p1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299121" y="360447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9" name="Google Shape;99;p15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4294064" y="4958647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5"/>
          <p:cNvSpPr txBox="1"/>
          <p:nvPr/>
        </p:nvSpPr>
        <p:spPr>
          <a:xfrm>
            <a:off x="1999476" y="2617597"/>
            <a:ext cx="1525356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Multiple Choice 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1" name="Google Shape;101;p15"/>
          <p:cNvSpPr txBox="1"/>
          <p:nvPr/>
        </p:nvSpPr>
        <p:spPr>
          <a:xfrm>
            <a:off x="1026266" y="5381944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Vote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2" name="Google Shape;102;p15"/>
          <p:cNvSpPr txBox="1"/>
          <p:nvPr/>
        </p:nvSpPr>
        <p:spPr>
          <a:xfrm>
            <a:off x="5005000" y="3782559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Pair Share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3" name="Google Shape;103;p15"/>
          <p:cNvSpPr txBox="1"/>
          <p:nvPr/>
        </p:nvSpPr>
        <p:spPr>
          <a:xfrm>
            <a:off x="5005000" y="4447989"/>
            <a:ext cx="2630530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Pick a Stick/Answer (non-volunteer)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4" name="Google Shape;104;p15"/>
          <p:cNvSpPr txBox="1"/>
          <p:nvPr/>
        </p:nvSpPr>
        <p:spPr>
          <a:xfrm>
            <a:off x="5005000" y="5113419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5" name="Google Shape;105;p15"/>
          <p:cNvSpPr txBox="1"/>
          <p:nvPr/>
        </p:nvSpPr>
        <p:spPr>
          <a:xfrm>
            <a:off x="5005000" y="5787509"/>
            <a:ext cx="2485458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 Your Workbook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6" name="Google Shape;106;p15"/>
          <p:cNvSpPr txBox="1"/>
          <p:nvPr/>
        </p:nvSpPr>
        <p:spPr>
          <a:xfrm>
            <a:off x="9834568" y="5527738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Icon&#10;&#10;Description automatically generated" id="107" name="Google Shape;107;p15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0391324" y="3607995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5"/>
          <p:cNvSpPr txBox="1"/>
          <p:nvPr/>
        </p:nvSpPr>
        <p:spPr>
          <a:xfrm>
            <a:off x="9866214" y="4295514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Track with me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6"/>
          <p:cNvSpPr txBox="1"/>
          <p:nvPr/>
        </p:nvSpPr>
        <p:spPr>
          <a:xfrm>
            <a:off x="923925" y="2190750"/>
            <a:ext cx="10553700" cy="954067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785" algn="ctr" dir="3180000" dist="33020">
              <a:srgbClr val="000000">
                <a:alpha val="29411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are learning to combine and punctuate sentences using coordinating conjunctions.</a:t>
            </a:r>
            <a:endParaRPr b="0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4" name="Google Shape;114;p16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Learning Objective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con&#10;&#10;Description automatically generated" id="115" name="Google Shape;115;p1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61364" y="184665"/>
            <a:ext cx="674079" cy="674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21" name="Google Shape;121;p17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122" name="Google Shape;12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23" name="Google Shape;123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24" name="Google Shape;124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7"/>
          <p:cNvSpPr/>
          <p:nvPr/>
        </p:nvSpPr>
        <p:spPr>
          <a:xfrm>
            <a:off x="154907" y="1083340"/>
            <a:ext cx="8948271" cy="5355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independent clause is part of a sentence that has a subject and a verb and can be a stand alone sentence.</a:t>
            </a:r>
            <a:endParaRPr b="0" i="0" sz="1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6" name="Google Shape;126;p17"/>
          <p:cNvSpPr/>
          <p:nvPr/>
        </p:nvSpPr>
        <p:spPr>
          <a:xfrm>
            <a:off x="154907" y="471618"/>
            <a:ext cx="9150060" cy="5355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225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▪"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compound sentence is made up of two independent clauses joined with a coordinating conjunction.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7"/>
          <p:cNvSpPr txBox="1"/>
          <p:nvPr/>
        </p:nvSpPr>
        <p:spPr>
          <a:xfrm>
            <a:off x="514350" y="2721225"/>
            <a:ext cx="10764203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3200" u="sng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left early for school</a:t>
            </a:r>
            <a:r>
              <a:rPr b="0" i="0" lang="en-AU" sz="32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so </a:t>
            </a:r>
            <a:r>
              <a:rPr b="0" i="0" lang="en-AU" sz="3200" u="sng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that we could finish our homework.</a:t>
            </a:r>
            <a:endParaRPr/>
          </a:p>
        </p:txBody>
      </p:sp>
      <p:sp>
        <p:nvSpPr>
          <p:cNvPr id="128" name="Google Shape;128;p17"/>
          <p:cNvSpPr txBox="1"/>
          <p:nvPr/>
        </p:nvSpPr>
        <p:spPr>
          <a:xfrm>
            <a:off x="3771900" y="5183625"/>
            <a:ext cx="4131129" cy="101566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 both of these sentences, the independent clauses are underlined. </a:t>
            </a:r>
            <a:endParaRPr b="0" i="0" sz="20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9" name="Google Shape;129;p17"/>
          <p:cNvSpPr txBox="1"/>
          <p:nvPr/>
        </p:nvSpPr>
        <p:spPr>
          <a:xfrm>
            <a:off x="10181939" y="1250631"/>
            <a:ext cx="1988664" cy="1600398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are the clauses independent?</a:t>
            </a:r>
            <a:endParaRPr/>
          </a:p>
          <a:p>
            <a:pPr indent="-285750" lvl="1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separating the clauses?</a:t>
            </a:r>
            <a:endParaRPr/>
          </a:p>
        </p:txBody>
      </p:sp>
      <p:sp>
        <p:nvSpPr>
          <p:cNvPr id="130" name="Google Shape;130;p17"/>
          <p:cNvSpPr/>
          <p:nvPr/>
        </p:nvSpPr>
        <p:spPr>
          <a:xfrm>
            <a:off x="69811" y="1724567"/>
            <a:ext cx="8633318" cy="3139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225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▪"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Coordinating conjunctions are </a:t>
            </a:r>
            <a:r>
              <a:rPr b="1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</a:t>
            </a: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or, </a:t>
            </a:r>
            <a:r>
              <a:rPr b="1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</a:t>
            </a: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nd, </a:t>
            </a:r>
            <a:r>
              <a:rPr b="1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</a:t>
            </a: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or, </a:t>
            </a:r>
            <a:r>
              <a:rPr b="1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</a:t>
            </a: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ut, </a:t>
            </a:r>
            <a:r>
              <a:rPr b="1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</a:t>
            </a: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r, </a:t>
            </a:r>
            <a:r>
              <a:rPr b="1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</a:t>
            </a: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et, </a:t>
            </a:r>
            <a:r>
              <a:rPr b="1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</a:t>
            </a: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 (</a:t>
            </a:r>
            <a:r>
              <a:rPr b="1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FANBOYS</a:t>
            </a: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).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7"/>
          <p:cNvSpPr txBox="1"/>
          <p:nvPr/>
        </p:nvSpPr>
        <p:spPr>
          <a:xfrm>
            <a:off x="514349" y="3982221"/>
            <a:ext cx="1076420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3200" u="sng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was so hungry</a:t>
            </a:r>
            <a:r>
              <a:rPr b="0" i="0" lang="en-AU" sz="32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but </a:t>
            </a:r>
            <a:r>
              <a:rPr b="0" i="0" lang="en-AU" sz="3200" u="sng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there wasn’t any food left.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8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</p:txBody>
      </p:sp>
      <p:sp>
        <p:nvSpPr>
          <p:cNvPr id="137" name="Google Shape;137;p18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138" name="Google Shape;13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39" name="Google Shape;139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40" name="Google Shape;140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8"/>
          <p:cNvSpPr/>
          <p:nvPr/>
        </p:nvSpPr>
        <p:spPr>
          <a:xfrm>
            <a:off x="69811" y="785253"/>
            <a:ext cx="8633318" cy="3139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225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▪"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Coordinating conjunctions are </a:t>
            </a:r>
            <a:r>
              <a:rPr b="1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</a:t>
            </a: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or, </a:t>
            </a:r>
            <a:r>
              <a:rPr b="1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</a:t>
            </a: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nd, </a:t>
            </a:r>
            <a:r>
              <a:rPr b="1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</a:t>
            </a: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or, </a:t>
            </a:r>
            <a:r>
              <a:rPr b="1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</a:t>
            </a: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ut, </a:t>
            </a:r>
            <a:r>
              <a:rPr b="1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</a:t>
            </a: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r, </a:t>
            </a:r>
            <a:r>
              <a:rPr b="1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</a:t>
            </a: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et, </a:t>
            </a:r>
            <a:r>
              <a:rPr b="1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</a:t>
            </a: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 (</a:t>
            </a:r>
            <a:r>
              <a:rPr b="1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FANBOYS</a:t>
            </a: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).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" name="Google Shape;142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179863" y="1581694"/>
            <a:ext cx="7164755" cy="50890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9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48" name="Google Shape;148;p19"/>
          <p:cNvSpPr txBox="1"/>
          <p:nvPr/>
        </p:nvSpPr>
        <p:spPr>
          <a:xfrm>
            <a:off x="197455" y="2236856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1. </a:t>
            </a:r>
            <a:r>
              <a:rPr b="0" i="0" lang="en-AU" sz="20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Mary dropped the glass, </a:t>
            </a: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 </a:t>
            </a:r>
            <a:r>
              <a:rPr b="0" i="0" lang="en-AU" sz="20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she needed to find a broom</a:t>
            </a: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9" name="Google Shape;149;p19"/>
          <p:cNvSpPr txBox="1"/>
          <p:nvPr/>
        </p:nvSpPr>
        <p:spPr>
          <a:xfrm>
            <a:off x="215867" y="3033600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2. </a:t>
            </a:r>
            <a:r>
              <a:rPr b="0" i="0" lang="en-AU" sz="20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love dogs, </a:t>
            </a: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but</a:t>
            </a:r>
            <a:r>
              <a:rPr b="0" i="0" lang="en-AU" sz="20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I can’t stand cats</a:t>
            </a: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0" name="Google Shape;150;p19"/>
          <p:cNvSpPr txBox="1"/>
          <p:nvPr/>
        </p:nvSpPr>
        <p:spPr>
          <a:xfrm>
            <a:off x="215867" y="3712844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3. </a:t>
            </a:r>
            <a:r>
              <a:rPr b="0" i="0" lang="en-AU" sz="20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Adam went to soccer practice, </a:t>
            </a: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and </a:t>
            </a:r>
            <a:r>
              <a:rPr b="0" i="0" lang="en-AU" sz="20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Lucy went to swimming lessons.</a:t>
            </a:r>
            <a:endParaRPr b="0" i="0" sz="2000" u="sng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51" name="Google Shape;151;p19"/>
          <p:cNvGrpSpPr/>
          <p:nvPr/>
        </p:nvGrpSpPr>
        <p:grpSpPr>
          <a:xfrm>
            <a:off x="215867" y="1250631"/>
            <a:ext cx="6323275" cy="762661"/>
            <a:chOff x="215867" y="1250631"/>
            <a:chExt cx="6323275" cy="762661"/>
          </a:xfrm>
        </p:grpSpPr>
        <p:sp>
          <p:nvSpPr>
            <p:cNvPr id="152" name="Google Shape;152;p19"/>
            <p:cNvSpPr/>
            <p:nvPr/>
          </p:nvSpPr>
          <p:spPr>
            <a:xfrm>
              <a:off x="215867" y="1250631"/>
              <a:ext cx="5744061" cy="4616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en-AU" sz="2400" u="none" cap="none" strike="noStrike">
                  <a:solidFill>
                    <a:srgbClr val="00B05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Examples of compound sentences: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https://cdn3.vectorstock.com/i/1000x1000/77/52/yes-tick-icon-vector-22957752.jpg" id="153" name="Google Shape;153;p19"/>
            <p:cNvPicPr preferRelativeResize="0"/>
            <p:nvPr/>
          </p:nvPicPr>
          <p:blipFill rotWithShape="1">
            <a:blip r:embed="rId3">
              <a:alphaModFix/>
            </a:blip>
            <a:srcRect b="10582" l="0" r="0" t="0"/>
            <a:stretch/>
          </p:blipFill>
          <p:spPr>
            <a:xfrm>
              <a:off x="5701272" y="1392203"/>
              <a:ext cx="837870" cy="62108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4" name="Google Shape;154;p19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9"/>
          <p:cNvSpPr txBox="1"/>
          <p:nvPr/>
        </p:nvSpPr>
        <p:spPr>
          <a:xfrm>
            <a:off x="10207200" y="1079579"/>
            <a:ext cx="1988664" cy="181584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Coordinating conjunction? 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this an example of a compound sentence?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156" name="Google Shape;156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57" name="Google Shape;157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58" name="Google Shape;158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9"/>
          <p:cNvSpPr txBox="1"/>
          <p:nvPr/>
        </p:nvSpPr>
        <p:spPr>
          <a:xfrm>
            <a:off x="185387" y="4426926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4.</a:t>
            </a: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0" i="0" lang="en-AU" sz="20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Should I go to the movies with Alex</a:t>
            </a: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or </a:t>
            </a:r>
            <a:r>
              <a:rPr b="0" i="0" lang="en-AU" sz="20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should I stay home</a:t>
            </a: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?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0" name="Google Shape;160;p19"/>
          <p:cNvSpPr txBox="1"/>
          <p:nvPr/>
        </p:nvSpPr>
        <p:spPr>
          <a:xfrm>
            <a:off x="3771900" y="5183625"/>
            <a:ext cx="4131129" cy="101566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 all of these sentences, the independent clauses are underlined. </a:t>
            </a:r>
            <a:endParaRPr b="0" i="0" sz="20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0"/>
          <p:cNvSpPr txBox="1"/>
          <p:nvPr/>
        </p:nvSpPr>
        <p:spPr>
          <a:xfrm>
            <a:off x="240003" y="1928378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1. </a:t>
            </a: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Kim and John like to play chess.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6" name="Google Shape;166;p20"/>
          <p:cNvSpPr txBox="1"/>
          <p:nvPr/>
        </p:nvSpPr>
        <p:spPr>
          <a:xfrm>
            <a:off x="258597" y="4517699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2. </a:t>
            </a: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Math is my favourite subject because I’m very good at it. 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7" name="Google Shape;167;p20"/>
          <p:cNvSpPr txBox="1"/>
          <p:nvPr/>
        </p:nvSpPr>
        <p:spPr>
          <a:xfrm>
            <a:off x="258597" y="3338207"/>
            <a:ext cx="10627658" cy="64629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AU" sz="1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This sentence only contains one independent clause. The ‘and’ is separating subjects (Kim and John)- not clauses.   </a:t>
            </a:r>
            <a:endParaRPr b="0" i="0" sz="18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8" name="Google Shape;168;p20"/>
          <p:cNvSpPr txBox="1"/>
          <p:nvPr/>
        </p:nvSpPr>
        <p:spPr>
          <a:xfrm>
            <a:off x="570010" y="5595146"/>
            <a:ext cx="10627658" cy="64629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AU" sz="1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This sentence contains a subordinating conjunction- ‘because’ isn’t a coordinating conjunction. </a:t>
            </a:r>
            <a:endParaRPr b="0" i="0" sz="18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69" name="Google Shape;169;p20"/>
          <p:cNvGrpSpPr/>
          <p:nvPr/>
        </p:nvGrpSpPr>
        <p:grpSpPr>
          <a:xfrm>
            <a:off x="171144" y="859329"/>
            <a:ext cx="4458959" cy="784725"/>
            <a:chOff x="171144" y="859329"/>
            <a:chExt cx="4458959" cy="784725"/>
          </a:xfrm>
        </p:grpSpPr>
        <p:sp>
          <p:nvSpPr>
            <p:cNvPr id="170" name="Google Shape;170;p20"/>
            <p:cNvSpPr/>
            <p:nvPr/>
          </p:nvSpPr>
          <p:spPr>
            <a:xfrm>
              <a:off x="171144" y="1020860"/>
              <a:ext cx="2592668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en-AU" sz="2400" u="none" cap="none" strike="noStrike">
                  <a:solidFill>
                    <a:srgbClr val="FF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Non-Examples: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See the source image" id="171" name="Google Shape;171;p20"/>
            <p:cNvPicPr preferRelativeResize="0"/>
            <p:nvPr/>
          </p:nvPicPr>
          <p:blipFill rotWithShape="1">
            <a:blip r:embed="rId3">
              <a:alphaModFix/>
            </a:blip>
            <a:srcRect b="0" l="50750" r="0" t="0"/>
            <a:stretch/>
          </p:blipFill>
          <p:spPr>
            <a:xfrm>
              <a:off x="3772853" y="859329"/>
              <a:ext cx="857250" cy="7847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2" name="Google Shape;172;p20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0"/>
          <p:cNvSpPr txBox="1"/>
          <p:nvPr/>
        </p:nvSpPr>
        <p:spPr>
          <a:xfrm>
            <a:off x="10203336" y="1141144"/>
            <a:ext cx="1988664" cy="1877437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this not an example of a subordinate conjunction used in a complex sentence?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174" name="Google Shape;174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75" name="Google Shape;175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76" name="Google Shape;176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86282" y="142360"/>
            <a:ext cx="693813" cy="6791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1"/>
          <p:cNvSpPr txBox="1"/>
          <p:nvPr>
            <p:ph idx="1" type="body"/>
          </p:nvPr>
        </p:nvSpPr>
        <p:spPr>
          <a:xfrm>
            <a:off x="64071" y="1282231"/>
            <a:ext cx="8863797" cy="3280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AU" sz="2000"/>
              <a:t>What sentences are compound?</a:t>
            </a:r>
            <a:endParaRPr/>
          </a:p>
        </p:txBody>
      </p:sp>
      <p:sp>
        <p:nvSpPr>
          <p:cNvPr id="182" name="Google Shape;182;p21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Hinge Point Question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21"/>
          <p:cNvSpPr txBox="1"/>
          <p:nvPr/>
        </p:nvSpPr>
        <p:spPr>
          <a:xfrm>
            <a:off x="10203336" y="917628"/>
            <a:ext cx="1988664" cy="116951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it/ isn’t it a an example of a compound sentence?</a:t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184" name="Google Shape;18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90845" y="89736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185" name="Google Shape;185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976594" y="89736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1"/>
          <p:cNvSpPr/>
          <p:nvPr/>
        </p:nvSpPr>
        <p:spPr>
          <a:xfrm>
            <a:off x="189845" y="1446244"/>
            <a:ext cx="9458287" cy="39702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33333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5143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lphaLcParenR"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I love eating fish and chips.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5143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lphaLcParenR"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Rod went to the shops, but he forgot his wallet.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5143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lphaLcParenR"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Stacey will go to university after she finishes school.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5143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lphaLcParenR"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forgot my umbrella, so I had to borrow someone else’s. </a:t>
            </a:r>
            <a:endParaRPr b="0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https://cdn3.vectorstock.com/i/1000x1000/77/52/yes-tick-icon-vector-22957752.jpg" id="187" name="Google Shape;187;p21"/>
          <p:cNvPicPr preferRelativeResize="0"/>
          <p:nvPr/>
        </p:nvPicPr>
        <p:blipFill rotWithShape="1">
          <a:blip r:embed="rId5">
            <a:alphaModFix/>
          </a:blip>
          <a:srcRect b="10582" l="0" r="0" t="0"/>
          <a:stretch/>
        </p:blipFill>
        <p:spPr>
          <a:xfrm>
            <a:off x="9054281" y="2813851"/>
            <a:ext cx="395901" cy="2934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e the source image" id="188" name="Google Shape;188;p21"/>
          <p:cNvPicPr preferRelativeResize="0"/>
          <p:nvPr/>
        </p:nvPicPr>
        <p:blipFill rotWithShape="1">
          <a:blip r:embed="rId6">
            <a:alphaModFix/>
          </a:blip>
          <a:srcRect b="0" l="50750" r="0" t="0"/>
          <a:stretch/>
        </p:blipFill>
        <p:spPr>
          <a:xfrm>
            <a:off x="9736122" y="3607379"/>
            <a:ext cx="350327" cy="3206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e the source image" id="189" name="Google Shape;189;p21"/>
          <p:cNvPicPr preferRelativeResize="0"/>
          <p:nvPr/>
        </p:nvPicPr>
        <p:blipFill rotWithShape="1">
          <a:blip r:embed="rId6">
            <a:alphaModFix/>
          </a:blip>
          <a:srcRect b="0" l="50750" r="0" t="0"/>
          <a:stretch/>
        </p:blipFill>
        <p:spPr>
          <a:xfrm>
            <a:off x="5695551" y="2054886"/>
            <a:ext cx="350327" cy="3206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cdn3.vectorstock.com/i/1000x1000/77/52/yes-tick-icon-vector-22957752.jpg" id="190" name="Google Shape;190;p21"/>
          <p:cNvPicPr preferRelativeResize="0"/>
          <p:nvPr/>
        </p:nvPicPr>
        <p:blipFill rotWithShape="1">
          <a:blip r:embed="rId5">
            <a:alphaModFix/>
          </a:blip>
          <a:srcRect b="10582" l="0" r="0" t="0"/>
          <a:stretch/>
        </p:blipFill>
        <p:spPr>
          <a:xfrm>
            <a:off x="9450182" y="4719362"/>
            <a:ext cx="395901" cy="2934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191" name="Google Shape;191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744772" y="204651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92" name="Google Shape;192;p2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418850" y="204651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93" name="Google Shape;193;p2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744772" y="87872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94" name="Google Shape;194;p2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418850" y="86461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195" name="Google Shape;195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29804" y="1717847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96" name="Google Shape;196;p2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1855" y="2758557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97" name="Google Shape;197;p2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01855" y="3567184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98" name="Google Shape;198;p2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94751" y="4386515"/>
            <a:ext cx="674078" cy="674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2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I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22"/>
          <p:cNvSpPr/>
          <p:nvPr/>
        </p:nvSpPr>
        <p:spPr>
          <a:xfrm>
            <a:off x="105304" y="563795"/>
            <a:ext cx="6538092" cy="70784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Insert the coordinating conjunction into the compound sentence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22"/>
          <p:cNvSpPr txBox="1"/>
          <p:nvPr/>
        </p:nvSpPr>
        <p:spPr>
          <a:xfrm>
            <a:off x="10203336" y="821718"/>
            <a:ext cx="1988664" cy="1384954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What’s the coordinating conjunction?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that the best fit?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206" name="Google Shape;206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07" name="Google Shape;207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55685" y="6914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08" name="Google Shape;208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2359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2"/>
          <p:cNvSpPr txBox="1"/>
          <p:nvPr/>
        </p:nvSpPr>
        <p:spPr>
          <a:xfrm>
            <a:off x="289401" y="2190475"/>
            <a:ext cx="11441448" cy="5847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Blue is usually my favourite colour, ______ I love red roses. </a:t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0" name="Google Shape;210;p22"/>
          <p:cNvSpPr txBox="1"/>
          <p:nvPr/>
        </p:nvSpPr>
        <p:spPr>
          <a:xfrm>
            <a:off x="0" y="3772045"/>
            <a:ext cx="2449286" cy="523220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and</a:t>
            </a:r>
            <a:endParaRPr b="0" i="0" sz="2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1" name="Google Shape;211;p22"/>
          <p:cNvSpPr txBox="1"/>
          <p:nvPr/>
        </p:nvSpPr>
        <p:spPr>
          <a:xfrm>
            <a:off x="289401" y="5055075"/>
            <a:ext cx="11902599" cy="5847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Blue is usually my favourite colour, </a:t>
            </a:r>
            <a:r>
              <a:rPr b="1" i="0" lang="en-AU" sz="3200" u="sng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but</a:t>
            </a:r>
            <a:r>
              <a:rPr b="1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I love red roses.</a:t>
            </a:r>
            <a:endParaRPr b="1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2" name="Google Shape;212;p22"/>
          <p:cNvSpPr txBox="1"/>
          <p:nvPr/>
        </p:nvSpPr>
        <p:spPr>
          <a:xfrm>
            <a:off x="2911928" y="3761126"/>
            <a:ext cx="2449286" cy="523220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but</a:t>
            </a:r>
            <a:endParaRPr b="0" i="0" sz="2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3" name="Google Shape;213;p22"/>
          <p:cNvSpPr txBox="1"/>
          <p:nvPr/>
        </p:nvSpPr>
        <p:spPr>
          <a:xfrm>
            <a:off x="5823857" y="3761126"/>
            <a:ext cx="2449286" cy="523220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</a:t>
            </a:r>
            <a:endParaRPr b="0" i="0" sz="2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4" name="Google Shape;214;p22"/>
          <p:cNvSpPr txBox="1"/>
          <p:nvPr/>
        </p:nvSpPr>
        <p:spPr>
          <a:xfrm>
            <a:off x="8735786" y="3758516"/>
            <a:ext cx="2449286" cy="523220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or</a:t>
            </a:r>
            <a:endParaRPr b="0" i="0" sz="2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3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220" name="Google Shape;220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21" name="Google Shape;221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3589" y="99539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22" name="Google Shape;222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58342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23" name="Google Shape;223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19969" y="81393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3"/>
          <p:cNvSpPr txBox="1"/>
          <p:nvPr/>
        </p:nvSpPr>
        <p:spPr>
          <a:xfrm>
            <a:off x="289401" y="2360540"/>
            <a:ext cx="11441448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Ethan was late for school, _____ he got a detention.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5" name="Google Shape;225;p23"/>
          <p:cNvSpPr txBox="1"/>
          <p:nvPr/>
        </p:nvSpPr>
        <p:spPr>
          <a:xfrm>
            <a:off x="0" y="3772045"/>
            <a:ext cx="2449286" cy="523220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and</a:t>
            </a:r>
            <a:endParaRPr b="0" i="0" sz="2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6" name="Google Shape;226;p23"/>
          <p:cNvSpPr txBox="1"/>
          <p:nvPr/>
        </p:nvSpPr>
        <p:spPr>
          <a:xfrm>
            <a:off x="2911928" y="3761126"/>
            <a:ext cx="2449286" cy="523220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but</a:t>
            </a:r>
            <a:endParaRPr b="0" i="0" sz="2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7" name="Google Shape;227;p23"/>
          <p:cNvSpPr txBox="1"/>
          <p:nvPr/>
        </p:nvSpPr>
        <p:spPr>
          <a:xfrm>
            <a:off x="5823857" y="3761126"/>
            <a:ext cx="2449286" cy="523220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</a:t>
            </a:r>
            <a:endParaRPr b="0" i="0" sz="2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8" name="Google Shape;228;p23"/>
          <p:cNvSpPr txBox="1"/>
          <p:nvPr/>
        </p:nvSpPr>
        <p:spPr>
          <a:xfrm>
            <a:off x="8735786" y="3758516"/>
            <a:ext cx="2449286" cy="523220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or</a:t>
            </a:r>
            <a:endParaRPr b="0" i="0" sz="2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9" name="Google Shape;229;p23"/>
          <p:cNvSpPr txBox="1"/>
          <p:nvPr/>
        </p:nvSpPr>
        <p:spPr>
          <a:xfrm>
            <a:off x="289401" y="5055075"/>
            <a:ext cx="11902599" cy="5847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Ethan was late for school, </a:t>
            </a:r>
            <a:r>
              <a:rPr b="1" i="0" lang="en-AU" sz="3200" u="sng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</a:t>
            </a:r>
            <a:r>
              <a:rPr b="1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he got a detention.  </a:t>
            </a:r>
            <a:endParaRPr b="1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0" name="Google Shape;230;p23"/>
          <p:cNvSpPr txBox="1"/>
          <p:nvPr/>
        </p:nvSpPr>
        <p:spPr>
          <a:xfrm>
            <a:off x="10203336" y="821718"/>
            <a:ext cx="1988664" cy="1384954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What’s the coordinating conjunction?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that the best fit?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1" name="Google Shape;231;p23"/>
          <p:cNvSpPr/>
          <p:nvPr/>
        </p:nvSpPr>
        <p:spPr>
          <a:xfrm>
            <a:off x="105304" y="563795"/>
            <a:ext cx="6538092" cy="70784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Insert the coordinating conjunction into the compound sentence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4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237" name="Google Shape;23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38" name="Google Shape;238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3589" y="99539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39" name="Google Shape;239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58342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40" name="Google Shape;240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19969" y="81393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4"/>
          <p:cNvSpPr txBox="1"/>
          <p:nvPr/>
        </p:nvSpPr>
        <p:spPr>
          <a:xfrm>
            <a:off x="289401" y="2360540"/>
            <a:ext cx="11441448" cy="15696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trees fell, _________ the lumberjack stripped the branches from its trunk.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2" name="Google Shape;242;p24"/>
          <p:cNvSpPr txBox="1"/>
          <p:nvPr/>
        </p:nvSpPr>
        <p:spPr>
          <a:xfrm>
            <a:off x="0" y="3772045"/>
            <a:ext cx="2449286" cy="523220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and</a:t>
            </a:r>
            <a:endParaRPr b="0" i="0" sz="2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3" name="Google Shape;243;p24"/>
          <p:cNvSpPr txBox="1"/>
          <p:nvPr/>
        </p:nvSpPr>
        <p:spPr>
          <a:xfrm>
            <a:off x="2911928" y="3761126"/>
            <a:ext cx="2449286" cy="523220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but</a:t>
            </a:r>
            <a:endParaRPr b="0" i="0" sz="2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4" name="Google Shape;244;p24"/>
          <p:cNvSpPr txBox="1"/>
          <p:nvPr/>
        </p:nvSpPr>
        <p:spPr>
          <a:xfrm>
            <a:off x="5823857" y="3761126"/>
            <a:ext cx="2449286" cy="523220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</a:t>
            </a:r>
            <a:endParaRPr b="0" i="0" sz="2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5" name="Google Shape;245;p24"/>
          <p:cNvSpPr txBox="1"/>
          <p:nvPr/>
        </p:nvSpPr>
        <p:spPr>
          <a:xfrm>
            <a:off x="8735786" y="3758516"/>
            <a:ext cx="2449286" cy="523220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or</a:t>
            </a:r>
            <a:endParaRPr b="0" i="0" sz="2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6" name="Google Shape;246;p24"/>
          <p:cNvSpPr txBox="1"/>
          <p:nvPr/>
        </p:nvSpPr>
        <p:spPr>
          <a:xfrm>
            <a:off x="289401" y="5055075"/>
            <a:ext cx="11902599" cy="10771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trees fell, </a:t>
            </a:r>
            <a:r>
              <a:rPr b="1" i="0" lang="en-AU" sz="3200" u="sng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and</a:t>
            </a:r>
            <a:r>
              <a:rPr b="1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the lumberjack stripped the branches from its trunk.</a:t>
            </a:r>
            <a:endParaRPr b="1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7" name="Google Shape;247;p24"/>
          <p:cNvSpPr txBox="1"/>
          <p:nvPr/>
        </p:nvSpPr>
        <p:spPr>
          <a:xfrm>
            <a:off x="10203336" y="821718"/>
            <a:ext cx="1988664" cy="1384954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What’s the coordinating conjunction?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that the best fit?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8" name="Google Shape;248;p24"/>
          <p:cNvSpPr/>
          <p:nvPr/>
        </p:nvSpPr>
        <p:spPr>
          <a:xfrm>
            <a:off x="105304" y="563795"/>
            <a:ext cx="6538092" cy="70784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Insert the coordinating conjunction into the compound sentence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5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I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254" name="Google Shape;25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55" name="Google Shape;25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25785" y="98357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56" name="Google Shape;256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487412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25"/>
          <p:cNvSpPr/>
          <p:nvPr/>
        </p:nvSpPr>
        <p:spPr>
          <a:xfrm>
            <a:off x="105303" y="563795"/>
            <a:ext cx="7111925" cy="1015622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Combine these sentences using an appropriate coordinating conjunction  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Fix the punctuation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8" name="Google Shape;258;p25"/>
          <p:cNvSpPr txBox="1"/>
          <p:nvPr/>
        </p:nvSpPr>
        <p:spPr>
          <a:xfrm>
            <a:off x="233223" y="2525828"/>
            <a:ext cx="6696204" cy="584775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Mary loves spaghetti.</a:t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9" name="Google Shape;259;p25"/>
          <p:cNvSpPr txBox="1"/>
          <p:nvPr/>
        </p:nvSpPr>
        <p:spPr>
          <a:xfrm>
            <a:off x="214842" y="3527269"/>
            <a:ext cx="6732965" cy="584775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Mary doesn’t like pizza.</a:t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0" name="Google Shape;260;p25"/>
          <p:cNvSpPr/>
          <p:nvPr/>
        </p:nvSpPr>
        <p:spPr>
          <a:xfrm>
            <a:off x="251604" y="5113487"/>
            <a:ext cx="946445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Mary loves spaghetti, </a:t>
            </a:r>
            <a:r>
              <a:rPr b="1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but</a:t>
            </a: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she don’t love pizza. </a:t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1" name="Google Shape;261;p25"/>
          <p:cNvSpPr txBox="1"/>
          <p:nvPr/>
        </p:nvSpPr>
        <p:spPr>
          <a:xfrm>
            <a:off x="10203336" y="821718"/>
            <a:ext cx="1988664" cy="1384954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this conjunction the best fit?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did I use a pronoun (she)?</a:t>
            </a:r>
            <a:endParaRPr/>
          </a:p>
        </p:txBody>
      </p:sp>
      <p:cxnSp>
        <p:nvCxnSpPr>
          <p:cNvPr id="262" name="Google Shape;262;p25"/>
          <p:cNvCxnSpPr/>
          <p:nvPr/>
        </p:nvCxnSpPr>
        <p:spPr>
          <a:xfrm flipH="1" rot="10800000">
            <a:off x="351064" y="3453493"/>
            <a:ext cx="824593" cy="751114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6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26"/>
          <p:cNvSpPr txBox="1"/>
          <p:nvPr/>
        </p:nvSpPr>
        <p:spPr>
          <a:xfrm>
            <a:off x="251604" y="2544362"/>
            <a:ext cx="6696204" cy="584775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James forgot his toothbrush.</a:t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9" name="Google Shape;269;p26"/>
          <p:cNvSpPr txBox="1"/>
          <p:nvPr/>
        </p:nvSpPr>
        <p:spPr>
          <a:xfrm>
            <a:off x="214843" y="3408283"/>
            <a:ext cx="6732965" cy="584775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James has to buy a new one.</a:t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0" name="Google Shape;270;p26"/>
          <p:cNvSpPr/>
          <p:nvPr/>
        </p:nvSpPr>
        <p:spPr>
          <a:xfrm>
            <a:off x="251604" y="5113487"/>
            <a:ext cx="1150988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James forgot his toothbrush, </a:t>
            </a:r>
            <a:r>
              <a:rPr b="1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</a:t>
            </a: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he has to buy a new one.</a:t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1" name="Google Shape;271;p26"/>
          <p:cNvSpPr txBox="1"/>
          <p:nvPr/>
        </p:nvSpPr>
        <p:spPr>
          <a:xfrm>
            <a:off x="10203336" y="821718"/>
            <a:ext cx="1988664" cy="1384954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did you choose that conjunction?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pronoun did you add?</a:t>
            </a:r>
            <a:endParaRPr/>
          </a:p>
        </p:txBody>
      </p:sp>
      <p:pic>
        <p:nvPicPr>
          <p:cNvPr descr="Logo, icon&#10;&#10;Description automatically generated" id="272" name="Google Shape;272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73" name="Google Shape;273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58342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74" name="Google Shape;274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19969" y="8139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75" name="Google Shape;275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523590" y="81393"/>
            <a:ext cx="674078" cy="6740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6" name="Google Shape;276;p26"/>
          <p:cNvCxnSpPr/>
          <p:nvPr/>
        </p:nvCxnSpPr>
        <p:spPr>
          <a:xfrm flipH="1" rot="10800000">
            <a:off x="351064" y="3453493"/>
            <a:ext cx="824593" cy="751114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7" name="Google Shape;277;p26"/>
          <p:cNvSpPr/>
          <p:nvPr/>
        </p:nvSpPr>
        <p:spPr>
          <a:xfrm>
            <a:off x="105303" y="563795"/>
            <a:ext cx="7111925" cy="1015622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Combine these sentences using an appropriate coordinating conjunction  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Fix the punctuation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7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27"/>
          <p:cNvSpPr txBox="1"/>
          <p:nvPr/>
        </p:nvSpPr>
        <p:spPr>
          <a:xfrm>
            <a:off x="214843" y="2299222"/>
            <a:ext cx="6696204" cy="584735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Global warming is worsening.</a:t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4" name="Google Shape;284;p27"/>
          <p:cNvSpPr txBox="1"/>
          <p:nvPr/>
        </p:nvSpPr>
        <p:spPr>
          <a:xfrm>
            <a:off x="178082" y="3121579"/>
            <a:ext cx="6732965" cy="1077178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Global warming requires it our urgent attention.</a:t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5" name="Google Shape;285;p27"/>
          <p:cNvSpPr/>
          <p:nvPr/>
        </p:nvSpPr>
        <p:spPr>
          <a:xfrm>
            <a:off x="238378" y="5050041"/>
            <a:ext cx="11425871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Global warming is worsening, </a:t>
            </a:r>
            <a:r>
              <a:rPr b="1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</a:t>
            </a: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it requires our urgent attention.</a:t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6" name="Google Shape;286;p27"/>
          <p:cNvSpPr txBox="1"/>
          <p:nvPr/>
        </p:nvSpPr>
        <p:spPr>
          <a:xfrm>
            <a:off x="10203336" y="821718"/>
            <a:ext cx="1988664" cy="1600398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did you choose that conjunction?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pronoun did you add?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287" name="Google Shape;287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88" name="Google Shape;288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58342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89" name="Google Shape;289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19969" y="8139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90" name="Google Shape;290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523590" y="81393"/>
            <a:ext cx="674078" cy="6740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1" name="Google Shape;291;p27"/>
          <p:cNvCxnSpPr/>
          <p:nvPr/>
        </p:nvCxnSpPr>
        <p:spPr>
          <a:xfrm flipH="1" rot="10800000">
            <a:off x="395967" y="3187589"/>
            <a:ext cx="2808515" cy="557912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2" name="Google Shape;292;p27"/>
          <p:cNvSpPr/>
          <p:nvPr/>
        </p:nvSpPr>
        <p:spPr>
          <a:xfrm>
            <a:off x="105303" y="563795"/>
            <a:ext cx="7111925" cy="1015622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Combine these sentences using an appropriate coordinating conjunction  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Fix the punctuation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8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28"/>
          <p:cNvSpPr txBox="1"/>
          <p:nvPr/>
        </p:nvSpPr>
        <p:spPr>
          <a:xfrm>
            <a:off x="214843" y="2299222"/>
            <a:ext cx="6696204" cy="584775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Lilly loves playing hockey.</a:t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9" name="Google Shape;299;p28"/>
          <p:cNvSpPr txBox="1"/>
          <p:nvPr/>
        </p:nvSpPr>
        <p:spPr>
          <a:xfrm>
            <a:off x="178082" y="3121579"/>
            <a:ext cx="6732965" cy="584775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Lilly loves playing basketball.</a:t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0" name="Google Shape;300;p28"/>
          <p:cNvSpPr/>
          <p:nvPr/>
        </p:nvSpPr>
        <p:spPr>
          <a:xfrm>
            <a:off x="238378" y="5050041"/>
            <a:ext cx="11425871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Lilly loves playing hockey and basketball, </a:t>
            </a:r>
            <a:r>
              <a:rPr b="1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but</a:t>
            </a: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she does not like dancing.</a:t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1" name="Google Shape;301;p28"/>
          <p:cNvSpPr txBox="1"/>
          <p:nvPr/>
        </p:nvSpPr>
        <p:spPr>
          <a:xfrm>
            <a:off x="10203336" y="821718"/>
            <a:ext cx="1988664" cy="1600398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did you choose that conjunction?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pronoun did you add?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302" name="Google Shape;302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03" name="Google Shape;303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58342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04" name="Google Shape;304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19969" y="8139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05" name="Google Shape;305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523590" y="81393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28"/>
          <p:cNvSpPr txBox="1"/>
          <p:nvPr/>
        </p:nvSpPr>
        <p:spPr>
          <a:xfrm>
            <a:off x="196462" y="3943936"/>
            <a:ext cx="6732965" cy="584775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Lilly does not like dancing.</a:t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7" name="Google Shape;307;p28"/>
          <p:cNvSpPr/>
          <p:nvPr/>
        </p:nvSpPr>
        <p:spPr>
          <a:xfrm>
            <a:off x="105303" y="563795"/>
            <a:ext cx="7111925" cy="1015622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Combine these sentences using an appropriate coordinating conjunction  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Fix the punctuation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9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29"/>
          <p:cNvSpPr txBox="1"/>
          <p:nvPr/>
        </p:nvSpPr>
        <p:spPr>
          <a:xfrm>
            <a:off x="214843" y="2299222"/>
            <a:ext cx="6696204" cy="584775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Jade went to the zoo.</a:t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4" name="Google Shape;314;p29"/>
          <p:cNvSpPr txBox="1"/>
          <p:nvPr/>
        </p:nvSpPr>
        <p:spPr>
          <a:xfrm>
            <a:off x="178082" y="3121579"/>
            <a:ext cx="6732965" cy="584775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Jade did not see the lions.</a:t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5" name="Google Shape;315;p29"/>
          <p:cNvSpPr/>
          <p:nvPr/>
        </p:nvSpPr>
        <p:spPr>
          <a:xfrm>
            <a:off x="238378" y="5050041"/>
            <a:ext cx="11425871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Jade went to the zoo, </a:t>
            </a:r>
            <a:r>
              <a:rPr b="1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but</a:t>
            </a: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she did not see the lions or tigers.</a:t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6" name="Google Shape;316;p29"/>
          <p:cNvSpPr txBox="1"/>
          <p:nvPr/>
        </p:nvSpPr>
        <p:spPr>
          <a:xfrm>
            <a:off x="10203336" y="821718"/>
            <a:ext cx="1988664" cy="1600398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did you choose that conjunction?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pronoun did you add?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317" name="Google Shape;31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18" name="Google Shape;318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58342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19" name="Google Shape;319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19969" y="8139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20" name="Google Shape;320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523590" y="81393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29"/>
          <p:cNvSpPr txBox="1"/>
          <p:nvPr/>
        </p:nvSpPr>
        <p:spPr>
          <a:xfrm>
            <a:off x="196462" y="3943936"/>
            <a:ext cx="6732965" cy="584775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Jade did not see the tigers.</a:t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2" name="Google Shape;322;p29"/>
          <p:cNvSpPr/>
          <p:nvPr/>
        </p:nvSpPr>
        <p:spPr>
          <a:xfrm>
            <a:off x="105303" y="563795"/>
            <a:ext cx="7111925" cy="1015622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Combine these sentences using an appropriate coordinating conjunction  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Fix the punctuation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30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You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30"/>
          <p:cNvSpPr txBox="1"/>
          <p:nvPr/>
        </p:nvSpPr>
        <p:spPr>
          <a:xfrm>
            <a:off x="105303" y="2080642"/>
            <a:ext cx="6696204" cy="1077178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Insert sentences here from texts/topics in class</a:t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9" name="Google Shape;329;p30"/>
          <p:cNvSpPr txBox="1"/>
          <p:nvPr/>
        </p:nvSpPr>
        <p:spPr>
          <a:xfrm>
            <a:off x="68542" y="3313154"/>
            <a:ext cx="6732965" cy="1077178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Insert sentences here from texts/topics in class</a:t>
            </a:r>
            <a:endParaRPr/>
          </a:p>
        </p:txBody>
      </p:sp>
      <p:sp>
        <p:nvSpPr>
          <p:cNvPr id="330" name="Google Shape;330;p30"/>
          <p:cNvSpPr txBox="1"/>
          <p:nvPr/>
        </p:nvSpPr>
        <p:spPr>
          <a:xfrm>
            <a:off x="10203336" y="821718"/>
            <a:ext cx="1988664" cy="116951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this a complex sentence?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clauses?</a:t>
            </a:r>
            <a:endParaRPr/>
          </a:p>
        </p:txBody>
      </p:sp>
      <p:pic>
        <p:nvPicPr>
          <p:cNvPr descr="Logo, icon&#10;&#10;Description automatically generated" id="331" name="Google Shape;331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32" name="Google Shape;332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84740" y="100591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33" name="Google Shape;333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23590" y="81393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0"/>
          <p:cNvSpPr/>
          <p:nvPr/>
        </p:nvSpPr>
        <p:spPr>
          <a:xfrm>
            <a:off x="105303" y="563795"/>
            <a:ext cx="7111925" cy="1015622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Combine these sentences using an appropriate coordinating conjunction  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Fix the punctuation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0" y="4551989"/>
            <a:ext cx="6732965" cy="1077178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Insert sentences here from texts/topics in class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