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794500" cy="9931400"/>
  <p:embeddedFontLst>
    <p:embeddedFont>
      <p:font typeface="Quattrocento Sans"/>
      <p:regular r:id="rId20"/>
      <p:bold r:id="rId21"/>
      <p:italic r:id="rId22"/>
      <p:boldItalic r:id="rId23"/>
    </p:embeddedFon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regular.fntdata"/><Relationship Id="rId22" Type="http://schemas.openxmlformats.org/officeDocument/2006/relationships/font" Target="fonts/QuattrocentoSans-italic.fntdata"/><Relationship Id="rId21" Type="http://schemas.openxmlformats.org/officeDocument/2006/relationships/font" Target="fonts/QuattrocentoSans-bold.fntdata"/><Relationship Id="rId24" Type="http://schemas.openxmlformats.org/officeDocument/2006/relationships/font" Target="fonts/CenturyGothic-regular.fntdata"/><Relationship Id="rId23" Type="http://schemas.openxmlformats.org/officeDocument/2006/relationships/font" Target="fonts/Quattrocento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enturyGothic-italic.fntdata"/><Relationship Id="rId25" Type="http://schemas.openxmlformats.org/officeDocument/2006/relationships/font" Target="fonts/CenturyGothic-bold.fntdata"/><Relationship Id="rId27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2625" y="744850"/>
            <a:ext cx="452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3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5:notes"/>
          <p:cNvSpPr txBox="1"/>
          <p:nvPr>
            <p:ph idx="1" type="body"/>
          </p:nvPr>
        </p:nvSpPr>
        <p:spPr>
          <a:xfrm>
            <a:off x="679450" y="4717400"/>
            <a:ext cx="5435600" cy="4469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5:notes"/>
          <p:cNvSpPr/>
          <p:nvPr>
            <p:ph idx="2" type="sldImg"/>
          </p:nvPr>
        </p:nvSpPr>
        <p:spPr>
          <a:xfrm>
            <a:off x="87313" y="744538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mic Sans M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mic Sans M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15.png"/><Relationship Id="rId13" Type="http://schemas.openxmlformats.org/officeDocument/2006/relationships/image" Target="../media/image16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7.png"/><Relationship Id="rId1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23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5.jp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18.jp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2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30.jpg"/><Relationship Id="rId7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3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2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jp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3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jp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</a:t>
            </a:r>
            <a:r>
              <a:rPr lang="en-AU"/>
              <a:t>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</a:t>
            </a:r>
            <a:r>
              <a:rPr lang="en-AU"/>
              <a:t>Expand a sentence by adding extra information.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Fiona Hart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88" name="Google Shape;88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89" name="Google Shape;8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0" name="Google Shape;9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1" name="Google Shape;9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2" name="Google Shape;9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3" name="Google Shape;9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4" name="Google Shape;9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6" name="Google Shape;96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06" name="Google Shape;106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 Words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0" y="1165423"/>
            <a:ext cx="3020291" cy="2462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Display this chart in classroom prior to lesson.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Optional: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Colourful Semantics icons in addition to question words. But please note, TWR does not distinguish between the ‘what doing/did what’ (verb) and the ‘what’ (object). If you are using a Colourful Semantics approach, you will need to consider this.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4647565" y="80054"/>
            <a:ext cx="3506470" cy="6740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Who/what?</a:t>
            </a:r>
            <a:endParaRPr b="0" i="0" sz="4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(did) What?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993300"/>
                </a:solidFill>
                <a:latin typeface="Calibri"/>
                <a:ea typeface="Calibri"/>
                <a:cs typeface="Calibri"/>
                <a:sym typeface="Calibri"/>
              </a:rPr>
              <a:t>When?</a:t>
            </a:r>
            <a:endParaRPr b="0" i="0" sz="4800" u="none" cap="none" strike="noStrike">
              <a:solidFill>
                <a:srgbClr val="99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Where?</a:t>
            </a:r>
            <a:endParaRPr b="0" i="0" sz="4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How?</a:t>
            </a:r>
            <a:endParaRPr b="0" i="0" sz="4800" u="none" cap="none" strike="noStrike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/>
        </p:nvSpPr>
        <p:spPr>
          <a:xfrm>
            <a:off x="923925" y="2190750"/>
            <a:ext cx="10553700" cy="95410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411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are learning to expand our sentences by adding extra information.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21" name="Google Shape;121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154907" y="766354"/>
            <a:ext cx="11845504" cy="674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54907" y="766354"/>
            <a:ext cx="8858464" cy="2342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sentence is a complete thought.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must contain a </a:t>
            </a:r>
            <a:r>
              <a:rPr b="0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subject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and a </a:t>
            </a:r>
            <a:r>
              <a:rPr b="0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verb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129" name="Google Shape;129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677065" y="7421449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Activate Prior Knowledge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0180800" y="1075487"/>
            <a:ext cx="1988664" cy="117944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the subject.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the verb.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32" name="Google Shape;13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3" name="Google Shape;13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567985" y="3342822"/>
            <a:ext cx="355917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She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2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ran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Bob </a:t>
            </a:r>
            <a:r>
              <a:rPr b="0" i="0" lang="en-AU" sz="2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ate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Joe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2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napped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 rot="-1789582">
            <a:off x="185448" y="3178964"/>
            <a:ext cx="26591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AU" sz="4800" u="none" cap="none" strike="noStrike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Boring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567985" y="5860813"/>
            <a:ext cx="947939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sentences are boring and do not contain any additional information.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" type="body"/>
          </p:nvPr>
        </p:nvSpPr>
        <p:spPr>
          <a:xfrm>
            <a:off x="154907" y="766354"/>
            <a:ext cx="11845504" cy="92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0" y="334667"/>
            <a:ext cx="9180909" cy="1389289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adding additional information, we can expand sentences to make them more interesting.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Including </a:t>
            </a:r>
            <a:r>
              <a:rPr b="0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0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 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0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and/or</a:t>
            </a:r>
            <a:r>
              <a:rPr b="0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will make your sentence more informative for the reader: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9584847" y="906481"/>
            <a:ext cx="2607154" cy="954107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 Vote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0" baseline="3000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Sentence / 2</a:t>
            </a:r>
            <a:r>
              <a:rPr b="0" baseline="3000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nd</a:t>
            </a: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Does this sentence tell me who/what/where/when/why?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4846" y="2658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1411927" y="5581514"/>
            <a:ext cx="167750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ran.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og standing in the snow&#10;&#10;Description automatically generated with medium confidence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907" y="2456429"/>
            <a:ext cx="3901440" cy="259994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/>
          <p:nvPr/>
        </p:nvSpPr>
        <p:spPr>
          <a:xfrm>
            <a:off x="4337861" y="4903380"/>
            <a:ext cx="2202038" cy="701335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79FF9C"/>
          </a:solidFill>
          <a:ln cap="flat" cmpd="sng" w="12700">
            <a:solidFill>
              <a:srgbClr val="79F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dog standing in the snow&#10;&#10;Description automatically generated with medium confidence" id="150" name="Google Shape;15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1907" y="2546036"/>
            <a:ext cx="3901440" cy="259994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/>
        </p:nvSpPr>
        <p:spPr>
          <a:xfrm>
            <a:off x="6967045" y="5131130"/>
            <a:ext cx="461831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 a bitterly cold day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horse ran through the snow because it had spotted some hay.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4390719" y="2195368"/>
            <a:ext cx="2202038" cy="701335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79FF9C"/>
          </a:solidFill>
          <a:ln cap="flat" cmpd="sng" w="12700">
            <a:solidFill>
              <a:srgbClr val="79F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 rot="-1789582">
            <a:off x="996718" y="5394788"/>
            <a:ext cx="26591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AU" sz="4800" u="none" cap="none" strike="noStrike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Boring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54" name="Google Shape;15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7861" y="2829825"/>
            <a:ext cx="2362318" cy="212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34893" y="431803"/>
            <a:ext cx="366768" cy="366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6" name="Google Shape;15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34893" y="26582"/>
            <a:ext cx="366768" cy="366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7" name="Google Shape;157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60707" y="36463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154907" y="766354"/>
            <a:ext cx="11845504" cy="92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1137815" y="5581514"/>
            <a:ext cx="19516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drips.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4337861" y="4903380"/>
            <a:ext cx="2202038" cy="701335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79FF9C"/>
          </a:solidFill>
          <a:ln cap="flat" cmpd="sng" w="12700">
            <a:solidFill>
              <a:srgbClr val="79F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4777778" y="2776657"/>
            <a:ext cx="1472979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4390719" y="2195368"/>
            <a:ext cx="2202038" cy="701335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79FF9C"/>
          </a:solidFill>
          <a:ln cap="flat" cmpd="sng" w="12700">
            <a:solidFill>
              <a:srgbClr val="79F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 rot="-1789582">
            <a:off x="695207" y="5610232"/>
            <a:ext cx="26591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Uninformative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69" name="Google Shape;16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0579" y="2868204"/>
            <a:ext cx="2362318" cy="212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crew, blur&#10;&#10;Description automatically generated" id="170" name="Google Shape;17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572" y="1934642"/>
            <a:ext cx="2286822" cy="3429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crew, blur&#10;&#10;Description automatically generated" id="171" name="Google Shape;17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2814" y="1947837"/>
            <a:ext cx="2286822" cy="3429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 txBox="1"/>
          <p:nvPr/>
        </p:nvSpPr>
        <p:spPr>
          <a:xfrm>
            <a:off x="7070275" y="5384746"/>
            <a:ext cx="4618313" cy="107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 the sun rises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ice slowly drips onto the snow because it is melting.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9584847" y="906481"/>
            <a:ext cx="2607154" cy="1169511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 Vote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0" baseline="3000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Sentence / 2</a:t>
            </a:r>
            <a:r>
              <a:rPr b="0" baseline="3000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nd</a:t>
            </a: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AU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Does this sentence tell me who/what/where/when/why/how?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74" name="Google Shape;17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24898" y="59827"/>
            <a:ext cx="693813" cy="67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74945" y="465048"/>
            <a:ext cx="366768" cy="366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6" name="Google Shape;176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574945" y="59827"/>
            <a:ext cx="366768" cy="366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7" name="Google Shape;177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800759" y="69708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0" y="347522"/>
            <a:ext cx="9180909" cy="1389289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adding additional information, we can expand sentences to make them more interesting.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Including </a:t>
            </a:r>
            <a:r>
              <a:rPr b="0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0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 what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0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and/or</a:t>
            </a:r>
            <a:r>
              <a:rPr b="0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0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will make your sentence more informative for the reader: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01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0" y="382079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>
            <a:off x="9845336" y="913049"/>
            <a:ext cx="2346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what.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Say the expanded sentence.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186" name="Google Shape;18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7" name="Google Shape;18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8" name="Google Shape;18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21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0" name="Google Shape;190;p21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 duck eating grass&#10;&#10;Description automatically generated with low confidence" id="191" name="Google Shape;19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89881" y="2747950"/>
            <a:ext cx="2633709" cy="2633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 txBox="1"/>
          <p:nvPr/>
        </p:nvSpPr>
        <p:spPr>
          <a:xfrm>
            <a:off x="294230" y="2514035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It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was eating.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2462936" y="3495009"/>
            <a:ext cx="297019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overcast morning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2462937" y="4383950"/>
            <a:ext cx="284591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muddy riverbank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2462937" y="4842833"/>
            <a:ext cx="19974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was hungry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2537781" y="3937706"/>
            <a:ext cx="19974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duck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390617" y="5272891"/>
            <a:ext cx="10670960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 overcast morning, a duck was eating bread on a muddy riverbank because it was hungry.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	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0" i="0" lang="en-AU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2"/>
          <p:cNvSpPr txBox="1"/>
          <p:nvPr/>
        </p:nvSpPr>
        <p:spPr>
          <a:xfrm>
            <a:off x="9845336" y="913049"/>
            <a:ext cx="2346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what.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Say the expanded sentence.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05" name="Google Shape;20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1629" y="8549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6" name="Google Shape;20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63064" y="10498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7" name="Google Shape;20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58098" y="84532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Google Shape;208;p22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9" name="Google Shape;209;p22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0" name="Google Shape;210;p22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It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melted.</a:t>
            </a:r>
            <a:r>
              <a:rPr b="0" i="0" lang="en-AU" sz="3600" u="none" cap="none" strike="noStrike">
                <a:solidFill>
                  <a:srgbClr val="38562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390617" y="5272891"/>
            <a:ext cx="11212498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 a warm night, the vanilla ice cream melted over the girl’s fingers because she did not eat it fast enough. (anticipated/encouraged response suggestion)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72998" y="2673090"/>
            <a:ext cx="4528290" cy="2528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3" name="Google Shape;213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84200" y="6156118"/>
            <a:ext cx="634365" cy="63436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	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0" i="0" lang="en-AU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0" y="382079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0" y="383973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9845336" y="913049"/>
            <a:ext cx="2346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what.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how.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Say the expanded sentence.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23" name="Google Shape;22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4" name="Google Shape;22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3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7" name="Google Shape;227;p23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8" name="Google Shape;228;p23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trudged.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>
            <a:off x="2462936" y="3495009"/>
            <a:ext cx="297019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scorching day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2537781" y="4419453"/>
            <a:ext cx="284591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along beach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 txBox="1"/>
          <p:nvPr/>
        </p:nvSpPr>
        <p:spPr>
          <a:xfrm>
            <a:off x="2462936" y="4842833"/>
            <a:ext cx="335193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slowly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 txBox="1"/>
          <p:nvPr/>
        </p:nvSpPr>
        <p:spPr>
          <a:xfrm>
            <a:off x="2537781" y="3937706"/>
            <a:ext cx="19974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elephant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3"/>
          <p:cNvSpPr txBox="1"/>
          <p:nvPr/>
        </p:nvSpPr>
        <p:spPr>
          <a:xfrm>
            <a:off x="390617" y="5272891"/>
            <a:ext cx="11212498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 a scorching hot day, an elephant trudged slowly along the beach.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ouple of people riding an elephant&#10;&#10;Description automatically generated with low confidence" id="234" name="Google Shape;23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48036" y="2326301"/>
            <a:ext cx="2368506" cy="283013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3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400" u="none" cap="none" strike="noStrike">
                <a:solidFill>
                  <a:srgbClr val="F604B1"/>
                </a:solidFill>
                <a:latin typeface="Calibri"/>
                <a:ea typeface="Calibri"/>
                <a:cs typeface="Calibri"/>
                <a:sym typeface="Calibri"/>
              </a:rPr>
              <a:t>?     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>
            <a:off x="9845336" y="913049"/>
            <a:ext cx="2346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what.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where.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Tell me how.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Say the expanded sentence.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42" name="Google Shape;24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3" name="Google Shape;24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4" name="Google Shape;24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24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6" name="Google Shape;246;p24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7" name="Google Shape;247;p24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yawned.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4"/>
          <p:cNvSpPr txBox="1"/>
          <p:nvPr/>
        </p:nvSpPr>
        <p:spPr>
          <a:xfrm>
            <a:off x="390617" y="5272891"/>
            <a:ext cx="11212498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the morning, the woman yawned loudly in the office. (anticipated/encouraged response suggestion)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e the source image" id="249" name="Google Shape;249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8894" y="2986786"/>
            <a:ext cx="3367932" cy="224528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4"/>
          <p:cNvSpPr/>
          <p:nvPr/>
        </p:nvSpPr>
        <p:spPr>
          <a:xfrm>
            <a:off x="0" y="383973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4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400" u="none" cap="none" strike="noStrike">
                <a:solidFill>
                  <a:srgbClr val="F604B1"/>
                </a:solidFill>
                <a:latin typeface="Calibri"/>
                <a:ea typeface="Calibri"/>
                <a:cs typeface="Calibri"/>
                <a:sym typeface="Calibri"/>
              </a:rPr>
              <a:t>?     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7" name="Google Shape;257;p25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8" name="Google Shape;258;p25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9" name="Google Shape;259;p25"/>
          <p:cNvSpPr txBox="1"/>
          <p:nvPr/>
        </p:nvSpPr>
        <p:spPr>
          <a:xfrm>
            <a:off x="424436" y="278266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It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wandered.</a:t>
            </a:r>
            <a:r>
              <a:rPr b="0" i="0" lang="en-AU" sz="3600" u="none" cap="none" strike="noStrike">
                <a:solidFill>
                  <a:srgbClr val="38562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n animal in the woods&#10;&#10;Description automatically generated with low confidence" id="260" name="Google Shape;2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5564" y="2528512"/>
            <a:ext cx="3690510" cy="2385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1" name="Google Shape;26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14817" y="52618"/>
            <a:ext cx="880758" cy="88075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5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400" u="none" cap="none" strike="noStrike">
                <a:solidFill>
                  <a:srgbClr val="F604B1"/>
                </a:solidFill>
                <a:latin typeface="Calibri"/>
                <a:ea typeface="Calibri"/>
                <a:cs typeface="Calibri"/>
                <a:sym typeface="Calibri"/>
              </a:rPr>
              <a:t>?     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390617" y="5272891"/>
            <a:ext cx="11212498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At dusk, the majestic beast meandered peacefully in the jungle.   (Anticipated/suggested response)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5"/>
          <p:cNvSpPr/>
          <p:nvPr/>
        </p:nvSpPr>
        <p:spPr>
          <a:xfrm>
            <a:off x="0" y="383973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1" i="0" lang="en-AU" sz="20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" name="Google Shape;270;p26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1" name="Google Shape;271;p26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2" name="Google Shape;272;p26"/>
          <p:cNvSpPr txBox="1"/>
          <p:nvPr/>
        </p:nvSpPr>
        <p:spPr>
          <a:xfrm>
            <a:off x="581003" y="2385658"/>
            <a:ext cx="422746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He</a:t>
            </a:r>
            <a:r>
              <a:rPr b="0" i="0" lang="en-AU" sz="54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cheered</a:t>
            </a:r>
            <a:r>
              <a:rPr b="0" i="0" lang="en-AU" sz="54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&#10;&#10;Description automatically generated" id="273" name="Google Shape;27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4817" y="52618"/>
            <a:ext cx="880758" cy="88075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 txBox="1"/>
          <p:nvPr/>
        </p:nvSpPr>
        <p:spPr>
          <a:xfrm>
            <a:off x="581003" y="3086124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	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0" i="0" lang="en-AU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………………………………………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e the source image" id="275" name="Google Shape;27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90780" y="2791177"/>
            <a:ext cx="4242293" cy="282928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6"/>
          <p:cNvSpPr/>
          <p:nvPr/>
        </p:nvSpPr>
        <p:spPr>
          <a:xfrm>
            <a:off x="0" y="382079"/>
            <a:ext cx="8301849" cy="193899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sentence, in this order: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 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  Write your sentence using correct punctuation.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b="1" i="0" lang="en-AU" sz="2000" u="none" cap="none" strike="noStrike">
                <a:solidFill>
                  <a:srgbClr val="833C0B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W</a:t>
            </a: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hen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1" i="0" lang="en-AU" sz="20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(did)what </a:t>
            </a: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1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1" i="0" lang="en-AU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/>
          <p:nvPr/>
        </p:nvSpPr>
        <p:spPr>
          <a:xfrm>
            <a:off x="96425" y="420606"/>
            <a:ext cx="8301849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 your sentence using correct punctuation.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27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4" name="Google Shape;284;p27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5" name="Google Shape;285;p27"/>
          <p:cNvSpPr txBox="1"/>
          <p:nvPr/>
        </p:nvSpPr>
        <p:spPr>
          <a:xfrm>
            <a:off x="414590" y="2451519"/>
            <a:ext cx="56715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</a:t>
            </a:r>
            <a:r>
              <a:rPr b="0" i="0" lang="en-AU" sz="3600" u="none" cap="none" strike="noStrike">
                <a:solidFill>
                  <a:srgbClr val="2F549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swam. 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390617" y="5272891"/>
            <a:ext cx="11212498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Many years ago, the family swam playfully in the ocean because the weather was warm and they did not have air-conditioning at home. (Anticipated/suggested response)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in a body of water&#10;&#10;Description automatically generated with medium confidence" id="287" name="Google Shape;28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7193" y="2451519"/>
            <a:ext cx="4052686" cy="299993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7"/>
          <p:cNvSpPr txBox="1"/>
          <p:nvPr/>
        </p:nvSpPr>
        <p:spPr>
          <a:xfrm>
            <a:off x="569017" y="2747771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	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0" i="0" lang="en-AU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………………………………………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400" u="none" cap="none" strike="noStrike">
                <a:solidFill>
                  <a:srgbClr val="F604B1"/>
                </a:solidFill>
                <a:latin typeface="Calibri"/>
                <a:ea typeface="Calibri"/>
                <a:cs typeface="Calibri"/>
                <a:sym typeface="Calibri"/>
              </a:rPr>
              <a:t>?     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289" name="Google Shape;28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14817" y="52618"/>
            <a:ext cx="880758" cy="880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8"/>
          <p:cNvSpPr/>
          <p:nvPr/>
        </p:nvSpPr>
        <p:spPr>
          <a:xfrm>
            <a:off x="96425" y="420606"/>
            <a:ext cx="8301849" cy="132339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 in note form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the notes to say the sentence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 your sentence using correct punctuation.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    Read your sentence – does it sound right?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6" name="Google Shape;296;p28"/>
          <p:cNvCxnSpPr/>
          <p:nvPr/>
        </p:nvCxnSpPr>
        <p:spPr>
          <a:xfrm>
            <a:off x="390617" y="5859262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7" name="Google Shape;297;p28"/>
          <p:cNvCxnSpPr/>
          <p:nvPr/>
        </p:nvCxnSpPr>
        <p:spPr>
          <a:xfrm>
            <a:off x="390617" y="6473301"/>
            <a:ext cx="11150354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8" name="Google Shape;298;p28"/>
          <p:cNvSpPr txBox="1"/>
          <p:nvPr/>
        </p:nvSpPr>
        <p:spPr>
          <a:xfrm>
            <a:off x="414590" y="2451519"/>
            <a:ext cx="5671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299" name="Google Shape;29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4817" y="52618"/>
            <a:ext cx="880758" cy="88075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569017" y="2747771"/>
            <a:ext cx="6609777" cy="2295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833C0B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When</a:t>
            </a:r>
            <a:r>
              <a:rPr b="0" i="0" lang="en-AU" sz="2400" u="none" cap="none" strike="noStrik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     ........................................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Who/what</a:t>
            </a:r>
            <a:r>
              <a:rPr b="0" i="0" lang="en-AU" sz="2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?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</a:t>
            </a:r>
            <a:r>
              <a:rPr b="0" i="0" lang="en-AU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	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...…………………………………..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</a:t>
            </a:r>
            <a:r>
              <a:rPr b="0" i="0" lang="en-AU" sz="24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………………………………………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AU" sz="2000" u="none" cap="none" strike="noStrike">
                <a:solidFill>
                  <a:srgbClr val="F604B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</a:t>
            </a:r>
            <a:r>
              <a:rPr b="0" i="0" lang="en-AU" sz="2400" u="none" cap="none" strike="noStrike">
                <a:solidFill>
                  <a:srgbClr val="F604B1"/>
                </a:solidFill>
                <a:latin typeface="Calibri"/>
                <a:ea typeface="Calibri"/>
                <a:cs typeface="Calibri"/>
                <a:sym typeface="Calibri"/>
              </a:rPr>
              <a:t>?      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………………………………………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