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</p:sldIdLst>
  <p:sldSz cy="6858000" cx="12192000"/>
  <p:notesSz cx="6858000" cy="9144000"/>
  <p:embeddedFontLst>
    <p:embeddedFont>
      <p:font typeface="Quattrocento Sans"/>
      <p:regular r:id="rId24"/>
      <p:bold r:id="rId25"/>
      <p:italic r:id="rId26"/>
      <p:boldItalic r:id="rId27"/>
    </p:embeddedFont>
    <p:embeddedFont>
      <p:font typeface="Helvetica Neue"/>
      <p:regular r:id="rId28"/>
      <p:bold r:id="rId29"/>
      <p:italic r:id="rId30"/>
      <p:boldItalic r:id="rId31"/>
    </p:embeddedFont>
    <p:embeddedFont>
      <p:font typeface="Century Gothic"/>
      <p:regular r:id="rId32"/>
      <p:bold r:id="rId33"/>
      <p:italic r:id="rId34"/>
      <p:boldItalic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font" Target="fonts/QuattrocentoSans-regular.fntdata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QuattrocentoSans-italic.fntdata"/><Relationship Id="rId25" Type="http://schemas.openxmlformats.org/officeDocument/2006/relationships/font" Target="fonts/QuattrocentoSans-bold.fntdata"/><Relationship Id="rId28" Type="http://schemas.openxmlformats.org/officeDocument/2006/relationships/font" Target="fonts/HelveticaNeue-regular.fntdata"/><Relationship Id="rId27" Type="http://schemas.openxmlformats.org/officeDocument/2006/relationships/font" Target="fonts/QuattrocentoSans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HelveticaNeue-bold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HelveticaNeue-boldItalic.fntdata"/><Relationship Id="rId30" Type="http://schemas.openxmlformats.org/officeDocument/2006/relationships/font" Target="fonts/HelveticaNeue-italic.fntdata"/><Relationship Id="rId11" Type="http://schemas.openxmlformats.org/officeDocument/2006/relationships/slide" Target="slides/slide7.xml"/><Relationship Id="rId33" Type="http://schemas.openxmlformats.org/officeDocument/2006/relationships/font" Target="fonts/CenturyGothic-bold.fntdata"/><Relationship Id="rId10" Type="http://schemas.openxmlformats.org/officeDocument/2006/relationships/slide" Target="slides/slide6.xml"/><Relationship Id="rId32" Type="http://schemas.openxmlformats.org/officeDocument/2006/relationships/font" Target="fonts/CenturyGothic-regular.fntdata"/><Relationship Id="rId13" Type="http://schemas.openxmlformats.org/officeDocument/2006/relationships/slide" Target="slides/slide9.xml"/><Relationship Id="rId35" Type="http://schemas.openxmlformats.org/officeDocument/2006/relationships/font" Target="fonts/CenturyGothic-boldItalic.fntdata"/><Relationship Id="rId12" Type="http://schemas.openxmlformats.org/officeDocument/2006/relationships/slide" Target="slides/slide8.xml"/><Relationship Id="rId34" Type="http://schemas.openxmlformats.org/officeDocument/2006/relationships/font" Target="fonts/CenturyGothic-italic.fntdata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5" name="Google Shape;85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0" name="Google Shape;90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4" name="Google Shape;114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1" name="Google Shape;121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8" name="Google Shape;138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0" name="Google Shape;150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9" name="Google Shape;159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4" name="Google Shape;174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8" name="Google Shape;188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2" name="Google Shape;202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6" name="Google Shape;216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1" name="Google Shape;231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5" name="Google Shape;255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9" name="Google Shape;279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05" name="Google Shape;305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21" name="Google Shape;321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31" name="Google Shape;331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41" name="Google Shape;341;p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51" name="Google Shape;351;p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entury Gothic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entury Gothic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Conceptual Understanding">
  <p:cSld name="1_Conceptual Understanding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3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13"/>
          <p:cNvSpPr/>
          <p:nvPr/>
        </p:nvSpPr>
        <p:spPr>
          <a:xfrm>
            <a:off x="154907" y="141439"/>
            <a:ext cx="3668156" cy="511704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15498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AU" sz="20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Activate prior knowledge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entury Gothic"/>
              <a:buNone/>
              <a:defRPr b="0" i="0" sz="4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1" Type="http://schemas.openxmlformats.org/officeDocument/2006/relationships/image" Target="../media/image5.png"/><Relationship Id="rId10" Type="http://schemas.openxmlformats.org/officeDocument/2006/relationships/image" Target="../media/image19.png"/><Relationship Id="rId13" Type="http://schemas.openxmlformats.org/officeDocument/2006/relationships/image" Target="../media/image6.png"/><Relationship Id="rId1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Relationship Id="rId4" Type="http://schemas.openxmlformats.org/officeDocument/2006/relationships/image" Target="../media/image14.png"/><Relationship Id="rId9" Type="http://schemas.openxmlformats.org/officeDocument/2006/relationships/image" Target="../media/image16.png"/><Relationship Id="rId14" Type="http://schemas.openxmlformats.org/officeDocument/2006/relationships/image" Target="../media/image3.png"/><Relationship Id="rId5" Type="http://schemas.openxmlformats.org/officeDocument/2006/relationships/image" Target="../media/image1.png"/><Relationship Id="rId6" Type="http://schemas.openxmlformats.org/officeDocument/2006/relationships/image" Target="../media/image20.png"/><Relationship Id="rId7" Type="http://schemas.openxmlformats.org/officeDocument/2006/relationships/image" Target="../media/image2.png"/><Relationship Id="rId8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1" Type="http://schemas.openxmlformats.org/officeDocument/2006/relationships/image" Target="../media/image4.png"/><Relationship Id="rId10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Relationship Id="rId4" Type="http://schemas.openxmlformats.org/officeDocument/2006/relationships/image" Target="../media/image15.png"/><Relationship Id="rId9" Type="http://schemas.openxmlformats.org/officeDocument/2006/relationships/image" Target="../media/image3.png"/><Relationship Id="rId5" Type="http://schemas.openxmlformats.org/officeDocument/2006/relationships/image" Target="../media/image26.png"/><Relationship Id="rId6" Type="http://schemas.openxmlformats.org/officeDocument/2006/relationships/image" Target="../media/image12.png"/><Relationship Id="rId7" Type="http://schemas.openxmlformats.org/officeDocument/2006/relationships/image" Target="../media/image11.png"/><Relationship Id="rId8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Relationship Id="rId4" Type="http://schemas.openxmlformats.org/officeDocument/2006/relationships/image" Target="../media/image3.png"/><Relationship Id="rId5" Type="http://schemas.openxmlformats.org/officeDocument/2006/relationships/image" Target="../media/image14.png"/><Relationship Id="rId6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Relationship Id="rId4" Type="http://schemas.openxmlformats.org/officeDocument/2006/relationships/image" Target="../media/image3.png"/><Relationship Id="rId5" Type="http://schemas.openxmlformats.org/officeDocument/2006/relationships/image" Target="../media/image14.png"/><Relationship Id="rId6" Type="http://schemas.openxmlformats.org/officeDocument/2006/relationships/image" Target="../media/image21.png"/><Relationship Id="rId7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Relationship Id="rId4" Type="http://schemas.openxmlformats.org/officeDocument/2006/relationships/image" Target="../media/image3.png"/><Relationship Id="rId5" Type="http://schemas.openxmlformats.org/officeDocument/2006/relationships/image" Target="../media/image14.png"/><Relationship Id="rId6" Type="http://schemas.openxmlformats.org/officeDocument/2006/relationships/image" Target="../media/image2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Relationship Id="rId4" Type="http://schemas.openxmlformats.org/officeDocument/2006/relationships/image" Target="../media/image3.png"/><Relationship Id="rId5" Type="http://schemas.openxmlformats.org/officeDocument/2006/relationships/image" Target="../media/image14.png"/><Relationship Id="rId6" Type="http://schemas.openxmlformats.org/officeDocument/2006/relationships/image" Target="../media/image2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Relationship Id="rId4" Type="http://schemas.openxmlformats.org/officeDocument/2006/relationships/image" Target="../media/image3.png"/><Relationship Id="rId5" Type="http://schemas.openxmlformats.org/officeDocument/2006/relationships/image" Target="../media/image14.png"/><Relationship Id="rId6" Type="http://schemas.openxmlformats.org/officeDocument/2006/relationships/image" Target="../media/image2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0.png"/><Relationship Id="rId4" Type="http://schemas.openxmlformats.org/officeDocument/2006/relationships/image" Target="../media/image2.png"/><Relationship Id="rId5" Type="http://schemas.openxmlformats.org/officeDocument/2006/relationships/image" Target="../media/image9.png"/><Relationship Id="rId6" Type="http://schemas.openxmlformats.org/officeDocument/2006/relationships/image" Target="../media/image16.png"/><Relationship Id="rId7" Type="http://schemas.openxmlformats.org/officeDocument/2006/relationships/image" Target="../media/image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png"/><Relationship Id="rId4" Type="http://schemas.openxmlformats.org/officeDocument/2006/relationships/image" Target="../media/image14.png"/><Relationship Id="rId9" Type="http://schemas.openxmlformats.org/officeDocument/2006/relationships/image" Target="../media/image4.png"/><Relationship Id="rId5" Type="http://schemas.openxmlformats.org/officeDocument/2006/relationships/image" Target="../media/image28.png"/><Relationship Id="rId6" Type="http://schemas.openxmlformats.org/officeDocument/2006/relationships/image" Target="../media/image21.png"/><Relationship Id="rId7" Type="http://schemas.openxmlformats.org/officeDocument/2006/relationships/image" Target="../media/image27.png"/><Relationship Id="rId8" Type="http://schemas.openxmlformats.org/officeDocument/2006/relationships/image" Target="../media/image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.png"/><Relationship Id="rId4" Type="http://schemas.openxmlformats.org/officeDocument/2006/relationships/image" Target="../media/image14.png"/><Relationship Id="rId9" Type="http://schemas.openxmlformats.org/officeDocument/2006/relationships/image" Target="../media/image4.png"/><Relationship Id="rId5" Type="http://schemas.openxmlformats.org/officeDocument/2006/relationships/image" Target="../media/image28.png"/><Relationship Id="rId6" Type="http://schemas.openxmlformats.org/officeDocument/2006/relationships/image" Target="../media/image21.png"/><Relationship Id="rId7" Type="http://schemas.openxmlformats.org/officeDocument/2006/relationships/image" Target="../media/image27.png"/><Relationship Id="rId8" Type="http://schemas.openxmlformats.org/officeDocument/2006/relationships/image" Target="../media/image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.png"/><Relationship Id="rId4" Type="http://schemas.openxmlformats.org/officeDocument/2006/relationships/image" Target="../media/image14.png"/><Relationship Id="rId9" Type="http://schemas.openxmlformats.org/officeDocument/2006/relationships/image" Target="../media/image4.png"/><Relationship Id="rId5" Type="http://schemas.openxmlformats.org/officeDocument/2006/relationships/image" Target="../media/image28.png"/><Relationship Id="rId6" Type="http://schemas.openxmlformats.org/officeDocument/2006/relationships/image" Target="../media/image21.png"/><Relationship Id="rId7" Type="http://schemas.openxmlformats.org/officeDocument/2006/relationships/image" Target="../media/image27.png"/><Relationship Id="rId8" Type="http://schemas.openxmlformats.org/officeDocument/2006/relationships/image" Target="../media/image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7.png"/><Relationship Id="rId4" Type="http://schemas.openxmlformats.org/officeDocument/2006/relationships/image" Target="../media/image14.png"/><Relationship Id="rId5" Type="http://schemas.openxmlformats.org/officeDocument/2006/relationships/image" Target="../media/image34.jpg"/><Relationship Id="rId6" Type="http://schemas.openxmlformats.org/officeDocument/2006/relationships/image" Target="../media/image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4.png"/><Relationship Id="rId4" Type="http://schemas.openxmlformats.org/officeDocument/2006/relationships/image" Target="../media/image1.png"/><Relationship Id="rId5" Type="http://schemas.openxmlformats.org/officeDocument/2006/relationships/image" Target="../media/image36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4.png"/><Relationship Id="rId4" Type="http://schemas.openxmlformats.org/officeDocument/2006/relationships/image" Target="../media/image1.png"/><Relationship Id="rId5" Type="http://schemas.openxmlformats.org/officeDocument/2006/relationships/image" Target="../media/image37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4.png"/><Relationship Id="rId4" Type="http://schemas.openxmlformats.org/officeDocument/2006/relationships/image" Target="../media/image1.png"/><Relationship Id="rId5" Type="http://schemas.openxmlformats.org/officeDocument/2006/relationships/image" Target="../media/image35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4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4"/>
          <p:cNvSpPr txBox="1"/>
          <p:nvPr>
            <p:ph idx="1" type="subTitle"/>
          </p:nvPr>
        </p:nvSpPr>
        <p:spPr>
          <a:xfrm>
            <a:off x="1561323" y="1773238"/>
            <a:ext cx="9144000" cy="3190648"/>
          </a:xfrm>
          <a:prstGeom prst="rect">
            <a:avLst/>
          </a:prstGeom>
          <a:solidFill>
            <a:srgbClr val="00B05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1" lang="en-AU"/>
              <a:t>Year: 2 / 3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1" lang="en-AU"/>
              <a:t>Term: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b="1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1" lang="en-AU"/>
              <a:t>Objective: </a:t>
            </a:r>
            <a:r>
              <a:rPr lang="en-AU"/>
              <a:t>Identify 4 sentence types and write a sentence for each type for an image or topic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1" lang="en-AU"/>
              <a:t>Author: </a:t>
            </a:r>
            <a:r>
              <a:rPr lang="en-AU"/>
              <a:t>Penny Blomfield and Stephanie Le Lievre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con&#10;&#10;Description automatically generated" id="92" name="Google Shape;92;p1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32839" y="4874453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93" name="Google Shape;93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99121" y="4284569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94" name="Google Shape;94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94065" y="563272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95" name="Google Shape;95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15322" y="238996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96" name="Google Shape;96;p1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389400" y="238996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97" name="Google Shape;97;p1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15322" y="3064043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98" name="Google Shape;98;p1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389400" y="3049933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5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885384" y="561802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00" name="Google Shape;100;p15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885384" y="4929837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01" name="Google Shape;101;p15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4299121" y="360447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02" name="Google Shape;102;p15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4294064" y="4958647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5"/>
          <p:cNvSpPr txBox="1"/>
          <p:nvPr/>
        </p:nvSpPr>
        <p:spPr>
          <a:xfrm>
            <a:off x="1999476" y="2617597"/>
            <a:ext cx="1525356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Multiple Choice 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4" name="Google Shape;104;p15"/>
          <p:cNvSpPr txBox="1"/>
          <p:nvPr/>
        </p:nvSpPr>
        <p:spPr>
          <a:xfrm>
            <a:off x="1026266" y="5381944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Vote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5" name="Google Shape;105;p15"/>
          <p:cNvSpPr txBox="1"/>
          <p:nvPr/>
        </p:nvSpPr>
        <p:spPr>
          <a:xfrm>
            <a:off x="5005000" y="3782559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Pair Share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6" name="Google Shape;106;p15"/>
          <p:cNvSpPr txBox="1"/>
          <p:nvPr/>
        </p:nvSpPr>
        <p:spPr>
          <a:xfrm>
            <a:off x="5005000" y="4447989"/>
            <a:ext cx="2630530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Pick a Stick/Answer (non-volunteer)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7" name="Google Shape;107;p15"/>
          <p:cNvSpPr txBox="1"/>
          <p:nvPr/>
        </p:nvSpPr>
        <p:spPr>
          <a:xfrm>
            <a:off x="5005000" y="5113419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Whiteboards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8" name="Google Shape;108;p15"/>
          <p:cNvSpPr txBox="1"/>
          <p:nvPr/>
        </p:nvSpPr>
        <p:spPr>
          <a:xfrm>
            <a:off x="5005000" y="5787509"/>
            <a:ext cx="2485458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In Your Workbook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9" name="Google Shape;109;p15"/>
          <p:cNvSpPr txBox="1"/>
          <p:nvPr/>
        </p:nvSpPr>
        <p:spPr>
          <a:xfrm>
            <a:off x="9834568" y="5527738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Read with me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descr="Icon&#10;&#10;Description automatically generated" id="110" name="Google Shape;110;p15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10391324" y="3607995"/>
            <a:ext cx="693813" cy="679158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5"/>
          <p:cNvSpPr txBox="1"/>
          <p:nvPr/>
        </p:nvSpPr>
        <p:spPr>
          <a:xfrm>
            <a:off x="9866214" y="4295514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Track with me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6"/>
          <p:cNvSpPr txBox="1"/>
          <p:nvPr/>
        </p:nvSpPr>
        <p:spPr>
          <a:xfrm>
            <a:off x="923925" y="2190750"/>
            <a:ext cx="10553700" cy="1815882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  <a:effectLst>
            <a:outerShdw blurRad="57785" algn="ctr" dir="3180000" dist="33020">
              <a:srgbClr val="000000">
                <a:alpha val="29411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are learning to identify the four sentence types.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are learning to write statements, questions, commands and exclamations.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7" name="Google Shape;117;p16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Learning Objective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con&#10;&#10;Description automatically generated" id="118" name="Google Shape;118;p1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61364" y="184665"/>
            <a:ext cx="674079" cy="6740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7"/>
          <p:cNvSpPr txBox="1"/>
          <p:nvPr>
            <p:ph idx="4294967295" type="body"/>
          </p:nvPr>
        </p:nvSpPr>
        <p:spPr>
          <a:xfrm>
            <a:off x="0" y="766763"/>
            <a:ext cx="11844338" cy="59039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sp>
        <p:nvSpPr>
          <p:cNvPr id="124" name="Google Shape;124;p17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 b="1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5" name="Google Shape;125;p17"/>
          <p:cNvSpPr txBox="1"/>
          <p:nvPr/>
        </p:nvSpPr>
        <p:spPr>
          <a:xfrm>
            <a:off x="3509010" y="2289299"/>
            <a:ext cx="5435541" cy="3785652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Does it…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	make sense?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	have a subject?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	have a verb?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	begin with a capital letter?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	end with a full stop, exclamation 	mark or question mark?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6" name="Google Shape;126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22983" y="3440378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17537" y="4135472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817537" y="4772876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817537" y="5466780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822983" y="2810736"/>
            <a:ext cx="54000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7"/>
          <p:cNvSpPr txBox="1"/>
          <p:nvPr/>
        </p:nvSpPr>
        <p:spPr>
          <a:xfrm>
            <a:off x="49750" y="571519"/>
            <a:ext cx="8894801" cy="1297182"/>
          </a:xfrm>
          <a:prstGeom prst="rect">
            <a:avLst/>
          </a:prstGeom>
          <a:solidFill>
            <a:srgbClr val="F5D32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sentence is a group of words that makes sense by itself.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It has a subject (what/who the sentence is about) and a verb (what the subject does, is or has).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It starts with a capital and ends with a punctuation mark.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101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132" name="Google Shape;132;p1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991527" y="123041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33" name="Google Shape;133;p17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9247677" y="153807"/>
            <a:ext cx="693813" cy="67915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134" name="Google Shape;134;p17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1517922" y="9227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35" name="Google Shape;135;p17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10770763" y="92276"/>
            <a:ext cx="674078" cy="6740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8"/>
          <p:cNvSpPr txBox="1"/>
          <p:nvPr>
            <p:ph idx="4294967295" type="body"/>
          </p:nvPr>
        </p:nvSpPr>
        <p:spPr>
          <a:xfrm>
            <a:off x="0" y="766763"/>
            <a:ext cx="11844338" cy="59039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sp>
        <p:nvSpPr>
          <p:cNvPr id="141" name="Google Shape;141;p18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 b="1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142" name="Google Shape;142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991527" y="123041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43" name="Google Shape;143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247677" y="153807"/>
            <a:ext cx="693813" cy="67915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144" name="Google Shape;144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517922" y="9227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45" name="Google Shape;145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770763" y="92276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8"/>
          <p:cNvSpPr/>
          <p:nvPr/>
        </p:nvSpPr>
        <p:spPr>
          <a:xfrm>
            <a:off x="296488" y="1410076"/>
            <a:ext cx="10369118" cy="44012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There are 4 different sentence types: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571500" lvl="0" marL="5715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statement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71500" lvl="0" marL="5715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question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71500" lvl="0" marL="5715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command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71500" lvl="0" marL="5715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exclamation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Each sentence type is used for a different purpose.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18"/>
          <p:cNvSpPr txBox="1"/>
          <p:nvPr/>
        </p:nvSpPr>
        <p:spPr>
          <a:xfrm>
            <a:off x="10203336" y="1083075"/>
            <a:ext cx="1988664" cy="1169551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many types of sentences are there?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are they?</a:t>
            </a:r>
            <a:endParaRPr b="0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9"/>
          <p:cNvSpPr txBox="1"/>
          <p:nvPr>
            <p:ph idx="4294967295" type="body"/>
          </p:nvPr>
        </p:nvSpPr>
        <p:spPr>
          <a:xfrm>
            <a:off x="0" y="766763"/>
            <a:ext cx="11844338" cy="59039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sp>
        <p:nvSpPr>
          <p:cNvPr id="153" name="Google Shape;153;p19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 b="1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154" name="Google Shape;154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95602" y="97259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55" name="Google Shape;155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476446" y="87605"/>
            <a:ext cx="693813" cy="679158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19"/>
          <p:cNvSpPr/>
          <p:nvPr/>
        </p:nvSpPr>
        <p:spPr>
          <a:xfrm>
            <a:off x="138209" y="1048489"/>
            <a:ext cx="11494432" cy="50783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0" i="0" lang="en-AU" sz="27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</a:t>
            </a:r>
            <a:r>
              <a:rPr b="0" i="0" lang="en-AU" sz="2700" u="sng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statement</a:t>
            </a:r>
            <a:r>
              <a:rPr b="0" i="0" lang="en-AU" sz="27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sentence gives an idea or argument.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71500" lvl="1" marL="1028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700"/>
              <a:buFont typeface="Noto Sans Symbols"/>
              <a:buChar char="⮚"/>
            </a:pPr>
            <a:r>
              <a:rPr b="1" i="1" lang="en-AU" sz="2700" u="none" cap="none" strike="noStrike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Serpentine Falls are in the Serpentine National Park.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00050" lvl="1" marL="1028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t/>
            </a:r>
            <a:endParaRPr b="0" i="0" sz="27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0" i="0" lang="en-AU" sz="27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</a:t>
            </a:r>
            <a:r>
              <a:rPr b="0" i="0" lang="en-AU" sz="2700" u="sng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question</a:t>
            </a:r>
            <a:r>
              <a:rPr b="0" i="0" lang="en-AU" sz="27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sentence asks something.</a:t>
            </a:r>
            <a:endParaRPr b="0" i="0" sz="27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571500" lvl="1" marL="1028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700"/>
              <a:buFont typeface="Noto Sans Symbols"/>
              <a:buChar char="⮚"/>
            </a:pPr>
            <a:r>
              <a:rPr b="1" i="1" lang="en-AU" sz="2700" u="none" cap="none" strike="noStrike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Have you ever been to the Serpentine Falls?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00050" lvl="1" marL="1028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t/>
            </a:r>
            <a:endParaRPr b="0" i="0" sz="27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0" i="0" lang="en-AU" sz="27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</a:t>
            </a:r>
            <a:r>
              <a:rPr b="0" i="0" lang="en-AU" sz="2700" u="sng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command</a:t>
            </a:r>
            <a:r>
              <a:rPr b="0" i="0" lang="en-AU" sz="27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sentence gives instructions or expresses a request or command.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71500" lvl="1" marL="1028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700"/>
              <a:buFont typeface="Noto Sans Symbols"/>
              <a:buChar char="⮚"/>
            </a:pPr>
            <a:r>
              <a:rPr b="1" i="1" lang="en-AU" sz="2700" u="none" cap="none" strike="noStrike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Go and visit the Serpentine Falls.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00050" lvl="1" marL="1028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t/>
            </a:r>
            <a:endParaRPr b="1" i="0" sz="2700" u="none" cap="none" strike="noStrike">
              <a:solidFill>
                <a:srgbClr val="00206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0" i="0" lang="en-AU" sz="27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 </a:t>
            </a:r>
            <a:r>
              <a:rPr b="0" i="0" lang="en-AU" sz="2700" u="sng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exclamation</a:t>
            </a:r>
            <a:r>
              <a:rPr b="0" i="0" lang="en-AU" sz="27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expresses force or strong emotion.</a:t>
            </a:r>
            <a:endParaRPr b="0" i="0" sz="27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571500" lvl="1" marL="1028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700"/>
              <a:buFont typeface="Noto Sans Symbols"/>
              <a:buChar char="⮚"/>
            </a:pPr>
            <a:r>
              <a:rPr b="1" i="1" lang="en-AU" sz="2700" u="none" cap="none" strike="noStrike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must protect the Serpentine Falls!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0"/>
          <p:cNvSpPr txBox="1"/>
          <p:nvPr>
            <p:ph idx="4294967295" type="body"/>
          </p:nvPr>
        </p:nvSpPr>
        <p:spPr>
          <a:xfrm>
            <a:off x="0" y="766763"/>
            <a:ext cx="11844338" cy="59039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sp>
        <p:nvSpPr>
          <p:cNvPr id="162" name="Google Shape;162;p20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 b="1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163" name="Google Shape;163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39545" y="119446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64" name="Google Shape;164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288594" y="106912"/>
            <a:ext cx="693813" cy="67915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165" name="Google Shape;165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517922" y="92276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20"/>
          <p:cNvSpPr/>
          <p:nvPr/>
        </p:nvSpPr>
        <p:spPr>
          <a:xfrm>
            <a:off x="0" y="865285"/>
            <a:ext cx="7181774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</a:t>
            </a:r>
            <a:r>
              <a:rPr b="1" i="0" lang="en-AU" sz="2800" u="sng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statement</a:t>
            </a:r>
            <a:r>
              <a:rPr b="1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gives an idea or argument.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It ends in a full stop.</a:t>
            </a:r>
            <a:endParaRPr b="1" i="0" sz="2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7" name="Google Shape;167;p20"/>
          <p:cNvSpPr txBox="1"/>
          <p:nvPr/>
        </p:nvSpPr>
        <p:spPr>
          <a:xfrm>
            <a:off x="161696" y="2273808"/>
            <a:ext cx="11252056" cy="38164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children were playing in the park.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They crept behind the shed.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Crocodiles belong to the reptile class.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Dogs are better than cats.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20"/>
          <p:cNvSpPr txBox="1"/>
          <p:nvPr/>
        </p:nvSpPr>
        <p:spPr>
          <a:xfrm>
            <a:off x="1818739" y="6308103"/>
            <a:ext cx="8206860" cy="461665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AU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Can add in sentences based on topics taught in class.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9" name="Google Shape;169;p20"/>
          <p:cNvPicPr preferRelativeResize="0"/>
          <p:nvPr/>
        </p:nvPicPr>
        <p:blipFill rotWithShape="1">
          <a:blip r:embed="rId6">
            <a:alphaModFix/>
          </a:blip>
          <a:srcRect b="20141" l="0" r="29955" t="54956"/>
          <a:stretch/>
        </p:blipFill>
        <p:spPr>
          <a:xfrm>
            <a:off x="9522242" y="3526988"/>
            <a:ext cx="766354" cy="826455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20"/>
          <p:cNvSpPr txBox="1"/>
          <p:nvPr/>
        </p:nvSpPr>
        <p:spPr>
          <a:xfrm>
            <a:off x="10203336" y="1083075"/>
            <a:ext cx="1988664" cy="738664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does a statement do?</a:t>
            </a:r>
            <a:endParaRPr b="0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171" name="Google Shape;171;p2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770763" y="92276"/>
            <a:ext cx="674078" cy="6740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1"/>
          <p:cNvSpPr txBox="1"/>
          <p:nvPr>
            <p:ph idx="4294967295" type="body"/>
          </p:nvPr>
        </p:nvSpPr>
        <p:spPr>
          <a:xfrm>
            <a:off x="0" y="766763"/>
            <a:ext cx="11844338" cy="59039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sp>
        <p:nvSpPr>
          <p:cNvPr id="177" name="Google Shape;177;p21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 b="1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178" name="Google Shape;178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739673" y="106912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79" name="Google Shape;179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941690" y="101833"/>
            <a:ext cx="693813" cy="67915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180" name="Google Shape;180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517922" y="92276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21"/>
          <p:cNvSpPr/>
          <p:nvPr/>
        </p:nvSpPr>
        <p:spPr>
          <a:xfrm>
            <a:off x="161696" y="733715"/>
            <a:ext cx="5149167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</a:t>
            </a:r>
            <a:r>
              <a:rPr b="1" i="0" lang="en-AU" sz="2800" u="sng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question</a:t>
            </a:r>
            <a:r>
              <a:rPr b="1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asks something.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It ends with a question mark.</a:t>
            </a:r>
            <a:endParaRPr b="1" i="0" sz="2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2" name="Google Shape;182;p21"/>
          <p:cNvSpPr txBox="1"/>
          <p:nvPr/>
        </p:nvSpPr>
        <p:spPr>
          <a:xfrm>
            <a:off x="161696" y="2273808"/>
            <a:ext cx="11252056" cy="38164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are mountains formed?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should be have for dinner?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Are dogs better than cats?.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can we do to reduce waste?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21"/>
          <p:cNvSpPr txBox="1"/>
          <p:nvPr/>
        </p:nvSpPr>
        <p:spPr>
          <a:xfrm>
            <a:off x="1818739" y="6308103"/>
            <a:ext cx="8206860" cy="461665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AU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Can add in sentences based on topics taught in class.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4" name="Google Shape;184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051807" y="2840671"/>
            <a:ext cx="973792" cy="1756095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21"/>
          <p:cNvSpPr txBox="1"/>
          <p:nvPr/>
        </p:nvSpPr>
        <p:spPr>
          <a:xfrm>
            <a:off x="10203336" y="1083075"/>
            <a:ext cx="1988664" cy="738664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does a question do?</a:t>
            </a:r>
            <a:endParaRPr b="0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2"/>
          <p:cNvSpPr txBox="1"/>
          <p:nvPr>
            <p:ph idx="4294967295" type="body"/>
          </p:nvPr>
        </p:nvSpPr>
        <p:spPr>
          <a:xfrm>
            <a:off x="0" y="766763"/>
            <a:ext cx="11844338" cy="59039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sp>
        <p:nvSpPr>
          <p:cNvPr id="191" name="Google Shape;191;p22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 b="1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192" name="Google Shape;192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739673" y="106912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93" name="Google Shape;193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941690" y="101833"/>
            <a:ext cx="693813" cy="67915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194" name="Google Shape;194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517922" y="92276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22"/>
          <p:cNvSpPr/>
          <p:nvPr/>
        </p:nvSpPr>
        <p:spPr>
          <a:xfrm>
            <a:off x="0" y="587197"/>
            <a:ext cx="9393382" cy="1384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</a:t>
            </a:r>
            <a:r>
              <a:rPr b="1" i="0" lang="en-AU" sz="2800" u="sng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command</a:t>
            </a:r>
            <a:r>
              <a:rPr b="1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gives instructions or expresses a request or command</a:t>
            </a: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It ends in a full stop.</a:t>
            </a:r>
            <a:endParaRPr b="1" i="0" sz="2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6" name="Google Shape;196;p22"/>
          <p:cNvSpPr txBox="1"/>
          <p:nvPr/>
        </p:nvSpPr>
        <p:spPr>
          <a:xfrm>
            <a:off x="161696" y="2273808"/>
            <a:ext cx="11252056" cy="38164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Pick up your rubbish.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Don’t litter.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Go to the office.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Clean your room.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22"/>
          <p:cNvSpPr txBox="1"/>
          <p:nvPr/>
        </p:nvSpPr>
        <p:spPr>
          <a:xfrm>
            <a:off x="1818739" y="6308103"/>
            <a:ext cx="8206860" cy="461665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AU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Can add in sentences based on topics taught in class.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8" name="Google Shape;198;p22"/>
          <p:cNvPicPr preferRelativeResize="0"/>
          <p:nvPr/>
        </p:nvPicPr>
        <p:blipFill rotWithShape="1">
          <a:blip r:embed="rId6">
            <a:alphaModFix/>
          </a:blip>
          <a:srcRect b="20141" l="0" r="29955" t="54956"/>
          <a:stretch/>
        </p:blipFill>
        <p:spPr>
          <a:xfrm>
            <a:off x="9522242" y="3223522"/>
            <a:ext cx="766354" cy="826455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22"/>
          <p:cNvSpPr txBox="1"/>
          <p:nvPr/>
        </p:nvSpPr>
        <p:spPr>
          <a:xfrm>
            <a:off x="10203336" y="1083075"/>
            <a:ext cx="1988664" cy="738664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does a statement do?</a:t>
            </a:r>
            <a:endParaRPr b="0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3"/>
          <p:cNvSpPr txBox="1"/>
          <p:nvPr>
            <p:ph idx="4294967295" type="body"/>
          </p:nvPr>
        </p:nvSpPr>
        <p:spPr>
          <a:xfrm>
            <a:off x="0" y="766763"/>
            <a:ext cx="11844338" cy="59039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sp>
        <p:nvSpPr>
          <p:cNvPr id="205" name="Google Shape;205;p23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 b="1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206" name="Google Shape;206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739673" y="106912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07" name="Google Shape;207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941690" y="101833"/>
            <a:ext cx="693813" cy="67915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208" name="Google Shape;208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517922" y="92276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23"/>
          <p:cNvSpPr/>
          <p:nvPr/>
        </p:nvSpPr>
        <p:spPr>
          <a:xfrm>
            <a:off x="57526" y="667670"/>
            <a:ext cx="8816837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</a:t>
            </a:r>
            <a:r>
              <a:rPr b="1" i="0" lang="en-AU" sz="2800" u="sng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exclamation</a:t>
            </a:r>
            <a:r>
              <a:rPr b="1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expresses force or strong emotion.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It ends with an exclamation mark. </a:t>
            </a:r>
            <a:endParaRPr b="1" i="0" sz="2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0" name="Google Shape;210;p23"/>
          <p:cNvSpPr txBox="1"/>
          <p:nvPr/>
        </p:nvSpPr>
        <p:spPr>
          <a:xfrm>
            <a:off x="161696" y="2273808"/>
            <a:ext cx="11252056" cy="38164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a beautiful day!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It’s freezing cold!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That hurt!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won the swimming carnival!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23"/>
          <p:cNvSpPr txBox="1"/>
          <p:nvPr/>
        </p:nvSpPr>
        <p:spPr>
          <a:xfrm>
            <a:off x="1818739" y="6308103"/>
            <a:ext cx="8206860" cy="461665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AU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Can add in sentences based on topics taught in class.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2" name="Google Shape;212;p23"/>
          <p:cNvPicPr preferRelativeResize="0"/>
          <p:nvPr/>
        </p:nvPicPr>
        <p:blipFill rotWithShape="1">
          <a:blip r:embed="rId6">
            <a:alphaModFix/>
          </a:blip>
          <a:srcRect b="14946" l="0" r="41226" t="0"/>
          <a:stretch/>
        </p:blipFill>
        <p:spPr>
          <a:xfrm>
            <a:off x="8957752" y="3026871"/>
            <a:ext cx="539539" cy="1383695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3"/>
          <p:cNvSpPr txBox="1"/>
          <p:nvPr/>
        </p:nvSpPr>
        <p:spPr>
          <a:xfrm>
            <a:off x="10203336" y="1083075"/>
            <a:ext cx="1988664" cy="738664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does an exclamation do?</a:t>
            </a:r>
            <a:endParaRPr b="0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4"/>
          <p:cNvSpPr txBox="1"/>
          <p:nvPr>
            <p:ph idx="1" type="body"/>
          </p:nvPr>
        </p:nvSpPr>
        <p:spPr>
          <a:xfrm>
            <a:off x="126935" y="548654"/>
            <a:ext cx="11808512" cy="5726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lang="en-AU" sz="2400"/>
              <a:t>Label each sentence as  S, Q, C, E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lang="en-AU" sz="2400"/>
              <a:t>(statement, question, command, exclamation)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lang="en-AU" sz="2400"/>
              <a:t>(punctuation mark has not been included)</a:t>
            </a:r>
            <a:endParaRPr b="1" sz="2400"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1">
              <a:latin typeface="Arial Rounded"/>
              <a:ea typeface="Arial Rounded"/>
              <a:cs typeface="Arial Rounded"/>
              <a:sym typeface="Arial Rounded"/>
            </a:endParaRPr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lphaLcParenR"/>
            </a:pPr>
            <a:r>
              <a:rPr lang="en-AU" sz="3200"/>
              <a:t>Help me</a:t>
            </a:r>
            <a:endParaRPr/>
          </a:p>
          <a:p>
            <a:pPr indent="-3111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t/>
            </a:r>
            <a:endParaRPr sz="3200"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lphaLcParenR"/>
            </a:pPr>
            <a:r>
              <a:rPr lang="en-AU" sz="3200"/>
              <a:t>Echidnas lay eggs</a:t>
            </a:r>
            <a:endParaRPr/>
          </a:p>
          <a:p>
            <a:pPr indent="-3111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t/>
            </a:r>
            <a:endParaRPr sz="3200"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lphaLcParenR"/>
            </a:pPr>
            <a:r>
              <a:rPr lang="en-AU" sz="3200"/>
              <a:t>When should children be allowed phones</a:t>
            </a:r>
            <a:endParaRPr/>
          </a:p>
          <a:p>
            <a:pPr indent="-3111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t/>
            </a:r>
            <a:endParaRPr sz="3200"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lphaLcParenR"/>
            </a:pPr>
            <a:r>
              <a:rPr lang="en-AU" sz="3200"/>
              <a:t>Put your name on the top of your page</a:t>
            </a:r>
            <a:endParaRPr/>
          </a:p>
          <a:p>
            <a:pPr indent="-3111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t/>
            </a:r>
            <a:endParaRPr sz="3200"/>
          </a:p>
          <a:p>
            <a:pPr indent="-3365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>
              <a:solidFill>
                <a:srgbClr val="33333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365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1"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sp>
        <p:nvSpPr>
          <p:cNvPr id="219" name="Google Shape;219;p24"/>
          <p:cNvSpPr txBox="1"/>
          <p:nvPr/>
        </p:nvSpPr>
        <p:spPr>
          <a:xfrm>
            <a:off x="4773585" y="1978140"/>
            <a:ext cx="681644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en-AU" sz="5400" u="none" cap="none" strike="noStrike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24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Hinge Point Question</a:t>
            </a:r>
            <a:endParaRPr b="1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221" name="Google Shape;221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87291" y="170548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22" name="Google Shape;222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261369" y="170548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23" name="Google Shape;223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587291" y="84462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24" name="Google Shape;224;p2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261369" y="83051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25" name="Google Shape;225;p2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744953" y="548654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24"/>
          <p:cNvSpPr txBox="1"/>
          <p:nvPr/>
        </p:nvSpPr>
        <p:spPr>
          <a:xfrm>
            <a:off x="4773585" y="3041636"/>
            <a:ext cx="681644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en-AU" sz="5400" u="none" cap="none" strike="noStrike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S</a:t>
            </a:r>
            <a:endParaRPr b="1" i="0" sz="5400" u="none" cap="none" strike="noStrike">
              <a:solidFill>
                <a:schemeClr val="dk1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sp>
        <p:nvSpPr>
          <p:cNvPr id="227" name="Google Shape;227;p24"/>
          <p:cNvSpPr txBox="1"/>
          <p:nvPr/>
        </p:nvSpPr>
        <p:spPr>
          <a:xfrm>
            <a:off x="9153364" y="4052936"/>
            <a:ext cx="681644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en-AU" sz="5400" u="none" cap="none" strike="noStrike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Q</a:t>
            </a:r>
            <a:endParaRPr b="1" i="0" sz="5400" u="none" cap="none" strike="noStrike">
              <a:solidFill>
                <a:schemeClr val="dk1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sp>
        <p:nvSpPr>
          <p:cNvPr id="228" name="Google Shape;228;p24"/>
          <p:cNvSpPr txBox="1"/>
          <p:nvPr/>
        </p:nvSpPr>
        <p:spPr>
          <a:xfrm>
            <a:off x="8651137" y="5155589"/>
            <a:ext cx="681644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en-AU" sz="5400" u="none" cap="none" strike="noStrike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C</a:t>
            </a:r>
            <a:endParaRPr b="1" i="0" sz="5400" u="none" cap="none" strike="noStrike">
              <a:solidFill>
                <a:schemeClr val="dk1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5"/>
          <p:cNvSpPr txBox="1"/>
          <p:nvPr>
            <p:ph idx="4294967295" type="body"/>
          </p:nvPr>
        </p:nvSpPr>
        <p:spPr>
          <a:xfrm>
            <a:off x="0" y="766763"/>
            <a:ext cx="11844338" cy="59039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sp>
        <p:nvSpPr>
          <p:cNvPr id="234" name="Google Shape;234;p25"/>
          <p:cNvSpPr txBox="1"/>
          <p:nvPr/>
        </p:nvSpPr>
        <p:spPr>
          <a:xfrm>
            <a:off x="-1" y="-1"/>
            <a:ext cx="5255491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I do, We Do</a:t>
            </a:r>
            <a:endParaRPr b="1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235" name="Google Shape;235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15016" y="89712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236" name="Google Shape;236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645064" y="79523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25"/>
          <p:cNvSpPr txBox="1"/>
          <p:nvPr/>
        </p:nvSpPr>
        <p:spPr>
          <a:xfrm>
            <a:off x="104331" y="1844994"/>
            <a:ext cx="8749090" cy="45243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Don’t put food in the bin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 cant wait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Crocodiles are an ancestor of dinosaurs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How can we save the planet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8" name="Google Shape;238;p25"/>
          <p:cNvPicPr preferRelativeResize="0"/>
          <p:nvPr/>
        </p:nvPicPr>
        <p:blipFill rotWithShape="1">
          <a:blip r:embed="rId5">
            <a:alphaModFix/>
          </a:blip>
          <a:srcRect b="14946" l="0" r="41226" t="0"/>
          <a:stretch/>
        </p:blipFill>
        <p:spPr>
          <a:xfrm>
            <a:off x="8923883" y="3572459"/>
            <a:ext cx="539539" cy="13836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25"/>
          <p:cNvPicPr preferRelativeResize="0"/>
          <p:nvPr/>
        </p:nvPicPr>
        <p:blipFill rotWithShape="1">
          <a:blip r:embed="rId6">
            <a:alphaModFix/>
          </a:blip>
          <a:srcRect b="20141" l="0" r="29955" t="54956"/>
          <a:stretch/>
        </p:blipFill>
        <p:spPr>
          <a:xfrm>
            <a:off x="9689095" y="3874451"/>
            <a:ext cx="766354" cy="8264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90552" y="3607916"/>
            <a:ext cx="973792" cy="175609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41" name="Google Shape;241;p2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381478" y="66361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25"/>
          <p:cNvSpPr txBox="1"/>
          <p:nvPr/>
        </p:nvSpPr>
        <p:spPr>
          <a:xfrm>
            <a:off x="104330" y="2324565"/>
            <a:ext cx="7045037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AU" sz="2800" u="none" cap="none" strike="noStrike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Don’t put food in the bin.</a:t>
            </a:r>
            <a:endParaRPr b="1" i="0" sz="2800" u="none" cap="none" strike="noStrike">
              <a:solidFill>
                <a:srgbClr val="00206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3" name="Google Shape;243;p25"/>
          <p:cNvSpPr txBox="1"/>
          <p:nvPr/>
        </p:nvSpPr>
        <p:spPr>
          <a:xfrm>
            <a:off x="104331" y="3294436"/>
            <a:ext cx="7045037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AU" sz="2800" u="none" cap="none" strike="noStrike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 can’t wait!</a:t>
            </a:r>
            <a:endParaRPr b="1" i="0" sz="2800" u="none" cap="none" strike="noStrike">
              <a:solidFill>
                <a:srgbClr val="00206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4" name="Google Shape;244;p25"/>
          <p:cNvSpPr txBox="1"/>
          <p:nvPr/>
        </p:nvSpPr>
        <p:spPr>
          <a:xfrm>
            <a:off x="104331" y="4264307"/>
            <a:ext cx="8505759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AU" sz="2800" u="none" cap="none" strike="noStrike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Crocodiles are an ancestor of dinosaurs.</a:t>
            </a:r>
            <a:endParaRPr b="1" i="0" sz="2800" u="none" cap="none" strike="noStrike">
              <a:solidFill>
                <a:srgbClr val="00206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5" name="Google Shape;245;p25"/>
          <p:cNvSpPr txBox="1"/>
          <p:nvPr/>
        </p:nvSpPr>
        <p:spPr>
          <a:xfrm>
            <a:off x="104331" y="5184959"/>
            <a:ext cx="8505759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AU" sz="2800" u="none" cap="none" strike="noStrike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can we save the planet?</a:t>
            </a:r>
            <a:endParaRPr b="1" i="0" sz="2800" u="none" cap="none" strike="noStrike">
              <a:solidFill>
                <a:srgbClr val="00206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6" name="Google Shape;246;p25"/>
          <p:cNvSpPr txBox="1"/>
          <p:nvPr/>
        </p:nvSpPr>
        <p:spPr>
          <a:xfrm>
            <a:off x="4357210" y="1953090"/>
            <a:ext cx="1524045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AU" sz="20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command</a:t>
            </a:r>
            <a:endParaRPr b="1" i="0" sz="2000" u="none" cap="none" strike="noStrike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7" name="Google Shape;247;p25"/>
          <p:cNvSpPr txBox="1"/>
          <p:nvPr/>
        </p:nvSpPr>
        <p:spPr>
          <a:xfrm>
            <a:off x="2192437" y="2895665"/>
            <a:ext cx="2067836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AU" sz="20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exclamation</a:t>
            </a:r>
            <a:endParaRPr b="1" i="0" sz="2000" u="none" cap="none" strike="noStrike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8" name="Google Shape;248;p25"/>
          <p:cNvSpPr txBox="1"/>
          <p:nvPr/>
        </p:nvSpPr>
        <p:spPr>
          <a:xfrm>
            <a:off x="6663920" y="3887569"/>
            <a:ext cx="2067836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AU" sz="20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statement</a:t>
            </a:r>
            <a:endParaRPr b="1" i="0" sz="2000" u="none" cap="none" strike="noStrike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9" name="Google Shape;249;p25"/>
          <p:cNvSpPr txBox="1"/>
          <p:nvPr/>
        </p:nvSpPr>
        <p:spPr>
          <a:xfrm>
            <a:off x="4888251" y="4861531"/>
            <a:ext cx="2067836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AU" sz="20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question</a:t>
            </a:r>
            <a:endParaRPr b="1" i="0" sz="2000" u="none" cap="none" strike="noStrike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0" name="Google Shape;250;p25"/>
          <p:cNvSpPr txBox="1"/>
          <p:nvPr/>
        </p:nvSpPr>
        <p:spPr>
          <a:xfrm>
            <a:off x="10203336" y="1083075"/>
            <a:ext cx="1988664" cy="1815882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sentence type? How can you tell?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punctuation mark do you need to add?</a:t>
            </a:r>
            <a:endParaRPr b="0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251" name="Google Shape;251;p2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9823098" y="66361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25"/>
          <p:cNvSpPr/>
          <p:nvPr/>
        </p:nvSpPr>
        <p:spPr>
          <a:xfrm>
            <a:off x="16357" y="376987"/>
            <a:ext cx="8001208" cy="105153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Identify the sentence type (punctuation mark has not been included- it gives the game away!)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Re-write the sentence with the correct punctuation mark.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6"/>
          <p:cNvSpPr txBox="1"/>
          <p:nvPr>
            <p:ph idx="4294967295" type="body"/>
          </p:nvPr>
        </p:nvSpPr>
        <p:spPr>
          <a:xfrm>
            <a:off x="0" y="766763"/>
            <a:ext cx="11844338" cy="59039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pic>
        <p:nvPicPr>
          <p:cNvPr descr="Icon&#10;&#10;Description automatically generated" id="258" name="Google Shape;258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15016" y="89712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259" name="Google Shape;259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645064" y="79523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26"/>
          <p:cNvSpPr txBox="1"/>
          <p:nvPr/>
        </p:nvSpPr>
        <p:spPr>
          <a:xfrm>
            <a:off x="104331" y="1844994"/>
            <a:ext cx="8749090" cy="45243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Where is the closest shopping centre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is your favourite subject at school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It’s so hot, I can barely breathe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That’s outrageous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1" name="Google Shape;261;p26"/>
          <p:cNvPicPr preferRelativeResize="0"/>
          <p:nvPr/>
        </p:nvPicPr>
        <p:blipFill rotWithShape="1">
          <a:blip r:embed="rId5">
            <a:alphaModFix/>
          </a:blip>
          <a:srcRect b="14946" l="0" r="41226" t="0"/>
          <a:stretch/>
        </p:blipFill>
        <p:spPr>
          <a:xfrm>
            <a:off x="8923883" y="3572459"/>
            <a:ext cx="539539" cy="13836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26"/>
          <p:cNvPicPr preferRelativeResize="0"/>
          <p:nvPr/>
        </p:nvPicPr>
        <p:blipFill rotWithShape="1">
          <a:blip r:embed="rId6">
            <a:alphaModFix/>
          </a:blip>
          <a:srcRect b="20141" l="0" r="29955" t="54956"/>
          <a:stretch/>
        </p:blipFill>
        <p:spPr>
          <a:xfrm>
            <a:off x="9689095" y="3874451"/>
            <a:ext cx="766354" cy="8264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2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90552" y="3607916"/>
            <a:ext cx="973792" cy="175609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64" name="Google Shape;264;p2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381478" y="66361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26"/>
          <p:cNvSpPr txBox="1"/>
          <p:nvPr/>
        </p:nvSpPr>
        <p:spPr>
          <a:xfrm>
            <a:off x="104330" y="2324565"/>
            <a:ext cx="7045037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AU" sz="2800" u="none" cap="none" strike="noStrike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Where is the closest shopping centre?</a:t>
            </a:r>
            <a:endParaRPr b="1" i="0" sz="2800" u="none" cap="none" strike="noStrike">
              <a:solidFill>
                <a:srgbClr val="00206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6" name="Google Shape;266;p26"/>
          <p:cNvSpPr txBox="1"/>
          <p:nvPr/>
        </p:nvSpPr>
        <p:spPr>
          <a:xfrm>
            <a:off x="104331" y="3294436"/>
            <a:ext cx="8218787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AU" sz="2800" u="none" cap="none" strike="noStrike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your favourite subject at school?</a:t>
            </a:r>
            <a:endParaRPr b="1" i="0" sz="2800" u="none" cap="none" strike="noStrike">
              <a:solidFill>
                <a:srgbClr val="00206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7" name="Google Shape;267;p26"/>
          <p:cNvSpPr txBox="1"/>
          <p:nvPr/>
        </p:nvSpPr>
        <p:spPr>
          <a:xfrm>
            <a:off x="104331" y="4264307"/>
            <a:ext cx="8505759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AU" sz="2800" u="none" cap="none" strike="noStrike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It’s so hot, I can barely breathe!</a:t>
            </a:r>
            <a:endParaRPr b="1" i="0" sz="2800" u="none" cap="none" strike="noStrike">
              <a:solidFill>
                <a:srgbClr val="00206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8" name="Google Shape;268;p26"/>
          <p:cNvSpPr txBox="1"/>
          <p:nvPr/>
        </p:nvSpPr>
        <p:spPr>
          <a:xfrm>
            <a:off x="104331" y="5184959"/>
            <a:ext cx="8505759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AU" sz="2800" u="none" cap="none" strike="noStrike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That’s outrageous!</a:t>
            </a:r>
            <a:endParaRPr b="1" i="0" sz="2800" u="none" cap="none" strike="noStrike">
              <a:solidFill>
                <a:srgbClr val="00206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9" name="Google Shape;269;p26"/>
          <p:cNvSpPr txBox="1"/>
          <p:nvPr/>
        </p:nvSpPr>
        <p:spPr>
          <a:xfrm>
            <a:off x="6904775" y="1986863"/>
            <a:ext cx="1524045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AU" sz="20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question</a:t>
            </a:r>
            <a:endParaRPr b="1" i="0" sz="2000" u="none" cap="none" strike="noStrike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0" name="Google Shape;270;p26"/>
          <p:cNvSpPr txBox="1"/>
          <p:nvPr/>
        </p:nvSpPr>
        <p:spPr>
          <a:xfrm>
            <a:off x="6820816" y="2887099"/>
            <a:ext cx="2067836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AU" sz="20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question</a:t>
            </a:r>
            <a:endParaRPr b="1" i="0" sz="2000" u="none" cap="none" strike="noStrike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1" name="Google Shape;271;p26"/>
          <p:cNvSpPr txBox="1"/>
          <p:nvPr/>
        </p:nvSpPr>
        <p:spPr>
          <a:xfrm>
            <a:off x="6663920" y="3887569"/>
            <a:ext cx="2067836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AU" sz="20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exclamation</a:t>
            </a:r>
            <a:endParaRPr b="1" i="0" sz="2000" u="none" cap="none" strike="noStrike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2" name="Google Shape;272;p26"/>
          <p:cNvSpPr txBox="1"/>
          <p:nvPr/>
        </p:nvSpPr>
        <p:spPr>
          <a:xfrm>
            <a:off x="4888251" y="4861531"/>
            <a:ext cx="2067836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AU" sz="20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exclamation</a:t>
            </a:r>
            <a:endParaRPr b="1" i="0" sz="2000" u="none" cap="none" strike="noStrike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3" name="Google Shape;273;p26"/>
          <p:cNvSpPr txBox="1"/>
          <p:nvPr/>
        </p:nvSpPr>
        <p:spPr>
          <a:xfrm>
            <a:off x="10203336" y="1083075"/>
            <a:ext cx="1988664" cy="1815882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sentence type? How can you tell?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punctuation mark do you need to add?</a:t>
            </a:r>
            <a:endParaRPr b="0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274" name="Google Shape;274;p2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9823098" y="66361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26"/>
          <p:cNvSpPr txBox="1"/>
          <p:nvPr/>
        </p:nvSpPr>
        <p:spPr>
          <a:xfrm>
            <a:off x="-1" y="-1"/>
            <a:ext cx="5255491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I do, We do</a:t>
            </a:r>
            <a:endParaRPr b="1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6" name="Google Shape;276;p26"/>
          <p:cNvSpPr/>
          <p:nvPr/>
        </p:nvSpPr>
        <p:spPr>
          <a:xfrm>
            <a:off x="16357" y="376987"/>
            <a:ext cx="8001208" cy="105153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Identify the sentence type (punctuation mark has not been included- it gives the game away!)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Re-write the sentence with the correct punctuation mark.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27"/>
          <p:cNvSpPr txBox="1"/>
          <p:nvPr>
            <p:ph idx="4294967295" type="body"/>
          </p:nvPr>
        </p:nvSpPr>
        <p:spPr>
          <a:xfrm>
            <a:off x="0" y="766763"/>
            <a:ext cx="11844338" cy="59039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sp>
        <p:nvSpPr>
          <p:cNvPr id="282" name="Google Shape;282;p27"/>
          <p:cNvSpPr txBox="1"/>
          <p:nvPr/>
        </p:nvSpPr>
        <p:spPr>
          <a:xfrm>
            <a:off x="-1" y="-1"/>
            <a:ext cx="4888251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Development: re-explanation</a:t>
            </a:r>
            <a:endParaRPr b="1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283" name="Google Shape;283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15016" y="89712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284" name="Google Shape;284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645064" y="79523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27"/>
          <p:cNvSpPr txBox="1"/>
          <p:nvPr/>
        </p:nvSpPr>
        <p:spPr>
          <a:xfrm>
            <a:off x="104331" y="1844994"/>
            <a:ext cx="8749090" cy="45243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Where is the closest shopping centre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is your favourite subject at school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It’s so hot, I can barely breathe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AU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That’s outrageous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6" name="Google Shape;286;p27"/>
          <p:cNvPicPr preferRelativeResize="0"/>
          <p:nvPr/>
        </p:nvPicPr>
        <p:blipFill rotWithShape="1">
          <a:blip r:embed="rId5">
            <a:alphaModFix/>
          </a:blip>
          <a:srcRect b="14946" l="0" r="41226" t="0"/>
          <a:stretch/>
        </p:blipFill>
        <p:spPr>
          <a:xfrm>
            <a:off x="8923883" y="3572459"/>
            <a:ext cx="539539" cy="13836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7"/>
          <p:cNvPicPr preferRelativeResize="0"/>
          <p:nvPr/>
        </p:nvPicPr>
        <p:blipFill rotWithShape="1">
          <a:blip r:embed="rId6">
            <a:alphaModFix/>
          </a:blip>
          <a:srcRect b="20141" l="0" r="29955" t="54956"/>
          <a:stretch/>
        </p:blipFill>
        <p:spPr>
          <a:xfrm>
            <a:off x="9689095" y="3874451"/>
            <a:ext cx="766354" cy="8264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90552" y="3607916"/>
            <a:ext cx="973792" cy="175609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89" name="Google Shape;289;p2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381478" y="66361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27"/>
          <p:cNvSpPr txBox="1"/>
          <p:nvPr/>
        </p:nvSpPr>
        <p:spPr>
          <a:xfrm>
            <a:off x="104330" y="2324565"/>
            <a:ext cx="7045037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AU" sz="2800" u="none" cap="none" strike="noStrike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Where is the closest shopping centre?</a:t>
            </a:r>
            <a:endParaRPr b="1" i="0" sz="2800" u="none" cap="none" strike="noStrike">
              <a:solidFill>
                <a:srgbClr val="00206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1" name="Google Shape;291;p27"/>
          <p:cNvSpPr txBox="1"/>
          <p:nvPr/>
        </p:nvSpPr>
        <p:spPr>
          <a:xfrm>
            <a:off x="104331" y="3294436"/>
            <a:ext cx="8218787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AU" sz="2800" u="none" cap="none" strike="noStrike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your favourite subject at school?</a:t>
            </a:r>
            <a:endParaRPr b="1" i="0" sz="2800" u="none" cap="none" strike="noStrike">
              <a:solidFill>
                <a:srgbClr val="00206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2" name="Google Shape;292;p27"/>
          <p:cNvSpPr txBox="1"/>
          <p:nvPr/>
        </p:nvSpPr>
        <p:spPr>
          <a:xfrm>
            <a:off x="104331" y="4264307"/>
            <a:ext cx="8505759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AU" sz="2800" u="none" cap="none" strike="noStrike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It’s so hot, I can barely breathe!</a:t>
            </a:r>
            <a:endParaRPr b="1" i="0" sz="2800" u="none" cap="none" strike="noStrike">
              <a:solidFill>
                <a:srgbClr val="00206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3" name="Google Shape;293;p27"/>
          <p:cNvSpPr txBox="1"/>
          <p:nvPr/>
        </p:nvSpPr>
        <p:spPr>
          <a:xfrm>
            <a:off x="104331" y="5184959"/>
            <a:ext cx="8505759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AU" sz="2800" u="none" cap="none" strike="noStrike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That’s outrageous!</a:t>
            </a:r>
            <a:endParaRPr b="1" i="0" sz="2800" u="none" cap="none" strike="noStrike">
              <a:solidFill>
                <a:srgbClr val="00206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4" name="Google Shape;294;p27"/>
          <p:cNvSpPr txBox="1"/>
          <p:nvPr/>
        </p:nvSpPr>
        <p:spPr>
          <a:xfrm>
            <a:off x="6904775" y="1986863"/>
            <a:ext cx="1524045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AU" sz="20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question</a:t>
            </a:r>
            <a:endParaRPr b="1" i="0" sz="2000" u="none" cap="none" strike="noStrike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5" name="Google Shape;295;p27"/>
          <p:cNvSpPr txBox="1"/>
          <p:nvPr/>
        </p:nvSpPr>
        <p:spPr>
          <a:xfrm>
            <a:off x="6820816" y="2887099"/>
            <a:ext cx="2067836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AU" sz="20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question</a:t>
            </a:r>
            <a:endParaRPr b="1" i="0" sz="2000" u="none" cap="none" strike="noStrike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6" name="Google Shape;296;p27"/>
          <p:cNvSpPr txBox="1"/>
          <p:nvPr/>
        </p:nvSpPr>
        <p:spPr>
          <a:xfrm>
            <a:off x="6663920" y="3887569"/>
            <a:ext cx="2067836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AU" sz="20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exclamation</a:t>
            </a:r>
            <a:endParaRPr b="1" i="0" sz="2000" u="none" cap="none" strike="noStrike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7" name="Google Shape;297;p27"/>
          <p:cNvSpPr txBox="1"/>
          <p:nvPr/>
        </p:nvSpPr>
        <p:spPr>
          <a:xfrm>
            <a:off x="4888251" y="4861531"/>
            <a:ext cx="2067836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AU" sz="20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exclamation</a:t>
            </a:r>
            <a:endParaRPr b="1" i="0" sz="2000" u="none" cap="none" strike="noStrike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8" name="Google Shape;298;p27"/>
          <p:cNvSpPr txBox="1"/>
          <p:nvPr/>
        </p:nvSpPr>
        <p:spPr>
          <a:xfrm>
            <a:off x="10203336" y="1083075"/>
            <a:ext cx="1988664" cy="1815882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sentence type? How can you tell?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punctuation mark do you need to add?</a:t>
            </a:r>
            <a:endParaRPr b="0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299" name="Google Shape;299;p27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9823098" y="66361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27"/>
          <p:cNvSpPr txBox="1"/>
          <p:nvPr/>
        </p:nvSpPr>
        <p:spPr>
          <a:xfrm>
            <a:off x="415636" y="1505968"/>
            <a:ext cx="9306351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Replaces sentences with sentences from texts used in class. </a:t>
            </a:r>
            <a:endParaRPr/>
          </a:p>
        </p:txBody>
      </p:sp>
      <p:sp>
        <p:nvSpPr>
          <p:cNvPr id="301" name="Google Shape;301;p27"/>
          <p:cNvSpPr txBox="1"/>
          <p:nvPr/>
        </p:nvSpPr>
        <p:spPr>
          <a:xfrm>
            <a:off x="-1" y="-1"/>
            <a:ext cx="5255491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You do</a:t>
            </a:r>
            <a:endParaRPr b="1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02" name="Google Shape;302;p27"/>
          <p:cNvSpPr/>
          <p:nvPr/>
        </p:nvSpPr>
        <p:spPr>
          <a:xfrm>
            <a:off x="16357" y="376987"/>
            <a:ext cx="8001208" cy="105153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Identify the sentence type (punctuation mark has not been included- it gives the game away!)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Re-write the sentence with the correct punctuation mark.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28"/>
          <p:cNvSpPr txBox="1"/>
          <p:nvPr>
            <p:ph idx="4294967295" type="body"/>
          </p:nvPr>
        </p:nvSpPr>
        <p:spPr>
          <a:xfrm>
            <a:off x="0" y="766763"/>
            <a:ext cx="11844338" cy="59039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sp>
        <p:nvSpPr>
          <p:cNvPr id="308" name="Google Shape;308;p28"/>
          <p:cNvSpPr txBox="1"/>
          <p:nvPr/>
        </p:nvSpPr>
        <p:spPr>
          <a:xfrm>
            <a:off x="-1" y="-1"/>
            <a:ext cx="4888251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I do</a:t>
            </a:r>
            <a:endParaRPr b="1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309" name="Google Shape;309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866296" y="128740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310" name="Google Shape;310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304427" y="110713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ee the source image" id="311" name="Google Shape;311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28523" y="1642067"/>
            <a:ext cx="6170979" cy="4103942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28"/>
          <p:cNvSpPr txBox="1"/>
          <p:nvPr/>
        </p:nvSpPr>
        <p:spPr>
          <a:xfrm>
            <a:off x="6475701" y="2514008"/>
            <a:ext cx="550280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AU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girl is walking along the path</a:t>
            </a:r>
            <a:r>
              <a:rPr b="0" i="0" lang="en-AU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28"/>
          <p:cNvSpPr txBox="1"/>
          <p:nvPr/>
        </p:nvSpPr>
        <p:spPr>
          <a:xfrm>
            <a:off x="6475702" y="4346983"/>
            <a:ext cx="436880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AU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Don’t stray from the path.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28"/>
          <p:cNvSpPr txBox="1"/>
          <p:nvPr/>
        </p:nvSpPr>
        <p:spPr>
          <a:xfrm>
            <a:off x="6504422" y="5139909"/>
            <a:ext cx="436880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AU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Hurry up!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28"/>
          <p:cNvSpPr txBox="1"/>
          <p:nvPr/>
        </p:nvSpPr>
        <p:spPr>
          <a:xfrm>
            <a:off x="6475702" y="3487886"/>
            <a:ext cx="436880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AU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Where is the girl going?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p28"/>
          <p:cNvSpPr txBox="1"/>
          <p:nvPr/>
        </p:nvSpPr>
        <p:spPr>
          <a:xfrm>
            <a:off x="10203336" y="1083075"/>
            <a:ext cx="1988664" cy="738664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sentence type is this?</a:t>
            </a:r>
            <a:endParaRPr b="0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317" name="Google Shape;317;p2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605194" y="92685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318" name="Google Shape;318;p28"/>
          <p:cNvSpPr/>
          <p:nvPr/>
        </p:nvSpPr>
        <p:spPr>
          <a:xfrm>
            <a:off x="16357" y="376987"/>
            <a:ext cx="8001208" cy="64629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Write a statement, question, command and exclamation based on the image provided: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29"/>
          <p:cNvSpPr txBox="1"/>
          <p:nvPr>
            <p:ph idx="4294967295" type="body"/>
          </p:nvPr>
        </p:nvSpPr>
        <p:spPr>
          <a:xfrm>
            <a:off x="0" y="766763"/>
            <a:ext cx="11844338" cy="59039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sp>
        <p:nvSpPr>
          <p:cNvPr id="324" name="Google Shape;324;p29"/>
          <p:cNvSpPr txBox="1"/>
          <p:nvPr/>
        </p:nvSpPr>
        <p:spPr>
          <a:xfrm>
            <a:off x="-1" y="-1"/>
            <a:ext cx="4888251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We do</a:t>
            </a:r>
            <a:endParaRPr b="1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325" name="Google Shape;325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35909" y="93408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26" name="Google Shape;326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331183" y="112869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ee the source image" id="327" name="Google Shape;327;p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9082" y="1747374"/>
            <a:ext cx="5896680" cy="3685425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p29"/>
          <p:cNvSpPr/>
          <p:nvPr/>
        </p:nvSpPr>
        <p:spPr>
          <a:xfrm>
            <a:off x="16357" y="376987"/>
            <a:ext cx="8001208" cy="64629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Write a statement, question, command and exclamation based on the image provided: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30"/>
          <p:cNvSpPr txBox="1"/>
          <p:nvPr>
            <p:ph idx="4294967295" type="body"/>
          </p:nvPr>
        </p:nvSpPr>
        <p:spPr>
          <a:xfrm>
            <a:off x="0" y="766763"/>
            <a:ext cx="11844338" cy="59039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sp>
        <p:nvSpPr>
          <p:cNvPr id="334" name="Google Shape;334;p30"/>
          <p:cNvSpPr txBox="1"/>
          <p:nvPr/>
        </p:nvSpPr>
        <p:spPr>
          <a:xfrm>
            <a:off x="-1" y="-1"/>
            <a:ext cx="4888251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We do</a:t>
            </a:r>
            <a:endParaRPr b="1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335" name="Google Shape;335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35909" y="93408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36" name="Google Shape;336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331183" y="112869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ee the source image" id="337" name="Google Shape;337;p3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36282" y="1608836"/>
            <a:ext cx="5150118" cy="3823963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30"/>
          <p:cNvSpPr/>
          <p:nvPr/>
        </p:nvSpPr>
        <p:spPr>
          <a:xfrm>
            <a:off x="16357" y="376987"/>
            <a:ext cx="8001208" cy="64629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Write a statement, question, command and exclamation based on the image provided: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31"/>
          <p:cNvSpPr txBox="1"/>
          <p:nvPr>
            <p:ph idx="4294967295" type="body"/>
          </p:nvPr>
        </p:nvSpPr>
        <p:spPr>
          <a:xfrm>
            <a:off x="0" y="766763"/>
            <a:ext cx="11844338" cy="59039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sp>
        <p:nvSpPr>
          <p:cNvPr id="344" name="Google Shape;344;p31"/>
          <p:cNvSpPr txBox="1"/>
          <p:nvPr/>
        </p:nvSpPr>
        <p:spPr>
          <a:xfrm>
            <a:off x="-1" y="-1"/>
            <a:ext cx="4888251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You do</a:t>
            </a:r>
            <a:endParaRPr b="1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345" name="Google Shape;345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35909" y="93408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46" name="Google Shape;346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331183" y="112869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ee the source image" id="347" name="Google Shape;347;p3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94139" y="1642067"/>
            <a:ext cx="2649200" cy="3973091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31"/>
          <p:cNvSpPr/>
          <p:nvPr/>
        </p:nvSpPr>
        <p:spPr>
          <a:xfrm>
            <a:off x="16357" y="376987"/>
            <a:ext cx="8001208" cy="64629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Write a statement, question, command and exclamation based on the image provided: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32"/>
          <p:cNvSpPr txBox="1"/>
          <p:nvPr>
            <p:ph idx="4294967295" type="body"/>
          </p:nvPr>
        </p:nvSpPr>
        <p:spPr>
          <a:xfrm>
            <a:off x="0" y="766763"/>
            <a:ext cx="11844338" cy="59039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sp>
        <p:nvSpPr>
          <p:cNvPr id="354" name="Google Shape;354;p32"/>
          <p:cNvSpPr txBox="1"/>
          <p:nvPr/>
        </p:nvSpPr>
        <p:spPr>
          <a:xfrm>
            <a:off x="-1" y="-1"/>
            <a:ext cx="4888251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You do</a:t>
            </a:r>
            <a:endParaRPr b="1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355" name="Google Shape;355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35909" y="93408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32"/>
          <p:cNvSpPr txBox="1"/>
          <p:nvPr/>
        </p:nvSpPr>
        <p:spPr>
          <a:xfrm>
            <a:off x="1818739" y="6308103"/>
            <a:ext cx="8206860" cy="461665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AU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Can add in pictures based on topics taught in class.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con&#10;&#10;Description automatically generated" id="357" name="Google Shape;357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331183" y="112869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358" name="Google Shape;358;p32"/>
          <p:cNvSpPr/>
          <p:nvPr/>
        </p:nvSpPr>
        <p:spPr>
          <a:xfrm>
            <a:off x="16357" y="376987"/>
            <a:ext cx="8001208" cy="64629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Write a statement, question, command and exclamation based on the image provided: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