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Quattrocento Sans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QuattrocentoSans-bold.fntdata"/><Relationship Id="rId23" Type="http://schemas.openxmlformats.org/officeDocument/2006/relationships/font" Target="fonts/Quattrocento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boldItalic.fntdata"/><Relationship Id="rId25" Type="http://schemas.openxmlformats.org/officeDocument/2006/relationships/font" Target="fonts/QuattrocentoSans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7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6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9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3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6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jp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Relationship Id="rId4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Relationship Id="rId4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/>
              <a:t>-Identify the subject and verb within a simple sentence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/>
              <a:t>-Convert fragments to sentences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7" name="Google Shape;9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8" name="Google Shape;9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00" name="Google Shape;10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5" name="Google Shape;10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6" name="Google Shape;106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7" name="Google Shape;107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5" name="Google Shape;115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815859" y="2282190"/>
            <a:ext cx="10553700" cy="138499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-Identify the subject and verb within a simple sentence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-Convert fragments to sentences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23" name="Google Shape;12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6541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9" name="Google Shape;129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30" name="Google Shape;130;p18"/>
          <p:cNvSpPr txBox="1"/>
          <p:nvPr/>
        </p:nvSpPr>
        <p:spPr>
          <a:xfrm>
            <a:off x="3509010" y="2289299"/>
            <a:ext cx="5435541" cy="378565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end with a full stop, exclamation 	mark or question mark?</a:t>
            </a:r>
            <a:endParaRPr/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2983" y="344037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7537" y="41354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7537" y="477287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7537" y="546678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2983" y="2810736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49750" y="571519"/>
            <a:ext cx="8894801" cy="129718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 (what/who the sentence is about) and a verb (what the subject does, is or has).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37" name="Google Shape;137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8" name="Google Shape;138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39" name="Google Shape;139;p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0" name="Google Shape;140;p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560787" y="2104629"/>
            <a:ext cx="10950617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4000">
                <a:solidFill>
                  <a:srgbClr val="001B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Tells WHO or WHAT the sentence is about</a:t>
            </a:r>
            <a:r>
              <a:rPr lang="en-AU" sz="4000">
                <a:solidFill>
                  <a:srgbClr val="001B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Predicate: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4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Tells what the subject DOES or IS and contains the verb. </a:t>
            </a:r>
            <a:endParaRPr/>
          </a:p>
        </p:txBody>
      </p:sp>
      <p:sp>
        <p:nvSpPr>
          <p:cNvPr id="146" name="Google Shape;146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49750" y="571519"/>
            <a:ext cx="8005283" cy="874896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contain at least one clause.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clause must contain a subject and a verb.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8109" y="10346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9" name="Google Shape;14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58562" y="118035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50" name="Google Shape;15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374879" y="2405857"/>
            <a:ext cx="1090246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little mouse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36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ran</a:t>
            </a: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quickly past the cat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lazy boy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36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snored</a:t>
            </a: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loudly in his comfy bed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tall lady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36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walked</a:t>
            </a: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briskly to the library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grpSp>
        <p:nvGrpSpPr>
          <p:cNvPr id="157" name="Google Shape;157;p20"/>
          <p:cNvGrpSpPr/>
          <p:nvPr/>
        </p:nvGrpSpPr>
        <p:grpSpPr>
          <a:xfrm>
            <a:off x="620093" y="4079518"/>
            <a:ext cx="3203762" cy="581948"/>
            <a:chOff x="948600" y="3401977"/>
            <a:chExt cx="2642717" cy="581948"/>
          </a:xfrm>
        </p:grpSpPr>
        <p:sp>
          <p:nvSpPr>
            <p:cNvPr id="158" name="Google Shape;158;p20"/>
            <p:cNvSpPr/>
            <p:nvPr/>
          </p:nvSpPr>
          <p:spPr>
            <a:xfrm rot="5400000">
              <a:off x="2172292" y="2178285"/>
              <a:ext cx="195333" cy="2642717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9" name="Google Shape;159;p20"/>
            <p:cNvSpPr txBox="1"/>
            <p:nvPr/>
          </p:nvSpPr>
          <p:spPr>
            <a:xfrm>
              <a:off x="1958458" y="3614593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</a:t>
              </a:r>
              <a:endParaRPr/>
            </a:p>
          </p:txBody>
        </p:sp>
      </p:grpSp>
      <p:grpSp>
        <p:nvGrpSpPr>
          <p:cNvPr id="160" name="Google Shape;160;p20"/>
          <p:cNvGrpSpPr/>
          <p:nvPr/>
        </p:nvGrpSpPr>
        <p:grpSpPr>
          <a:xfrm>
            <a:off x="547373" y="5209957"/>
            <a:ext cx="2569900" cy="571280"/>
            <a:chOff x="875880" y="4532416"/>
            <a:chExt cx="2148674" cy="571280"/>
          </a:xfrm>
        </p:grpSpPr>
        <p:sp>
          <p:nvSpPr>
            <p:cNvPr id="161" name="Google Shape;161;p20"/>
            <p:cNvSpPr/>
            <p:nvPr/>
          </p:nvSpPr>
          <p:spPr>
            <a:xfrm rot="5400000">
              <a:off x="1834965" y="3573331"/>
              <a:ext cx="230504" cy="2148674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20"/>
            <p:cNvSpPr txBox="1"/>
            <p:nvPr/>
          </p:nvSpPr>
          <p:spPr>
            <a:xfrm>
              <a:off x="1651981" y="4734364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</a:t>
              </a:r>
              <a:endParaRPr/>
            </a:p>
          </p:txBody>
        </p:sp>
      </p:grpSp>
      <p:grpSp>
        <p:nvGrpSpPr>
          <p:cNvPr id="163" name="Google Shape;163;p20"/>
          <p:cNvGrpSpPr/>
          <p:nvPr/>
        </p:nvGrpSpPr>
        <p:grpSpPr>
          <a:xfrm>
            <a:off x="547372" y="6375567"/>
            <a:ext cx="2495085" cy="525442"/>
            <a:chOff x="875880" y="5698026"/>
            <a:chExt cx="2048190" cy="525442"/>
          </a:xfrm>
        </p:grpSpPr>
        <p:sp>
          <p:nvSpPr>
            <p:cNvPr id="164" name="Google Shape;164;p20"/>
            <p:cNvSpPr/>
            <p:nvPr/>
          </p:nvSpPr>
          <p:spPr>
            <a:xfrm rot="5400000">
              <a:off x="1814869" y="4759037"/>
              <a:ext cx="170212" cy="2048190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" name="Google Shape;165;p20"/>
            <p:cNvSpPr txBox="1"/>
            <p:nvPr/>
          </p:nvSpPr>
          <p:spPr>
            <a:xfrm>
              <a:off x="1588475" y="5854136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</a:t>
              </a:r>
              <a:endParaRPr/>
            </a:p>
          </p:txBody>
        </p:sp>
      </p:grpSp>
      <p:grpSp>
        <p:nvGrpSpPr>
          <p:cNvPr id="166" name="Google Shape;166;p20"/>
          <p:cNvGrpSpPr/>
          <p:nvPr/>
        </p:nvGrpSpPr>
        <p:grpSpPr>
          <a:xfrm>
            <a:off x="4020993" y="4121358"/>
            <a:ext cx="5147946" cy="524473"/>
            <a:chOff x="3836529" y="3442170"/>
            <a:chExt cx="4272491" cy="524473"/>
          </a:xfrm>
        </p:grpSpPr>
        <p:sp>
          <p:nvSpPr>
            <p:cNvPr id="167" name="Google Shape;167;p20"/>
            <p:cNvSpPr/>
            <p:nvPr/>
          </p:nvSpPr>
          <p:spPr>
            <a:xfrm rot="5400000">
              <a:off x="5886562" y="1392136"/>
              <a:ext cx="172424" cy="4272491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20"/>
            <p:cNvSpPr txBox="1"/>
            <p:nvPr/>
          </p:nvSpPr>
          <p:spPr>
            <a:xfrm>
              <a:off x="5669295" y="3597311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endParaRPr/>
            </a:p>
          </p:txBody>
        </p:sp>
      </p:grpSp>
      <p:grpSp>
        <p:nvGrpSpPr>
          <p:cNvPr id="169" name="Google Shape;169;p20"/>
          <p:cNvGrpSpPr/>
          <p:nvPr/>
        </p:nvGrpSpPr>
        <p:grpSpPr>
          <a:xfrm>
            <a:off x="3322029" y="5191663"/>
            <a:ext cx="6736370" cy="523812"/>
            <a:chOff x="3239624" y="4533394"/>
            <a:chExt cx="5482344" cy="523812"/>
          </a:xfrm>
        </p:grpSpPr>
        <p:sp>
          <p:nvSpPr>
            <p:cNvPr id="170" name="Google Shape;170;p20"/>
            <p:cNvSpPr/>
            <p:nvPr/>
          </p:nvSpPr>
          <p:spPr>
            <a:xfrm rot="5400000">
              <a:off x="5880310" y="1892707"/>
              <a:ext cx="200971" cy="5482344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1" name="Google Shape;171;p20"/>
            <p:cNvSpPr txBox="1"/>
            <p:nvPr/>
          </p:nvSpPr>
          <p:spPr>
            <a:xfrm>
              <a:off x="5691418" y="4687873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endParaRPr/>
            </a:p>
          </p:txBody>
        </p:sp>
      </p:grpSp>
      <p:grpSp>
        <p:nvGrpSpPr>
          <p:cNvPr id="172" name="Google Shape;172;p20"/>
          <p:cNvGrpSpPr/>
          <p:nvPr/>
        </p:nvGrpSpPr>
        <p:grpSpPr>
          <a:xfrm>
            <a:off x="3334136" y="6359879"/>
            <a:ext cx="5834804" cy="498121"/>
            <a:chOff x="3096563" y="5682647"/>
            <a:chExt cx="5102891" cy="498121"/>
          </a:xfrm>
        </p:grpSpPr>
        <p:sp>
          <p:nvSpPr>
            <p:cNvPr id="173" name="Google Shape;173;p20"/>
            <p:cNvSpPr/>
            <p:nvPr/>
          </p:nvSpPr>
          <p:spPr>
            <a:xfrm rot="5400000">
              <a:off x="5555213" y="3223997"/>
              <a:ext cx="185592" cy="5102891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4" name="Google Shape;174;p20"/>
            <p:cNvSpPr txBox="1"/>
            <p:nvPr/>
          </p:nvSpPr>
          <p:spPr>
            <a:xfrm>
              <a:off x="5354797" y="5811436"/>
              <a:ext cx="62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A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endParaRPr/>
            </a:p>
          </p:txBody>
        </p:sp>
      </p:grpSp>
      <p:sp>
        <p:nvSpPr>
          <p:cNvPr id="175" name="Google Shape;175;p20"/>
          <p:cNvSpPr txBox="1"/>
          <p:nvPr/>
        </p:nvSpPr>
        <p:spPr>
          <a:xfrm>
            <a:off x="10574789" y="5793013"/>
            <a:ext cx="158763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S: Subject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P: Predicate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-7451" y="1327284"/>
            <a:ext cx="8012734" cy="1323439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600">
                <a:solidFill>
                  <a:srgbClr val="001B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Tells WHO or WHAT the sentence is about</a:t>
            </a:r>
            <a:r>
              <a:rPr lang="en-AU" sz="1600">
                <a:solidFill>
                  <a:srgbClr val="001B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Predicate: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Tells what the subject DOES or IS and contains the verb. </a:t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316796" y="2919468"/>
            <a:ext cx="563412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 of a complete sentence </a:t>
            </a:r>
            <a:endParaRPr/>
          </a:p>
        </p:txBody>
      </p:sp>
      <p:pic>
        <p:nvPicPr>
          <p:cNvPr descr="https://cdn3.vectorstock.com/i/1000x1000/77/52/yes-tick-icon-vector-22957752.jpg" id="178" name="Google Shape;178;p20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6142087" y="2803116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10181939" y="1250631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predicate?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main verb?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0" y="457585"/>
            <a:ext cx="8005283" cy="874896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contain at least one clause.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clause must contain a subject and a verb.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82" name="Google Shape;18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3" name="Google Shape;18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/>
        </p:nvSpPr>
        <p:spPr>
          <a:xfrm>
            <a:off x="466148" y="2427375"/>
            <a:ext cx="1090246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happy girl.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Ran quickly past the cat</a:t>
            </a: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 the roof. 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tall lady.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1447067" y="3214072"/>
            <a:ext cx="6524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10574789" y="5793013"/>
            <a:ext cx="158763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S: Subject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P: Predicate</a:t>
            </a: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221596" y="1443827"/>
            <a:ext cx="701047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 of a sentence.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are fragments. </a:t>
            </a:r>
            <a:endParaRPr/>
          </a:p>
        </p:txBody>
      </p:sp>
      <p:sp>
        <p:nvSpPr>
          <p:cNvPr id="194" name="Google Shape;194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See the source image"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6612255" y="1549002"/>
            <a:ext cx="678007" cy="6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0" y="497214"/>
            <a:ext cx="8005283" cy="874896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contain at least one clause.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clause must contain a subject and a predicate.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10181939" y="1250631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missing in each of these fragments?</a:t>
            </a: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4073236" y="2601884"/>
            <a:ext cx="29842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Missing the verb 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6212378" y="3687157"/>
            <a:ext cx="29842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Missing the subject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4073235" y="4791365"/>
            <a:ext cx="49959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Missing the subject and verb- this is just a phrase. 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4114280" y="5859002"/>
            <a:ext cx="49959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Missing the subject</a:t>
            </a:r>
            <a:endParaRPr/>
          </a:p>
        </p:txBody>
      </p:sp>
      <p:pic>
        <p:nvPicPr>
          <p:cNvPr descr="Icon&#10;&#10;Description automatically generated" id="202" name="Google Shape;20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03" name="Google Shape;20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4" name="Google Shape;20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/>
        </p:nvSpPr>
        <p:spPr>
          <a:xfrm>
            <a:off x="226084" y="1437773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little puppy played on the mat</a:t>
            </a:r>
            <a:endParaRPr/>
          </a:p>
        </p:txBody>
      </p:sp>
      <p:pic>
        <p:nvPicPr>
          <p:cNvPr descr="https://cdn3.vectorstock.com/i/1000x1000/77/52/yes-tick-icon-vector-22957752.jpg" id="210" name="Google Shape;210;p22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8023732" y="1391942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238034" y="1979665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little puppy played on the mat.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238034" y="2914698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walked down the road</a:t>
            </a:r>
            <a:endParaRPr/>
          </a:p>
        </p:txBody>
      </p:sp>
      <p:pic>
        <p:nvPicPr>
          <p:cNvPr descr="See the source image" id="213" name="Google Shape;213;p22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5498349" y="2940383"/>
            <a:ext cx="678007" cy="6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312849" y="4061742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fell</a:t>
            </a:r>
            <a:endParaRPr/>
          </a:p>
        </p:txBody>
      </p:sp>
      <p:pic>
        <p:nvPicPr>
          <p:cNvPr descr="https://cdn3.vectorstock.com/i/1000x1000/77/52/yes-tick-icon-vector-22957752.jpg" id="215" name="Google Shape;215;p22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2240611" y="3995010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2"/>
          <p:cNvSpPr txBox="1"/>
          <p:nvPr/>
        </p:nvSpPr>
        <p:spPr>
          <a:xfrm>
            <a:off x="312849" y="4616099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fell.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312849" y="5476980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screamed with excitement </a:t>
            </a:r>
            <a:endParaRPr/>
          </a:p>
        </p:txBody>
      </p:sp>
      <p:pic>
        <p:nvPicPr>
          <p:cNvPr descr="See the source image" id="218" name="Google Shape;218;p22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6341659" y="5523173"/>
            <a:ext cx="678007" cy="6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 or fragment? Punctuation has not been included (it gives the game away!)</a:t>
            </a:r>
            <a:endParaRPr/>
          </a:p>
        </p:txBody>
      </p:sp>
      <p:sp>
        <p:nvSpPr>
          <p:cNvPr id="221" name="Google Shape;221;p22"/>
          <p:cNvSpPr txBox="1"/>
          <p:nvPr/>
        </p:nvSpPr>
        <p:spPr>
          <a:xfrm>
            <a:off x="10203336" y="881699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complete sentence?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222" name="Google Shape;22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23" name="Google Shape;22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191898" y="1475614"/>
            <a:ext cx="11808512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ones are complete sentences (punctuation has not been included - it gives the game away!)</a:t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the boy ran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my dearest friend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the spider jumped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the Tokyo Olympics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went between the tall trees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8370915" y="2564764"/>
            <a:ext cx="540327" cy="52322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8370915" y="3176056"/>
            <a:ext cx="540327" cy="52322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8370915" y="3766555"/>
            <a:ext cx="540327" cy="52322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8370915" y="4352769"/>
            <a:ext cx="540327" cy="52322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endParaRPr/>
          </a:p>
        </p:txBody>
      </p:sp>
      <p:sp>
        <p:nvSpPr>
          <p:cNvPr id="234" name="Google Shape;234;p23"/>
          <p:cNvSpPr txBox="1"/>
          <p:nvPr/>
        </p:nvSpPr>
        <p:spPr>
          <a:xfrm>
            <a:off x="8370915" y="4938983"/>
            <a:ext cx="540327" cy="52322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endParaRPr/>
          </a:p>
        </p:txBody>
      </p:sp>
      <p:sp>
        <p:nvSpPr>
          <p:cNvPr id="235" name="Google Shape;235;p23"/>
          <p:cNvSpPr txBox="1"/>
          <p:nvPr/>
        </p:nvSpPr>
        <p:spPr>
          <a:xfrm>
            <a:off x="3225338" y="5573395"/>
            <a:ext cx="42893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&amp; c</a:t>
            </a:r>
            <a:endParaRPr/>
          </a:p>
        </p:txBody>
      </p:sp>
      <p:sp>
        <p:nvSpPr>
          <p:cNvPr id="236" name="Google Shape;236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pic>
        <p:nvPicPr>
          <p:cNvPr descr="Logo, icon&#10;&#10;Description automatically generated" id="237" name="Google Shape;23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7291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8" name="Google Shape;23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1369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9" name="Google Shape;23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7291" y="8446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0" name="Google Shape;24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61369" y="83051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48249" y="50758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 or fragment? Punctuation has not been included (it gives the game away!)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 txBox="1"/>
          <p:nvPr/>
        </p:nvSpPr>
        <p:spPr>
          <a:xfrm>
            <a:off x="226084" y="1437773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swang open</a:t>
            </a:r>
            <a:endParaRPr/>
          </a:p>
        </p:txBody>
      </p:sp>
      <p:pic>
        <p:nvPicPr>
          <p:cNvPr descr="https://cdn3.vectorstock.com/i/1000x1000/77/52/yes-tick-icon-vector-22957752.jpg" id="248" name="Google Shape;248;p24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571477" y="1561846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 txBox="1"/>
          <p:nvPr/>
        </p:nvSpPr>
        <p:spPr>
          <a:xfrm>
            <a:off x="238034" y="1979665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swang open.</a:t>
            </a:r>
            <a:endParaRPr/>
          </a:p>
        </p:txBody>
      </p:sp>
      <p:sp>
        <p:nvSpPr>
          <p:cNvPr id="250" name="Google Shape;250;p24"/>
          <p:cNvSpPr txBox="1"/>
          <p:nvPr/>
        </p:nvSpPr>
        <p:spPr>
          <a:xfrm>
            <a:off x="238034" y="2914698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tricked her</a:t>
            </a:r>
            <a:endParaRPr/>
          </a:p>
        </p:txBody>
      </p:sp>
      <p:pic>
        <p:nvPicPr>
          <p:cNvPr descr="See the source image" id="251" name="Google Shape;251;p24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3765871" y="2898344"/>
            <a:ext cx="678007" cy="6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4"/>
          <p:cNvSpPr txBox="1"/>
          <p:nvPr/>
        </p:nvSpPr>
        <p:spPr>
          <a:xfrm>
            <a:off x="312849" y="4061742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rode my bike</a:t>
            </a:r>
            <a:endParaRPr/>
          </a:p>
        </p:txBody>
      </p:sp>
      <p:pic>
        <p:nvPicPr>
          <p:cNvPr descr="https://cdn3.vectorstock.com/i/1000x1000/77/52/yes-tick-icon-vector-22957752.jpg" id="253" name="Google Shape;253;p24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3685940" y="4042045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4"/>
          <p:cNvSpPr txBox="1"/>
          <p:nvPr/>
        </p:nvSpPr>
        <p:spPr>
          <a:xfrm>
            <a:off x="312849" y="4616099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rode my bike.</a:t>
            </a:r>
            <a:endParaRPr/>
          </a:p>
        </p:txBody>
      </p:sp>
      <p:sp>
        <p:nvSpPr>
          <p:cNvPr id="255" name="Google Shape;255;p24"/>
          <p:cNvSpPr txBox="1"/>
          <p:nvPr/>
        </p:nvSpPr>
        <p:spPr>
          <a:xfrm>
            <a:off x="312849" y="5476980"/>
            <a:ext cx="9022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other day </a:t>
            </a:r>
            <a:endParaRPr/>
          </a:p>
        </p:txBody>
      </p:sp>
      <p:pic>
        <p:nvPicPr>
          <p:cNvPr descr="See the source image" id="256" name="Google Shape;256;p24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3765872" y="5523173"/>
            <a:ext cx="678007" cy="6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4"/>
          <p:cNvSpPr txBox="1"/>
          <p:nvPr/>
        </p:nvSpPr>
        <p:spPr>
          <a:xfrm>
            <a:off x="0" y="0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Re-explanation</a:t>
            </a:r>
            <a:endParaRPr/>
          </a:p>
        </p:txBody>
      </p:sp>
      <p:sp>
        <p:nvSpPr>
          <p:cNvPr id="258" name="Google Shape;258;p24"/>
          <p:cNvSpPr txBox="1"/>
          <p:nvPr/>
        </p:nvSpPr>
        <p:spPr>
          <a:xfrm>
            <a:off x="10203336" y="881699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complete sentence?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259" name="Google Shape;25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60" name="Google Shape;260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1" name="Google Shape;261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4"/>
          <p:cNvSpPr txBox="1"/>
          <p:nvPr/>
        </p:nvSpPr>
        <p:spPr>
          <a:xfrm>
            <a:off x="0" y="710674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 or fragment? Punctuation has not been included (it gives the game away!)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 txBox="1"/>
          <p:nvPr/>
        </p:nvSpPr>
        <p:spPr>
          <a:xfrm>
            <a:off x="229723" y="2982951"/>
            <a:ext cx="902234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crept past the cat</a:t>
            </a:r>
            <a:endParaRPr/>
          </a:p>
        </p:txBody>
      </p:sp>
      <p:sp>
        <p:nvSpPr>
          <p:cNvPr id="268" name="Google Shape;268;p25"/>
          <p:cNvSpPr txBox="1"/>
          <p:nvPr/>
        </p:nvSpPr>
        <p:spPr>
          <a:xfrm>
            <a:off x="171534" y="3993462"/>
            <a:ext cx="106433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little mouse crept past the cat.</a:t>
            </a:r>
            <a:endParaRPr/>
          </a:p>
        </p:txBody>
      </p:sp>
      <p:sp>
        <p:nvSpPr>
          <p:cNvPr id="269" name="Google Shape;269;p25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270" name="Google Shape;270;p25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  <p:sp>
        <p:nvSpPr>
          <p:cNvPr id="271" name="Google Shape;271;p25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272" name="Google Shape;27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73" name="Google Shape;27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"/>
          <p:cNvSpPr txBox="1"/>
          <p:nvPr/>
        </p:nvSpPr>
        <p:spPr>
          <a:xfrm>
            <a:off x="229723" y="2982951"/>
            <a:ext cx="902234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mysterious noise </a:t>
            </a:r>
            <a:endParaRPr/>
          </a:p>
        </p:txBody>
      </p:sp>
      <p:sp>
        <p:nvSpPr>
          <p:cNvPr id="280" name="Google Shape;280;p26"/>
          <p:cNvSpPr txBox="1"/>
          <p:nvPr/>
        </p:nvSpPr>
        <p:spPr>
          <a:xfrm>
            <a:off x="171534" y="3993462"/>
            <a:ext cx="1114208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mysterious noise was coming from the back shed.</a:t>
            </a:r>
            <a:endParaRPr/>
          </a:p>
        </p:txBody>
      </p:sp>
      <p:sp>
        <p:nvSpPr>
          <p:cNvPr id="281" name="Google Shape;281;p26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282" name="Google Shape;282;p26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283" name="Google Shape;28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84" name="Google Shape;28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5" name="Google Shape;28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6" name="Google Shape;28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6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"/>
          <p:cNvSpPr txBox="1"/>
          <p:nvPr/>
        </p:nvSpPr>
        <p:spPr>
          <a:xfrm>
            <a:off x="229723" y="2982951"/>
            <a:ext cx="902234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studied for the Maths test</a:t>
            </a:r>
            <a:endParaRPr/>
          </a:p>
        </p:txBody>
      </p:sp>
      <p:sp>
        <p:nvSpPr>
          <p:cNvPr id="293" name="Google Shape;293;p27"/>
          <p:cNvSpPr txBox="1"/>
          <p:nvPr/>
        </p:nvSpPr>
        <p:spPr>
          <a:xfrm>
            <a:off x="171534" y="3993462"/>
            <a:ext cx="106433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students studied for the Maths test.</a:t>
            </a:r>
            <a:endParaRPr/>
          </a:p>
        </p:txBody>
      </p:sp>
      <p:sp>
        <p:nvSpPr>
          <p:cNvPr id="294" name="Google Shape;294;p27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295" name="Google Shape;295;p27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296" name="Google Shape;29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97" name="Google Shape;29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8" name="Google Shape;29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9" name="Google Shape;299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8"/>
          <p:cNvSpPr txBox="1"/>
          <p:nvPr/>
        </p:nvSpPr>
        <p:spPr>
          <a:xfrm>
            <a:off x="229723" y="2982951"/>
            <a:ext cx="1085114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coughed all over the doctor’s desk</a:t>
            </a:r>
            <a:endParaRPr/>
          </a:p>
        </p:txBody>
      </p:sp>
      <p:sp>
        <p:nvSpPr>
          <p:cNvPr id="306" name="Google Shape;306;p28"/>
          <p:cNvSpPr txBox="1"/>
          <p:nvPr/>
        </p:nvSpPr>
        <p:spPr>
          <a:xfrm>
            <a:off x="171534" y="3993462"/>
            <a:ext cx="1175723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sick child coughed all over the doctor’s desk.</a:t>
            </a:r>
            <a:endParaRPr/>
          </a:p>
        </p:txBody>
      </p:sp>
      <p:sp>
        <p:nvSpPr>
          <p:cNvPr id="307" name="Google Shape;307;p28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308" name="Google Shape;308;p28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309" name="Google Shape;3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10" name="Google Shape;31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1" name="Google Shape;31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2" name="Google Shape;31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8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"/>
          <p:cNvSpPr txBox="1"/>
          <p:nvPr/>
        </p:nvSpPr>
        <p:spPr>
          <a:xfrm>
            <a:off x="171534" y="3046361"/>
            <a:ext cx="1085114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across the field</a:t>
            </a:r>
            <a:endParaRPr/>
          </a:p>
        </p:txBody>
      </p:sp>
      <p:sp>
        <p:nvSpPr>
          <p:cNvPr id="319" name="Google Shape;319;p29"/>
          <p:cNvSpPr txBox="1"/>
          <p:nvPr/>
        </p:nvSpPr>
        <p:spPr>
          <a:xfrm>
            <a:off x="171534" y="3993462"/>
            <a:ext cx="1175723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horse galloped across the field.</a:t>
            </a:r>
            <a:endParaRPr/>
          </a:p>
        </p:txBody>
      </p:sp>
      <p:sp>
        <p:nvSpPr>
          <p:cNvPr id="320" name="Google Shape;320;p29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321" name="Google Shape;321;p29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322" name="Google Shape;32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23" name="Google Shape;3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4" name="Google Shape;32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5" name="Google Shape;32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9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0"/>
          <p:cNvSpPr txBox="1"/>
          <p:nvPr/>
        </p:nvSpPr>
        <p:spPr>
          <a:xfrm>
            <a:off x="171534" y="3046361"/>
            <a:ext cx="1085114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laughed at the</a:t>
            </a:r>
            <a:endParaRPr/>
          </a:p>
        </p:txBody>
      </p:sp>
      <p:sp>
        <p:nvSpPr>
          <p:cNvPr id="332" name="Google Shape;332;p30"/>
          <p:cNvSpPr txBox="1"/>
          <p:nvPr/>
        </p:nvSpPr>
        <p:spPr>
          <a:xfrm>
            <a:off x="171534" y="3993462"/>
            <a:ext cx="1175723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laughed at the television show. </a:t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10203336" y="881699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 There is a subject and verb in this fragment, but it is an incomplete sentence. Why?</a:t>
            </a:r>
            <a:endParaRPr/>
          </a:p>
        </p:txBody>
      </p:sp>
      <p:pic>
        <p:nvPicPr>
          <p:cNvPr descr="Icon&#10;&#10;Description automatically generated" id="335" name="Google Shape;3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36" name="Google Shape;3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7" name="Google Shape;3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8" name="Google Shape;338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1"/>
          <p:cNvSpPr txBox="1"/>
          <p:nvPr/>
        </p:nvSpPr>
        <p:spPr>
          <a:xfrm>
            <a:off x="171534" y="3046361"/>
            <a:ext cx="1085114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elegant dancers</a:t>
            </a:r>
            <a:endParaRPr/>
          </a:p>
        </p:txBody>
      </p:sp>
      <p:sp>
        <p:nvSpPr>
          <p:cNvPr id="345" name="Google Shape;345;p31"/>
          <p:cNvSpPr txBox="1"/>
          <p:nvPr/>
        </p:nvSpPr>
        <p:spPr>
          <a:xfrm>
            <a:off x="171534" y="3993462"/>
            <a:ext cx="1175723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rgbClr val="1E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elegant dancers performed for the crowd.</a:t>
            </a:r>
            <a:endParaRPr/>
          </a:p>
        </p:txBody>
      </p:sp>
      <p:sp>
        <p:nvSpPr>
          <p:cNvPr id="346" name="Google Shape;346;p31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347" name="Google Shape;347;p31"/>
          <p:cNvSpPr txBox="1"/>
          <p:nvPr/>
        </p:nvSpPr>
        <p:spPr>
          <a:xfrm>
            <a:off x="10203336" y="88169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fragment? What’s missing?</a:t>
            </a:r>
            <a:endParaRPr/>
          </a:p>
        </p:txBody>
      </p:sp>
      <p:pic>
        <p:nvPicPr>
          <p:cNvPr descr="Icon&#10;&#10;Description automatically generated" id="348" name="Google Shape;34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1426" y="395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49" name="Google Shape;34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284" y="849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0" name="Google Shape;35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0518" y="4197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1" name="Google Shape;351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3622" y="848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1"/>
          <p:cNvSpPr txBox="1"/>
          <p:nvPr/>
        </p:nvSpPr>
        <p:spPr>
          <a:xfrm>
            <a:off x="49751" y="571519"/>
            <a:ext cx="8728490" cy="7019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Convert the fragment into a complete sentence.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for correct punctuation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"/>
          <p:cNvSpPr txBox="1"/>
          <p:nvPr/>
        </p:nvSpPr>
        <p:spPr>
          <a:xfrm>
            <a:off x="0" y="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sp>
        <p:nvSpPr>
          <p:cNvPr id="358" name="Google Shape;358;p32"/>
          <p:cNvSpPr txBox="1"/>
          <p:nvPr/>
        </p:nvSpPr>
        <p:spPr>
          <a:xfrm>
            <a:off x="0" y="502631"/>
            <a:ext cx="8728490" cy="15565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worksheet independently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every fragment you find, convert it into a sentence and edit for correct punctuation.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every sentence, write it out again with correct punctuation. </a:t>
            </a:r>
            <a:endParaRPr/>
          </a:p>
        </p:txBody>
      </p:sp>
      <p:sp>
        <p:nvSpPr>
          <p:cNvPr id="359" name="Google Shape;359;p32"/>
          <p:cNvSpPr txBox="1"/>
          <p:nvPr/>
        </p:nvSpPr>
        <p:spPr>
          <a:xfrm>
            <a:off x="238035" y="1795332"/>
            <a:ext cx="11845504" cy="1162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60" name="Google Shape;36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485" y="2212209"/>
            <a:ext cx="3486632" cy="452941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2"/>
          <p:cNvSpPr txBox="1"/>
          <p:nvPr/>
        </p:nvSpPr>
        <p:spPr>
          <a:xfrm>
            <a:off x="5004263" y="2571573"/>
            <a:ext cx="37739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TWR template from the website. </a:t>
            </a:r>
            <a:endParaRPr/>
          </a:p>
        </p:txBody>
      </p:sp>
      <p:pic>
        <p:nvPicPr>
          <p:cNvPr descr="Icon&#10;&#10;Description automatically generated" id="362" name="Google Shape;36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18319" y="96449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