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6858000" cx="12192000"/>
  <p:notesSz cx="6858000" cy="9144000"/>
  <p:embeddedFontLst>
    <p:embeddedFont>
      <p:font typeface="Quattrocento Sans"/>
      <p:regular r:id="rId22"/>
      <p:bold r:id="rId23"/>
      <p:italic r:id="rId24"/>
      <p:boldItalic r:id="rId25"/>
    </p:embeddedFont>
    <p:embeddedFont>
      <p:font typeface="Century Gothic"/>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QuattrocentoSans-regular.fntdata"/><Relationship Id="rId21" Type="http://schemas.openxmlformats.org/officeDocument/2006/relationships/slide" Target="slides/slide17.xml"/><Relationship Id="rId24" Type="http://schemas.openxmlformats.org/officeDocument/2006/relationships/font" Target="fonts/QuattrocentoSans-italic.fntdata"/><Relationship Id="rId23" Type="http://schemas.openxmlformats.org/officeDocument/2006/relationships/font" Target="fonts/QuattrocentoSans-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CenturyGothic-regular.fntdata"/><Relationship Id="rId25" Type="http://schemas.openxmlformats.org/officeDocument/2006/relationships/font" Target="fonts/QuattrocentoSans-boldItalic.fntdata"/><Relationship Id="rId28" Type="http://schemas.openxmlformats.org/officeDocument/2006/relationships/font" Target="fonts/CenturyGothic-italic.fntdata"/><Relationship Id="rId27" Type="http://schemas.openxmlformats.org/officeDocument/2006/relationships/font" Target="fonts/CenturyGothic-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CenturyGothic-boldItalic.fnt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6" name="Google Shape;8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 name="Google Shape;9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3" name="Google Shape;12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8" name="Google Shape;17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4" name="Google Shape;21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2" name="Google Shape;23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4" name="Google Shape;25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8" name="Google Shape;27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2" name="Google Shape;30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AutoNum type="arabicPeriod"/>
            </a:pPr>
            <a:r>
              <a:rPr lang="en-AU"/>
              <a:t>We have rules to keep everyone safe.</a:t>
            </a:r>
            <a:endParaRPr/>
          </a:p>
          <a:p>
            <a:pPr indent="-298450" lvl="0" marL="457200" rtl="0" algn="l">
              <a:lnSpc>
                <a:spcPct val="100000"/>
              </a:lnSpc>
              <a:spcBef>
                <a:spcPts val="0"/>
              </a:spcBef>
              <a:spcAft>
                <a:spcPts val="0"/>
              </a:spcAft>
              <a:buSzPts val="1100"/>
              <a:buAutoNum type="arabicPeriod"/>
            </a:pPr>
            <a:r>
              <a:rPr lang="en-AU"/>
              <a:t>A school is a special kind of community.</a:t>
            </a:r>
            <a:endParaRPr/>
          </a:p>
          <a:p>
            <a:pPr indent="-298450" lvl="0" marL="457200" rtl="0" algn="l">
              <a:lnSpc>
                <a:spcPct val="100000"/>
              </a:lnSpc>
              <a:spcBef>
                <a:spcPts val="0"/>
              </a:spcBef>
              <a:spcAft>
                <a:spcPts val="0"/>
              </a:spcAft>
              <a:buSzPts val="1100"/>
              <a:buAutoNum type="arabicPeriod"/>
            </a:pPr>
            <a:r>
              <a:rPr lang="en-AU"/>
              <a:t>Good rules are fair for everyone.</a:t>
            </a:r>
            <a:endParaRPr/>
          </a:p>
          <a:p>
            <a:pPr indent="-298450" lvl="0" marL="457200" rtl="0" algn="l">
              <a:lnSpc>
                <a:spcPct val="100000"/>
              </a:lnSpc>
              <a:spcBef>
                <a:spcPts val="0"/>
              </a:spcBef>
              <a:spcAft>
                <a:spcPts val="0"/>
              </a:spcAft>
              <a:buSzPts val="1100"/>
              <a:buAutoNum type="arabicPeriod"/>
            </a:pPr>
            <a:r>
              <a:rPr lang="en-AU"/>
              <a:t>Enforcing rules is making sure the rules are followed.</a:t>
            </a:r>
            <a:endParaRPr/>
          </a:p>
          <a:p>
            <a:pPr indent="-298450" lvl="0" marL="457200" rtl="0" algn="l">
              <a:lnSpc>
                <a:spcPct val="100000"/>
              </a:lnSpc>
              <a:spcBef>
                <a:spcPts val="0"/>
              </a:spcBef>
              <a:spcAft>
                <a:spcPts val="0"/>
              </a:spcAft>
              <a:buSzPts val="1100"/>
              <a:buAutoNum type="arabicPeriod"/>
            </a:pPr>
            <a:r>
              <a:rPr lang="en-AU"/>
              <a:t>Rules help to protect our rights.</a:t>
            </a:r>
            <a:endParaRPr/>
          </a:p>
        </p:txBody>
      </p:sp>
      <p:sp>
        <p:nvSpPr>
          <p:cNvPr id="312" name="Google Shape;31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2" name="Google Shape;32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2" name="Google Shape;332;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609e4ae36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2609e4ae3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entury Gothic"/>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ceptual Understanding">
  <p:cSld name="Conceptual Understanding">
    <p:spTree>
      <p:nvGrpSpPr>
        <p:cNvPr id="23" name="Shape 23"/>
        <p:cNvGrpSpPr/>
        <p:nvPr/>
      </p:nvGrpSpPr>
      <p:grpSpPr>
        <a:xfrm>
          <a:off x="0" y="0"/>
          <a:ext cx="0" cy="0"/>
          <a:chOff x="0" y="0"/>
          <a:chExt cx="0" cy="0"/>
        </a:xfrm>
      </p:grpSpPr>
      <p:sp>
        <p:nvSpPr>
          <p:cNvPr id="24" name="Google Shape;24;p4"/>
          <p:cNvSpPr txBox="1"/>
          <p:nvPr>
            <p:ph idx="1" type="body"/>
          </p:nvPr>
        </p:nvSpPr>
        <p:spPr>
          <a:xfrm>
            <a:off x="154907" y="766354"/>
            <a:ext cx="11845504" cy="5904410"/>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sp>
        <p:nvSpPr>
          <p:cNvPr id="26" name="Google Shape;26;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entury Gothic"/>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8" name="Google Shape;28;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1" name="Shape 31"/>
        <p:cNvGrpSpPr/>
        <p:nvPr/>
      </p:nvGrpSpPr>
      <p:grpSpPr>
        <a:xfrm>
          <a:off x="0" y="0"/>
          <a:ext cx="0" cy="0"/>
          <a:chOff x="0" y="0"/>
          <a:chExt cx="0" cy="0"/>
        </a:xfrm>
      </p:grpSpPr>
      <p:sp>
        <p:nvSpPr>
          <p:cNvPr id="32" name="Google Shape;32;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8" name="Shape 38"/>
        <p:cNvGrpSpPr/>
        <p:nvPr/>
      </p:nvGrpSpPr>
      <p:grpSpPr>
        <a:xfrm>
          <a:off x="0" y="0"/>
          <a:ext cx="0" cy="0"/>
          <a:chOff x="0" y="0"/>
          <a:chExt cx="0" cy="0"/>
        </a:xfrm>
      </p:grpSpPr>
      <p:sp>
        <p:nvSpPr>
          <p:cNvPr id="39" name="Google Shape;39;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6" name="Shape 56"/>
        <p:cNvGrpSpPr/>
        <p:nvPr/>
      </p:nvGrpSpPr>
      <p:grpSpPr>
        <a:xfrm>
          <a:off x="0" y="0"/>
          <a:ext cx="0" cy="0"/>
          <a:chOff x="0" y="0"/>
          <a:chExt cx="0" cy="0"/>
        </a:xfrm>
      </p:grpSpPr>
      <p:sp>
        <p:nvSpPr>
          <p:cNvPr id="57" name="Google Shape;57;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 name="Google Shape;59;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0" name="Google Shape;60;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3" name="Shape 63"/>
        <p:cNvGrpSpPr/>
        <p:nvPr/>
      </p:nvGrpSpPr>
      <p:grpSpPr>
        <a:xfrm>
          <a:off x="0" y="0"/>
          <a:ext cx="0" cy="0"/>
          <a:chOff x="0" y="0"/>
          <a:chExt cx="0" cy="0"/>
        </a:xfrm>
      </p:grpSpPr>
      <p:sp>
        <p:nvSpPr>
          <p:cNvPr id="64" name="Google Shape;64;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1"/>
          <p:cNvSpPr/>
          <p:nvPr>
            <p:ph idx="2" type="pic"/>
          </p:nvPr>
        </p:nvSpPr>
        <p:spPr>
          <a:xfrm>
            <a:off x="5183188" y="987425"/>
            <a:ext cx="6172200" cy="4873625"/>
          </a:xfrm>
          <a:prstGeom prst="rect">
            <a:avLst/>
          </a:prstGeom>
          <a:noFill/>
          <a:ln>
            <a:noFill/>
          </a:ln>
        </p:spPr>
      </p:sp>
      <p:sp>
        <p:nvSpPr>
          <p:cNvPr id="66" name="Google Shape;66;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7" name="Google Shape;67;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0" name="Shape 70"/>
        <p:cNvGrpSpPr/>
        <p:nvPr/>
      </p:nvGrpSpPr>
      <p:grpSpPr>
        <a:xfrm>
          <a:off x="0" y="0"/>
          <a:ext cx="0" cy="0"/>
          <a:chOff x="0" y="0"/>
          <a:chExt cx="0" cy="0"/>
        </a:xfrm>
      </p:grpSpPr>
      <p:sp>
        <p:nvSpPr>
          <p:cNvPr id="71" name="Google Shape;71;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6" name="Shape 76"/>
        <p:cNvGrpSpPr/>
        <p:nvPr/>
      </p:nvGrpSpPr>
      <p:grpSpPr>
        <a:xfrm>
          <a:off x="0" y="0"/>
          <a:ext cx="0" cy="0"/>
          <a:chOff x="0" y="0"/>
          <a:chExt cx="0" cy="0"/>
        </a:xfrm>
      </p:grpSpPr>
      <p:sp>
        <p:nvSpPr>
          <p:cNvPr id="77" name="Google Shape;77;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ceptual Understanding">
  <p:cSld name="1_Conceptual Understanding">
    <p:spTree>
      <p:nvGrpSpPr>
        <p:cNvPr id="82" name="Shape 82"/>
        <p:cNvGrpSpPr/>
        <p:nvPr/>
      </p:nvGrpSpPr>
      <p:grpSpPr>
        <a:xfrm>
          <a:off x="0" y="0"/>
          <a:ext cx="0" cy="0"/>
          <a:chOff x="0" y="0"/>
          <a:chExt cx="0" cy="0"/>
        </a:xfrm>
      </p:grpSpPr>
      <p:sp>
        <p:nvSpPr>
          <p:cNvPr id="83" name="Google Shape;83;p14"/>
          <p:cNvSpPr txBox="1"/>
          <p:nvPr>
            <p:ph idx="1" type="body"/>
          </p:nvPr>
        </p:nvSpPr>
        <p:spPr>
          <a:xfrm>
            <a:off x="154907" y="766354"/>
            <a:ext cx="11845504" cy="5904410"/>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entury Gothic"/>
              <a:buNone/>
              <a:defRPr b="0" i="0" sz="44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entury Gothic"/>
                <a:ea typeface="Century Gothic"/>
                <a:cs typeface="Century Gothic"/>
                <a:sym typeface="Century Gothic"/>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entury Gothic"/>
                <a:ea typeface="Century Gothic"/>
                <a:cs typeface="Century Gothic"/>
                <a:sym typeface="Century Gothic"/>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entury Gothic"/>
                <a:ea typeface="Century Gothic"/>
                <a:cs typeface="Century Gothic"/>
                <a:sym typeface="Century Gothic"/>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17.png"/><Relationship Id="rId13" Type="http://schemas.openxmlformats.org/officeDocument/2006/relationships/image" Target="../media/image6.png"/><Relationship Id="rId12"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png"/><Relationship Id="rId9" Type="http://schemas.openxmlformats.org/officeDocument/2006/relationships/image" Target="../media/image2.png"/><Relationship Id="rId14" Type="http://schemas.openxmlformats.org/officeDocument/2006/relationships/image" Target="../media/image11.png"/><Relationship Id="rId5" Type="http://schemas.openxmlformats.org/officeDocument/2006/relationships/image" Target="../media/image4.png"/><Relationship Id="rId6" Type="http://schemas.openxmlformats.org/officeDocument/2006/relationships/image" Target="../media/image10.png"/><Relationship Id="rId7" Type="http://schemas.openxmlformats.org/officeDocument/2006/relationships/image" Target="../media/image13.png"/><Relationship Id="rId8"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image" Target="../media/image1.png"/><Relationship Id="rId5" Type="http://schemas.openxmlformats.org/officeDocument/2006/relationships/image" Target="../media/image22.png"/><Relationship Id="rId6"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2.png"/><Relationship Id="rId6"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6.png"/><Relationship Id="rId6" Type="http://schemas.openxmlformats.org/officeDocument/2006/relationships/image" Target="../media/image2.png"/><Relationship Id="rId7" Type="http://schemas.openxmlformats.org/officeDocument/2006/relationships/image" Target="../media/image6.png"/><Relationship Id="rId8"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slide" Target="/ppt/slides/slide16.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slide" Target="/ppt/slides/slide1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slide" Target="/ppt/slides/slide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5"/>
          <p:cNvSpPr txBox="1"/>
          <p:nvPr>
            <p:ph idx="1" type="subTitle"/>
          </p:nvPr>
        </p:nvSpPr>
        <p:spPr>
          <a:xfrm>
            <a:off x="1561323" y="1773238"/>
            <a:ext cx="9144000" cy="3190648"/>
          </a:xfrm>
          <a:prstGeom prst="rect">
            <a:avLst/>
          </a:prstGeom>
          <a:solidFill>
            <a:srgbClr val="00B050"/>
          </a:solidFill>
          <a:ln cap="flat" cmpd="sng" w="9525">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b="1" lang="en-AU"/>
              <a:t>Year: 1</a:t>
            </a:r>
            <a:endParaRPr/>
          </a:p>
          <a:p>
            <a:pPr indent="0" lvl="0" marL="0" rtl="0" algn="l">
              <a:lnSpc>
                <a:spcPct val="90000"/>
              </a:lnSpc>
              <a:spcBef>
                <a:spcPts val="1000"/>
              </a:spcBef>
              <a:spcAft>
                <a:spcPts val="0"/>
              </a:spcAft>
              <a:buClr>
                <a:schemeClr val="dk1"/>
              </a:buClr>
              <a:buSzPts val="2400"/>
              <a:buNone/>
            </a:pPr>
            <a:r>
              <a:t/>
            </a:r>
            <a:endParaRPr/>
          </a:p>
          <a:p>
            <a:pPr indent="0" lvl="0" marL="0" rtl="0" algn="l">
              <a:lnSpc>
                <a:spcPct val="90000"/>
              </a:lnSpc>
              <a:spcBef>
                <a:spcPts val="1000"/>
              </a:spcBef>
              <a:spcAft>
                <a:spcPts val="0"/>
              </a:spcAft>
              <a:buClr>
                <a:schemeClr val="dk1"/>
              </a:buClr>
              <a:buSzPts val="2400"/>
              <a:buNone/>
            </a:pPr>
            <a:r>
              <a:rPr b="1" lang="en-AU"/>
              <a:t>Term: 2</a:t>
            </a:r>
            <a:endParaRPr/>
          </a:p>
          <a:p>
            <a:pPr indent="0" lvl="0" marL="0" rtl="0" algn="l">
              <a:lnSpc>
                <a:spcPct val="90000"/>
              </a:lnSpc>
              <a:spcBef>
                <a:spcPts val="1000"/>
              </a:spcBef>
              <a:spcAft>
                <a:spcPts val="0"/>
              </a:spcAft>
              <a:buClr>
                <a:schemeClr val="dk1"/>
              </a:buClr>
              <a:buSzPts val="2400"/>
              <a:buNone/>
            </a:pPr>
            <a:r>
              <a:t/>
            </a:r>
            <a:endParaRPr/>
          </a:p>
          <a:p>
            <a:pPr indent="0" lvl="0" marL="0" rtl="0" algn="l">
              <a:lnSpc>
                <a:spcPct val="90000"/>
              </a:lnSpc>
              <a:spcBef>
                <a:spcPts val="1000"/>
              </a:spcBef>
              <a:spcAft>
                <a:spcPts val="0"/>
              </a:spcAft>
              <a:buClr>
                <a:schemeClr val="dk1"/>
              </a:buClr>
              <a:buSzPts val="2400"/>
              <a:buNone/>
            </a:pPr>
            <a:r>
              <a:rPr b="1" lang="en-AU"/>
              <a:t>Objective: </a:t>
            </a:r>
            <a:r>
              <a:rPr lang="en-AU"/>
              <a:t>Convert fragments into sentences</a:t>
            </a:r>
            <a:endParaRPr/>
          </a:p>
          <a:p>
            <a:pPr indent="0" lvl="0" marL="0" rtl="0" algn="l">
              <a:lnSpc>
                <a:spcPct val="90000"/>
              </a:lnSpc>
              <a:spcBef>
                <a:spcPts val="1000"/>
              </a:spcBef>
              <a:spcAft>
                <a:spcPts val="0"/>
              </a:spcAft>
              <a:buClr>
                <a:schemeClr val="dk1"/>
              </a:buClr>
              <a:buSzPts val="2400"/>
              <a:buNone/>
            </a:pPr>
            <a:r>
              <a:t/>
            </a:r>
            <a:endParaRPr/>
          </a:p>
          <a:p>
            <a:pPr indent="0" lvl="0" marL="0" rtl="0" algn="l">
              <a:lnSpc>
                <a:spcPct val="90000"/>
              </a:lnSpc>
              <a:spcBef>
                <a:spcPts val="1000"/>
              </a:spcBef>
              <a:spcAft>
                <a:spcPts val="0"/>
              </a:spcAft>
              <a:buClr>
                <a:schemeClr val="dk1"/>
              </a:buClr>
              <a:buSzPts val="2400"/>
              <a:buNone/>
            </a:pPr>
            <a:r>
              <a:rPr b="1" lang="en-AU"/>
              <a:t>Author: B. Howard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2" name="Shape 92"/>
        <p:cNvGrpSpPr/>
        <p:nvPr/>
      </p:nvGrpSpPr>
      <p:grpSpPr>
        <a:xfrm>
          <a:off x="0" y="0"/>
          <a:ext cx="0" cy="0"/>
          <a:chOff x="0" y="0"/>
          <a:chExt cx="0" cy="0"/>
        </a:xfrm>
      </p:grpSpPr>
      <p:pic>
        <p:nvPicPr>
          <p:cNvPr descr="Icon&#10;&#10;Description automatically generated" id="93" name="Google Shape;93;p16"/>
          <p:cNvPicPr preferRelativeResize="0"/>
          <p:nvPr>
            <p:ph idx="1" type="body"/>
          </p:nvPr>
        </p:nvPicPr>
        <p:blipFill rotWithShape="1">
          <a:blip r:embed="rId3">
            <a:alphaModFix/>
          </a:blip>
          <a:srcRect b="0" l="0" r="0" t="0"/>
          <a:stretch/>
        </p:blipFill>
        <p:spPr>
          <a:xfrm>
            <a:off x="10432839" y="4874453"/>
            <a:ext cx="674079" cy="674079"/>
          </a:xfrm>
          <a:prstGeom prst="rect">
            <a:avLst/>
          </a:prstGeom>
          <a:noFill/>
          <a:ln>
            <a:noFill/>
          </a:ln>
        </p:spPr>
      </p:pic>
      <p:pic>
        <p:nvPicPr>
          <p:cNvPr descr="Logo, icon&#10;&#10;Description automatically generated" id="94" name="Google Shape;94;p16"/>
          <p:cNvPicPr preferRelativeResize="0"/>
          <p:nvPr/>
        </p:nvPicPr>
        <p:blipFill rotWithShape="1">
          <a:blip r:embed="rId4">
            <a:alphaModFix/>
          </a:blip>
          <a:srcRect b="0" l="0" r="0" t="0"/>
          <a:stretch/>
        </p:blipFill>
        <p:spPr>
          <a:xfrm>
            <a:off x="4299121" y="4284569"/>
            <a:ext cx="674078" cy="674078"/>
          </a:xfrm>
          <a:prstGeom prst="rect">
            <a:avLst/>
          </a:prstGeom>
          <a:noFill/>
          <a:ln>
            <a:noFill/>
          </a:ln>
        </p:spPr>
      </p:pic>
      <p:pic>
        <p:nvPicPr>
          <p:cNvPr descr="Icon&#10;&#10;Description automatically generated" id="95" name="Google Shape;95;p16"/>
          <p:cNvPicPr preferRelativeResize="0"/>
          <p:nvPr/>
        </p:nvPicPr>
        <p:blipFill rotWithShape="1">
          <a:blip r:embed="rId5">
            <a:alphaModFix/>
          </a:blip>
          <a:srcRect b="0" l="0" r="0" t="0"/>
          <a:stretch/>
        </p:blipFill>
        <p:spPr>
          <a:xfrm>
            <a:off x="4294065" y="5632726"/>
            <a:ext cx="674078" cy="674078"/>
          </a:xfrm>
          <a:prstGeom prst="rect">
            <a:avLst/>
          </a:prstGeom>
          <a:noFill/>
          <a:ln>
            <a:noFill/>
          </a:ln>
        </p:spPr>
      </p:pic>
      <p:pic>
        <p:nvPicPr>
          <p:cNvPr descr="Logo, icon&#10;&#10;Description automatically generated" id="96" name="Google Shape;96;p16"/>
          <p:cNvPicPr preferRelativeResize="0"/>
          <p:nvPr/>
        </p:nvPicPr>
        <p:blipFill rotWithShape="1">
          <a:blip r:embed="rId6">
            <a:alphaModFix/>
          </a:blip>
          <a:srcRect b="0" l="0" r="0" t="0"/>
          <a:stretch/>
        </p:blipFill>
        <p:spPr>
          <a:xfrm>
            <a:off x="715322" y="2389965"/>
            <a:ext cx="674078" cy="674078"/>
          </a:xfrm>
          <a:prstGeom prst="rect">
            <a:avLst/>
          </a:prstGeom>
          <a:noFill/>
          <a:ln>
            <a:noFill/>
          </a:ln>
        </p:spPr>
      </p:pic>
      <p:pic>
        <p:nvPicPr>
          <p:cNvPr descr="Icon&#10;&#10;Description automatically generated" id="97" name="Google Shape;97;p16"/>
          <p:cNvPicPr preferRelativeResize="0"/>
          <p:nvPr/>
        </p:nvPicPr>
        <p:blipFill rotWithShape="1">
          <a:blip r:embed="rId7">
            <a:alphaModFix/>
          </a:blip>
          <a:srcRect b="0" l="0" r="0" t="0"/>
          <a:stretch/>
        </p:blipFill>
        <p:spPr>
          <a:xfrm>
            <a:off x="1389400" y="2389965"/>
            <a:ext cx="674078" cy="674078"/>
          </a:xfrm>
          <a:prstGeom prst="rect">
            <a:avLst/>
          </a:prstGeom>
          <a:noFill/>
          <a:ln>
            <a:noFill/>
          </a:ln>
        </p:spPr>
      </p:pic>
      <p:pic>
        <p:nvPicPr>
          <p:cNvPr descr="Icon&#10;&#10;Description automatically generated" id="98" name="Google Shape;98;p16"/>
          <p:cNvPicPr preferRelativeResize="0"/>
          <p:nvPr/>
        </p:nvPicPr>
        <p:blipFill rotWithShape="1">
          <a:blip r:embed="rId8">
            <a:alphaModFix/>
          </a:blip>
          <a:srcRect b="0" l="0" r="0" t="0"/>
          <a:stretch/>
        </p:blipFill>
        <p:spPr>
          <a:xfrm>
            <a:off x="715322" y="3064043"/>
            <a:ext cx="674078" cy="674078"/>
          </a:xfrm>
          <a:prstGeom prst="rect">
            <a:avLst/>
          </a:prstGeom>
          <a:noFill/>
          <a:ln>
            <a:noFill/>
          </a:ln>
        </p:spPr>
      </p:pic>
      <p:pic>
        <p:nvPicPr>
          <p:cNvPr descr="Icon&#10;&#10;Description automatically generated" id="99" name="Google Shape;99;p16"/>
          <p:cNvPicPr preferRelativeResize="0"/>
          <p:nvPr/>
        </p:nvPicPr>
        <p:blipFill rotWithShape="1">
          <a:blip r:embed="rId9">
            <a:alphaModFix/>
          </a:blip>
          <a:srcRect b="0" l="0" r="0" t="0"/>
          <a:stretch/>
        </p:blipFill>
        <p:spPr>
          <a:xfrm>
            <a:off x="1389400" y="3049933"/>
            <a:ext cx="674078" cy="674078"/>
          </a:xfrm>
          <a:prstGeom prst="rect">
            <a:avLst/>
          </a:prstGeom>
          <a:noFill/>
          <a:ln>
            <a:noFill/>
          </a:ln>
        </p:spPr>
      </p:pic>
      <p:pic>
        <p:nvPicPr>
          <p:cNvPr id="100" name="Google Shape;100;p16"/>
          <p:cNvPicPr preferRelativeResize="0"/>
          <p:nvPr/>
        </p:nvPicPr>
        <p:blipFill rotWithShape="1">
          <a:blip r:embed="rId10">
            <a:alphaModFix/>
          </a:blip>
          <a:srcRect b="0" l="0" r="0" t="0"/>
          <a:stretch/>
        </p:blipFill>
        <p:spPr>
          <a:xfrm>
            <a:off x="885384" y="5618025"/>
            <a:ext cx="674078" cy="674078"/>
          </a:xfrm>
          <a:prstGeom prst="rect">
            <a:avLst/>
          </a:prstGeom>
          <a:noFill/>
          <a:ln>
            <a:noFill/>
          </a:ln>
        </p:spPr>
      </p:pic>
      <p:pic>
        <p:nvPicPr>
          <p:cNvPr descr="Icon&#10;&#10;Description automatically generated" id="101" name="Google Shape;101;p16"/>
          <p:cNvPicPr preferRelativeResize="0"/>
          <p:nvPr/>
        </p:nvPicPr>
        <p:blipFill rotWithShape="1">
          <a:blip r:embed="rId11">
            <a:alphaModFix/>
          </a:blip>
          <a:srcRect b="0" l="0" r="0" t="0"/>
          <a:stretch/>
        </p:blipFill>
        <p:spPr>
          <a:xfrm>
            <a:off x="885384" y="4929837"/>
            <a:ext cx="674078" cy="674078"/>
          </a:xfrm>
          <a:prstGeom prst="rect">
            <a:avLst/>
          </a:prstGeom>
          <a:noFill/>
          <a:ln>
            <a:noFill/>
          </a:ln>
        </p:spPr>
      </p:pic>
      <p:pic>
        <p:nvPicPr>
          <p:cNvPr descr="Icon&#10;&#10;Description automatically generated" id="102" name="Google Shape;102;p16"/>
          <p:cNvPicPr preferRelativeResize="0"/>
          <p:nvPr/>
        </p:nvPicPr>
        <p:blipFill rotWithShape="1">
          <a:blip r:embed="rId12">
            <a:alphaModFix/>
          </a:blip>
          <a:srcRect b="0" l="0" r="0" t="0"/>
          <a:stretch/>
        </p:blipFill>
        <p:spPr>
          <a:xfrm>
            <a:off x="4299121" y="3604476"/>
            <a:ext cx="674078" cy="674078"/>
          </a:xfrm>
          <a:prstGeom prst="rect">
            <a:avLst/>
          </a:prstGeom>
          <a:noFill/>
          <a:ln>
            <a:noFill/>
          </a:ln>
        </p:spPr>
      </p:pic>
      <p:pic>
        <p:nvPicPr>
          <p:cNvPr descr="Icon&#10;&#10;Description automatically generated" id="103" name="Google Shape;103;p16"/>
          <p:cNvPicPr preferRelativeResize="0"/>
          <p:nvPr/>
        </p:nvPicPr>
        <p:blipFill rotWithShape="1">
          <a:blip r:embed="rId13">
            <a:alphaModFix/>
          </a:blip>
          <a:srcRect b="0" l="0" r="0" t="0"/>
          <a:stretch/>
        </p:blipFill>
        <p:spPr>
          <a:xfrm>
            <a:off x="4294064" y="4958647"/>
            <a:ext cx="674079" cy="674079"/>
          </a:xfrm>
          <a:prstGeom prst="rect">
            <a:avLst/>
          </a:prstGeom>
          <a:noFill/>
          <a:ln>
            <a:noFill/>
          </a:ln>
        </p:spPr>
      </p:pic>
      <p:sp>
        <p:nvSpPr>
          <p:cNvPr id="104" name="Google Shape;104;p16"/>
          <p:cNvSpPr txBox="1"/>
          <p:nvPr/>
        </p:nvSpPr>
        <p:spPr>
          <a:xfrm>
            <a:off x="1999476" y="2617597"/>
            <a:ext cx="1525356"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Multiple Choice </a:t>
            </a:r>
            <a:endParaRPr b="1" i="0" sz="2400" u="none" cap="none" strike="noStrike">
              <a:solidFill>
                <a:srgbClr val="000000"/>
              </a:solidFill>
              <a:latin typeface="Quattrocento Sans"/>
              <a:ea typeface="Quattrocento Sans"/>
              <a:cs typeface="Quattrocento Sans"/>
              <a:sym typeface="Quattrocento Sans"/>
            </a:endParaRPr>
          </a:p>
        </p:txBody>
      </p:sp>
      <p:sp>
        <p:nvSpPr>
          <p:cNvPr id="105" name="Google Shape;105;p16"/>
          <p:cNvSpPr txBox="1"/>
          <p:nvPr/>
        </p:nvSpPr>
        <p:spPr>
          <a:xfrm>
            <a:off x="1026266" y="5381944"/>
            <a:ext cx="1807327"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Vote</a:t>
            </a:r>
            <a:endParaRPr b="1" i="0" sz="2400" u="none" cap="none" strike="noStrike">
              <a:solidFill>
                <a:srgbClr val="000000"/>
              </a:solidFill>
              <a:latin typeface="Quattrocento Sans"/>
              <a:ea typeface="Quattrocento Sans"/>
              <a:cs typeface="Quattrocento Sans"/>
              <a:sym typeface="Quattrocento Sans"/>
            </a:endParaRPr>
          </a:p>
        </p:txBody>
      </p:sp>
      <p:sp>
        <p:nvSpPr>
          <p:cNvPr id="106" name="Google Shape;106;p16"/>
          <p:cNvSpPr txBox="1"/>
          <p:nvPr/>
        </p:nvSpPr>
        <p:spPr>
          <a:xfrm>
            <a:off x="5005000" y="3782559"/>
            <a:ext cx="1807327"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Pair Share</a:t>
            </a:r>
            <a:endParaRPr b="1" i="0" sz="2400" u="none" cap="none" strike="noStrike">
              <a:solidFill>
                <a:srgbClr val="000000"/>
              </a:solidFill>
              <a:latin typeface="Quattrocento Sans"/>
              <a:ea typeface="Quattrocento Sans"/>
              <a:cs typeface="Quattrocento Sans"/>
              <a:sym typeface="Quattrocento Sans"/>
            </a:endParaRPr>
          </a:p>
        </p:txBody>
      </p:sp>
      <p:sp>
        <p:nvSpPr>
          <p:cNvPr id="107" name="Google Shape;107;p16"/>
          <p:cNvSpPr txBox="1"/>
          <p:nvPr/>
        </p:nvSpPr>
        <p:spPr>
          <a:xfrm>
            <a:off x="5005000" y="4447989"/>
            <a:ext cx="2630530"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Pick a Stick/Answer (non-volunteer)</a:t>
            </a:r>
            <a:endParaRPr b="1" i="0" sz="2400" u="none" cap="none" strike="noStrike">
              <a:solidFill>
                <a:srgbClr val="000000"/>
              </a:solidFill>
              <a:latin typeface="Quattrocento Sans"/>
              <a:ea typeface="Quattrocento Sans"/>
              <a:cs typeface="Quattrocento Sans"/>
              <a:sym typeface="Quattrocento Sans"/>
            </a:endParaRPr>
          </a:p>
        </p:txBody>
      </p:sp>
      <p:sp>
        <p:nvSpPr>
          <p:cNvPr id="108" name="Google Shape;108;p16"/>
          <p:cNvSpPr txBox="1"/>
          <p:nvPr/>
        </p:nvSpPr>
        <p:spPr>
          <a:xfrm>
            <a:off x="5005000" y="5113419"/>
            <a:ext cx="1807327"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Whiteboards</a:t>
            </a:r>
            <a:endParaRPr b="1" i="0" sz="2400" u="none" cap="none" strike="noStrike">
              <a:solidFill>
                <a:srgbClr val="000000"/>
              </a:solidFill>
              <a:latin typeface="Quattrocento Sans"/>
              <a:ea typeface="Quattrocento Sans"/>
              <a:cs typeface="Quattrocento Sans"/>
              <a:sym typeface="Quattrocento Sans"/>
            </a:endParaRPr>
          </a:p>
        </p:txBody>
      </p:sp>
      <p:sp>
        <p:nvSpPr>
          <p:cNvPr id="109" name="Google Shape;109;p16"/>
          <p:cNvSpPr txBox="1"/>
          <p:nvPr/>
        </p:nvSpPr>
        <p:spPr>
          <a:xfrm>
            <a:off x="5005000" y="5787509"/>
            <a:ext cx="2485458"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In Your Workbook</a:t>
            </a:r>
            <a:endParaRPr b="1" i="0" sz="2400" u="none" cap="none" strike="noStrike">
              <a:solidFill>
                <a:srgbClr val="000000"/>
              </a:solidFill>
              <a:latin typeface="Quattrocento Sans"/>
              <a:ea typeface="Quattrocento Sans"/>
              <a:cs typeface="Quattrocento Sans"/>
              <a:sym typeface="Quattrocento Sans"/>
            </a:endParaRPr>
          </a:p>
        </p:txBody>
      </p:sp>
      <p:sp>
        <p:nvSpPr>
          <p:cNvPr id="110" name="Google Shape;110;p16"/>
          <p:cNvSpPr txBox="1"/>
          <p:nvPr/>
        </p:nvSpPr>
        <p:spPr>
          <a:xfrm>
            <a:off x="9834568" y="5527738"/>
            <a:ext cx="1807327"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Read with me</a:t>
            </a:r>
            <a:endParaRPr b="1" i="0" sz="2400" u="none" cap="none" strike="noStrike">
              <a:solidFill>
                <a:srgbClr val="000000"/>
              </a:solidFill>
              <a:latin typeface="Quattrocento Sans"/>
              <a:ea typeface="Quattrocento Sans"/>
              <a:cs typeface="Quattrocento Sans"/>
              <a:sym typeface="Quattrocento Sans"/>
            </a:endParaRPr>
          </a:p>
        </p:txBody>
      </p:sp>
      <p:pic>
        <p:nvPicPr>
          <p:cNvPr descr="Icon&#10;&#10;Description automatically generated" id="111" name="Google Shape;111;p16"/>
          <p:cNvPicPr preferRelativeResize="0"/>
          <p:nvPr/>
        </p:nvPicPr>
        <p:blipFill rotWithShape="1">
          <a:blip r:embed="rId14">
            <a:alphaModFix/>
          </a:blip>
          <a:srcRect b="0" l="0" r="0" t="0"/>
          <a:stretch/>
        </p:blipFill>
        <p:spPr>
          <a:xfrm>
            <a:off x="10391324" y="3607995"/>
            <a:ext cx="693813" cy="679158"/>
          </a:xfrm>
          <a:prstGeom prst="rect">
            <a:avLst/>
          </a:prstGeom>
          <a:noFill/>
          <a:ln>
            <a:noFill/>
          </a:ln>
        </p:spPr>
      </p:pic>
      <p:sp>
        <p:nvSpPr>
          <p:cNvPr id="112" name="Google Shape;112;p16"/>
          <p:cNvSpPr txBox="1"/>
          <p:nvPr/>
        </p:nvSpPr>
        <p:spPr>
          <a:xfrm>
            <a:off x="9866214" y="4295514"/>
            <a:ext cx="1807327"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Track with me</a:t>
            </a:r>
            <a:endParaRPr b="1" i="0" sz="2400" u="none" cap="none" strike="noStrike">
              <a:solidFill>
                <a:srgbClr val="000000"/>
              </a:solidFill>
              <a:latin typeface="Quattrocento Sans"/>
              <a:ea typeface="Quattrocento Sans"/>
              <a:cs typeface="Quattrocento Sans"/>
              <a:sym typeface="Quattrocento Sans"/>
            </a:endParaRPr>
          </a:p>
        </p:txBody>
      </p:sp>
      <p:sp>
        <p:nvSpPr>
          <p:cNvPr id="113" name="Google Shape;113;p16"/>
          <p:cNvSpPr txBox="1"/>
          <p:nvPr/>
        </p:nvSpPr>
        <p:spPr>
          <a:xfrm>
            <a:off x="4130311" y="472809"/>
            <a:ext cx="3433156" cy="923330"/>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AU" sz="1800" u="none" cap="none" strike="noStrike">
                <a:solidFill>
                  <a:schemeClr val="dk1"/>
                </a:solidFill>
                <a:latin typeface="Calibri"/>
                <a:ea typeface="Calibri"/>
                <a:cs typeface="Calibri"/>
                <a:sym typeface="Calibri"/>
              </a:rPr>
              <a:t>Copy and paste these icons to the appropriate slides to indicate engagement norms/CFU strategies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7"/>
          <p:cNvSpPr txBox="1"/>
          <p:nvPr/>
        </p:nvSpPr>
        <p:spPr>
          <a:xfrm>
            <a:off x="923925" y="2190750"/>
            <a:ext cx="10553700" cy="521970"/>
          </a:xfrm>
          <a:prstGeom prst="rect">
            <a:avLst/>
          </a:prstGeom>
          <a:solidFill>
            <a:schemeClr val="lt1"/>
          </a:solidFill>
          <a:ln cap="flat" cmpd="sng" w="19050">
            <a:solidFill>
              <a:srgbClr val="00B050"/>
            </a:solidFill>
            <a:prstDash val="solid"/>
            <a:round/>
            <a:headEnd len="sm" w="sm" type="none"/>
            <a:tailEnd len="sm" w="sm" type="none"/>
          </a:ln>
          <a:effectLst>
            <a:outerShdw blurRad="57785" algn="ctr" dir="3180000" dist="33020">
              <a:srgbClr val="000000">
                <a:alpha val="2941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AU" sz="2800" u="none" cap="none" strike="noStrike">
                <a:solidFill>
                  <a:schemeClr val="dk1"/>
                </a:solidFill>
                <a:latin typeface="Century Gothic"/>
                <a:ea typeface="Century Gothic"/>
                <a:cs typeface="Century Gothic"/>
                <a:sym typeface="Century Gothic"/>
              </a:rPr>
              <a:t>We are learning to convert fragments into sentences.</a:t>
            </a:r>
            <a:endParaRPr b="0" i="0" sz="1400" u="none" cap="none" strike="noStrike">
              <a:solidFill>
                <a:srgbClr val="000000"/>
              </a:solidFill>
              <a:latin typeface="Arial"/>
              <a:ea typeface="Arial"/>
              <a:cs typeface="Arial"/>
              <a:sym typeface="Arial"/>
            </a:endParaRPr>
          </a:p>
        </p:txBody>
      </p:sp>
      <p:sp>
        <p:nvSpPr>
          <p:cNvPr id="119" name="Google Shape;119;p17"/>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Learning Objective</a:t>
            </a:r>
            <a:endParaRPr b="0" i="0" sz="1400" u="none" cap="none" strike="noStrike">
              <a:solidFill>
                <a:srgbClr val="000000"/>
              </a:solidFill>
              <a:latin typeface="Arial"/>
              <a:ea typeface="Arial"/>
              <a:cs typeface="Arial"/>
              <a:sym typeface="Arial"/>
            </a:endParaRPr>
          </a:p>
        </p:txBody>
      </p:sp>
      <p:pic>
        <p:nvPicPr>
          <p:cNvPr descr="Icon&#10;&#10;Description automatically generated" id="120" name="Google Shape;120;p17"/>
          <p:cNvPicPr preferRelativeResize="0"/>
          <p:nvPr>
            <p:ph idx="1" type="body"/>
          </p:nvPr>
        </p:nvPicPr>
        <p:blipFill rotWithShape="1">
          <a:blip r:embed="rId3">
            <a:alphaModFix/>
          </a:blip>
          <a:srcRect b="0" l="0" r="0" t="0"/>
          <a:stretch/>
        </p:blipFill>
        <p:spPr>
          <a:xfrm>
            <a:off x="10061364" y="184665"/>
            <a:ext cx="674079" cy="67407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8"/>
          <p:cNvSpPr txBox="1"/>
          <p:nvPr/>
        </p:nvSpPr>
        <p:spPr>
          <a:xfrm>
            <a:off x="154940" y="766445"/>
            <a:ext cx="9477375" cy="2367915"/>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A </a:t>
            </a:r>
            <a:r>
              <a:rPr b="1" i="0" lang="en-AU" sz="2000" u="none" cap="none" strike="noStrike">
                <a:solidFill>
                  <a:schemeClr val="dk1"/>
                </a:solidFill>
                <a:latin typeface="Century Gothic"/>
                <a:ea typeface="Century Gothic"/>
                <a:cs typeface="Century Gothic"/>
                <a:sym typeface="Century Gothic"/>
              </a:rPr>
              <a:t>sentence</a:t>
            </a:r>
            <a:r>
              <a:rPr b="0" i="0" lang="en-AU" sz="2000" u="none" cap="none" strike="noStrike">
                <a:solidFill>
                  <a:schemeClr val="dk1"/>
                </a:solidFill>
                <a:latin typeface="Century Gothic"/>
                <a:ea typeface="Century Gothic"/>
                <a:cs typeface="Century Gothic"/>
                <a:sym typeface="Century Gothic"/>
              </a:rPr>
              <a:t> is a group of words that is made of two parts:</a:t>
            </a:r>
            <a:endParaRPr b="0" i="0" sz="1400" u="none" cap="none" strike="noStrike">
              <a:solidFill>
                <a:srgbClr val="000000"/>
              </a:solidFill>
              <a:latin typeface="Arial"/>
              <a:ea typeface="Arial"/>
              <a:cs typeface="Arial"/>
              <a:sym typeface="Arial"/>
            </a:endParaRPr>
          </a:p>
          <a:p>
            <a:pPr indent="-457200" lvl="0" marL="457200" marR="0" rtl="0" algn="l">
              <a:lnSpc>
                <a:spcPct val="90000"/>
              </a:lnSpc>
              <a:spcBef>
                <a:spcPts val="100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A </a:t>
            </a:r>
            <a:r>
              <a:rPr b="0" i="0" lang="en-AU" sz="2000" u="sng" cap="none" strike="noStrike">
                <a:solidFill>
                  <a:schemeClr val="dk1"/>
                </a:solidFill>
                <a:latin typeface="Century Gothic"/>
                <a:ea typeface="Century Gothic"/>
                <a:cs typeface="Century Gothic"/>
                <a:sym typeface="Century Gothic"/>
              </a:rPr>
              <a:t>who/what</a:t>
            </a:r>
            <a:r>
              <a:rPr b="0" i="0" lang="en-AU" sz="2000" u="none" cap="none" strike="noStrike">
                <a:solidFill>
                  <a:schemeClr val="dk1"/>
                </a:solidFill>
                <a:latin typeface="Century Gothic"/>
                <a:ea typeface="Century Gothic"/>
                <a:cs typeface="Century Gothic"/>
                <a:sym typeface="Century Gothic"/>
              </a:rPr>
              <a:t> (which is also called the </a:t>
            </a:r>
            <a:r>
              <a:rPr b="0" i="1" lang="en-AU" sz="2000" u="none" cap="none" strike="noStrike">
                <a:solidFill>
                  <a:schemeClr val="dk1"/>
                </a:solidFill>
                <a:latin typeface="Century Gothic"/>
                <a:ea typeface="Century Gothic"/>
                <a:cs typeface="Century Gothic"/>
                <a:sym typeface="Century Gothic"/>
              </a:rPr>
              <a:t>subject).</a:t>
            </a:r>
            <a:endParaRPr b="0" i="0" sz="1400" u="none" cap="none" strike="noStrike">
              <a:solidFill>
                <a:srgbClr val="000000"/>
              </a:solidFill>
              <a:latin typeface="Arial"/>
              <a:ea typeface="Arial"/>
              <a:cs typeface="Arial"/>
              <a:sym typeface="Arial"/>
            </a:endParaRPr>
          </a:p>
          <a:p>
            <a:pPr indent="-457200" lvl="0" marL="457200" marR="0" rtl="0" algn="l">
              <a:lnSpc>
                <a:spcPct val="90000"/>
              </a:lnSpc>
              <a:spcBef>
                <a:spcPts val="100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A </a:t>
            </a:r>
            <a:r>
              <a:rPr b="0" i="0" lang="en-AU" sz="2000" u="sng"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(which is also called a</a:t>
            </a:r>
            <a:r>
              <a:rPr b="0" i="1" lang="en-AU" sz="2000" u="none" cap="none" strike="noStrike">
                <a:solidFill>
                  <a:schemeClr val="dk1"/>
                </a:solidFill>
                <a:latin typeface="Century Gothic"/>
                <a:ea typeface="Century Gothic"/>
                <a:cs typeface="Century Gothic"/>
                <a:sym typeface="Century Gothic"/>
              </a:rPr>
              <a:t> verb).</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rPr b="0" i="0" lang="en-AU" sz="2000" u="none" cap="none" strike="noStrike">
                <a:solidFill>
                  <a:schemeClr val="dk1"/>
                </a:solidFill>
                <a:latin typeface="Century Gothic"/>
                <a:ea typeface="Century Gothic"/>
                <a:cs typeface="Century Gothic"/>
                <a:sym typeface="Century Gothic"/>
              </a:rPr>
              <a:t>If a group of words is missing one of these parts, it is called a </a:t>
            </a:r>
            <a:r>
              <a:rPr b="1" i="0" lang="en-AU" sz="2000" u="none" cap="none" strike="noStrike">
                <a:solidFill>
                  <a:schemeClr val="dk1"/>
                </a:solidFill>
                <a:latin typeface="Century Gothic"/>
                <a:ea typeface="Century Gothic"/>
                <a:cs typeface="Century Gothic"/>
                <a:sym typeface="Century Gothic"/>
              </a:rPr>
              <a:t>fragment. </a:t>
            </a:r>
            <a:r>
              <a:rPr b="0" i="1" lang="en-AU" sz="2000" u="none" cap="none" strike="noStrike">
                <a:solidFill>
                  <a:schemeClr val="dk1"/>
                </a:solidFill>
                <a:latin typeface="Century Gothic"/>
                <a:ea typeface="Century Gothic"/>
                <a:cs typeface="Century Gothic"/>
                <a:sym typeface="Century Gothic"/>
              </a:rPr>
              <a:t>Fragments are not sentences.</a:t>
            </a:r>
            <a:endParaRPr b="1" i="0" sz="2000" u="none" cap="none" strike="noStrike">
              <a:solidFill>
                <a:schemeClr val="dk1"/>
              </a:solidFill>
              <a:latin typeface="Century Gothic"/>
              <a:ea typeface="Century Gothic"/>
              <a:cs typeface="Century Gothic"/>
              <a:sym typeface="Century Gothic"/>
            </a:endParaRPr>
          </a:p>
          <a:p>
            <a:pPr indent="-101600" lvl="0" marL="22860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a:p>
            <a:pPr indent="-101600" lvl="0" marL="22860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p:txBody>
      </p:sp>
      <p:sp>
        <p:nvSpPr>
          <p:cNvPr id="126" name="Google Shape;126;p18"/>
          <p:cNvSpPr/>
          <p:nvPr/>
        </p:nvSpPr>
        <p:spPr>
          <a:xfrm>
            <a:off x="289560" y="3554730"/>
            <a:ext cx="5148580" cy="460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AU" sz="2400" u="none" cap="none" strike="noStrike">
                <a:solidFill>
                  <a:srgbClr val="00B050"/>
                </a:solidFill>
                <a:latin typeface="Century Gothic"/>
                <a:ea typeface="Century Gothic"/>
                <a:cs typeface="Century Gothic"/>
                <a:sym typeface="Century Gothic"/>
              </a:rPr>
              <a:t>Examples: These are sentences.</a:t>
            </a:r>
            <a:endParaRPr b="0" i="0" sz="1400" u="none" cap="none" strike="noStrike">
              <a:solidFill>
                <a:srgbClr val="000000"/>
              </a:solidFill>
              <a:latin typeface="Arial"/>
              <a:ea typeface="Arial"/>
              <a:cs typeface="Arial"/>
              <a:sym typeface="Arial"/>
            </a:endParaRPr>
          </a:p>
        </p:txBody>
      </p:sp>
      <p:sp>
        <p:nvSpPr>
          <p:cNvPr id="127" name="Google Shape;127;p18"/>
          <p:cNvSpPr txBox="1"/>
          <p:nvPr/>
        </p:nvSpPr>
        <p:spPr>
          <a:xfrm>
            <a:off x="289613" y="4436048"/>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i="0" lang="en-AU" sz="2000" u="none" cap="none" strike="noStrike">
                <a:solidFill>
                  <a:schemeClr val="dk1"/>
                </a:solidFill>
                <a:latin typeface="Century Gothic"/>
                <a:ea typeface="Century Gothic"/>
                <a:cs typeface="Century Gothic"/>
                <a:sym typeface="Century Gothic"/>
              </a:rPr>
              <a:t>1. The ducks swim in the pond.</a:t>
            </a:r>
            <a:endParaRPr b="0" i="0" sz="2000" u="none" cap="none" strike="noStrike">
              <a:solidFill>
                <a:schemeClr val="dk1"/>
              </a:solidFill>
              <a:latin typeface="Century Gothic"/>
              <a:ea typeface="Century Gothic"/>
              <a:cs typeface="Century Gothic"/>
              <a:sym typeface="Century Gothic"/>
            </a:endParaRPr>
          </a:p>
        </p:txBody>
      </p:sp>
      <p:sp>
        <p:nvSpPr>
          <p:cNvPr id="128" name="Google Shape;128;p18"/>
          <p:cNvSpPr txBox="1"/>
          <p:nvPr/>
        </p:nvSpPr>
        <p:spPr>
          <a:xfrm>
            <a:off x="289613" y="5104331"/>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i="0" lang="en-AU" sz="2000" u="none" cap="none" strike="noStrike">
                <a:solidFill>
                  <a:schemeClr val="dk1"/>
                </a:solidFill>
                <a:latin typeface="Century Gothic"/>
                <a:ea typeface="Century Gothic"/>
                <a:cs typeface="Century Gothic"/>
                <a:sym typeface="Century Gothic"/>
              </a:rPr>
              <a:t>2. The little girl fell over.  </a:t>
            </a:r>
            <a:endParaRPr b="0" i="0" sz="2000" u="none" cap="none" strike="noStrike">
              <a:solidFill>
                <a:schemeClr val="dk1"/>
              </a:solidFill>
              <a:latin typeface="Century Gothic"/>
              <a:ea typeface="Century Gothic"/>
              <a:cs typeface="Century Gothic"/>
              <a:sym typeface="Century Gothic"/>
            </a:endParaRPr>
          </a:p>
        </p:txBody>
      </p:sp>
      <p:sp>
        <p:nvSpPr>
          <p:cNvPr id="129" name="Google Shape;129;p18"/>
          <p:cNvSpPr txBox="1"/>
          <p:nvPr/>
        </p:nvSpPr>
        <p:spPr>
          <a:xfrm>
            <a:off x="289346" y="5790928"/>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i="0" lang="en-AU" sz="2000" u="none" cap="none" strike="noStrike">
                <a:solidFill>
                  <a:schemeClr val="dk1"/>
                </a:solidFill>
                <a:latin typeface="Century Gothic"/>
                <a:ea typeface="Century Gothic"/>
                <a:cs typeface="Century Gothic"/>
                <a:sym typeface="Century Gothic"/>
              </a:rPr>
              <a:t>3. Bill made a big cake. </a:t>
            </a:r>
            <a:r>
              <a:rPr b="0" i="0" lang="en-AU" sz="20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pic>
        <p:nvPicPr>
          <p:cNvPr descr="https://cdn3.vectorstock.com/i/1000x1000/77/52/yes-tick-icon-vector-22957752.jpg" id="130" name="Google Shape;130;p18"/>
          <p:cNvPicPr preferRelativeResize="0"/>
          <p:nvPr/>
        </p:nvPicPr>
        <p:blipFill rotWithShape="1">
          <a:blip r:embed="rId3">
            <a:alphaModFix/>
          </a:blip>
          <a:srcRect b="10582" l="0" r="0" t="0"/>
          <a:stretch/>
        </p:blipFill>
        <p:spPr>
          <a:xfrm>
            <a:off x="5239789" y="3195438"/>
            <a:ext cx="837870" cy="621089"/>
          </a:xfrm>
          <a:prstGeom prst="rect">
            <a:avLst/>
          </a:prstGeom>
          <a:noFill/>
          <a:ln>
            <a:noFill/>
          </a:ln>
        </p:spPr>
      </p:pic>
      <p:sp>
        <p:nvSpPr>
          <p:cNvPr id="131" name="Google Shape;131;p18"/>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Concept Development</a:t>
            </a:r>
            <a:endParaRPr b="0" i="0" sz="1400" u="none" cap="none" strike="noStrike">
              <a:solidFill>
                <a:srgbClr val="000000"/>
              </a:solidFill>
              <a:latin typeface="Arial"/>
              <a:ea typeface="Arial"/>
              <a:cs typeface="Arial"/>
              <a:sym typeface="Arial"/>
            </a:endParaRPr>
          </a:p>
        </p:txBody>
      </p:sp>
      <p:sp>
        <p:nvSpPr>
          <p:cNvPr id="132" name="Google Shape;132;p18"/>
          <p:cNvSpPr txBox="1"/>
          <p:nvPr/>
        </p:nvSpPr>
        <p:spPr>
          <a:xfrm>
            <a:off x="9913620" y="1250315"/>
            <a:ext cx="2257425" cy="1814830"/>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does a  sentence always need?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For each sentence example: What is the who/what doing in this sentence?</a:t>
            </a:r>
            <a:endParaRPr b="0" i="0" sz="1400" u="none" cap="none" strike="noStrike">
              <a:solidFill>
                <a:srgbClr val="000000"/>
              </a:solidFill>
              <a:latin typeface="Arial"/>
              <a:ea typeface="Arial"/>
              <a:cs typeface="Arial"/>
              <a:sym typeface="Arial"/>
            </a:endParaRPr>
          </a:p>
        </p:txBody>
      </p:sp>
      <p:pic>
        <p:nvPicPr>
          <p:cNvPr descr="Logo, icon&#10;&#10;Description automatically generated" id="133" name="Google Shape;133;p18"/>
          <p:cNvPicPr preferRelativeResize="0"/>
          <p:nvPr/>
        </p:nvPicPr>
        <p:blipFill rotWithShape="1">
          <a:blip r:embed="rId4">
            <a:alphaModFix/>
          </a:blip>
          <a:srcRect b="0" l="0" r="0" t="0"/>
          <a:stretch/>
        </p:blipFill>
        <p:spPr>
          <a:xfrm>
            <a:off x="11411429" y="111175"/>
            <a:ext cx="674078" cy="674078"/>
          </a:xfrm>
          <a:prstGeom prst="rect">
            <a:avLst/>
          </a:prstGeom>
          <a:noFill/>
          <a:ln>
            <a:noFill/>
          </a:ln>
        </p:spPr>
      </p:pic>
      <p:pic>
        <p:nvPicPr>
          <p:cNvPr descr="Icon&#10;&#10;Description automatically generated" id="134" name="Google Shape;134;p18"/>
          <p:cNvPicPr preferRelativeResize="0"/>
          <p:nvPr/>
        </p:nvPicPr>
        <p:blipFill rotWithShape="1">
          <a:blip r:embed="rId5">
            <a:alphaModFix/>
          </a:blip>
          <a:srcRect b="0" l="0" r="0" t="0"/>
          <a:stretch/>
        </p:blipFill>
        <p:spPr>
          <a:xfrm>
            <a:off x="10604475" y="127102"/>
            <a:ext cx="674078" cy="674078"/>
          </a:xfrm>
          <a:prstGeom prst="rect">
            <a:avLst/>
          </a:prstGeom>
          <a:noFill/>
          <a:ln>
            <a:noFill/>
          </a:ln>
        </p:spPr>
      </p:pic>
      <p:pic>
        <p:nvPicPr>
          <p:cNvPr descr="Icon&#10;&#10;Description automatically generated" id="135" name="Google Shape;135;p18"/>
          <p:cNvPicPr preferRelativeResize="0"/>
          <p:nvPr/>
        </p:nvPicPr>
        <p:blipFill rotWithShape="1">
          <a:blip r:embed="rId6">
            <a:alphaModFix/>
          </a:blip>
          <a:srcRect b="0" l="0" r="0" t="0"/>
          <a:stretch/>
        </p:blipFill>
        <p:spPr>
          <a:xfrm>
            <a:off x="9771566" y="154632"/>
            <a:ext cx="693813" cy="67915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9"/>
          <p:cNvSpPr txBox="1"/>
          <p:nvPr>
            <p:ph idx="1" type="body"/>
          </p:nvPr>
        </p:nvSpPr>
        <p:spPr>
          <a:xfrm>
            <a:off x="154907" y="766354"/>
            <a:ext cx="11845504" cy="590441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141" name="Google Shape;141;p19"/>
          <p:cNvSpPr/>
          <p:nvPr/>
        </p:nvSpPr>
        <p:spPr>
          <a:xfrm>
            <a:off x="334645" y="3462020"/>
            <a:ext cx="5854065" cy="460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AU" sz="2400" u="none" cap="none" strike="noStrike">
                <a:solidFill>
                  <a:srgbClr val="FF0000"/>
                </a:solidFill>
                <a:latin typeface="Century Gothic"/>
                <a:ea typeface="Century Gothic"/>
                <a:cs typeface="Century Gothic"/>
                <a:sym typeface="Century Gothic"/>
              </a:rPr>
              <a:t>Non-Examples: These are fragments.</a:t>
            </a:r>
            <a:endParaRPr b="0" i="0" sz="1400" u="none" cap="none" strike="noStrike">
              <a:solidFill>
                <a:srgbClr val="000000"/>
              </a:solidFill>
              <a:latin typeface="Arial"/>
              <a:ea typeface="Arial"/>
              <a:cs typeface="Arial"/>
              <a:sym typeface="Arial"/>
            </a:endParaRPr>
          </a:p>
        </p:txBody>
      </p:sp>
      <p:sp>
        <p:nvSpPr>
          <p:cNvPr id="142" name="Google Shape;142;p19"/>
          <p:cNvSpPr txBox="1"/>
          <p:nvPr/>
        </p:nvSpPr>
        <p:spPr>
          <a:xfrm>
            <a:off x="258597" y="4269622"/>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i="0" lang="en-AU" sz="2000" u="none" cap="none" strike="noStrike">
                <a:solidFill>
                  <a:schemeClr val="dk1"/>
                </a:solidFill>
                <a:latin typeface="Century Gothic"/>
                <a:ea typeface="Century Gothic"/>
                <a:cs typeface="Century Gothic"/>
                <a:sym typeface="Century Gothic"/>
              </a:rPr>
              <a:t>1. Milly is</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Calibri"/>
              <a:buNone/>
            </a:pPr>
            <a:r>
              <a:rPr b="0" i="0" lang="en-AU" sz="20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Calibri"/>
              <a:buNone/>
            </a:pPr>
            <a:r>
              <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Calibri"/>
              <a:buNone/>
            </a:pPr>
            <a:r>
              <a:t/>
            </a:r>
            <a:endParaRPr b="0" i="0" sz="2000" u="none" cap="none" strike="noStrike">
              <a:solidFill>
                <a:schemeClr val="dk1"/>
              </a:solidFill>
              <a:latin typeface="Century Gothic"/>
              <a:ea typeface="Century Gothic"/>
              <a:cs typeface="Century Gothic"/>
              <a:sym typeface="Century Gothic"/>
            </a:endParaRPr>
          </a:p>
        </p:txBody>
      </p:sp>
      <p:sp>
        <p:nvSpPr>
          <p:cNvPr id="143" name="Google Shape;143;p19"/>
          <p:cNvSpPr txBox="1"/>
          <p:nvPr/>
        </p:nvSpPr>
        <p:spPr>
          <a:xfrm>
            <a:off x="258597" y="5598794"/>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i="0" lang="en-AU" sz="2000" u="none" cap="none" strike="noStrike">
                <a:solidFill>
                  <a:schemeClr val="dk1"/>
                </a:solidFill>
                <a:latin typeface="Century Gothic"/>
                <a:ea typeface="Century Gothic"/>
                <a:cs typeface="Century Gothic"/>
                <a:sym typeface="Century Gothic"/>
              </a:rPr>
              <a:t>2.  danced in the garden</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Calibri"/>
              <a:buNone/>
            </a:pPr>
            <a:r>
              <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Calibri"/>
              <a:buNone/>
            </a:pPr>
            <a:r>
              <a:t/>
            </a:r>
            <a:endParaRPr b="0" i="0" sz="2000" u="none" cap="none" strike="noStrike">
              <a:solidFill>
                <a:schemeClr val="dk1"/>
              </a:solidFill>
              <a:latin typeface="Century Gothic"/>
              <a:ea typeface="Century Gothic"/>
              <a:cs typeface="Century Gothic"/>
              <a:sym typeface="Century Gothic"/>
            </a:endParaRPr>
          </a:p>
        </p:txBody>
      </p:sp>
      <p:sp>
        <p:nvSpPr>
          <p:cNvPr id="144" name="Google Shape;144;p19"/>
          <p:cNvSpPr txBox="1"/>
          <p:nvPr/>
        </p:nvSpPr>
        <p:spPr>
          <a:xfrm>
            <a:off x="1184987" y="4707011"/>
            <a:ext cx="8601295" cy="368300"/>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AU" sz="1800" u="none" cap="none" strike="noStrike">
                <a:solidFill>
                  <a:srgbClr val="FF0000"/>
                </a:solidFill>
                <a:latin typeface="Century Gothic"/>
                <a:ea typeface="Century Gothic"/>
                <a:cs typeface="Century Gothic"/>
                <a:sym typeface="Century Gothic"/>
              </a:rPr>
              <a:t>This is a fragment (not a sentence) because it is missing the </a:t>
            </a:r>
            <a:r>
              <a:rPr b="0" i="0" lang="en-AU" sz="1800" u="sng" cap="none" strike="noStrike">
                <a:solidFill>
                  <a:srgbClr val="FF0000"/>
                </a:solidFill>
                <a:latin typeface="Century Gothic"/>
                <a:ea typeface="Century Gothic"/>
                <a:cs typeface="Century Gothic"/>
                <a:sym typeface="Century Gothic"/>
              </a:rPr>
              <a:t>what doing.</a:t>
            </a:r>
            <a:endParaRPr b="0" i="0" sz="1400" u="none" cap="none" strike="noStrike">
              <a:solidFill>
                <a:srgbClr val="000000"/>
              </a:solidFill>
              <a:latin typeface="Arial"/>
              <a:ea typeface="Arial"/>
              <a:cs typeface="Arial"/>
              <a:sym typeface="Arial"/>
            </a:endParaRPr>
          </a:p>
        </p:txBody>
      </p:sp>
      <p:sp>
        <p:nvSpPr>
          <p:cNvPr id="145" name="Google Shape;145;p19"/>
          <p:cNvSpPr txBox="1"/>
          <p:nvPr/>
        </p:nvSpPr>
        <p:spPr>
          <a:xfrm>
            <a:off x="1230548" y="5998099"/>
            <a:ext cx="8555734" cy="368300"/>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AU" sz="1800" u="none" cap="none" strike="noStrike">
                <a:solidFill>
                  <a:srgbClr val="FF0000"/>
                </a:solidFill>
                <a:latin typeface="Century Gothic"/>
                <a:ea typeface="Century Gothic"/>
                <a:cs typeface="Century Gothic"/>
                <a:sym typeface="Century Gothic"/>
              </a:rPr>
              <a:t>This is a fragment (not a sentence) because it is missing the </a:t>
            </a:r>
            <a:r>
              <a:rPr b="0" i="0" lang="en-AU" sz="1800" u="sng" cap="none" strike="noStrike">
                <a:solidFill>
                  <a:srgbClr val="FF0000"/>
                </a:solidFill>
                <a:latin typeface="Century Gothic"/>
                <a:ea typeface="Century Gothic"/>
                <a:cs typeface="Century Gothic"/>
                <a:sym typeface="Century Gothic"/>
              </a:rPr>
              <a:t>who</a:t>
            </a:r>
            <a:r>
              <a:rPr b="0" i="0" lang="en-AU" sz="1800" u="none" cap="none" strike="noStrike">
                <a:solidFill>
                  <a:srgbClr val="FF0000"/>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pic>
        <p:nvPicPr>
          <p:cNvPr descr="See the source image" id="146" name="Google Shape;146;p19"/>
          <p:cNvPicPr preferRelativeResize="0"/>
          <p:nvPr/>
        </p:nvPicPr>
        <p:blipFill rotWithShape="1">
          <a:blip r:embed="rId3">
            <a:alphaModFix/>
          </a:blip>
          <a:srcRect b="0" l="50750" r="0" t="0"/>
          <a:stretch/>
        </p:blipFill>
        <p:spPr>
          <a:xfrm>
            <a:off x="6119553" y="3398928"/>
            <a:ext cx="857250" cy="784725"/>
          </a:xfrm>
          <a:prstGeom prst="rect">
            <a:avLst/>
          </a:prstGeom>
          <a:noFill/>
          <a:ln>
            <a:noFill/>
          </a:ln>
        </p:spPr>
      </p:pic>
      <p:sp>
        <p:nvSpPr>
          <p:cNvPr id="147" name="Google Shape;147;p19"/>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Concept Development</a:t>
            </a:r>
            <a:endParaRPr b="0" i="0" sz="1400" u="none" cap="none" strike="noStrike">
              <a:solidFill>
                <a:srgbClr val="000000"/>
              </a:solidFill>
              <a:latin typeface="Arial"/>
              <a:ea typeface="Arial"/>
              <a:cs typeface="Arial"/>
              <a:sym typeface="Arial"/>
            </a:endParaRPr>
          </a:p>
        </p:txBody>
      </p:sp>
      <p:sp>
        <p:nvSpPr>
          <p:cNvPr id="148" name="Google Shape;148;p19"/>
          <p:cNvSpPr txBox="1"/>
          <p:nvPr/>
        </p:nvSpPr>
        <p:spPr>
          <a:xfrm>
            <a:off x="10203336" y="1141144"/>
            <a:ext cx="1988664" cy="2091690"/>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For each fragment: Why is this not an example of a sentence?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is this fragment missing?</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descr="Logo, icon&#10;&#10;Description automatically generated" id="149" name="Google Shape;149;p19"/>
          <p:cNvPicPr preferRelativeResize="0"/>
          <p:nvPr/>
        </p:nvPicPr>
        <p:blipFill rotWithShape="1">
          <a:blip r:embed="rId4">
            <a:alphaModFix/>
          </a:blip>
          <a:srcRect b="0" l="0" r="0" t="0"/>
          <a:stretch/>
        </p:blipFill>
        <p:spPr>
          <a:xfrm>
            <a:off x="11411429" y="111175"/>
            <a:ext cx="674078" cy="674078"/>
          </a:xfrm>
          <a:prstGeom prst="rect">
            <a:avLst/>
          </a:prstGeom>
          <a:noFill/>
          <a:ln>
            <a:noFill/>
          </a:ln>
        </p:spPr>
      </p:pic>
      <p:pic>
        <p:nvPicPr>
          <p:cNvPr descr="Icon&#10;&#10;Description automatically generated" id="150" name="Google Shape;150;p19"/>
          <p:cNvPicPr preferRelativeResize="0"/>
          <p:nvPr/>
        </p:nvPicPr>
        <p:blipFill rotWithShape="1">
          <a:blip r:embed="rId5">
            <a:alphaModFix/>
          </a:blip>
          <a:srcRect b="0" l="0" r="0" t="0"/>
          <a:stretch/>
        </p:blipFill>
        <p:spPr>
          <a:xfrm>
            <a:off x="10604475" y="127102"/>
            <a:ext cx="674078" cy="674078"/>
          </a:xfrm>
          <a:prstGeom prst="rect">
            <a:avLst/>
          </a:prstGeom>
          <a:noFill/>
          <a:ln>
            <a:noFill/>
          </a:ln>
        </p:spPr>
      </p:pic>
      <p:pic>
        <p:nvPicPr>
          <p:cNvPr descr="Icon&#10;&#10;Description automatically generated" id="151" name="Google Shape;151;p19"/>
          <p:cNvPicPr preferRelativeResize="0"/>
          <p:nvPr/>
        </p:nvPicPr>
        <p:blipFill rotWithShape="1">
          <a:blip r:embed="rId6">
            <a:alphaModFix/>
          </a:blip>
          <a:srcRect b="0" l="0" r="0" t="0"/>
          <a:stretch/>
        </p:blipFill>
        <p:spPr>
          <a:xfrm>
            <a:off x="9786282" y="142360"/>
            <a:ext cx="693813" cy="679158"/>
          </a:xfrm>
          <a:prstGeom prst="rect">
            <a:avLst/>
          </a:prstGeom>
          <a:noFill/>
          <a:ln>
            <a:noFill/>
          </a:ln>
        </p:spPr>
      </p:pic>
      <p:sp>
        <p:nvSpPr>
          <p:cNvPr id="152" name="Google Shape;152;p19"/>
          <p:cNvSpPr txBox="1"/>
          <p:nvPr/>
        </p:nvSpPr>
        <p:spPr>
          <a:xfrm>
            <a:off x="154940" y="766445"/>
            <a:ext cx="9477375" cy="2367915"/>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A </a:t>
            </a:r>
            <a:r>
              <a:rPr b="1" i="0" lang="en-AU" sz="2000" u="none" cap="none" strike="noStrike">
                <a:solidFill>
                  <a:schemeClr val="dk1"/>
                </a:solidFill>
                <a:latin typeface="Century Gothic"/>
                <a:ea typeface="Century Gothic"/>
                <a:cs typeface="Century Gothic"/>
                <a:sym typeface="Century Gothic"/>
              </a:rPr>
              <a:t>sentence</a:t>
            </a:r>
            <a:r>
              <a:rPr b="0" i="0" lang="en-AU" sz="2000" u="none" cap="none" strike="noStrike">
                <a:solidFill>
                  <a:schemeClr val="dk1"/>
                </a:solidFill>
                <a:latin typeface="Century Gothic"/>
                <a:ea typeface="Century Gothic"/>
                <a:cs typeface="Century Gothic"/>
                <a:sym typeface="Century Gothic"/>
              </a:rPr>
              <a:t> is a group of words that is made of two parts:</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90000"/>
              </a:lnSpc>
              <a:spcBef>
                <a:spcPts val="100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A </a:t>
            </a:r>
            <a:r>
              <a:rPr b="0" i="0" lang="en-AU" sz="2000" u="sng" cap="none" strike="noStrike">
                <a:solidFill>
                  <a:schemeClr val="dk1"/>
                </a:solidFill>
                <a:latin typeface="Century Gothic"/>
                <a:ea typeface="Century Gothic"/>
                <a:cs typeface="Century Gothic"/>
                <a:sym typeface="Century Gothic"/>
              </a:rPr>
              <a:t>who/what</a:t>
            </a:r>
            <a:r>
              <a:rPr b="0" i="0" lang="en-AU" sz="2000" u="none" cap="none" strike="noStrike">
                <a:solidFill>
                  <a:schemeClr val="dk1"/>
                </a:solidFill>
                <a:latin typeface="Century Gothic"/>
                <a:ea typeface="Century Gothic"/>
                <a:cs typeface="Century Gothic"/>
                <a:sym typeface="Century Gothic"/>
              </a:rPr>
              <a:t> (which is also called the </a:t>
            </a:r>
            <a:r>
              <a:rPr b="0" i="1" lang="en-AU" sz="2000" u="none" cap="none" strike="noStrike">
                <a:solidFill>
                  <a:schemeClr val="dk1"/>
                </a:solidFill>
                <a:latin typeface="Century Gothic"/>
                <a:ea typeface="Century Gothic"/>
                <a:cs typeface="Century Gothic"/>
                <a:sym typeface="Century Gothic"/>
              </a:rPr>
              <a:t>subject).</a:t>
            </a:r>
            <a:endParaRPr b="0" i="1" sz="2000" u="none" cap="none" strike="noStrike">
              <a:solidFill>
                <a:schemeClr val="dk1"/>
              </a:solidFill>
              <a:latin typeface="Century Gothic"/>
              <a:ea typeface="Century Gothic"/>
              <a:cs typeface="Century Gothic"/>
              <a:sym typeface="Century Gothic"/>
            </a:endParaRPr>
          </a:p>
          <a:p>
            <a:pPr indent="-457200" lvl="0" marL="457200" marR="0" rtl="0" algn="l">
              <a:lnSpc>
                <a:spcPct val="90000"/>
              </a:lnSpc>
              <a:spcBef>
                <a:spcPts val="100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A </a:t>
            </a:r>
            <a:r>
              <a:rPr b="0" i="0" lang="en-AU" sz="2000" u="sng"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(which is also called a</a:t>
            </a:r>
            <a:r>
              <a:rPr b="0" i="1" lang="en-AU" sz="2000" u="none" cap="none" strike="noStrike">
                <a:solidFill>
                  <a:schemeClr val="dk1"/>
                </a:solidFill>
                <a:latin typeface="Century Gothic"/>
                <a:ea typeface="Century Gothic"/>
                <a:cs typeface="Century Gothic"/>
                <a:sym typeface="Century Gothic"/>
              </a:rPr>
              <a:t> verb).</a:t>
            </a:r>
            <a:endParaRPr b="0" i="1"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rPr b="0" i="0" lang="en-AU" sz="2000" u="none" cap="none" strike="noStrike">
                <a:solidFill>
                  <a:schemeClr val="dk1"/>
                </a:solidFill>
                <a:latin typeface="Century Gothic"/>
                <a:ea typeface="Century Gothic"/>
                <a:cs typeface="Century Gothic"/>
                <a:sym typeface="Century Gothic"/>
              </a:rPr>
              <a:t>If a group of words is missing one of these parts, it is called a </a:t>
            </a:r>
            <a:r>
              <a:rPr b="1" i="0" lang="en-AU" sz="2000" u="none" cap="none" strike="noStrike">
                <a:solidFill>
                  <a:schemeClr val="dk1"/>
                </a:solidFill>
                <a:latin typeface="Century Gothic"/>
                <a:ea typeface="Century Gothic"/>
                <a:cs typeface="Century Gothic"/>
                <a:sym typeface="Century Gothic"/>
              </a:rPr>
              <a:t>fragment. </a:t>
            </a:r>
            <a:r>
              <a:rPr b="0" i="1" lang="en-AU" sz="2000" u="none" cap="none" strike="noStrike">
                <a:solidFill>
                  <a:schemeClr val="dk1"/>
                </a:solidFill>
                <a:latin typeface="Century Gothic"/>
                <a:ea typeface="Century Gothic"/>
                <a:cs typeface="Century Gothic"/>
                <a:sym typeface="Century Gothic"/>
              </a:rPr>
              <a:t>Fragments are not sentences.</a:t>
            </a:r>
            <a:endParaRPr b="0" i="0" sz="20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0"/>
          <p:cNvSpPr txBox="1"/>
          <p:nvPr>
            <p:ph idx="1" type="body"/>
          </p:nvPr>
        </p:nvSpPr>
        <p:spPr>
          <a:xfrm>
            <a:off x="154907" y="766354"/>
            <a:ext cx="11845504" cy="590441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158" name="Google Shape;158;p20"/>
          <p:cNvSpPr txBox="1"/>
          <p:nvPr/>
        </p:nvSpPr>
        <p:spPr>
          <a:xfrm>
            <a:off x="259715" y="3870325"/>
            <a:ext cx="457644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went to the zoo yesterday</a:t>
            </a:r>
            <a:endParaRPr b="0" i="0" sz="1400" u="none" cap="none" strike="noStrike">
              <a:solidFill>
                <a:srgbClr val="000000"/>
              </a:solidFill>
              <a:latin typeface="Arial"/>
              <a:ea typeface="Arial"/>
              <a:cs typeface="Arial"/>
              <a:sym typeface="Arial"/>
            </a:endParaRPr>
          </a:p>
        </p:txBody>
      </p:sp>
      <p:sp>
        <p:nvSpPr>
          <p:cNvPr id="159" name="Google Shape;159;p20"/>
          <p:cNvSpPr txBox="1"/>
          <p:nvPr/>
        </p:nvSpPr>
        <p:spPr>
          <a:xfrm>
            <a:off x="259715" y="4557395"/>
            <a:ext cx="189039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the boys </a:t>
            </a:r>
            <a:endParaRPr b="0" i="0" sz="1400" u="none" cap="none" strike="noStrike">
              <a:solidFill>
                <a:srgbClr val="000000"/>
              </a:solidFill>
              <a:latin typeface="Arial"/>
              <a:ea typeface="Arial"/>
              <a:cs typeface="Arial"/>
              <a:sym typeface="Arial"/>
            </a:endParaRPr>
          </a:p>
        </p:txBody>
      </p:sp>
      <p:sp>
        <p:nvSpPr>
          <p:cNvPr id="160" name="Google Shape;160;p20"/>
          <p:cNvSpPr/>
          <p:nvPr/>
        </p:nvSpPr>
        <p:spPr>
          <a:xfrm>
            <a:off x="259715" y="2593975"/>
            <a:ext cx="9372600" cy="583565"/>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1600"/>
              <a:buFont typeface="Calibri"/>
              <a:buAutoNum type="arabicPeriod"/>
            </a:pPr>
            <a:r>
              <a:rPr b="0" i="0" lang="en-AU" sz="1600" u="none" cap="none" strike="noStrike">
                <a:solidFill>
                  <a:schemeClr val="dk1"/>
                </a:solidFill>
                <a:latin typeface="Century Gothic"/>
                <a:ea typeface="Century Gothic"/>
                <a:cs typeface="Century Gothic"/>
                <a:sym typeface="Century Gothic"/>
              </a:rPr>
              <a:t>Read each fragment.</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1600"/>
              <a:buFont typeface="Calibri"/>
              <a:buAutoNum type="arabicPeriod"/>
            </a:pPr>
            <a:r>
              <a:rPr b="0" i="0" lang="en-AU" sz="1600" u="none" cap="none" strike="noStrike">
                <a:solidFill>
                  <a:schemeClr val="dk1"/>
                </a:solidFill>
                <a:latin typeface="Century Gothic"/>
                <a:ea typeface="Century Gothic"/>
                <a:cs typeface="Century Gothic"/>
                <a:sym typeface="Century Gothic"/>
              </a:rPr>
              <a:t>Circle the information the fragment needs. Either, </a:t>
            </a:r>
            <a:r>
              <a:rPr b="1" i="0" lang="en-AU" sz="1600" u="none" cap="none" strike="noStrike">
                <a:solidFill>
                  <a:schemeClr val="dk1"/>
                </a:solidFill>
                <a:latin typeface="Century Gothic"/>
                <a:ea typeface="Century Gothic"/>
                <a:cs typeface="Century Gothic"/>
                <a:sym typeface="Century Gothic"/>
              </a:rPr>
              <a:t>who/what </a:t>
            </a:r>
            <a:r>
              <a:rPr b="0" i="0" lang="en-AU" sz="1600" u="none" cap="none" strike="noStrike">
                <a:solidFill>
                  <a:schemeClr val="dk1"/>
                </a:solidFill>
                <a:latin typeface="Century Gothic"/>
                <a:ea typeface="Century Gothic"/>
                <a:cs typeface="Century Gothic"/>
                <a:sym typeface="Century Gothic"/>
              </a:rPr>
              <a:t>or </a:t>
            </a:r>
            <a:r>
              <a:rPr b="1" i="0" lang="en-AU" sz="1600" u="none" cap="none" strike="noStrike">
                <a:solidFill>
                  <a:schemeClr val="dk1"/>
                </a:solidFill>
                <a:latin typeface="Century Gothic"/>
                <a:ea typeface="Century Gothic"/>
                <a:cs typeface="Century Gothic"/>
                <a:sym typeface="Century Gothic"/>
              </a:rPr>
              <a:t>what doing (verb).</a:t>
            </a:r>
            <a:endParaRPr b="0" i="0" sz="1400" u="none" cap="none" strike="noStrike">
              <a:solidFill>
                <a:srgbClr val="000000"/>
              </a:solidFill>
              <a:latin typeface="Arial"/>
              <a:ea typeface="Arial"/>
              <a:cs typeface="Arial"/>
              <a:sym typeface="Arial"/>
            </a:endParaRPr>
          </a:p>
        </p:txBody>
      </p:sp>
      <p:sp>
        <p:nvSpPr>
          <p:cNvPr id="161" name="Google Shape;161;p20"/>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Concept Development</a:t>
            </a:r>
            <a:endParaRPr b="0" i="0" sz="1400" u="none" cap="none" strike="noStrike">
              <a:solidFill>
                <a:srgbClr val="000000"/>
              </a:solidFill>
              <a:latin typeface="Arial"/>
              <a:ea typeface="Arial"/>
              <a:cs typeface="Arial"/>
              <a:sym typeface="Arial"/>
            </a:endParaRPr>
          </a:p>
        </p:txBody>
      </p:sp>
      <p:sp>
        <p:nvSpPr>
          <p:cNvPr id="162" name="Google Shape;162;p20"/>
          <p:cNvSpPr txBox="1"/>
          <p:nvPr/>
        </p:nvSpPr>
        <p:spPr>
          <a:xfrm>
            <a:off x="10221800" y="1027753"/>
            <a:ext cx="1988664" cy="3538220"/>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If a fragment has </a:t>
            </a:r>
            <a:r>
              <a:rPr b="1" i="0" lang="en-AU" sz="1400" u="none" cap="none" strike="noStrike">
                <a:solidFill>
                  <a:schemeClr val="dk1"/>
                </a:solidFill>
                <a:latin typeface="Century Gothic"/>
                <a:ea typeface="Century Gothic"/>
                <a:cs typeface="Century Gothic"/>
                <a:sym typeface="Century Gothic"/>
              </a:rPr>
              <a:t>who/what</a:t>
            </a:r>
            <a:r>
              <a:rPr b="0" i="0" lang="en-AU" sz="1400" u="none" cap="none" strike="noStrike">
                <a:solidFill>
                  <a:schemeClr val="dk1"/>
                </a:solidFill>
                <a:latin typeface="Century Gothic"/>
                <a:ea typeface="Century Gothic"/>
                <a:cs typeface="Century Gothic"/>
                <a:sym typeface="Century Gothic"/>
              </a:rPr>
              <a:t> then what must be added?</a:t>
            </a:r>
            <a:br>
              <a:rPr b="0" i="0" lang="en-AU" sz="1400" u="none" cap="none" strike="noStrike">
                <a:solidFill>
                  <a:schemeClr val="dk1"/>
                </a:solidFill>
                <a:latin typeface="Century Gothic"/>
                <a:ea typeface="Century Gothic"/>
                <a:cs typeface="Century Gothic"/>
                <a:sym typeface="Century Gothic"/>
              </a:rPr>
            </a:br>
            <a:endParaRPr b="0" i="0" sz="1400" u="none" cap="none" strike="noStrike">
              <a:solidFill>
                <a:schemeClr val="dk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If a fragment has </a:t>
            </a:r>
            <a:r>
              <a:rPr b="1" i="0" lang="en-AU" sz="1400" u="none" cap="none" strike="noStrike">
                <a:solidFill>
                  <a:schemeClr val="dk1"/>
                </a:solidFill>
                <a:latin typeface="Century Gothic"/>
                <a:ea typeface="Century Gothic"/>
                <a:cs typeface="Century Gothic"/>
                <a:sym typeface="Century Gothic"/>
              </a:rPr>
              <a:t>what doing (verb) </a:t>
            </a:r>
            <a:r>
              <a:rPr b="0" i="0" lang="en-AU" sz="1400" u="none" cap="none" strike="noStrike">
                <a:solidFill>
                  <a:schemeClr val="dk1"/>
                </a:solidFill>
                <a:latin typeface="Century Gothic"/>
                <a:ea typeface="Century Gothic"/>
                <a:cs typeface="Century Gothic"/>
                <a:sym typeface="Century Gothic"/>
              </a:rPr>
              <a:t>then what must you add?</a:t>
            </a:r>
            <a:br>
              <a:rPr b="0" i="0" lang="en-AU" sz="1400" u="none" cap="none" strike="noStrike">
                <a:solidFill>
                  <a:schemeClr val="dk1"/>
                </a:solidFill>
                <a:latin typeface="Century Gothic"/>
                <a:ea typeface="Century Gothic"/>
                <a:cs typeface="Century Gothic"/>
                <a:sym typeface="Century Gothic"/>
              </a:rPr>
            </a:br>
            <a:endParaRPr b="0" i="0" sz="1400" u="none" cap="none" strike="noStrike">
              <a:solidFill>
                <a:schemeClr val="dk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Why can I not add </a:t>
            </a:r>
            <a:r>
              <a:rPr b="1" i="0" lang="en-AU" sz="1400" u="none" cap="none" strike="noStrike">
                <a:solidFill>
                  <a:schemeClr val="dk1"/>
                </a:solidFill>
                <a:latin typeface="Century Gothic"/>
                <a:ea typeface="Century Gothic"/>
                <a:cs typeface="Century Gothic"/>
                <a:sym typeface="Century Gothic"/>
              </a:rPr>
              <a:t>who/what </a:t>
            </a:r>
            <a:r>
              <a:rPr b="0" i="0" lang="en-AU" sz="1400" u="none" cap="none" strike="noStrike">
                <a:solidFill>
                  <a:schemeClr val="dk1"/>
                </a:solidFill>
                <a:latin typeface="Century Gothic"/>
                <a:ea typeface="Century Gothic"/>
                <a:cs typeface="Century Gothic"/>
                <a:sym typeface="Century Gothic"/>
              </a:rPr>
              <a:t> to a fragment that already has </a:t>
            </a:r>
            <a:r>
              <a:rPr b="1" i="0" lang="en-AU" sz="1400" u="none" cap="none" strike="noStrike">
                <a:solidFill>
                  <a:schemeClr val="dk1"/>
                </a:solidFill>
                <a:latin typeface="Century Gothic"/>
                <a:ea typeface="Century Gothic"/>
                <a:cs typeface="Century Gothic"/>
                <a:sym typeface="Century Gothic"/>
              </a:rPr>
              <a:t>who/what</a:t>
            </a:r>
            <a:r>
              <a:rPr b="0" i="0" lang="en-AU" sz="1400" u="none" cap="none" strike="noStrike">
                <a:solidFill>
                  <a:schemeClr val="dk1"/>
                </a:solidFill>
                <a:latin typeface="Century Gothic"/>
                <a:ea typeface="Century Gothic"/>
                <a:cs typeface="Century Gothic"/>
                <a:sym typeface="Century Gothic"/>
              </a:rPr>
              <a:t> in it?</a:t>
            </a:r>
            <a:endParaRPr b="0" i="0" sz="1400" u="none" cap="none" strike="noStrike">
              <a:solidFill>
                <a:srgbClr val="000000"/>
              </a:solidFill>
              <a:latin typeface="Arial"/>
              <a:ea typeface="Arial"/>
              <a:cs typeface="Arial"/>
              <a:sym typeface="Arial"/>
            </a:endParaRPr>
          </a:p>
        </p:txBody>
      </p:sp>
      <p:pic>
        <p:nvPicPr>
          <p:cNvPr descr="Logo, icon&#10;&#10;Description automatically generated" id="163" name="Google Shape;163;p20"/>
          <p:cNvPicPr preferRelativeResize="0"/>
          <p:nvPr/>
        </p:nvPicPr>
        <p:blipFill rotWithShape="1">
          <a:blip r:embed="rId3">
            <a:alphaModFix/>
          </a:blip>
          <a:srcRect b="0" l="0" r="0" t="0"/>
          <a:stretch/>
        </p:blipFill>
        <p:spPr>
          <a:xfrm>
            <a:off x="10976594" y="89736"/>
            <a:ext cx="674078" cy="674078"/>
          </a:xfrm>
          <a:prstGeom prst="rect">
            <a:avLst/>
          </a:prstGeom>
          <a:noFill/>
          <a:ln>
            <a:noFill/>
          </a:ln>
        </p:spPr>
      </p:pic>
      <p:pic>
        <p:nvPicPr>
          <p:cNvPr descr="Icon&#10;&#10;Description automatically generated" id="164" name="Google Shape;164;p20"/>
          <p:cNvPicPr preferRelativeResize="0"/>
          <p:nvPr/>
        </p:nvPicPr>
        <p:blipFill rotWithShape="1">
          <a:blip r:embed="rId4">
            <a:alphaModFix/>
          </a:blip>
          <a:srcRect b="0" l="0" r="0" t="0"/>
          <a:stretch/>
        </p:blipFill>
        <p:spPr>
          <a:xfrm>
            <a:off x="9387738" y="100831"/>
            <a:ext cx="674079" cy="674079"/>
          </a:xfrm>
          <a:prstGeom prst="rect">
            <a:avLst/>
          </a:prstGeom>
          <a:noFill/>
          <a:ln>
            <a:noFill/>
          </a:ln>
        </p:spPr>
      </p:pic>
      <p:sp>
        <p:nvSpPr>
          <p:cNvPr id="165" name="Google Shape;165;p20"/>
          <p:cNvSpPr txBox="1"/>
          <p:nvPr/>
        </p:nvSpPr>
        <p:spPr>
          <a:xfrm>
            <a:off x="154940" y="766445"/>
            <a:ext cx="9477375" cy="1660525"/>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A </a:t>
            </a:r>
            <a:r>
              <a:rPr b="1" i="0" lang="en-AU" sz="2000" u="none" cap="none" strike="noStrike">
                <a:solidFill>
                  <a:schemeClr val="dk1"/>
                </a:solidFill>
                <a:latin typeface="Century Gothic"/>
                <a:ea typeface="Century Gothic"/>
                <a:cs typeface="Century Gothic"/>
                <a:sym typeface="Century Gothic"/>
              </a:rPr>
              <a:t>fragment</a:t>
            </a:r>
            <a:r>
              <a:rPr b="0" i="0" lang="en-AU" sz="2000" u="none" cap="none" strike="noStrike">
                <a:solidFill>
                  <a:schemeClr val="dk1"/>
                </a:solidFill>
                <a:latin typeface="Century Gothic"/>
                <a:ea typeface="Century Gothic"/>
                <a:cs typeface="Century Gothic"/>
                <a:sym typeface="Century Gothic"/>
              </a:rPr>
              <a:t> can be turned into a </a:t>
            </a:r>
            <a:r>
              <a:rPr b="1" i="0" lang="en-AU" sz="2000" u="none" cap="none" strike="noStrike">
                <a:solidFill>
                  <a:schemeClr val="dk1"/>
                </a:solidFill>
                <a:latin typeface="Century Gothic"/>
                <a:ea typeface="Century Gothic"/>
                <a:cs typeface="Century Gothic"/>
                <a:sym typeface="Century Gothic"/>
              </a:rPr>
              <a:t>sentence</a:t>
            </a:r>
            <a:r>
              <a:rPr b="0" i="0" lang="en-AU" sz="2000" u="none" cap="none" strike="noStrike">
                <a:solidFill>
                  <a:schemeClr val="dk1"/>
                </a:solidFill>
                <a:latin typeface="Century Gothic"/>
                <a:ea typeface="Century Gothic"/>
                <a:cs typeface="Century Gothic"/>
                <a:sym typeface="Century Gothic"/>
              </a:rPr>
              <a:t> by adding the information that the fragment is missing.</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If the fragment has </a:t>
            </a:r>
            <a:r>
              <a:rPr b="1" i="0" lang="en-AU" sz="2000" u="none" cap="none" strike="noStrike">
                <a:solidFill>
                  <a:schemeClr val="dk1"/>
                </a:solidFill>
                <a:latin typeface="Century Gothic"/>
                <a:ea typeface="Century Gothic"/>
                <a:cs typeface="Century Gothic"/>
                <a:sym typeface="Century Gothic"/>
              </a:rPr>
              <a:t>who/what</a:t>
            </a:r>
            <a:r>
              <a:rPr b="0" i="0" lang="en-AU" sz="2000" u="none" cap="none" strike="noStrike">
                <a:solidFill>
                  <a:schemeClr val="dk1"/>
                </a:solidFill>
                <a:latin typeface="Century Gothic"/>
                <a:ea typeface="Century Gothic"/>
                <a:cs typeface="Century Gothic"/>
                <a:sym typeface="Century Gothic"/>
              </a:rPr>
              <a:t> then you must add a </a:t>
            </a:r>
            <a:r>
              <a:rPr b="1" i="0" lang="en-AU" sz="2000" u="none" cap="none" strike="noStrike">
                <a:solidFill>
                  <a:schemeClr val="dk1"/>
                </a:solidFill>
                <a:latin typeface="Century Gothic"/>
                <a:ea typeface="Century Gothic"/>
                <a:cs typeface="Century Gothic"/>
                <a:sym typeface="Century Gothic"/>
              </a:rPr>
              <a:t>what doing (verb).</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If the fragment has a </a:t>
            </a:r>
            <a:r>
              <a:rPr b="1" i="0" lang="en-AU" sz="2000" u="none" cap="none" strike="noStrike">
                <a:solidFill>
                  <a:schemeClr val="dk1"/>
                </a:solidFill>
                <a:latin typeface="Century Gothic"/>
                <a:ea typeface="Century Gothic"/>
                <a:cs typeface="Century Gothic"/>
                <a:sym typeface="Century Gothic"/>
              </a:rPr>
              <a:t>what doing (verb)</a:t>
            </a:r>
            <a:r>
              <a:rPr b="0" i="0" lang="en-AU" sz="2000" u="none" cap="none" strike="noStrike">
                <a:solidFill>
                  <a:schemeClr val="dk1"/>
                </a:solidFill>
                <a:latin typeface="Century Gothic"/>
                <a:ea typeface="Century Gothic"/>
                <a:cs typeface="Century Gothic"/>
                <a:sym typeface="Century Gothic"/>
              </a:rPr>
              <a:t> then you must add a</a:t>
            </a:r>
            <a:r>
              <a:rPr b="1" i="0" lang="en-AU" sz="2000" u="none" cap="none" strike="noStrike">
                <a:solidFill>
                  <a:schemeClr val="dk1"/>
                </a:solidFill>
                <a:latin typeface="Century Gothic"/>
                <a:ea typeface="Century Gothic"/>
                <a:cs typeface="Century Gothic"/>
                <a:sym typeface="Century Gothic"/>
              </a:rPr>
              <a:t> who/what.</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p:txBody>
      </p:sp>
      <p:sp>
        <p:nvSpPr>
          <p:cNvPr id="166" name="Google Shape;166;p20"/>
          <p:cNvSpPr txBox="1"/>
          <p:nvPr/>
        </p:nvSpPr>
        <p:spPr>
          <a:xfrm>
            <a:off x="259715" y="5297805"/>
            <a:ext cx="388302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my brother Tim </a:t>
            </a:r>
            <a:endParaRPr b="0" i="0" sz="1400" u="none" cap="none" strike="noStrike">
              <a:solidFill>
                <a:srgbClr val="000000"/>
              </a:solidFill>
              <a:latin typeface="Arial"/>
              <a:ea typeface="Arial"/>
              <a:cs typeface="Arial"/>
              <a:sym typeface="Arial"/>
            </a:endParaRPr>
          </a:p>
        </p:txBody>
      </p:sp>
      <p:sp>
        <p:nvSpPr>
          <p:cNvPr id="167" name="Google Shape;167;p20"/>
          <p:cNvSpPr txBox="1"/>
          <p:nvPr/>
        </p:nvSpPr>
        <p:spPr>
          <a:xfrm>
            <a:off x="259715" y="5989320"/>
            <a:ext cx="5044440"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ate the fresh green grass</a:t>
            </a:r>
            <a:endParaRPr b="0" i="0" sz="1400" u="none" cap="none" strike="noStrike">
              <a:solidFill>
                <a:srgbClr val="000000"/>
              </a:solidFill>
              <a:latin typeface="Arial"/>
              <a:ea typeface="Arial"/>
              <a:cs typeface="Arial"/>
              <a:sym typeface="Arial"/>
            </a:endParaRPr>
          </a:p>
        </p:txBody>
      </p:sp>
      <p:sp>
        <p:nvSpPr>
          <p:cNvPr id="168" name="Google Shape;168;p20"/>
          <p:cNvSpPr txBox="1"/>
          <p:nvPr/>
        </p:nvSpPr>
        <p:spPr>
          <a:xfrm>
            <a:off x="5050790" y="3957955"/>
            <a:ext cx="3643630"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169" name="Google Shape;169;p20"/>
          <p:cNvSpPr txBox="1"/>
          <p:nvPr/>
        </p:nvSpPr>
        <p:spPr>
          <a:xfrm>
            <a:off x="5050790" y="4675505"/>
            <a:ext cx="3643630"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170" name="Google Shape;170;p20"/>
          <p:cNvSpPr txBox="1"/>
          <p:nvPr/>
        </p:nvSpPr>
        <p:spPr>
          <a:xfrm>
            <a:off x="5050790" y="5332730"/>
            <a:ext cx="3643630"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171" name="Google Shape;171;p20"/>
          <p:cNvSpPr txBox="1"/>
          <p:nvPr/>
        </p:nvSpPr>
        <p:spPr>
          <a:xfrm>
            <a:off x="5050790" y="5989320"/>
            <a:ext cx="3643630"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172" name="Google Shape;172;p20"/>
          <p:cNvSpPr/>
          <p:nvPr/>
        </p:nvSpPr>
        <p:spPr>
          <a:xfrm>
            <a:off x="4864735" y="3854450"/>
            <a:ext cx="1562735" cy="58610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3" name="Google Shape;173;p20"/>
          <p:cNvSpPr/>
          <p:nvPr/>
        </p:nvSpPr>
        <p:spPr>
          <a:xfrm>
            <a:off x="6544945" y="4566920"/>
            <a:ext cx="2372995" cy="65468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4" name="Google Shape;174;p20"/>
          <p:cNvSpPr/>
          <p:nvPr/>
        </p:nvSpPr>
        <p:spPr>
          <a:xfrm>
            <a:off x="6544945" y="5250815"/>
            <a:ext cx="2372995" cy="65468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5" name="Google Shape;175;p20"/>
          <p:cNvSpPr/>
          <p:nvPr/>
        </p:nvSpPr>
        <p:spPr>
          <a:xfrm>
            <a:off x="4836160" y="5857240"/>
            <a:ext cx="1562735" cy="58610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500"/>
                                        <p:tgtEl>
                                          <p:spTgt spid="1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500"/>
                                        <p:tgtEl>
                                          <p:spTgt spid="1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500"/>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500"/>
                                        <p:tgtEl>
                                          <p:spTgt spid="1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1"/>
          <p:cNvSpPr txBox="1"/>
          <p:nvPr>
            <p:ph idx="1" type="body"/>
          </p:nvPr>
        </p:nvSpPr>
        <p:spPr>
          <a:xfrm>
            <a:off x="154940" y="766445"/>
            <a:ext cx="11845290" cy="285623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181" name="Google Shape;181;p21"/>
          <p:cNvSpPr txBox="1"/>
          <p:nvPr/>
        </p:nvSpPr>
        <p:spPr>
          <a:xfrm>
            <a:off x="259715" y="4165600"/>
            <a:ext cx="457644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Kelly likes to</a:t>
            </a:r>
            <a:endParaRPr b="0" i="0" sz="1400" u="none" cap="none" strike="noStrike">
              <a:solidFill>
                <a:srgbClr val="000000"/>
              </a:solidFill>
              <a:latin typeface="Arial"/>
              <a:ea typeface="Arial"/>
              <a:cs typeface="Arial"/>
              <a:sym typeface="Arial"/>
            </a:endParaRPr>
          </a:p>
        </p:txBody>
      </p:sp>
      <p:sp>
        <p:nvSpPr>
          <p:cNvPr id="182" name="Google Shape;182;p21"/>
          <p:cNvSpPr/>
          <p:nvPr/>
        </p:nvSpPr>
        <p:spPr>
          <a:xfrm>
            <a:off x="259715" y="2593975"/>
            <a:ext cx="9372600" cy="829945"/>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1600"/>
              <a:buFont typeface="Calibri"/>
              <a:buAutoNum type="arabicPeriod"/>
            </a:pPr>
            <a:r>
              <a:rPr b="0" i="0" lang="en-AU" sz="1600" u="none" cap="none" strike="noStrike">
                <a:solidFill>
                  <a:schemeClr val="dk1"/>
                </a:solidFill>
                <a:latin typeface="Century Gothic"/>
                <a:ea typeface="Century Gothic"/>
                <a:cs typeface="Century Gothic"/>
                <a:sym typeface="Century Gothic"/>
              </a:rPr>
              <a:t>Read each fragment.</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1600"/>
              <a:buFont typeface="Calibri"/>
              <a:buAutoNum type="arabicPeriod"/>
            </a:pPr>
            <a:r>
              <a:rPr b="0" i="0" lang="en-AU" sz="1600" u="none" cap="none" strike="noStrike">
                <a:solidFill>
                  <a:schemeClr val="dk1"/>
                </a:solidFill>
                <a:latin typeface="Century Gothic"/>
                <a:ea typeface="Century Gothic"/>
                <a:cs typeface="Century Gothic"/>
                <a:sym typeface="Century Gothic"/>
              </a:rPr>
              <a:t>Identify the information that is needed.</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1600"/>
              <a:buFont typeface="Calibri"/>
              <a:buAutoNum type="arabicPeriod"/>
            </a:pPr>
            <a:r>
              <a:rPr b="0" i="0" lang="en-AU" sz="1600" u="none" cap="none" strike="noStrike">
                <a:solidFill>
                  <a:schemeClr val="dk1"/>
                </a:solidFill>
                <a:latin typeface="Century Gothic"/>
                <a:ea typeface="Century Gothic"/>
                <a:cs typeface="Century Gothic"/>
                <a:sym typeface="Century Gothic"/>
              </a:rPr>
              <a:t>Turn the fragment into a sentence by adding the correct information and punctuation.</a:t>
            </a:r>
            <a:endParaRPr b="0" i="0" sz="1400" u="none" cap="none" strike="noStrike">
              <a:solidFill>
                <a:srgbClr val="000000"/>
              </a:solidFill>
              <a:latin typeface="Arial"/>
              <a:ea typeface="Arial"/>
              <a:cs typeface="Arial"/>
              <a:sym typeface="Arial"/>
            </a:endParaRPr>
          </a:p>
        </p:txBody>
      </p:sp>
      <p:sp>
        <p:nvSpPr>
          <p:cNvPr id="183" name="Google Shape;183;p21"/>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Concept Development</a:t>
            </a:r>
            <a:endParaRPr b="0" i="0" sz="1400" u="none" cap="none" strike="noStrike">
              <a:solidFill>
                <a:srgbClr val="000000"/>
              </a:solidFill>
              <a:latin typeface="Arial"/>
              <a:ea typeface="Arial"/>
              <a:cs typeface="Arial"/>
              <a:sym typeface="Arial"/>
            </a:endParaRPr>
          </a:p>
        </p:txBody>
      </p:sp>
      <p:sp>
        <p:nvSpPr>
          <p:cNvPr id="184" name="Google Shape;184;p21"/>
          <p:cNvSpPr txBox="1"/>
          <p:nvPr/>
        </p:nvSpPr>
        <p:spPr>
          <a:xfrm>
            <a:off x="10221800" y="1027753"/>
            <a:ext cx="1988664" cy="2676525"/>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Which information is this fragment missing? How do you know?</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How do we know that Kelly is  </a:t>
            </a:r>
            <a:r>
              <a:rPr b="1" i="0" lang="en-AU" sz="1400" u="none" cap="none" strike="noStrike">
                <a:solidFill>
                  <a:schemeClr val="dk1"/>
                </a:solidFill>
                <a:latin typeface="Century Gothic"/>
                <a:ea typeface="Century Gothic"/>
                <a:cs typeface="Century Gothic"/>
                <a:sym typeface="Century Gothic"/>
              </a:rPr>
              <a:t>who/what</a:t>
            </a:r>
            <a:r>
              <a:rPr b="0" i="0" lang="en-AU" sz="1400" u="none" cap="none" strike="noStrike">
                <a:solidFill>
                  <a:schemeClr val="dk1"/>
                </a:solidFill>
                <a:latin typeface="Century Gothic"/>
                <a:ea typeface="Century Gothic"/>
                <a:cs typeface="Century Gothic"/>
                <a:sym typeface="Century Gothic"/>
              </a:rPr>
              <a:t> information?</a:t>
            </a:r>
            <a:endParaRPr b="0" i="0" sz="1400" u="none" cap="none" strike="noStrike">
              <a:solidFill>
                <a:schemeClr val="dk1"/>
              </a:solidFill>
              <a:latin typeface="Century Gothic"/>
              <a:ea typeface="Century Gothic"/>
              <a:cs typeface="Century Gothic"/>
              <a:sym typeface="Century Gothic"/>
            </a:endParaRPr>
          </a:p>
        </p:txBody>
      </p:sp>
      <p:pic>
        <p:nvPicPr>
          <p:cNvPr descr="Logo, icon&#10;&#10;Description automatically generated" id="185" name="Google Shape;185;p21"/>
          <p:cNvPicPr preferRelativeResize="0"/>
          <p:nvPr/>
        </p:nvPicPr>
        <p:blipFill rotWithShape="1">
          <a:blip r:embed="rId3">
            <a:alphaModFix/>
          </a:blip>
          <a:srcRect b="0" l="0" r="0" t="0"/>
          <a:stretch/>
        </p:blipFill>
        <p:spPr>
          <a:xfrm>
            <a:off x="10976594" y="89736"/>
            <a:ext cx="674078" cy="674078"/>
          </a:xfrm>
          <a:prstGeom prst="rect">
            <a:avLst/>
          </a:prstGeom>
          <a:noFill/>
          <a:ln>
            <a:noFill/>
          </a:ln>
        </p:spPr>
      </p:pic>
      <p:pic>
        <p:nvPicPr>
          <p:cNvPr descr="Icon&#10;&#10;Description automatically generated" id="186" name="Google Shape;186;p21"/>
          <p:cNvPicPr preferRelativeResize="0"/>
          <p:nvPr/>
        </p:nvPicPr>
        <p:blipFill rotWithShape="1">
          <a:blip r:embed="rId4">
            <a:alphaModFix/>
          </a:blip>
          <a:srcRect b="0" l="0" r="0" t="0"/>
          <a:stretch/>
        </p:blipFill>
        <p:spPr>
          <a:xfrm>
            <a:off x="9387738" y="100831"/>
            <a:ext cx="674079" cy="674079"/>
          </a:xfrm>
          <a:prstGeom prst="rect">
            <a:avLst/>
          </a:prstGeom>
          <a:noFill/>
          <a:ln>
            <a:noFill/>
          </a:ln>
        </p:spPr>
      </p:pic>
      <p:sp>
        <p:nvSpPr>
          <p:cNvPr id="187" name="Google Shape;187;p21"/>
          <p:cNvSpPr txBox="1"/>
          <p:nvPr/>
        </p:nvSpPr>
        <p:spPr>
          <a:xfrm>
            <a:off x="154940" y="766445"/>
            <a:ext cx="9477375" cy="1660525"/>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A </a:t>
            </a:r>
            <a:r>
              <a:rPr b="1" i="0" lang="en-AU" sz="2000" u="none" cap="none" strike="noStrike">
                <a:solidFill>
                  <a:schemeClr val="dk1"/>
                </a:solidFill>
                <a:latin typeface="Century Gothic"/>
                <a:ea typeface="Century Gothic"/>
                <a:cs typeface="Century Gothic"/>
                <a:sym typeface="Century Gothic"/>
              </a:rPr>
              <a:t>fragment</a:t>
            </a:r>
            <a:r>
              <a:rPr b="0" i="0" lang="en-AU" sz="2000" u="none" cap="none" strike="noStrike">
                <a:solidFill>
                  <a:schemeClr val="dk1"/>
                </a:solidFill>
                <a:latin typeface="Century Gothic"/>
                <a:ea typeface="Century Gothic"/>
                <a:cs typeface="Century Gothic"/>
                <a:sym typeface="Century Gothic"/>
              </a:rPr>
              <a:t> can be turned into a </a:t>
            </a:r>
            <a:r>
              <a:rPr b="1" i="0" lang="en-AU" sz="2000" u="none" cap="none" strike="noStrike">
                <a:solidFill>
                  <a:schemeClr val="dk1"/>
                </a:solidFill>
                <a:latin typeface="Century Gothic"/>
                <a:ea typeface="Century Gothic"/>
                <a:cs typeface="Century Gothic"/>
                <a:sym typeface="Century Gothic"/>
              </a:rPr>
              <a:t>sentence</a:t>
            </a:r>
            <a:r>
              <a:rPr b="0" i="0" lang="en-AU" sz="2000" u="none" cap="none" strike="noStrike">
                <a:solidFill>
                  <a:schemeClr val="dk1"/>
                </a:solidFill>
                <a:latin typeface="Century Gothic"/>
                <a:ea typeface="Century Gothic"/>
                <a:cs typeface="Century Gothic"/>
                <a:sym typeface="Century Gothic"/>
              </a:rPr>
              <a:t> by adding the information that the fragment is missing.</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If the fragment has </a:t>
            </a:r>
            <a:r>
              <a:rPr b="1" i="0" lang="en-AU" sz="2000" u="none" cap="none" strike="noStrike">
                <a:solidFill>
                  <a:schemeClr val="dk1"/>
                </a:solidFill>
                <a:latin typeface="Century Gothic"/>
                <a:ea typeface="Century Gothic"/>
                <a:cs typeface="Century Gothic"/>
                <a:sym typeface="Century Gothic"/>
              </a:rPr>
              <a:t>who/what</a:t>
            </a:r>
            <a:r>
              <a:rPr b="0" i="0" lang="en-AU" sz="2000" u="none" cap="none" strike="noStrike">
                <a:solidFill>
                  <a:schemeClr val="dk1"/>
                </a:solidFill>
                <a:latin typeface="Century Gothic"/>
                <a:ea typeface="Century Gothic"/>
                <a:cs typeface="Century Gothic"/>
                <a:sym typeface="Century Gothic"/>
              </a:rPr>
              <a:t> then you must add a </a:t>
            </a:r>
            <a:r>
              <a:rPr b="1" i="0" lang="en-AU" sz="2000" u="none" cap="none" strike="noStrike">
                <a:solidFill>
                  <a:schemeClr val="dk1"/>
                </a:solidFill>
                <a:latin typeface="Century Gothic"/>
                <a:ea typeface="Century Gothic"/>
                <a:cs typeface="Century Gothic"/>
                <a:sym typeface="Century Gothic"/>
              </a:rPr>
              <a:t>what doing (verb).</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If the fragment has a </a:t>
            </a:r>
            <a:r>
              <a:rPr b="1" i="0" lang="en-AU" sz="2000" u="none" cap="none" strike="noStrike">
                <a:solidFill>
                  <a:schemeClr val="dk1"/>
                </a:solidFill>
                <a:latin typeface="Century Gothic"/>
                <a:ea typeface="Century Gothic"/>
                <a:cs typeface="Century Gothic"/>
                <a:sym typeface="Century Gothic"/>
              </a:rPr>
              <a:t>what doing (verb)</a:t>
            </a:r>
            <a:r>
              <a:rPr b="0" i="0" lang="en-AU" sz="2000" u="none" cap="none" strike="noStrike">
                <a:solidFill>
                  <a:schemeClr val="dk1"/>
                </a:solidFill>
                <a:latin typeface="Century Gothic"/>
                <a:ea typeface="Century Gothic"/>
                <a:cs typeface="Century Gothic"/>
                <a:sym typeface="Century Gothic"/>
              </a:rPr>
              <a:t> then you must add a</a:t>
            </a:r>
            <a:r>
              <a:rPr b="1" i="0" lang="en-AU" sz="2000" u="none" cap="none" strike="noStrike">
                <a:solidFill>
                  <a:schemeClr val="dk1"/>
                </a:solidFill>
                <a:latin typeface="Century Gothic"/>
                <a:ea typeface="Century Gothic"/>
                <a:cs typeface="Century Gothic"/>
                <a:sym typeface="Century Gothic"/>
              </a:rPr>
              <a:t> who/what.</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p:txBody>
      </p:sp>
      <p:sp>
        <p:nvSpPr>
          <p:cNvPr id="188" name="Google Shape;188;p21"/>
          <p:cNvSpPr txBox="1"/>
          <p:nvPr/>
        </p:nvSpPr>
        <p:spPr>
          <a:xfrm>
            <a:off x="332105" y="4641850"/>
            <a:ext cx="9622155" cy="5219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1" lang="en-AU" sz="2800" u="none" cap="none" strike="noStrike">
                <a:solidFill>
                  <a:srgbClr val="595959"/>
                </a:solidFill>
                <a:latin typeface="Calibri"/>
                <a:ea typeface="Calibri"/>
                <a:cs typeface="Calibri"/>
                <a:sym typeface="Calibri"/>
              </a:rPr>
              <a:t>Kelly likes to play the piano.</a:t>
            </a:r>
            <a:endParaRPr b="0" i="1" sz="2800" u="none" cap="none" strike="noStrike">
              <a:solidFill>
                <a:srgbClr val="595959"/>
              </a:solidFill>
              <a:latin typeface="Calibri"/>
              <a:ea typeface="Calibri"/>
              <a:cs typeface="Calibri"/>
              <a:sym typeface="Calibri"/>
            </a:endParaRPr>
          </a:p>
        </p:txBody>
      </p:sp>
      <p:sp>
        <p:nvSpPr>
          <p:cNvPr id="189" name="Google Shape;189;p21"/>
          <p:cNvSpPr txBox="1"/>
          <p:nvPr/>
        </p:nvSpPr>
        <p:spPr>
          <a:xfrm>
            <a:off x="3463925" y="4214495"/>
            <a:ext cx="7130415"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AU" sz="1800" u="none" cap="none" strike="noStrike">
                <a:solidFill>
                  <a:schemeClr val="dk1"/>
                </a:solidFill>
                <a:latin typeface="Century Gothic"/>
                <a:ea typeface="Century Gothic"/>
                <a:cs typeface="Century Gothic"/>
                <a:sym typeface="Century Gothic"/>
              </a:rPr>
              <a:t>This fragment needs: </a:t>
            </a: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190" name="Google Shape;190;p21"/>
          <p:cNvSpPr/>
          <p:nvPr/>
        </p:nvSpPr>
        <p:spPr>
          <a:xfrm>
            <a:off x="7331075" y="4110355"/>
            <a:ext cx="2372995" cy="65468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1" name="Google Shape;191;p21"/>
          <p:cNvSpPr txBox="1"/>
          <p:nvPr/>
        </p:nvSpPr>
        <p:spPr>
          <a:xfrm>
            <a:off x="259715" y="5562600"/>
            <a:ext cx="457644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climbed the tall tree</a:t>
            </a:r>
            <a:endParaRPr b="0" i="0" sz="1400" u="none" cap="none" strike="noStrike">
              <a:solidFill>
                <a:srgbClr val="000000"/>
              </a:solidFill>
              <a:latin typeface="Arial"/>
              <a:ea typeface="Arial"/>
              <a:cs typeface="Arial"/>
              <a:sym typeface="Arial"/>
            </a:endParaRPr>
          </a:p>
        </p:txBody>
      </p:sp>
      <p:sp>
        <p:nvSpPr>
          <p:cNvPr id="192" name="Google Shape;192;p21"/>
          <p:cNvSpPr txBox="1"/>
          <p:nvPr/>
        </p:nvSpPr>
        <p:spPr>
          <a:xfrm>
            <a:off x="332105" y="6075045"/>
            <a:ext cx="9622155" cy="5219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1" lang="en-AU" sz="2800" u="none" cap="none" strike="noStrike">
                <a:solidFill>
                  <a:srgbClr val="595959"/>
                </a:solidFill>
                <a:latin typeface="Calibri"/>
                <a:ea typeface="Calibri"/>
                <a:cs typeface="Calibri"/>
                <a:sym typeface="Calibri"/>
              </a:rPr>
              <a:t>Sam and Jay climbed the tall tree.</a:t>
            </a:r>
            <a:endParaRPr b="0" i="0" sz="1400" u="none" cap="none" strike="noStrike">
              <a:solidFill>
                <a:srgbClr val="000000"/>
              </a:solidFill>
              <a:latin typeface="Arial"/>
              <a:ea typeface="Arial"/>
              <a:cs typeface="Arial"/>
              <a:sym typeface="Arial"/>
            </a:endParaRPr>
          </a:p>
        </p:txBody>
      </p:sp>
      <p:sp>
        <p:nvSpPr>
          <p:cNvPr id="193" name="Google Shape;193;p21"/>
          <p:cNvSpPr txBox="1"/>
          <p:nvPr/>
        </p:nvSpPr>
        <p:spPr>
          <a:xfrm>
            <a:off x="4274185" y="5611495"/>
            <a:ext cx="5982335"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AU" sz="1800" u="none" cap="none" strike="noStrike">
                <a:solidFill>
                  <a:schemeClr val="dk1"/>
                </a:solidFill>
                <a:latin typeface="Century Gothic"/>
                <a:ea typeface="Century Gothic"/>
                <a:cs typeface="Century Gothic"/>
                <a:sym typeface="Century Gothic"/>
              </a:rPr>
              <a:t>This fragment needs: </a:t>
            </a: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194" name="Google Shape;194;p21"/>
          <p:cNvSpPr/>
          <p:nvPr/>
        </p:nvSpPr>
        <p:spPr>
          <a:xfrm>
            <a:off x="6676390" y="5566410"/>
            <a:ext cx="1265555" cy="469900"/>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500"/>
                                        <p:tgtEl>
                                          <p:spTgt spid="1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500"/>
                                        <p:tgtEl>
                                          <p:spTgt spid="1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500"/>
                                        <p:tgtEl>
                                          <p:spTgt spid="1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5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2"/>
          <p:cNvSpPr txBox="1"/>
          <p:nvPr>
            <p:ph idx="1" type="body"/>
          </p:nvPr>
        </p:nvSpPr>
        <p:spPr>
          <a:xfrm>
            <a:off x="93345" y="918210"/>
            <a:ext cx="8863965" cy="66421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b="1" lang="en-AU" sz="2000"/>
              <a:t>Which of the following answers has correctly turned this fragment into a sentence?</a:t>
            </a:r>
            <a:endParaRPr sz="1200"/>
          </a:p>
        </p:txBody>
      </p:sp>
      <p:sp>
        <p:nvSpPr>
          <p:cNvPr id="200" name="Google Shape;200;p22"/>
          <p:cNvSpPr txBox="1"/>
          <p:nvPr/>
        </p:nvSpPr>
        <p:spPr>
          <a:xfrm>
            <a:off x="191770" y="5478780"/>
            <a:ext cx="11845290" cy="1183640"/>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600"/>
              <a:buFont typeface="Noto Sans Symbols"/>
              <a:buChar char="▪"/>
            </a:pPr>
            <a:r>
              <a:rPr b="0" i="0" lang="en-AU" sz="1600" u="none" cap="none" strike="noStrike">
                <a:solidFill>
                  <a:schemeClr val="dk1"/>
                </a:solidFill>
                <a:latin typeface="Century Gothic"/>
                <a:ea typeface="Century Gothic"/>
                <a:cs typeface="Century Gothic"/>
                <a:sym typeface="Century Gothic"/>
              </a:rPr>
              <a:t>A </a:t>
            </a:r>
            <a:r>
              <a:rPr b="1" i="0" lang="en-AU" sz="1600" u="none" cap="none" strike="noStrike">
                <a:solidFill>
                  <a:schemeClr val="dk1"/>
                </a:solidFill>
                <a:latin typeface="Century Gothic"/>
                <a:ea typeface="Century Gothic"/>
                <a:cs typeface="Century Gothic"/>
                <a:sym typeface="Century Gothic"/>
              </a:rPr>
              <a:t>fragment</a:t>
            </a:r>
            <a:r>
              <a:rPr b="0" i="0" lang="en-AU" sz="1600" u="none" cap="none" strike="noStrike">
                <a:solidFill>
                  <a:schemeClr val="dk1"/>
                </a:solidFill>
                <a:latin typeface="Century Gothic"/>
                <a:ea typeface="Century Gothic"/>
                <a:cs typeface="Century Gothic"/>
                <a:sym typeface="Century Gothic"/>
              </a:rPr>
              <a:t> can be turned into a </a:t>
            </a:r>
            <a:r>
              <a:rPr b="1" i="0" lang="en-AU" sz="1600" u="none" cap="none" strike="noStrike">
                <a:solidFill>
                  <a:schemeClr val="dk1"/>
                </a:solidFill>
                <a:latin typeface="Century Gothic"/>
                <a:ea typeface="Century Gothic"/>
                <a:cs typeface="Century Gothic"/>
                <a:sym typeface="Century Gothic"/>
              </a:rPr>
              <a:t>sentence</a:t>
            </a:r>
            <a:r>
              <a:rPr b="0" i="0" lang="en-AU" sz="1600" u="none" cap="none" strike="noStrike">
                <a:solidFill>
                  <a:schemeClr val="dk1"/>
                </a:solidFill>
                <a:latin typeface="Century Gothic"/>
                <a:ea typeface="Century Gothic"/>
                <a:cs typeface="Century Gothic"/>
                <a:sym typeface="Century Gothic"/>
              </a:rPr>
              <a:t> by adding the information that the fragment is missing.</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1600"/>
              <a:buFont typeface="Noto Sans Symbols"/>
              <a:buChar char="▪"/>
            </a:pPr>
            <a:r>
              <a:rPr b="0" i="0" lang="en-AU" sz="1600" u="none" cap="none" strike="noStrike">
                <a:solidFill>
                  <a:schemeClr val="dk1"/>
                </a:solidFill>
                <a:latin typeface="Century Gothic"/>
                <a:ea typeface="Century Gothic"/>
                <a:cs typeface="Century Gothic"/>
                <a:sym typeface="Century Gothic"/>
              </a:rPr>
              <a:t>If the fragment has </a:t>
            </a:r>
            <a:r>
              <a:rPr b="1" i="0" lang="en-AU" sz="1600" u="none" cap="none" strike="noStrike">
                <a:solidFill>
                  <a:schemeClr val="dk1"/>
                </a:solidFill>
                <a:latin typeface="Century Gothic"/>
                <a:ea typeface="Century Gothic"/>
                <a:cs typeface="Century Gothic"/>
                <a:sym typeface="Century Gothic"/>
              </a:rPr>
              <a:t>who/what</a:t>
            </a:r>
            <a:r>
              <a:rPr b="0" i="0" lang="en-AU" sz="1600" u="none" cap="none" strike="noStrike">
                <a:solidFill>
                  <a:schemeClr val="dk1"/>
                </a:solidFill>
                <a:latin typeface="Century Gothic"/>
                <a:ea typeface="Century Gothic"/>
                <a:cs typeface="Century Gothic"/>
                <a:sym typeface="Century Gothic"/>
              </a:rPr>
              <a:t> then you must add a </a:t>
            </a:r>
            <a:r>
              <a:rPr b="1" i="0" lang="en-AU" sz="1600" u="none" cap="none" strike="noStrike">
                <a:solidFill>
                  <a:schemeClr val="dk1"/>
                </a:solidFill>
                <a:latin typeface="Century Gothic"/>
                <a:ea typeface="Century Gothic"/>
                <a:cs typeface="Century Gothic"/>
                <a:sym typeface="Century Gothic"/>
              </a:rPr>
              <a:t>what doing (verb).</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1600"/>
              <a:buFont typeface="Noto Sans Symbols"/>
              <a:buChar char="▪"/>
            </a:pPr>
            <a:r>
              <a:rPr b="0" i="0" lang="en-AU" sz="1600" u="none" cap="none" strike="noStrike">
                <a:solidFill>
                  <a:schemeClr val="dk1"/>
                </a:solidFill>
                <a:latin typeface="Century Gothic"/>
                <a:ea typeface="Century Gothic"/>
                <a:cs typeface="Century Gothic"/>
                <a:sym typeface="Century Gothic"/>
              </a:rPr>
              <a:t>If the fragment has a </a:t>
            </a:r>
            <a:r>
              <a:rPr b="1" i="0" lang="en-AU" sz="1600" u="none" cap="none" strike="noStrike">
                <a:solidFill>
                  <a:schemeClr val="dk1"/>
                </a:solidFill>
                <a:latin typeface="Century Gothic"/>
                <a:ea typeface="Century Gothic"/>
                <a:cs typeface="Century Gothic"/>
                <a:sym typeface="Century Gothic"/>
              </a:rPr>
              <a:t>what doing (verb)</a:t>
            </a:r>
            <a:r>
              <a:rPr b="0" i="0" lang="en-AU" sz="1600" u="none" cap="none" strike="noStrike">
                <a:solidFill>
                  <a:schemeClr val="dk1"/>
                </a:solidFill>
                <a:latin typeface="Century Gothic"/>
                <a:ea typeface="Century Gothic"/>
                <a:cs typeface="Century Gothic"/>
                <a:sym typeface="Century Gothic"/>
              </a:rPr>
              <a:t> then you must add a</a:t>
            </a:r>
            <a:r>
              <a:rPr b="1" i="0" lang="en-AU" sz="1600" u="none" cap="none" strike="noStrike">
                <a:solidFill>
                  <a:schemeClr val="dk1"/>
                </a:solidFill>
                <a:latin typeface="Century Gothic"/>
                <a:ea typeface="Century Gothic"/>
                <a:cs typeface="Century Gothic"/>
                <a:sym typeface="Century Gothic"/>
              </a:rPr>
              <a:t> who/what.</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p:txBody>
      </p:sp>
      <p:sp>
        <p:nvSpPr>
          <p:cNvPr id="201" name="Google Shape;201;p22"/>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Hinge Point Question</a:t>
            </a:r>
            <a:endParaRPr b="0" i="0" sz="1400" u="none" cap="none" strike="noStrike">
              <a:solidFill>
                <a:srgbClr val="000000"/>
              </a:solidFill>
              <a:latin typeface="Arial"/>
              <a:ea typeface="Arial"/>
              <a:cs typeface="Arial"/>
              <a:sym typeface="Arial"/>
            </a:endParaRPr>
          </a:p>
        </p:txBody>
      </p:sp>
      <p:sp>
        <p:nvSpPr>
          <p:cNvPr id="202" name="Google Shape;202;p22"/>
          <p:cNvSpPr txBox="1"/>
          <p:nvPr/>
        </p:nvSpPr>
        <p:spPr>
          <a:xfrm>
            <a:off x="10203336" y="917628"/>
            <a:ext cx="1988700" cy="1385400"/>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still needs to be included/ fixed?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Why is this a correct answer?</a:t>
            </a:r>
            <a:endParaRPr b="0" i="0" sz="1400" u="none" cap="none" strike="noStrike">
              <a:solidFill>
                <a:srgbClr val="000000"/>
              </a:solidFill>
              <a:latin typeface="Arial"/>
              <a:ea typeface="Arial"/>
              <a:cs typeface="Arial"/>
              <a:sym typeface="Arial"/>
            </a:endParaRPr>
          </a:p>
        </p:txBody>
      </p:sp>
      <p:grpSp>
        <p:nvGrpSpPr>
          <p:cNvPr id="203" name="Google Shape;203;p22"/>
          <p:cNvGrpSpPr/>
          <p:nvPr/>
        </p:nvGrpSpPr>
        <p:grpSpPr>
          <a:xfrm>
            <a:off x="8121650" y="2860040"/>
            <a:ext cx="1348740" cy="1348740"/>
            <a:chOff x="8036" y="1950"/>
            <a:chExt cx="2124" cy="2124"/>
          </a:xfrm>
        </p:grpSpPr>
        <p:pic>
          <p:nvPicPr>
            <p:cNvPr descr="Logo, icon&#10;&#10;Description automatically generated" id="204" name="Google Shape;204;p22"/>
            <p:cNvPicPr preferRelativeResize="0"/>
            <p:nvPr/>
          </p:nvPicPr>
          <p:blipFill rotWithShape="1">
            <a:blip r:embed="rId3">
              <a:alphaModFix/>
            </a:blip>
            <a:srcRect b="0" l="0" r="0" t="0"/>
            <a:stretch/>
          </p:blipFill>
          <p:spPr>
            <a:xfrm>
              <a:off x="8036" y="1950"/>
              <a:ext cx="1062" cy="1062"/>
            </a:xfrm>
            <a:prstGeom prst="rect">
              <a:avLst/>
            </a:prstGeom>
            <a:noFill/>
            <a:ln>
              <a:noFill/>
            </a:ln>
          </p:spPr>
        </p:pic>
        <p:pic>
          <p:nvPicPr>
            <p:cNvPr descr="Icon&#10;&#10;Description automatically generated" id="205" name="Google Shape;205;p22"/>
            <p:cNvPicPr preferRelativeResize="0"/>
            <p:nvPr/>
          </p:nvPicPr>
          <p:blipFill rotWithShape="1">
            <a:blip r:embed="rId4">
              <a:alphaModFix/>
            </a:blip>
            <a:srcRect b="0" l="0" r="0" t="0"/>
            <a:stretch/>
          </p:blipFill>
          <p:spPr>
            <a:xfrm>
              <a:off x="9098" y="1950"/>
              <a:ext cx="1062" cy="1062"/>
            </a:xfrm>
            <a:prstGeom prst="rect">
              <a:avLst/>
            </a:prstGeom>
            <a:noFill/>
            <a:ln>
              <a:noFill/>
            </a:ln>
          </p:spPr>
        </p:pic>
        <p:pic>
          <p:nvPicPr>
            <p:cNvPr descr="Icon&#10;&#10;Description automatically generated" id="206" name="Google Shape;206;p22"/>
            <p:cNvPicPr preferRelativeResize="0"/>
            <p:nvPr/>
          </p:nvPicPr>
          <p:blipFill rotWithShape="1">
            <a:blip r:embed="rId5">
              <a:alphaModFix/>
            </a:blip>
            <a:srcRect b="0" l="0" r="0" t="0"/>
            <a:stretch/>
          </p:blipFill>
          <p:spPr>
            <a:xfrm>
              <a:off x="8036" y="3012"/>
              <a:ext cx="1062" cy="1062"/>
            </a:xfrm>
            <a:prstGeom prst="rect">
              <a:avLst/>
            </a:prstGeom>
            <a:noFill/>
            <a:ln>
              <a:noFill/>
            </a:ln>
          </p:spPr>
        </p:pic>
        <p:pic>
          <p:nvPicPr>
            <p:cNvPr descr="Icon&#10;&#10;Description automatically generated" id="207" name="Google Shape;207;p22"/>
            <p:cNvPicPr preferRelativeResize="0"/>
            <p:nvPr/>
          </p:nvPicPr>
          <p:blipFill rotWithShape="1">
            <a:blip r:embed="rId6">
              <a:alphaModFix/>
            </a:blip>
            <a:srcRect b="0" l="0" r="0" t="0"/>
            <a:stretch/>
          </p:blipFill>
          <p:spPr>
            <a:xfrm>
              <a:off x="9098" y="2990"/>
              <a:ext cx="1062" cy="1062"/>
            </a:xfrm>
            <a:prstGeom prst="rect">
              <a:avLst/>
            </a:prstGeom>
            <a:noFill/>
            <a:ln>
              <a:noFill/>
            </a:ln>
          </p:spPr>
        </p:pic>
      </p:grpSp>
      <p:pic>
        <p:nvPicPr>
          <p:cNvPr descr="Icon&#10;&#10;Description automatically generated" id="208" name="Google Shape;208;p22"/>
          <p:cNvPicPr preferRelativeResize="0"/>
          <p:nvPr/>
        </p:nvPicPr>
        <p:blipFill rotWithShape="1">
          <a:blip r:embed="rId7">
            <a:alphaModFix/>
          </a:blip>
          <a:srcRect b="0" l="0" r="0" t="0"/>
          <a:stretch/>
        </p:blipFill>
        <p:spPr>
          <a:xfrm>
            <a:off x="10190845" y="89736"/>
            <a:ext cx="674079" cy="674079"/>
          </a:xfrm>
          <a:prstGeom prst="rect">
            <a:avLst/>
          </a:prstGeom>
          <a:noFill/>
          <a:ln>
            <a:noFill/>
          </a:ln>
        </p:spPr>
      </p:pic>
      <p:pic>
        <p:nvPicPr>
          <p:cNvPr descr="Logo, icon&#10;&#10;Description automatically generated" id="209" name="Google Shape;209;p22"/>
          <p:cNvPicPr preferRelativeResize="0"/>
          <p:nvPr/>
        </p:nvPicPr>
        <p:blipFill rotWithShape="1">
          <a:blip r:embed="rId8">
            <a:alphaModFix/>
          </a:blip>
          <a:srcRect b="0" l="0" r="0" t="0"/>
          <a:stretch/>
        </p:blipFill>
        <p:spPr>
          <a:xfrm>
            <a:off x="10976594" y="89736"/>
            <a:ext cx="674078" cy="674078"/>
          </a:xfrm>
          <a:prstGeom prst="rect">
            <a:avLst/>
          </a:prstGeom>
          <a:noFill/>
          <a:ln>
            <a:noFill/>
          </a:ln>
        </p:spPr>
      </p:pic>
      <p:sp>
        <p:nvSpPr>
          <p:cNvPr id="210" name="Google Shape;210;p22"/>
          <p:cNvSpPr/>
          <p:nvPr/>
        </p:nvSpPr>
        <p:spPr>
          <a:xfrm>
            <a:off x="340360" y="2364105"/>
            <a:ext cx="7781290" cy="2399665"/>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000"/>
              <a:buFont typeface="Arial"/>
              <a:buNone/>
            </a:pPr>
            <a:r>
              <a:t/>
            </a:r>
            <a:endParaRPr b="0" i="0" sz="2000" u="none" cap="none" strike="noStrike">
              <a:solidFill>
                <a:srgbClr val="333333"/>
              </a:solidFill>
              <a:latin typeface="Century Gothic"/>
              <a:ea typeface="Century Gothic"/>
              <a:cs typeface="Century Gothic"/>
              <a:sym typeface="Century Gothic"/>
            </a:endParaRPr>
          </a:p>
          <a:p>
            <a:pPr indent="-514350" lvl="0" marL="514350" marR="0" rtl="0" algn="l">
              <a:lnSpc>
                <a:spcPct val="150000"/>
              </a:lnSpc>
              <a:spcBef>
                <a:spcPts val="0"/>
              </a:spcBef>
              <a:spcAft>
                <a:spcPts val="0"/>
              </a:spcAft>
              <a:buClr>
                <a:schemeClr val="dk1"/>
              </a:buClr>
              <a:buSzPts val="2000"/>
              <a:buFont typeface="Calibri"/>
              <a:buAutoNum type="alphaLcParenR"/>
            </a:pPr>
            <a:r>
              <a:rPr b="0" i="0" lang="en-AU" sz="2000" u="none" cap="none" strike="noStrike">
                <a:solidFill>
                  <a:schemeClr val="dk1"/>
                </a:solidFill>
                <a:latin typeface="Century Gothic"/>
                <a:ea typeface="Century Gothic"/>
                <a:cs typeface="Century Gothic"/>
                <a:sym typeface="Century Gothic"/>
              </a:rPr>
              <a:t>Went to visit his grandma and swim in her pool.</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2000"/>
              <a:buFont typeface="Calibri"/>
              <a:buAutoNum type="alphaLcParenR"/>
            </a:pPr>
            <a:r>
              <a:rPr b="0" i="0" lang="en-AU" sz="2000" u="none" cap="none" strike="noStrike">
                <a:solidFill>
                  <a:schemeClr val="dk1"/>
                </a:solidFill>
                <a:latin typeface="Century Gothic"/>
                <a:ea typeface="Century Gothic"/>
                <a:cs typeface="Century Gothic"/>
                <a:sym typeface="Century Gothic"/>
              </a:rPr>
              <a:t>The boy went to visit his grandma.</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2000"/>
              <a:buFont typeface="Calibri"/>
              <a:buAutoNum type="alphaLcParenR"/>
            </a:pPr>
            <a:r>
              <a:rPr b="0" i="0" lang="en-AU" sz="2000" u="none" cap="none" strike="noStrike">
                <a:solidFill>
                  <a:schemeClr val="dk1"/>
                </a:solidFill>
                <a:latin typeface="Century Gothic"/>
                <a:ea typeface="Century Gothic"/>
                <a:cs typeface="Century Gothic"/>
                <a:sym typeface="Century Gothic"/>
              </a:rPr>
              <a:t>Went to the shops and then went to visit his grandma.</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2000"/>
              <a:buFont typeface="Calibri"/>
              <a:buAutoNum type="alphaLcParenR"/>
            </a:pPr>
            <a:r>
              <a:rPr b="0" i="0" lang="en-AU" sz="2000" u="none" cap="none" strike="noStrike">
                <a:solidFill>
                  <a:schemeClr val="dk1"/>
                </a:solidFill>
                <a:latin typeface="Century Gothic"/>
                <a:ea typeface="Century Gothic"/>
                <a:cs typeface="Century Gothic"/>
                <a:sym typeface="Century Gothic"/>
              </a:rPr>
              <a:t>Bill went to.</a:t>
            </a:r>
            <a:endParaRPr b="0" i="0" sz="1400" u="none" cap="none" strike="noStrike">
              <a:solidFill>
                <a:srgbClr val="000000"/>
              </a:solidFill>
              <a:latin typeface="Arial"/>
              <a:ea typeface="Arial"/>
              <a:cs typeface="Arial"/>
              <a:sym typeface="Arial"/>
            </a:endParaRPr>
          </a:p>
        </p:txBody>
      </p:sp>
      <p:sp>
        <p:nvSpPr>
          <p:cNvPr id="211" name="Google Shape;211;p22"/>
          <p:cNvSpPr/>
          <p:nvPr/>
        </p:nvSpPr>
        <p:spPr>
          <a:xfrm>
            <a:off x="457835" y="1931670"/>
            <a:ext cx="5764530" cy="49149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600"/>
              <a:buFont typeface="Arial"/>
              <a:buNone/>
            </a:pPr>
            <a:r>
              <a:rPr b="1" i="0" lang="en-AU" sz="2600" u="none" cap="none" strike="noStrike">
                <a:solidFill>
                  <a:srgbClr val="002060"/>
                </a:solidFill>
                <a:latin typeface="Century Gothic"/>
                <a:ea typeface="Century Gothic"/>
                <a:cs typeface="Century Gothic"/>
                <a:sym typeface="Century Gothic"/>
              </a:rPr>
              <a:t>went to visit his grandma</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500"/>
                                        <p:tgtEl>
                                          <p:spTgt spid="2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3"/>
          <p:cNvSpPr txBox="1"/>
          <p:nvPr/>
        </p:nvSpPr>
        <p:spPr>
          <a:xfrm>
            <a:off x="0" y="-1"/>
            <a:ext cx="3600450" cy="646331"/>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Concept Development-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re-explanation</a:t>
            </a:r>
            <a:endParaRPr b="0" i="0" sz="1400" u="none" cap="none" strike="noStrike">
              <a:solidFill>
                <a:srgbClr val="000000"/>
              </a:solidFill>
              <a:latin typeface="Arial"/>
              <a:ea typeface="Arial"/>
              <a:cs typeface="Arial"/>
              <a:sym typeface="Arial"/>
            </a:endParaRPr>
          </a:p>
        </p:txBody>
      </p:sp>
      <p:sp>
        <p:nvSpPr>
          <p:cNvPr id="217" name="Google Shape;217;p23"/>
          <p:cNvSpPr txBox="1"/>
          <p:nvPr/>
        </p:nvSpPr>
        <p:spPr>
          <a:xfrm>
            <a:off x="10221800" y="1027750"/>
            <a:ext cx="1988700" cy="2031900"/>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could we have put instead of “the grey horse”?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else could the old man have been doing?</a:t>
            </a:r>
            <a:endParaRPr b="0" i="0" sz="1400" u="none" cap="none" strike="noStrike">
              <a:solidFill>
                <a:srgbClr val="000000"/>
              </a:solidFill>
              <a:latin typeface="Arial"/>
              <a:ea typeface="Arial"/>
              <a:cs typeface="Arial"/>
              <a:sym typeface="Arial"/>
            </a:endParaRPr>
          </a:p>
        </p:txBody>
      </p:sp>
      <p:pic>
        <p:nvPicPr>
          <p:cNvPr descr="Logo, icon&#10;&#10;Description automatically generated" id="218" name="Google Shape;218;p23"/>
          <p:cNvPicPr preferRelativeResize="0"/>
          <p:nvPr/>
        </p:nvPicPr>
        <p:blipFill rotWithShape="1">
          <a:blip r:embed="rId3">
            <a:alphaModFix/>
          </a:blip>
          <a:srcRect b="0" l="0" r="0" t="0"/>
          <a:stretch/>
        </p:blipFill>
        <p:spPr>
          <a:xfrm>
            <a:off x="10976594" y="89736"/>
            <a:ext cx="674078" cy="674078"/>
          </a:xfrm>
          <a:prstGeom prst="rect">
            <a:avLst/>
          </a:prstGeom>
          <a:noFill/>
          <a:ln>
            <a:noFill/>
          </a:ln>
        </p:spPr>
      </p:pic>
      <p:pic>
        <p:nvPicPr>
          <p:cNvPr descr="Icon&#10;&#10;Description automatically generated" id="219" name="Google Shape;219;p23"/>
          <p:cNvPicPr preferRelativeResize="0"/>
          <p:nvPr/>
        </p:nvPicPr>
        <p:blipFill rotWithShape="1">
          <a:blip r:embed="rId4">
            <a:alphaModFix/>
          </a:blip>
          <a:srcRect b="0" l="0" r="0" t="0"/>
          <a:stretch/>
        </p:blipFill>
        <p:spPr>
          <a:xfrm>
            <a:off x="9387738" y="100831"/>
            <a:ext cx="674079" cy="674079"/>
          </a:xfrm>
          <a:prstGeom prst="rect">
            <a:avLst/>
          </a:prstGeom>
          <a:noFill/>
          <a:ln>
            <a:noFill/>
          </a:ln>
        </p:spPr>
      </p:pic>
      <p:sp>
        <p:nvSpPr>
          <p:cNvPr id="220" name="Google Shape;220;p23"/>
          <p:cNvSpPr txBox="1"/>
          <p:nvPr/>
        </p:nvSpPr>
        <p:spPr>
          <a:xfrm>
            <a:off x="8758596" y="5703865"/>
            <a:ext cx="3433156" cy="1168400"/>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AU" sz="1400" u="none" cap="none" strike="noStrike">
                <a:solidFill>
                  <a:schemeClr val="dk1"/>
                </a:solidFill>
                <a:latin typeface="Calibri"/>
                <a:ea typeface="Calibri"/>
                <a:cs typeface="Calibri"/>
                <a:sym typeface="Calibri"/>
              </a:rPr>
              <a:t>The purpose of this slide is further practice at the concept development stage, prior to  moving on with the lesson. This is only required if there were some misconceptions identified in the Hinge Point.  </a:t>
            </a:r>
            <a:endParaRPr b="0" i="0" sz="1400" u="none" cap="none" strike="noStrike">
              <a:solidFill>
                <a:srgbClr val="000000"/>
              </a:solidFill>
              <a:latin typeface="Arial"/>
              <a:ea typeface="Arial"/>
              <a:cs typeface="Arial"/>
              <a:sym typeface="Arial"/>
            </a:endParaRPr>
          </a:p>
        </p:txBody>
      </p:sp>
      <p:sp>
        <p:nvSpPr>
          <p:cNvPr id="221" name="Google Shape;221;p23"/>
          <p:cNvSpPr txBox="1"/>
          <p:nvPr/>
        </p:nvSpPr>
        <p:spPr>
          <a:xfrm>
            <a:off x="154940" y="766445"/>
            <a:ext cx="9477375" cy="1479550"/>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A </a:t>
            </a:r>
            <a:r>
              <a:rPr b="1" i="0" lang="en-AU" sz="2000" u="none" cap="none" strike="noStrike">
                <a:solidFill>
                  <a:schemeClr val="dk1"/>
                </a:solidFill>
                <a:latin typeface="Century Gothic"/>
                <a:ea typeface="Century Gothic"/>
                <a:cs typeface="Century Gothic"/>
                <a:sym typeface="Century Gothic"/>
              </a:rPr>
              <a:t>fragment</a:t>
            </a:r>
            <a:r>
              <a:rPr b="0" i="0" lang="en-AU" sz="2000" u="none" cap="none" strike="noStrike">
                <a:solidFill>
                  <a:schemeClr val="dk1"/>
                </a:solidFill>
                <a:latin typeface="Century Gothic"/>
                <a:ea typeface="Century Gothic"/>
                <a:cs typeface="Century Gothic"/>
                <a:sym typeface="Century Gothic"/>
              </a:rPr>
              <a:t> can be turned into a </a:t>
            </a:r>
            <a:r>
              <a:rPr b="1" i="0" lang="en-AU" sz="2000" u="none" cap="none" strike="noStrike">
                <a:solidFill>
                  <a:schemeClr val="dk1"/>
                </a:solidFill>
                <a:latin typeface="Century Gothic"/>
                <a:ea typeface="Century Gothic"/>
                <a:cs typeface="Century Gothic"/>
                <a:sym typeface="Century Gothic"/>
              </a:rPr>
              <a:t>sentence</a:t>
            </a:r>
            <a:r>
              <a:rPr b="0" i="0" lang="en-AU" sz="2000" u="none" cap="none" strike="noStrike">
                <a:solidFill>
                  <a:schemeClr val="dk1"/>
                </a:solidFill>
                <a:latin typeface="Century Gothic"/>
                <a:ea typeface="Century Gothic"/>
                <a:cs typeface="Century Gothic"/>
                <a:sym typeface="Century Gothic"/>
              </a:rPr>
              <a:t> by adding the information that the fragment is missing.</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If the fragment has </a:t>
            </a:r>
            <a:r>
              <a:rPr b="1" i="0" lang="en-AU" sz="2000" u="none" cap="none" strike="noStrike">
                <a:solidFill>
                  <a:schemeClr val="dk1"/>
                </a:solidFill>
                <a:latin typeface="Century Gothic"/>
                <a:ea typeface="Century Gothic"/>
                <a:cs typeface="Century Gothic"/>
                <a:sym typeface="Century Gothic"/>
              </a:rPr>
              <a:t>who/what</a:t>
            </a:r>
            <a:r>
              <a:rPr b="0" i="0" lang="en-AU" sz="2000" u="none" cap="none" strike="noStrike">
                <a:solidFill>
                  <a:schemeClr val="dk1"/>
                </a:solidFill>
                <a:latin typeface="Century Gothic"/>
                <a:ea typeface="Century Gothic"/>
                <a:cs typeface="Century Gothic"/>
                <a:sym typeface="Century Gothic"/>
              </a:rPr>
              <a:t> then you must add a </a:t>
            </a:r>
            <a:r>
              <a:rPr b="1" i="0" lang="en-AU" sz="2000" u="none" cap="none" strike="noStrike">
                <a:solidFill>
                  <a:schemeClr val="dk1"/>
                </a:solidFill>
                <a:latin typeface="Century Gothic"/>
                <a:ea typeface="Century Gothic"/>
                <a:cs typeface="Century Gothic"/>
                <a:sym typeface="Century Gothic"/>
              </a:rPr>
              <a:t>what doing (verb).</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If the fragment has a </a:t>
            </a:r>
            <a:r>
              <a:rPr b="1" i="0" lang="en-AU" sz="2000" u="none" cap="none" strike="noStrike">
                <a:solidFill>
                  <a:schemeClr val="dk1"/>
                </a:solidFill>
                <a:latin typeface="Century Gothic"/>
                <a:ea typeface="Century Gothic"/>
                <a:cs typeface="Century Gothic"/>
                <a:sym typeface="Century Gothic"/>
              </a:rPr>
              <a:t>what doing (verb)</a:t>
            </a:r>
            <a:r>
              <a:rPr b="0" i="0" lang="en-AU" sz="2000" u="none" cap="none" strike="noStrike">
                <a:solidFill>
                  <a:schemeClr val="dk1"/>
                </a:solidFill>
                <a:latin typeface="Century Gothic"/>
                <a:ea typeface="Century Gothic"/>
                <a:cs typeface="Century Gothic"/>
                <a:sym typeface="Century Gothic"/>
              </a:rPr>
              <a:t> then you must add a</a:t>
            </a:r>
            <a:r>
              <a:rPr b="1" i="0" lang="en-AU" sz="2000" u="none" cap="none" strike="noStrike">
                <a:solidFill>
                  <a:schemeClr val="dk1"/>
                </a:solidFill>
                <a:latin typeface="Century Gothic"/>
                <a:ea typeface="Century Gothic"/>
                <a:cs typeface="Century Gothic"/>
                <a:sym typeface="Century Gothic"/>
              </a:rPr>
              <a:t> who/what.</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p:txBody>
      </p:sp>
      <p:sp>
        <p:nvSpPr>
          <p:cNvPr id="222" name="Google Shape;222;p23"/>
          <p:cNvSpPr txBox="1"/>
          <p:nvPr/>
        </p:nvSpPr>
        <p:spPr>
          <a:xfrm>
            <a:off x="350520" y="3383915"/>
            <a:ext cx="457644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won the race</a:t>
            </a:r>
            <a:endParaRPr b="0" i="0" sz="1400" u="none" cap="none" strike="noStrike">
              <a:solidFill>
                <a:srgbClr val="000000"/>
              </a:solidFill>
              <a:latin typeface="Arial"/>
              <a:ea typeface="Arial"/>
              <a:cs typeface="Arial"/>
              <a:sym typeface="Arial"/>
            </a:endParaRPr>
          </a:p>
        </p:txBody>
      </p:sp>
      <p:sp>
        <p:nvSpPr>
          <p:cNvPr id="223" name="Google Shape;223;p23"/>
          <p:cNvSpPr txBox="1"/>
          <p:nvPr/>
        </p:nvSpPr>
        <p:spPr>
          <a:xfrm>
            <a:off x="422910" y="3860165"/>
            <a:ext cx="9622155" cy="5219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1" lang="en-AU" sz="2800" u="none" cap="none" strike="noStrike">
                <a:solidFill>
                  <a:srgbClr val="595959"/>
                </a:solidFill>
                <a:latin typeface="Calibri"/>
                <a:ea typeface="Calibri"/>
                <a:cs typeface="Calibri"/>
                <a:sym typeface="Calibri"/>
              </a:rPr>
              <a:t>The grey horse won the race.</a:t>
            </a:r>
            <a:endParaRPr b="0" i="0" sz="1400" u="none" cap="none" strike="noStrike">
              <a:solidFill>
                <a:srgbClr val="000000"/>
              </a:solidFill>
              <a:latin typeface="Arial"/>
              <a:ea typeface="Arial"/>
              <a:cs typeface="Arial"/>
              <a:sym typeface="Arial"/>
            </a:endParaRPr>
          </a:p>
        </p:txBody>
      </p:sp>
      <p:sp>
        <p:nvSpPr>
          <p:cNvPr id="224" name="Google Shape;224;p23"/>
          <p:cNvSpPr/>
          <p:nvPr/>
        </p:nvSpPr>
        <p:spPr>
          <a:xfrm>
            <a:off x="8091170" y="4690110"/>
            <a:ext cx="2417445" cy="65468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5" name="Google Shape;225;p23"/>
          <p:cNvSpPr txBox="1"/>
          <p:nvPr/>
        </p:nvSpPr>
        <p:spPr>
          <a:xfrm>
            <a:off x="350520" y="4780915"/>
            <a:ext cx="457644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the old man</a:t>
            </a:r>
            <a:endParaRPr b="0" i="0" sz="1400" u="none" cap="none" strike="noStrike">
              <a:solidFill>
                <a:srgbClr val="000000"/>
              </a:solidFill>
              <a:latin typeface="Arial"/>
              <a:ea typeface="Arial"/>
              <a:cs typeface="Arial"/>
              <a:sym typeface="Arial"/>
            </a:endParaRPr>
          </a:p>
        </p:txBody>
      </p:sp>
      <p:sp>
        <p:nvSpPr>
          <p:cNvPr id="226" name="Google Shape;226;p23"/>
          <p:cNvSpPr txBox="1"/>
          <p:nvPr/>
        </p:nvSpPr>
        <p:spPr>
          <a:xfrm>
            <a:off x="422910" y="5293360"/>
            <a:ext cx="9622155" cy="5219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1" lang="en-AU" sz="2800" u="none" cap="none" strike="noStrike">
                <a:solidFill>
                  <a:srgbClr val="595959"/>
                </a:solidFill>
                <a:latin typeface="Calibri"/>
                <a:ea typeface="Calibri"/>
                <a:cs typeface="Calibri"/>
                <a:sym typeface="Calibri"/>
              </a:rPr>
              <a:t>The old man rode his bike into town.</a:t>
            </a:r>
            <a:endParaRPr b="0" i="1" sz="2800" u="none" cap="none" strike="noStrike">
              <a:solidFill>
                <a:srgbClr val="595959"/>
              </a:solidFill>
              <a:latin typeface="Calibri"/>
              <a:ea typeface="Calibri"/>
              <a:cs typeface="Calibri"/>
              <a:sym typeface="Calibri"/>
            </a:endParaRPr>
          </a:p>
        </p:txBody>
      </p:sp>
      <p:sp>
        <p:nvSpPr>
          <p:cNvPr id="227" name="Google Shape;227;p23"/>
          <p:cNvSpPr txBox="1"/>
          <p:nvPr/>
        </p:nvSpPr>
        <p:spPr>
          <a:xfrm>
            <a:off x="4364990" y="4829810"/>
            <a:ext cx="5982335"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AU" sz="1800" u="none" cap="none" strike="noStrike">
                <a:solidFill>
                  <a:schemeClr val="dk1"/>
                </a:solidFill>
                <a:latin typeface="Century Gothic"/>
                <a:ea typeface="Century Gothic"/>
                <a:cs typeface="Century Gothic"/>
                <a:sym typeface="Century Gothic"/>
              </a:rPr>
              <a:t>This fragment needs: </a:t>
            </a: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228" name="Google Shape;228;p23"/>
          <p:cNvSpPr txBox="1"/>
          <p:nvPr/>
        </p:nvSpPr>
        <p:spPr>
          <a:xfrm>
            <a:off x="4364990" y="3383915"/>
            <a:ext cx="5982335"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AU" sz="1800" u="none" cap="none" strike="noStrike">
                <a:solidFill>
                  <a:schemeClr val="dk1"/>
                </a:solidFill>
                <a:latin typeface="Century Gothic"/>
                <a:ea typeface="Century Gothic"/>
                <a:cs typeface="Century Gothic"/>
                <a:sym typeface="Century Gothic"/>
              </a:rPr>
              <a:t>This fragment needs: </a:t>
            </a: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229" name="Google Shape;229;p23"/>
          <p:cNvSpPr/>
          <p:nvPr/>
        </p:nvSpPr>
        <p:spPr>
          <a:xfrm>
            <a:off x="6787515" y="3241040"/>
            <a:ext cx="1157605" cy="65468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500"/>
                                        <p:tgtEl>
                                          <p:spTgt spid="2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500"/>
                                        <p:tgtEl>
                                          <p:spTgt spid="2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500"/>
                                        <p:tgtEl>
                                          <p:spTgt spid="2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5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4"/>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Skill development: I do</a:t>
            </a:r>
            <a:endParaRPr b="0" i="0" sz="1400" u="none" cap="none" strike="noStrike">
              <a:solidFill>
                <a:srgbClr val="000000"/>
              </a:solidFill>
              <a:latin typeface="Arial"/>
              <a:ea typeface="Arial"/>
              <a:cs typeface="Arial"/>
              <a:sym typeface="Arial"/>
            </a:endParaRPr>
          </a:p>
        </p:txBody>
      </p:sp>
      <p:sp>
        <p:nvSpPr>
          <p:cNvPr id="235" name="Google Shape;235;p24"/>
          <p:cNvSpPr/>
          <p:nvPr/>
        </p:nvSpPr>
        <p:spPr>
          <a:xfrm>
            <a:off x="105410" y="563880"/>
            <a:ext cx="9477375" cy="1322070"/>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Read each fragment carefully.</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Identify the information that is missing and write either “</a:t>
            </a:r>
            <a:r>
              <a:rPr b="1" i="0" lang="en-AU" sz="2000" u="none" cap="none" strike="noStrike">
                <a:solidFill>
                  <a:schemeClr val="dk1"/>
                </a:solidFill>
                <a:latin typeface="Century Gothic"/>
                <a:ea typeface="Century Gothic"/>
                <a:cs typeface="Century Gothic"/>
                <a:sym typeface="Century Gothic"/>
              </a:rPr>
              <a:t>who</a:t>
            </a:r>
            <a:r>
              <a:rPr b="0" i="0" lang="en-AU" sz="2000" u="none" cap="none" strike="noStrike">
                <a:solidFill>
                  <a:schemeClr val="dk1"/>
                </a:solidFill>
                <a:latin typeface="Century Gothic"/>
                <a:ea typeface="Century Gothic"/>
                <a:cs typeface="Century Gothic"/>
                <a:sym typeface="Century Gothic"/>
              </a:rPr>
              <a:t>” or “</a:t>
            </a:r>
            <a:r>
              <a:rPr b="1" i="0" lang="en-AU" sz="2000" u="none"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next to it.</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Rewrite the sentence by adding in the missing information.</a:t>
            </a:r>
            <a:endParaRPr b="0" i="0" sz="1400" u="none" cap="none" strike="noStrike">
              <a:solidFill>
                <a:srgbClr val="000000"/>
              </a:solidFill>
              <a:latin typeface="Arial"/>
              <a:ea typeface="Arial"/>
              <a:cs typeface="Arial"/>
              <a:sym typeface="Arial"/>
            </a:endParaRPr>
          </a:p>
        </p:txBody>
      </p:sp>
      <p:sp>
        <p:nvSpPr>
          <p:cNvPr id="236" name="Google Shape;236;p24"/>
          <p:cNvSpPr txBox="1"/>
          <p:nvPr/>
        </p:nvSpPr>
        <p:spPr>
          <a:xfrm>
            <a:off x="10203336" y="913049"/>
            <a:ext cx="1988664" cy="1815882"/>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Which part of a sentence is this fragment missing?</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How do you know?</a:t>
            </a:r>
            <a:endParaRPr b="0" i="0" sz="1400" u="none" cap="none" strike="noStrike">
              <a:solidFill>
                <a:srgbClr val="000000"/>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pic>
        <p:nvPicPr>
          <p:cNvPr descr="Logo, icon&#10;&#10;Description automatically generated" id="237" name="Google Shape;237;p24"/>
          <p:cNvPicPr preferRelativeResize="0"/>
          <p:nvPr/>
        </p:nvPicPr>
        <p:blipFill rotWithShape="1">
          <a:blip r:embed="rId3">
            <a:alphaModFix/>
          </a:blip>
          <a:srcRect b="0" l="0" r="0" t="0"/>
          <a:stretch/>
        </p:blipFill>
        <p:spPr>
          <a:xfrm>
            <a:off x="11327210" y="69145"/>
            <a:ext cx="674078" cy="674078"/>
          </a:xfrm>
          <a:prstGeom prst="rect">
            <a:avLst/>
          </a:prstGeom>
          <a:noFill/>
          <a:ln>
            <a:noFill/>
          </a:ln>
        </p:spPr>
      </p:pic>
      <p:pic>
        <p:nvPicPr>
          <p:cNvPr descr="Icon&#10;&#10;Description automatically generated" id="238" name="Google Shape;238;p24"/>
          <p:cNvPicPr preferRelativeResize="0"/>
          <p:nvPr/>
        </p:nvPicPr>
        <p:blipFill rotWithShape="1">
          <a:blip r:embed="rId4">
            <a:alphaModFix/>
          </a:blip>
          <a:srcRect b="0" l="0" r="0" t="0"/>
          <a:stretch/>
        </p:blipFill>
        <p:spPr>
          <a:xfrm>
            <a:off x="9755685" y="69145"/>
            <a:ext cx="674079" cy="674079"/>
          </a:xfrm>
          <a:prstGeom prst="rect">
            <a:avLst/>
          </a:prstGeom>
          <a:noFill/>
          <a:ln>
            <a:noFill/>
          </a:ln>
        </p:spPr>
      </p:pic>
      <p:pic>
        <p:nvPicPr>
          <p:cNvPr descr="Icon&#10;&#10;Description automatically generated" id="239" name="Google Shape;239;p24"/>
          <p:cNvPicPr preferRelativeResize="0"/>
          <p:nvPr/>
        </p:nvPicPr>
        <p:blipFill rotWithShape="1">
          <a:blip r:embed="rId5">
            <a:alphaModFix/>
          </a:blip>
          <a:srcRect b="0" l="0" r="0" t="0"/>
          <a:stretch/>
        </p:blipFill>
        <p:spPr>
          <a:xfrm>
            <a:off x="10523590" y="69145"/>
            <a:ext cx="674078" cy="674078"/>
          </a:xfrm>
          <a:prstGeom prst="rect">
            <a:avLst/>
          </a:prstGeom>
          <a:noFill/>
          <a:ln>
            <a:noFill/>
          </a:ln>
        </p:spPr>
      </p:pic>
      <p:sp>
        <p:nvSpPr>
          <p:cNvPr id="240" name="Google Shape;240;p24"/>
          <p:cNvSpPr txBox="1"/>
          <p:nvPr/>
        </p:nvSpPr>
        <p:spPr>
          <a:xfrm>
            <a:off x="181610" y="1885950"/>
            <a:ext cx="3938270" cy="737235"/>
          </a:xfrm>
          <a:prstGeom prst="rect">
            <a:avLst/>
          </a:prstGeom>
          <a:noFill/>
          <a:ln>
            <a:noFill/>
          </a:ln>
        </p:spPr>
        <p:txBody>
          <a:bodyPr anchorCtr="0" anchor="t" bIns="45700" lIns="91425" spcFirstLastPara="1" rIns="91425" wrap="square" tIns="45700">
            <a:spAutoFit/>
          </a:bodyPr>
          <a:lstStyle/>
          <a:p>
            <a:pPr indent="-514350" lvl="0" marL="514350" marR="0" rtl="0" algn="l">
              <a:lnSpc>
                <a:spcPct val="150000"/>
              </a:lnSpc>
              <a:spcBef>
                <a:spcPts val="0"/>
              </a:spcBef>
              <a:spcAft>
                <a:spcPts val="0"/>
              </a:spcAft>
              <a:buClr>
                <a:srgbClr val="002060"/>
              </a:buClr>
              <a:buSzPts val="2800"/>
              <a:buFont typeface="Century Gothic"/>
              <a:buAutoNum type="arabicPeriod"/>
            </a:pPr>
            <a:r>
              <a:rPr b="1" i="0" lang="en-AU" sz="2800" u="none" cap="none" strike="noStrike">
                <a:solidFill>
                  <a:srgbClr val="002060"/>
                </a:solidFill>
                <a:latin typeface="Century Gothic"/>
                <a:ea typeface="Century Gothic"/>
                <a:cs typeface="Century Gothic"/>
                <a:sym typeface="Century Gothic"/>
              </a:rPr>
              <a:t>ran up the stairs</a:t>
            </a:r>
            <a:endParaRPr b="0" i="0" sz="1400" u="none" cap="none" strike="noStrike">
              <a:solidFill>
                <a:srgbClr val="000000"/>
              </a:solidFill>
              <a:latin typeface="Arial"/>
              <a:ea typeface="Arial"/>
              <a:cs typeface="Arial"/>
              <a:sym typeface="Arial"/>
            </a:endParaRPr>
          </a:p>
        </p:txBody>
      </p:sp>
      <p:sp>
        <p:nvSpPr>
          <p:cNvPr id="241" name="Google Shape;241;p24"/>
          <p:cNvSpPr txBox="1"/>
          <p:nvPr/>
        </p:nvSpPr>
        <p:spPr>
          <a:xfrm>
            <a:off x="494030" y="2715895"/>
            <a:ext cx="739711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The orange cat ran up the stairs.</a:t>
            </a:r>
            <a:endParaRPr b="0" i="0" sz="1400" u="none" cap="none" strike="noStrike">
              <a:solidFill>
                <a:srgbClr val="000000"/>
              </a:solidFill>
              <a:latin typeface="Arial"/>
              <a:ea typeface="Arial"/>
              <a:cs typeface="Arial"/>
              <a:sym typeface="Arial"/>
            </a:endParaRPr>
          </a:p>
        </p:txBody>
      </p:sp>
      <p:sp>
        <p:nvSpPr>
          <p:cNvPr id="242" name="Google Shape;242;p24"/>
          <p:cNvSpPr txBox="1"/>
          <p:nvPr/>
        </p:nvSpPr>
        <p:spPr>
          <a:xfrm>
            <a:off x="4410075" y="1885950"/>
            <a:ext cx="117538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Who</a:t>
            </a:r>
            <a:endParaRPr b="0" i="0" sz="1400" u="none" cap="none" strike="noStrike">
              <a:solidFill>
                <a:srgbClr val="000000"/>
              </a:solidFill>
              <a:latin typeface="Arial"/>
              <a:ea typeface="Arial"/>
              <a:cs typeface="Arial"/>
              <a:sym typeface="Arial"/>
            </a:endParaRPr>
          </a:p>
        </p:txBody>
      </p:sp>
      <p:sp>
        <p:nvSpPr>
          <p:cNvPr id="243" name="Google Shape;243;p24"/>
          <p:cNvSpPr txBox="1"/>
          <p:nvPr/>
        </p:nvSpPr>
        <p:spPr>
          <a:xfrm>
            <a:off x="250190" y="3648075"/>
            <a:ext cx="393827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2060"/>
              </a:buClr>
              <a:buSzPts val="2800"/>
              <a:buFont typeface="Century Gothic"/>
              <a:buNone/>
            </a:pPr>
            <a:r>
              <a:rPr b="1" i="0" lang="en-AU" sz="2800" u="none" cap="none" strike="noStrike">
                <a:solidFill>
                  <a:srgbClr val="002060"/>
                </a:solidFill>
                <a:latin typeface="Century Gothic"/>
                <a:ea typeface="Century Gothic"/>
                <a:cs typeface="Century Gothic"/>
                <a:sym typeface="Century Gothic"/>
              </a:rPr>
              <a:t>2. the sneaky kids</a:t>
            </a:r>
            <a:endParaRPr b="0" i="0" sz="1400" u="none" cap="none" strike="noStrike">
              <a:solidFill>
                <a:srgbClr val="000000"/>
              </a:solidFill>
              <a:latin typeface="Arial"/>
              <a:ea typeface="Arial"/>
              <a:cs typeface="Arial"/>
              <a:sym typeface="Arial"/>
            </a:endParaRPr>
          </a:p>
        </p:txBody>
      </p:sp>
      <p:sp>
        <p:nvSpPr>
          <p:cNvPr id="244" name="Google Shape;244;p24"/>
          <p:cNvSpPr txBox="1"/>
          <p:nvPr/>
        </p:nvSpPr>
        <p:spPr>
          <a:xfrm>
            <a:off x="375126" y="4455090"/>
            <a:ext cx="11441448"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The sneaky kids stole all of the cookies.</a:t>
            </a:r>
            <a:endParaRPr b="0" i="1" sz="2800" u="none" cap="none" strike="noStrike">
              <a:solidFill>
                <a:srgbClr val="7F7F7F"/>
              </a:solidFill>
              <a:latin typeface="Century Gothic"/>
              <a:ea typeface="Century Gothic"/>
              <a:cs typeface="Century Gothic"/>
              <a:sym typeface="Century Gothic"/>
            </a:endParaRPr>
          </a:p>
        </p:txBody>
      </p:sp>
      <p:sp>
        <p:nvSpPr>
          <p:cNvPr id="245" name="Google Shape;245;p24"/>
          <p:cNvSpPr txBox="1"/>
          <p:nvPr/>
        </p:nvSpPr>
        <p:spPr>
          <a:xfrm>
            <a:off x="4119880" y="3648075"/>
            <a:ext cx="303085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What doing</a:t>
            </a:r>
            <a:endParaRPr b="0" i="0" sz="1400" u="none" cap="none" strike="noStrike">
              <a:solidFill>
                <a:srgbClr val="000000"/>
              </a:solidFill>
              <a:latin typeface="Arial"/>
              <a:ea typeface="Arial"/>
              <a:cs typeface="Arial"/>
              <a:sym typeface="Arial"/>
            </a:endParaRPr>
          </a:p>
        </p:txBody>
      </p:sp>
      <p:sp>
        <p:nvSpPr>
          <p:cNvPr id="246" name="Google Shape;246;p24"/>
          <p:cNvSpPr txBox="1"/>
          <p:nvPr/>
        </p:nvSpPr>
        <p:spPr>
          <a:xfrm>
            <a:off x="250190" y="5221605"/>
            <a:ext cx="393827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2060"/>
              </a:buClr>
              <a:buSzPts val="2800"/>
              <a:buFont typeface="Century Gothic"/>
              <a:buNone/>
            </a:pPr>
            <a:r>
              <a:rPr b="1" i="0" lang="en-AU" sz="2800" u="none" cap="none" strike="noStrike">
                <a:solidFill>
                  <a:srgbClr val="002060"/>
                </a:solidFill>
                <a:latin typeface="Century Gothic"/>
                <a:ea typeface="Century Gothic"/>
                <a:cs typeface="Century Gothic"/>
                <a:sym typeface="Century Gothic"/>
              </a:rPr>
              <a:t>3. a small dog was</a:t>
            </a:r>
            <a:endParaRPr b="0" i="0" sz="1400" u="none" cap="none" strike="noStrike">
              <a:solidFill>
                <a:srgbClr val="000000"/>
              </a:solidFill>
              <a:latin typeface="Arial"/>
              <a:ea typeface="Arial"/>
              <a:cs typeface="Arial"/>
              <a:sym typeface="Arial"/>
            </a:endParaRPr>
          </a:p>
        </p:txBody>
      </p:sp>
      <p:sp>
        <p:nvSpPr>
          <p:cNvPr id="247" name="Google Shape;247;p24"/>
          <p:cNvSpPr txBox="1"/>
          <p:nvPr/>
        </p:nvSpPr>
        <p:spPr>
          <a:xfrm>
            <a:off x="375126" y="6028620"/>
            <a:ext cx="11441448"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A small dog was barking at the gate.</a:t>
            </a:r>
            <a:endParaRPr b="0" i="1" sz="2800" u="none" cap="none" strike="noStrike">
              <a:solidFill>
                <a:srgbClr val="7F7F7F"/>
              </a:solidFill>
              <a:latin typeface="Century Gothic"/>
              <a:ea typeface="Century Gothic"/>
              <a:cs typeface="Century Gothic"/>
              <a:sym typeface="Century Gothic"/>
            </a:endParaRPr>
          </a:p>
        </p:txBody>
      </p:sp>
      <p:sp>
        <p:nvSpPr>
          <p:cNvPr id="248" name="Google Shape;248;p24"/>
          <p:cNvSpPr txBox="1"/>
          <p:nvPr/>
        </p:nvSpPr>
        <p:spPr>
          <a:xfrm>
            <a:off x="4119880" y="5221605"/>
            <a:ext cx="303085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What doing</a:t>
            </a:r>
            <a:endParaRPr b="0" i="0" sz="1400" u="none" cap="none" strike="noStrike">
              <a:solidFill>
                <a:srgbClr val="000000"/>
              </a:solidFill>
              <a:latin typeface="Arial"/>
              <a:ea typeface="Arial"/>
              <a:cs typeface="Arial"/>
              <a:sym typeface="Arial"/>
            </a:endParaRPr>
          </a:p>
        </p:txBody>
      </p:sp>
      <p:cxnSp>
        <p:nvCxnSpPr>
          <p:cNvPr id="249" name="Google Shape;249;p24"/>
          <p:cNvCxnSpPr/>
          <p:nvPr/>
        </p:nvCxnSpPr>
        <p:spPr>
          <a:xfrm>
            <a:off x="4375785" y="2474595"/>
            <a:ext cx="2425700" cy="0"/>
          </a:xfrm>
          <a:prstGeom prst="straightConnector1">
            <a:avLst/>
          </a:prstGeom>
          <a:noFill/>
          <a:ln cap="flat" cmpd="sng" w="12700">
            <a:solidFill>
              <a:srgbClr val="262626"/>
            </a:solidFill>
            <a:prstDash val="dot"/>
            <a:miter lim="800000"/>
            <a:headEnd len="sm" w="sm" type="none"/>
            <a:tailEnd len="sm" w="sm" type="none"/>
          </a:ln>
        </p:spPr>
      </p:cxnSp>
      <p:cxnSp>
        <p:nvCxnSpPr>
          <p:cNvPr id="250" name="Google Shape;250;p24"/>
          <p:cNvCxnSpPr/>
          <p:nvPr/>
        </p:nvCxnSpPr>
        <p:spPr>
          <a:xfrm>
            <a:off x="4375785" y="4337685"/>
            <a:ext cx="2425700" cy="0"/>
          </a:xfrm>
          <a:prstGeom prst="straightConnector1">
            <a:avLst/>
          </a:prstGeom>
          <a:noFill/>
          <a:ln cap="flat" cmpd="sng" w="12700">
            <a:solidFill>
              <a:srgbClr val="262626"/>
            </a:solidFill>
            <a:prstDash val="dot"/>
            <a:miter lim="800000"/>
            <a:headEnd len="sm" w="sm" type="none"/>
            <a:tailEnd len="sm" w="sm" type="none"/>
          </a:ln>
        </p:spPr>
      </p:cxnSp>
      <p:cxnSp>
        <p:nvCxnSpPr>
          <p:cNvPr id="251" name="Google Shape;251;p24"/>
          <p:cNvCxnSpPr/>
          <p:nvPr/>
        </p:nvCxnSpPr>
        <p:spPr>
          <a:xfrm>
            <a:off x="4422775" y="5865495"/>
            <a:ext cx="2425700" cy="0"/>
          </a:xfrm>
          <a:prstGeom prst="straightConnector1">
            <a:avLst/>
          </a:prstGeom>
          <a:noFill/>
          <a:ln cap="flat" cmpd="sng" w="12700">
            <a:solidFill>
              <a:srgbClr val="262626"/>
            </a:solidFill>
            <a:prstDash val="dot"/>
            <a:miter lim="800000"/>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500"/>
                                        <p:tgtEl>
                                          <p:spTgt spid="2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xEl>
                                              <p:pRg end="0" st="0"/>
                                            </p:txEl>
                                          </p:spTgt>
                                        </p:tgtEl>
                                        <p:attrNameLst>
                                          <p:attrName>style.visibility</p:attrName>
                                        </p:attrNameLst>
                                      </p:cBhvr>
                                      <p:to>
                                        <p:strVal val="visible"/>
                                      </p:to>
                                    </p:set>
                                    <p:animEffect filter="fade" transition="in">
                                      <p:cBhvr>
                                        <p:cTn dur="500"/>
                                        <p:tgtEl>
                                          <p:spTgt spid="2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
                                        </p:tgtEl>
                                        <p:attrNameLst>
                                          <p:attrName>style.visibility</p:attrName>
                                        </p:attrNameLst>
                                      </p:cBhvr>
                                      <p:to>
                                        <p:strVal val="visible"/>
                                      </p:to>
                                    </p:set>
                                    <p:animEffect filter="fade" transition="in">
                                      <p:cBhvr>
                                        <p:cTn dur="500"/>
                                        <p:tgtEl>
                                          <p:spTgt spid="2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500"/>
                                        <p:tgtEl>
                                          <p:spTgt spid="2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500"/>
                                        <p:tgtEl>
                                          <p:spTgt spid="2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500"/>
                                        <p:tgtEl>
                                          <p:spTgt spid="2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5"/>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Skill development: We do</a:t>
            </a:r>
            <a:endParaRPr b="0" i="0" sz="1400" u="none" cap="none" strike="noStrike">
              <a:solidFill>
                <a:srgbClr val="000000"/>
              </a:solidFill>
              <a:latin typeface="Arial"/>
              <a:ea typeface="Arial"/>
              <a:cs typeface="Arial"/>
              <a:sym typeface="Arial"/>
            </a:endParaRPr>
          </a:p>
        </p:txBody>
      </p:sp>
      <p:pic>
        <p:nvPicPr>
          <p:cNvPr descr="Logo, icon&#10;&#10;Description automatically generated" id="257" name="Google Shape;257;p25"/>
          <p:cNvPicPr preferRelativeResize="0"/>
          <p:nvPr/>
        </p:nvPicPr>
        <p:blipFill rotWithShape="1">
          <a:blip r:embed="rId3">
            <a:alphaModFix/>
          </a:blip>
          <a:srcRect b="0" l="0" r="0" t="0"/>
          <a:stretch/>
        </p:blipFill>
        <p:spPr>
          <a:xfrm>
            <a:off x="11327210" y="69145"/>
            <a:ext cx="674078" cy="674078"/>
          </a:xfrm>
          <a:prstGeom prst="rect">
            <a:avLst/>
          </a:prstGeom>
          <a:noFill/>
          <a:ln>
            <a:noFill/>
          </a:ln>
        </p:spPr>
      </p:pic>
      <p:pic>
        <p:nvPicPr>
          <p:cNvPr descr="Icon&#10;&#10;Description automatically generated" id="258" name="Google Shape;258;p25"/>
          <p:cNvPicPr preferRelativeResize="0"/>
          <p:nvPr/>
        </p:nvPicPr>
        <p:blipFill rotWithShape="1">
          <a:blip r:embed="rId4">
            <a:alphaModFix/>
          </a:blip>
          <a:srcRect b="0" l="0" r="0" t="0"/>
          <a:stretch/>
        </p:blipFill>
        <p:spPr>
          <a:xfrm>
            <a:off x="10523589" y="99539"/>
            <a:ext cx="674079" cy="674079"/>
          </a:xfrm>
          <a:prstGeom prst="rect">
            <a:avLst/>
          </a:prstGeom>
          <a:noFill/>
          <a:ln>
            <a:noFill/>
          </a:ln>
        </p:spPr>
      </p:pic>
      <p:pic>
        <p:nvPicPr>
          <p:cNvPr descr="Icon&#10;&#10;Description automatically generated" id="259" name="Google Shape;259;p25"/>
          <p:cNvPicPr preferRelativeResize="0"/>
          <p:nvPr/>
        </p:nvPicPr>
        <p:blipFill rotWithShape="1">
          <a:blip r:embed="rId5">
            <a:alphaModFix/>
          </a:blip>
          <a:srcRect b="0" l="0" r="0" t="0"/>
          <a:stretch/>
        </p:blipFill>
        <p:spPr>
          <a:xfrm>
            <a:off x="8958342" y="110605"/>
            <a:ext cx="674079" cy="674079"/>
          </a:xfrm>
          <a:prstGeom prst="rect">
            <a:avLst/>
          </a:prstGeom>
          <a:noFill/>
          <a:ln>
            <a:noFill/>
          </a:ln>
        </p:spPr>
      </p:pic>
      <p:pic>
        <p:nvPicPr>
          <p:cNvPr descr="Icon&#10;&#10;Description automatically generated" id="260" name="Google Shape;260;p25"/>
          <p:cNvPicPr preferRelativeResize="0"/>
          <p:nvPr/>
        </p:nvPicPr>
        <p:blipFill rotWithShape="1">
          <a:blip r:embed="rId6">
            <a:alphaModFix/>
          </a:blip>
          <a:srcRect b="0" l="0" r="0" t="0"/>
          <a:stretch/>
        </p:blipFill>
        <p:spPr>
          <a:xfrm>
            <a:off x="9719969" y="81393"/>
            <a:ext cx="674078" cy="674078"/>
          </a:xfrm>
          <a:prstGeom prst="rect">
            <a:avLst/>
          </a:prstGeom>
          <a:noFill/>
          <a:ln>
            <a:noFill/>
          </a:ln>
        </p:spPr>
      </p:pic>
      <p:sp>
        <p:nvSpPr>
          <p:cNvPr id="261" name="Google Shape;261;p25"/>
          <p:cNvSpPr/>
          <p:nvPr/>
        </p:nvSpPr>
        <p:spPr>
          <a:xfrm>
            <a:off x="105304" y="563795"/>
            <a:ext cx="6538092" cy="1015663"/>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Write the process students have to follow to complete the task here (numbered and step-by-step)</a:t>
            </a:r>
            <a:endParaRPr b="0" i="0" sz="1400" u="none" cap="none" strike="noStrike">
              <a:solidFill>
                <a:srgbClr val="000000"/>
              </a:solidFill>
              <a:latin typeface="Arial"/>
              <a:ea typeface="Arial"/>
              <a:cs typeface="Arial"/>
              <a:sym typeface="Arial"/>
            </a:endParaRPr>
          </a:p>
        </p:txBody>
      </p:sp>
      <p:sp>
        <p:nvSpPr>
          <p:cNvPr id="262" name="Google Shape;262;p25"/>
          <p:cNvSpPr txBox="1"/>
          <p:nvPr/>
        </p:nvSpPr>
        <p:spPr>
          <a:xfrm>
            <a:off x="10203336" y="913049"/>
            <a:ext cx="1988664" cy="2030095"/>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is missing from each fragment?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else could I have put instead of “my big brother”/ “the small fairy”</a:t>
            </a:r>
            <a:endParaRPr b="0" i="0" sz="1400" u="none" cap="none" strike="noStrike">
              <a:solidFill>
                <a:srgbClr val="000000"/>
              </a:solidFill>
              <a:latin typeface="Arial"/>
              <a:ea typeface="Arial"/>
              <a:cs typeface="Arial"/>
              <a:sym typeface="Arial"/>
            </a:endParaRPr>
          </a:p>
        </p:txBody>
      </p:sp>
      <p:sp>
        <p:nvSpPr>
          <p:cNvPr id="263" name="Google Shape;263;p25"/>
          <p:cNvSpPr/>
          <p:nvPr/>
        </p:nvSpPr>
        <p:spPr>
          <a:xfrm>
            <a:off x="105410" y="563880"/>
            <a:ext cx="8766175" cy="1322070"/>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Read each fragment carefully.</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Identify the information that is missing and write either “</a:t>
            </a:r>
            <a:r>
              <a:rPr b="1" i="0" lang="en-AU" sz="2000" u="none" cap="none" strike="noStrike">
                <a:solidFill>
                  <a:schemeClr val="dk1"/>
                </a:solidFill>
                <a:latin typeface="Century Gothic"/>
                <a:ea typeface="Century Gothic"/>
                <a:cs typeface="Century Gothic"/>
                <a:sym typeface="Century Gothic"/>
              </a:rPr>
              <a:t>who</a:t>
            </a:r>
            <a:r>
              <a:rPr b="0" i="0" lang="en-AU" sz="2000" u="none" cap="none" strike="noStrike">
                <a:solidFill>
                  <a:schemeClr val="dk1"/>
                </a:solidFill>
                <a:latin typeface="Century Gothic"/>
                <a:ea typeface="Century Gothic"/>
                <a:cs typeface="Century Gothic"/>
                <a:sym typeface="Century Gothic"/>
              </a:rPr>
              <a:t>” or “</a:t>
            </a:r>
            <a:r>
              <a:rPr b="1" i="0" lang="en-AU" sz="2000" u="none"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next to it.</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Rewrite the sentence by adding in the missing information.</a:t>
            </a:r>
            <a:endParaRPr b="0" i="0" sz="2000" u="none" cap="none" strike="noStrike">
              <a:solidFill>
                <a:schemeClr val="dk1"/>
              </a:solidFill>
              <a:latin typeface="Century Gothic"/>
              <a:ea typeface="Century Gothic"/>
              <a:cs typeface="Century Gothic"/>
              <a:sym typeface="Century Gothic"/>
            </a:endParaRPr>
          </a:p>
        </p:txBody>
      </p:sp>
      <p:sp>
        <p:nvSpPr>
          <p:cNvPr id="264" name="Google Shape;264;p25"/>
          <p:cNvSpPr txBox="1"/>
          <p:nvPr/>
        </p:nvSpPr>
        <p:spPr>
          <a:xfrm>
            <a:off x="181610" y="1885950"/>
            <a:ext cx="3938270" cy="737235"/>
          </a:xfrm>
          <a:prstGeom prst="rect">
            <a:avLst/>
          </a:prstGeom>
          <a:noFill/>
          <a:ln>
            <a:noFill/>
          </a:ln>
        </p:spPr>
        <p:txBody>
          <a:bodyPr anchorCtr="0" anchor="t" bIns="45700" lIns="91425" spcFirstLastPara="1" rIns="91425" wrap="square" tIns="45700">
            <a:spAutoFit/>
          </a:bodyPr>
          <a:lstStyle/>
          <a:p>
            <a:pPr indent="-514350" lvl="0" marL="514350" marR="0" rtl="0" algn="l">
              <a:lnSpc>
                <a:spcPct val="150000"/>
              </a:lnSpc>
              <a:spcBef>
                <a:spcPts val="0"/>
              </a:spcBef>
              <a:spcAft>
                <a:spcPts val="0"/>
              </a:spcAft>
              <a:buClr>
                <a:srgbClr val="002060"/>
              </a:buClr>
              <a:buSzPts val="2800"/>
              <a:buFont typeface="Century Gothic"/>
              <a:buAutoNum type="arabicPeriod"/>
            </a:pPr>
            <a:r>
              <a:rPr b="1" i="0" lang="en-AU" sz="2800" u="none" cap="none" strike="noStrike">
                <a:solidFill>
                  <a:srgbClr val="002060"/>
                </a:solidFill>
                <a:latin typeface="Century Gothic"/>
                <a:ea typeface="Century Gothic"/>
                <a:cs typeface="Century Gothic"/>
                <a:sym typeface="Century Gothic"/>
              </a:rPr>
              <a:t>They always like to</a:t>
            </a:r>
            <a:endParaRPr b="0" i="0" sz="1400" u="none" cap="none" strike="noStrike">
              <a:solidFill>
                <a:srgbClr val="000000"/>
              </a:solidFill>
              <a:latin typeface="Arial"/>
              <a:ea typeface="Arial"/>
              <a:cs typeface="Arial"/>
              <a:sym typeface="Arial"/>
            </a:endParaRPr>
          </a:p>
        </p:txBody>
      </p:sp>
      <p:sp>
        <p:nvSpPr>
          <p:cNvPr id="265" name="Google Shape;265;p25"/>
          <p:cNvSpPr txBox="1"/>
          <p:nvPr/>
        </p:nvSpPr>
        <p:spPr>
          <a:xfrm>
            <a:off x="494030" y="2715895"/>
            <a:ext cx="1002982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They always like to eat after going swimming.</a:t>
            </a:r>
            <a:endParaRPr b="0" i="0" sz="1400" u="none" cap="none" strike="noStrike">
              <a:solidFill>
                <a:srgbClr val="000000"/>
              </a:solidFill>
              <a:latin typeface="Arial"/>
              <a:ea typeface="Arial"/>
              <a:cs typeface="Arial"/>
              <a:sym typeface="Arial"/>
            </a:endParaRPr>
          </a:p>
        </p:txBody>
      </p:sp>
      <p:sp>
        <p:nvSpPr>
          <p:cNvPr id="266" name="Google Shape;266;p25"/>
          <p:cNvSpPr txBox="1"/>
          <p:nvPr/>
        </p:nvSpPr>
        <p:spPr>
          <a:xfrm>
            <a:off x="4410075" y="1885950"/>
            <a:ext cx="302133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What doing</a:t>
            </a:r>
            <a:endParaRPr b="0" i="0" sz="1400" u="none" cap="none" strike="noStrike">
              <a:solidFill>
                <a:srgbClr val="000000"/>
              </a:solidFill>
              <a:latin typeface="Arial"/>
              <a:ea typeface="Arial"/>
              <a:cs typeface="Arial"/>
              <a:sym typeface="Arial"/>
            </a:endParaRPr>
          </a:p>
        </p:txBody>
      </p:sp>
      <p:sp>
        <p:nvSpPr>
          <p:cNvPr id="267" name="Google Shape;267;p25"/>
          <p:cNvSpPr txBox="1"/>
          <p:nvPr/>
        </p:nvSpPr>
        <p:spPr>
          <a:xfrm>
            <a:off x="250190" y="3648075"/>
            <a:ext cx="393827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2060"/>
              </a:buClr>
              <a:buSzPts val="2800"/>
              <a:buFont typeface="Century Gothic"/>
              <a:buNone/>
            </a:pPr>
            <a:r>
              <a:rPr b="1" i="0" lang="en-AU" sz="2800" u="none" cap="none" strike="noStrike">
                <a:solidFill>
                  <a:srgbClr val="002060"/>
                </a:solidFill>
                <a:latin typeface="Century Gothic"/>
                <a:ea typeface="Century Gothic"/>
                <a:cs typeface="Century Gothic"/>
                <a:sym typeface="Century Gothic"/>
              </a:rPr>
              <a:t>2. ate all of the cake</a:t>
            </a:r>
            <a:endParaRPr b="0" i="0" sz="1400" u="none" cap="none" strike="noStrike">
              <a:solidFill>
                <a:srgbClr val="000000"/>
              </a:solidFill>
              <a:latin typeface="Arial"/>
              <a:ea typeface="Arial"/>
              <a:cs typeface="Arial"/>
              <a:sym typeface="Arial"/>
            </a:endParaRPr>
          </a:p>
        </p:txBody>
      </p:sp>
      <p:sp>
        <p:nvSpPr>
          <p:cNvPr id="268" name="Google Shape;268;p25"/>
          <p:cNvSpPr txBox="1"/>
          <p:nvPr/>
        </p:nvSpPr>
        <p:spPr>
          <a:xfrm>
            <a:off x="375126" y="4455090"/>
            <a:ext cx="11441448"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My big brother ate all of the cake.</a:t>
            </a:r>
            <a:endParaRPr b="0" i="0" sz="1400" u="none" cap="none" strike="noStrike">
              <a:solidFill>
                <a:srgbClr val="000000"/>
              </a:solidFill>
              <a:latin typeface="Arial"/>
              <a:ea typeface="Arial"/>
              <a:cs typeface="Arial"/>
              <a:sym typeface="Arial"/>
            </a:endParaRPr>
          </a:p>
        </p:txBody>
      </p:sp>
      <p:sp>
        <p:nvSpPr>
          <p:cNvPr id="269" name="Google Shape;269;p25"/>
          <p:cNvSpPr txBox="1"/>
          <p:nvPr/>
        </p:nvSpPr>
        <p:spPr>
          <a:xfrm>
            <a:off x="4820920" y="3688715"/>
            <a:ext cx="125285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Who</a:t>
            </a:r>
            <a:endParaRPr b="0" i="0" sz="1400" u="none" cap="none" strike="noStrike">
              <a:solidFill>
                <a:srgbClr val="000000"/>
              </a:solidFill>
              <a:latin typeface="Arial"/>
              <a:ea typeface="Arial"/>
              <a:cs typeface="Arial"/>
              <a:sym typeface="Arial"/>
            </a:endParaRPr>
          </a:p>
        </p:txBody>
      </p:sp>
      <p:sp>
        <p:nvSpPr>
          <p:cNvPr id="270" name="Google Shape;270;p25"/>
          <p:cNvSpPr txBox="1"/>
          <p:nvPr/>
        </p:nvSpPr>
        <p:spPr>
          <a:xfrm>
            <a:off x="250190" y="5221605"/>
            <a:ext cx="444627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2060"/>
              </a:buClr>
              <a:buSzPts val="2800"/>
              <a:buFont typeface="Century Gothic"/>
              <a:buNone/>
            </a:pPr>
            <a:r>
              <a:rPr b="1" i="0" lang="en-AU" sz="2800" u="none" cap="none" strike="noStrike">
                <a:solidFill>
                  <a:srgbClr val="002060"/>
                </a:solidFill>
                <a:latin typeface="Century Gothic"/>
                <a:ea typeface="Century Gothic"/>
                <a:cs typeface="Century Gothic"/>
                <a:sym typeface="Century Gothic"/>
              </a:rPr>
              <a:t>3. landed on a branch</a:t>
            </a:r>
            <a:endParaRPr b="0" i="0" sz="1400" u="none" cap="none" strike="noStrike">
              <a:solidFill>
                <a:srgbClr val="000000"/>
              </a:solidFill>
              <a:latin typeface="Arial"/>
              <a:ea typeface="Arial"/>
              <a:cs typeface="Arial"/>
              <a:sym typeface="Arial"/>
            </a:endParaRPr>
          </a:p>
        </p:txBody>
      </p:sp>
      <p:sp>
        <p:nvSpPr>
          <p:cNvPr id="271" name="Google Shape;271;p25"/>
          <p:cNvSpPr txBox="1"/>
          <p:nvPr/>
        </p:nvSpPr>
        <p:spPr>
          <a:xfrm>
            <a:off x="375126" y="6028620"/>
            <a:ext cx="11441448"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The small fairy landed on a branch.</a:t>
            </a:r>
            <a:endParaRPr b="0" i="0" sz="1400" u="none" cap="none" strike="noStrike">
              <a:solidFill>
                <a:srgbClr val="000000"/>
              </a:solidFill>
              <a:latin typeface="Arial"/>
              <a:ea typeface="Arial"/>
              <a:cs typeface="Arial"/>
              <a:sym typeface="Arial"/>
            </a:endParaRPr>
          </a:p>
        </p:txBody>
      </p:sp>
      <p:sp>
        <p:nvSpPr>
          <p:cNvPr id="272" name="Google Shape;272;p25"/>
          <p:cNvSpPr txBox="1"/>
          <p:nvPr/>
        </p:nvSpPr>
        <p:spPr>
          <a:xfrm>
            <a:off x="4950460" y="5241925"/>
            <a:ext cx="303085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Who</a:t>
            </a:r>
            <a:endParaRPr b="0" i="0" sz="1400" u="none" cap="none" strike="noStrike">
              <a:solidFill>
                <a:srgbClr val="000000"/>
              </a:solidFill>
              <a:latin typeface="Arial"/>
              <a:ea typeface="Arial"/>
              <a:cs typeface="Arial"/>
              <a:sym typeface="Arial"/>
            </a:endParaRPr>
          </a:p>
        </p:txBody>
      </p:sp>
      <p:cxnSp>
        <p:nvCxnSpPr>
          <p:cNvPr id="273" name="Google Shape;273;p25"/>
          <p:cNvCxnSpPr/>
          <p:nvPr/>
        </p:nvCxnSpPr>
        <p:spPr>
          <a:xfrm>
            <a:off x="4422775" y="5865495"/>
            <a:ext cx="2425700" cy="0"/>
          </a:xfrm>
          <a:prstGeom prst="straightConnector1">
            <a:avLst/>
          </a:prstGeom>
          <a:noFill/>
          <a:ln cap="flat" cmpd="sng" w="12700">
            <a:solidFill>
              <a:srgbClr val="262626"/>
            </a:solidFill>
            <a:prstDash val="dot"/>
            <a:miter lim="800000"/>
            <a:headEnd len="sm" w="sm" type="none"/>
            <a:tailEnd len="sm" w="sm" type="none"/>
          </a:ln>
        </p:spPr>
      </p:cxnSp>
      <p:cxnSp>
        <p:nvCxnSpPr>
          <p:cNvPr id="274" name="Google Shape;274;p25"/>
          <p:cNvCxnSpPr/>
          <p:nvPr/>
        </p:nvCxnSpPr>
        <p:spPr>
          <a:xfrm>
            <a:off x="4410075" y="4337050"/>
            <a:ext cx="2425700" cy="0"/>
          </a:xfrm>
          <a:prstGeom prst="straightConnector1">
            <a:avLst/>
          </a:prstGeom>
          <a:noFill/>
          <a:ln cap="flat" cmpd="sng" w="12700">
            <a:solidFill>
              <a:srgbClr val="262626"/>
            </a:solidFill>
            <a:prstDash val="dot"/>
            <a:miter lim="800000"/>
            <a:headEnd len="sm" w="sm" type="none"/>
            <a:tailEnd len="sm" w="sm" type="none"/>
          </a:ln>
        </p:spPr>
      </p:cxnSp>
      <p:cxnSp>
        <p:nvCxnSpPr>
          <p:cNvPr id="275" name="Google Shape;275;p25"/>
          <p:cNvCxnSpPr/>
          <p:nvPr/>
        </p:nvCxnSpPr>
        <p:spPr>
          <a:xfrm>
            <a:off x="4410075" y="2520950"/>
            <a:ext cx="2425700" cy="0"/>
          </a:xfrm>
          <a:prstGeom prst="straightConnector1">
            <a:avLst/>
          </a:prstGeom>
          <a:noFill/>
          <a:ln cap="flat" cmpd="sng" w="12700">
            <a:solidFill>
              <a:srgbClr val="262626"/>
            </a:solidFill>
            <a:prstDash val="dot"/>
            <a:miter lim="800000"/>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500"/>
                                        <p:tgtEl>
                                          <p:spTgt spid="2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xEl>
                                              <p:pRg end="0" st="0"/>
                                            </p:txEl>
                                          </p:spTgt>
                                        </p:tgtEl>
                                        <p:attrNameLst>
                                          <p:attrName>style.visibility</p:attrName>
                                        </p:attrNameLst>
                                      </p:cBhvr>
                                      <p:to>
                                        <p:strVal val="visible"/>
                                      </p:to>
                                    </p:set>
                                    <p:animEffect filter="fade" transition="in">
                                      <p:cBhvr>
                                        <p:cTn dur="500"/>
                                        <p:tgtEl>
                                          <p:spTgt spid="2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500"/>
                                        <p:tgtEl>
                                          <p:spTgt spid="2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500"/>
                                        <p:tgtEl>
                                          <p:spTgt spid="2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500"/>
                                        <p:tgtEl>
                                          <p:spTgt spid="2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500"/>
                                        <p:tgtEl>
                                          <p:spTgt spid="2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6"/>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Skill development: We do</a:t>
            </a:r>
            <a:endParaRPr b="0" i="0" sz="1400" u="none" cap="none" strike="noStrike">
              <a:solidFill>
                <a:srgbClr val="000000"/>
              </a:solidFill>
              <a:latin typeface="Arial"/>
              <a:ea typeface="Arial"/>
              <a:cs typeface="Arial"/>
              <a:sym typeface="Arial"/>
            </a:endParaRPr>
          </a:p>
        </p:txBody>
      </p:sp>
      <p:pic>
        <p:nvPicPr>
          <p:cNvPr descr="Logo, icon&#10;&#10;Description automatically generated" id="281" name="Google Shape;281;p26"/>
          <p:cNvPicPr preferRelativeResize="0"/>
          <p:nvPr/>
        </p:nvPicPr>
        <p:blipFill rotWithShape="1">
          <a:blip r:embed="rId3">
            <a:alphaModFix/>
          </a:blip>
          <a:srcRect b="0" l="0" r="0" t="0"/>
          <a:stretch/>
        </p:blipFill>
        <p:spPr>
          <a:xfrm>
            <a:off x="11327210" y="69145"/>
            <a:ext cx="674078" cy="674078"/>
          </a:xfrm>
          <a:prstGeom prst="rect">
            <a:avLst/>
          </a:prstGeom>
          <a:noFill/>
          <a:ln>
            <a:noFill/>
          </a:ln>
        </p:spPr>
      </p:pic>
      <p:pic>
        <p:nvPicPr>
          <p:cNvPr descr="Icon&#10;&#10;Description automatically generated" id="282" name="Google Shape;282;p26"/>
          <p:cNvPicPr preferRelativeResize="0"/>
          <p:nvPr/>
        </p:nvPicPr>
        <p:blipFill rotWithShape="1">
          <a:blip r:embed="rId4">
            <a:alphaModFix/>
          </a:blip>
          <a:srcRect b="0" l="0" r="0" t="0"/>
          <a:stretch/>
        </p:blipFill>
        <p:spPr>
          <a:xfrm>
            <a:off x="10523589" y="99539"/>
            <a:ext cx="674079" cy="674079"/>
          </a:xfrm>
          <a:prstGeom prst="rect">
            <a:avLst/>
          </a:prstGeom>
          <a:noFill/>
          <a:ln>
            <a:noFill/>
          </a:ln>
        </p:spPr>
      </p:pic>
      <p:pic>
        <p:nvPicPr>
          <p:cNvPr descr="Icon&#10;&#10;Description automatically generated" id="283" name="Google Shape;283;p26"/>
          <p:cNvPicPr preferRelativeResize="0"/>
          <p:nvPr/>
        </p:nvPicPr>
        <p:blipFill rotWithShape="1">
          <a:blip r:embed="rId5">
            <a:alphaModFix/>
          </a:blip>
          <a:srcRect b="0" l="0" r="0" t="0"/>
          <a:stretch/>
        </p:blipFill>
        <p:spPr>
          <a:xfrm>
            <a:off x="8958342" y="110605"/>
            <a:ext cx="674079" cy="674079"/>
          </a:xfrm>
          <a:prstGeom prst="rect">
            <a:avLst/>
          </a:prstGeom>
          <a:noFill/>
          <a:ln>
            <a:noFill/>
          </a:ln>
        </p:spPr>
      </p:pic>
      <p:pic>
        <p:nvPicPr>
          <p:cNvPr descr="Icon&#10;&#10;Description automatically generated" id="284" name="Google Shape;284;p26"/>
          <p:cNvPicPr preferRelativeResize="0"/>
          <p:nvPr/>
        </p:nvPicPr>
        <p:blipFill rotWithShape="1">
          <a:blip r:embed="rId6">
            <a:alphaModFix/>
          </a:blip>
          <a:srcRect b="0" l="0" r="0" t="0"/>
          <a:stretch/>
        </p:blipFill>
        <p:spPr>
          <a:xfrm>
            <a:off x="9719969" y="81393"/>
            <a:ext cx="674078" cy="674078"/>
          </a:xfrm>
          <a:prstGeom prst="rect">
            <a:avLst/>
          </a:prstGeom>
          <a:noFill/>
          <a:ln>
            <a:noFill/>
          </a:ln>
        </p:spPr>
      </p:pic>
      <p:sp>
        <p:nvSpPr>
          <p:cNvPr id="285" name="Google Shape;285;p26"/>
          <p:cNvSpPr/>
          <p:nvPr/>
        </p:nvSpPr>
        <p:spPr>
          <a:xfrm>
            <a:off x="105304" y="563795"/>
            <a:ext cx="6538092" cy="1015663"/>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Write the process students have to follow to complete the task here (numbered and step-by-step)</a:t>
            </a:r>
            <a:endParaRPr b="0" i="0" sz="1400" u="none" cap="none" strike="noStrike">
              <a:solidFill>
                <a:srgbClr val="000000"/>
              </a:solidFill>
              <a:latin typeface="Arial"/>
              <a:ea typeface="Arial"/>
              <a:cs typeface="Arial"/>
              <a:sym typeface="Arial"/>
            </a:endParaRPr>
          </a:p>
        </p:txBody>
      </p:sp>
      <p:sp>
        <p:nvSpPr>
          <p:cNvPr id="286" name="Google Shape;286;p26"/>
          <p:cNvSpPr txBox="1"/>
          <p:nvPr/>
        </p:nvSpPr>
        <p:spPr>
          <a:xfrm>
            <a:off x="10203336" y="913049"/>
            <a:ext cx="1988664" cy="953135"/>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is missing from each fragment?</a:t>
            </a:r>
            <a:endParaRPr b="0" i="0" sz="1400" u="none" cap="none" strike="noStrike">
              <a:solidFill>
                <a:srgbClr val="000000"/>
              </a:solidFill>
              <a:latin typeface="Arial"/>
              <a:ea typeface="Arial"/>
              <a:cs typeface="Arial"/>
              <a:sym typeface="Arial"/>
            </a:endParaRPr>
          </a:p>
        </p:txBody>
      </p:sp>
      <p:sp>
        <p:nvSpPr>
          <p:cNvPr id="287" name="Google Shape;287;p26"/>
          <p:cNvSpPr/>
          <p:nvPr/>
        </p:nvSpPr>
        <p:spPr>
          <a:xfrm>
            <a:off x="105410" y="563880"/>
            <a:ext cx="8766175" cy="1322070"/>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Read each fragment carefully.</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Identify the information that is missing and write either “</a:t>
            </a:r>
            <a:r>
              <a:rPr b="1" i="0" lang="en-AU" sz="2000" u="none" cap="none" strike="noStrike">
                <a:solidFill>
                  <a:schemeClr val="dk1"/>
                </a:solidFill>
                <a:latin typeface="Century Gothic"/>
                <a:ea typeface="Century Gothic"/>
                <a:cs typeface="Century Gothic"/>
                <a:sym typeface="Century Gothic"/>
              </a:rPr>
              <a:t>who</a:t>
            </a:r>
            <a:r>
              <a:rPr b="0" i="0" lang="en-AU" sz="2000" u="none" cap="none" strike="noStrike">
                <a:solidFill>
                  <a:schemeClr val="dk1"/>
                </a:solidFill>
                <a:latin typeface="Century Gothic"/>
                <a:ea typeface="Century Gothic"/>
                <a:cs typeface="Century Gothic"/>
                <a:sym typeface="Century Gothic"/>
              </a:rPr>
              <a:t>” or “</a:t>
            </a:r>
            <a:r>
              <a:rPr b="1" i="0" lang="en-AU" sz="2000" u="none"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next to it.</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Rewrite the sentence by adding in the missing information.</a:t>
            </a:r>
            <a:endParaRPr b="0" i="0" sz="2000" u="none" cap="none" strike="noStrike">
              <a:solidFill>
                <a:schemeClr val="dk1"/>
              </a:solidFill>
              <a:latin typeface="Century Gothic"/>
              <a:ea typeface="Century Gothic"/>
              <a:cs typeface="Century Gothic"/>
              <a:sym typeface="Century Gothic"/>
            </a:endParaRPr>
          </a:p>
        </p:txBody>
      </p:sp>
      <p:sp>
        <p:nvSpPr>
          <p:cNvPr id="288" name="Google Shape;288;p26"/>
          <p:cNvSpPr txBox="1"/>
          <p:nvPr/>
        </p:nvSpPr>
        <p:spPr>
          <a:xfrm>
            <a:off x="181610" y="1885950"/>
            <a:ext cx="3938270" cy="737235"/>
          </a:xfrm>
          <a:prstGeom prst="rect">
            <a:avLst/>
          </a:prstGeom>
          <a:noFill/>
          <a:ln>
            <a:noFill/>
          </a:ln>
        </p:spPr>
        <p:txBody>
          <a:bodyPr anchorCtr="0" anchor="t" bIns="45700" lIns="91425" spcFirstLastPara="1" rIns="91425" wrap="square" tIns="45700">
            <a:spAutoFit/>
          </a:bodyPr>
          <a:lstStyle/>
          <a:p>
            <a:pPr indent="-514350" lvl="0" marL="514350" marR="0" rtl="0" algn="l">
              <a:lnSpc>
                <a:spcPct val="150000"/>
              </a:lnSpc>
              <a:spcBef>
                <a:spcPts val="0"/>
              </a:spcBef>
              <a:spcAft>
                <a:spcPts val="0"/>
              </a:spcAft>
              <a:buClr>
                <a:srgbClr val="002060"/>
              </a:buClr>
              <a:buSzPts val="2800"/>
              <a:buFont typeface="Century Gothic"/>
              <a:buAutoNum type="arabicPeriod"/>
            </a:pPr>
            <a:r>
              <a:rPr b="1" i="0" lang="en-AU" sz="2800" u="none" cap="none" strike="noStrike">
                <a:solidFill>
                  <a:srgbClr val="002060"/>
                </a:solidFill>
                <a:latin typeface="Century Gothic"/>
                <a:ea typeface="Century Gothic"/>
                <a:cs typeface="Century Gothic"/>
                <a:sym typeface="Century Gothic"/>
              </a:rPr>
              <a:t>The dragon </a:t>
            </a:r>
            <a:endParaRPr b="0" i="0" sz="1400" u="none" cap="none" strike="noStrike">
              <a:solidFill>
                <a:srgbClr val="000000"/>
              </a:solidFill>
              <a:latin typeface="Arial"/>
              <a:ea typeface="Arial"/>
              <a:cs typeface="Arial"/>
              <a:sym typeface="Arial"/>
            </a:endParaRPr>
          </a:p>
        </p:txBody>
      </p:sp>
      <p:sp>
        <p:nvSpPr>
          <p:cNvPr id="289" name="Google Shape;289;p26"/>
          <p:cNvSpPr txBox="1"/>
          <p:nvPr/>
        </p:nvSpPr>
        <p:spPr>
          <a:xfrm>
            <a:off x="494030" y="2715895"/>
            <a:ext cx="739711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The dragon [type answer here]</a:t>
            </a:r>
            <a:endParaRPr b="0" i="0" sz="1400" u="none" cap="none" strike="noStrike">
              <a:solidFill>
                <a:srgbClr val="000000"/>
              </a:solidFill>
              <a:latin typeface="Arial"/>
              <a:ea typeface="Arial"/>
              <a:cs typeface="Arial"/>
              <a:sym typeface="Arial"/>
            </a:endParaRPr>
          </a:p>
        </p:txBody>
      </p:sp>
      <p:sp>
        <p:nvSpPr>
          <p:cNvPr id="290" name="Google Shape;290;p26"/>
          <p:cNvSpPr txBox="1"/>
          <p:nvPr/>
        </p:nvSpPr>
        <p:spPr>
          <a:xfrm>
            <a:off x="4410075" y="1885950"/>
            <a:ext cx="302133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What doing</a:t>
            </a:r>
            <a:endParaRPr b="0" i="0" sz="1400" u="none" cap="none" strike="noStrike">
              <a:solidFill>
                <a:srgbClr val="000000"/>
              </a:solidFill>
              <a:latin typeface="Arial"/>
              <a:ea typeface="Arial"/>
              <a:cs typeface="Arial"/>
              <a:sym typeface="Arial"/>
            </a:endParaRPr>
          </a:p>
        </p:txBody>
      </p:sp>
      <p:sp>
        <p:nvSpPr>
          <p:cNvPr id="291" name="Google Shape;291;p26"/>
          <p:cNvSpPr txBox="1"/>
          <p:nvPr/>
        </p:nvSpPr>
        <p:spPr>
          <a:xfrm>
            <a:off x="250190" y="3648075"/>
            <a:ext cx="393827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2060"/>
              </a:buClr>
              <a:buSzPts val="2800"/>
              <a:buFont typeface="Century Gothic"/>
              <a:buNone/>
            </a:pPr>
            <a:r>
              <a:rPr b="1" i="0" lang="en-AU" sz="2800" u="none" cap="none" strike="noStrike">
                <a:solidFill>
                  <a:srgbClr val="002060"/>
                </a:solidFill>
                <a:latin typeface="Century Gothic"/>
                <a:ea typeface="Century Gothic"/>
                <a:cs typeface="Century Gothic"/>
                <a:sym typeface="Century Gothic"/>
              </a:rPr>
              <a:t>2. Tina and Dan will</a:t>
            </a:r>
            <a:endParaRPr b="0" i="0" sz="1400" u="none" cap="none" strike="noStrike">
              <a:solidFill>
                <a:srgbClr val="000000"/>
              </a:solidFill>
              <a:latin typeface="Arial"/>
              <a:ea typeface="Arial"/>
              <a:cs typeface="Arial"/>
              <a:sym typeface="Arial"/>
            </a:endParaRPr>
          </a:p>
        </p:txBody>
      </p:sp>
      <p:sp>
        <p:nvSpPr>
          <p:cNvPr id="292" name="Google Shape;292;p26"/>
          <p:cNvSpPr txBox="1"/>
          <p:nvPr/>
        </p:nvSpPr>
        <p:spPr>
          <a:xfrm>
            <a:off x="375126" y="4455090"/>
            <a:ext cx="11441448"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Tina and Dan will [type answer here]</a:t>
            </a:r>
            <a:endParaRPr b="0" i="0" sz="1400" u="none" cap="none" strike="noStrike">
              <a:solidFill>
                <a:srgbClr val="000000"/>
              </a:solidFill>
              <a:latin typeface="Arial"/>
              <a:ea typeface="Arial"/>
              <a:cs typeface="Arial"/>
              <a:sym typeface="Arial"/>
            </a:endParaRPr>
          </a:p>
        </p:txBody>
      </p:sp>
      <p:sp>
        <p:nvSpPr>
          <p:cNvPr id="293" name="Google Shape;293;p26"/>
          <p:cNvSpPr txBox="1"/>
          <p:nvPr/>
        </p:nvSpPr>
        <p:spPr>
          <a:xfrm>
            <a:off x="4119880" y="3648075"/>
            <a:ext cx="303085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What doing</a:t>
            </a:r>
            <a:endParaRPr b="0" i="0" sz="1400" u="none" cap="none" strike="noStrike">
              <a:solidFill>
                <a:srgbClr val="000000"/>
              </a:solidFill>
              <a:latin typeface="Arial"/>
              <a:ea typeface="Arial"/>
              <a:cs typeface="Arial"/>
              <a:sym typeface="Arial"/>
            </a:endParaRPr>
          </a:p>
        </p:txBody>
      </p:sp>
      <p:sp>
        <p:nvSpPr>
          <p:cNvPr id="294" name="Google Shape;294;p26"/>
          <p:cNvSpPr txBox="1"/>
          <p:nvPr/>
        </p:nvSpPr>
        <p:spPr>
          <a:xfrm>
            <a:off x="250190" y="5221605"/>
            <a:ext cx="444627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2060"/>
              </a:buClr>
              <a:buSzPts val="2800"/>
              <a:buFont typeface="Century Gothic"/>
              <a:buNone/>
            </a:pPr>
            <a:r>
              <a:rPr b="1" i="0" lang="en-AU" sz="2800" u="none" cap="none" strike="noStrike">
                <a:solidFill>
                  <a:srgbClr val="002060"/>
                </a:solidFill>
                <a:latin typeface="Century Gothic"/>
                <a:ea typeface="Century Gothic"/>
                <a:cs typeface="Century Gothic"/>
                <a:sym typeface="Century Gothic"/>
              </a:rPr>
              <a:t>3. slid on the wet floor</a:t>
            </a:r>
            <a:endParaRPr b="0" i="0" sz="1400" u="none" cap="none" strike="noStrike">
              <a:solidFill>
                <a:srgbClr val="000000"/>
              </a:solidFill>
              <a:latin typeface="Arial"/>
              <a:ea typeface="Arial"/>
              <a:cs typeface="Arial"/>
              <a:sym typeface="Arial"/>
            </a:endParaRPr>
          </a:p>
        </p:txBody>
      </p:sp>
      <p:sp>
        <p:nvSpPr>
          <p:cNvPr id="295" name="Google Shape;295;p26"/>
          <p:cNvSpPr txBox="1"/>
          <p:nvPr/>
        </p:nvSpPr>
        <p:spPr>
          <a:xfrm>
            <a:off x="375126" y="6028620"/>
            <a:ext cx="11441448"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 [type answer here] slid on the wet floor.</a:t>
            </a:r>
            <a:endParaRPr b="0" i="0" sz="1400" u="none" cap="none" strike="noStrike">
              <a:solidFill>
                <a:srgbClr val="000000"/>
              </a:solidFill>
              <a:latin typeface="Arial"/>
              <a:ea typeface="Arial"/>
              <a:cs typeface="Arial"/>
              <a:sym typeface="Arial"/>
            </a:endParaRPr>
          </a:p>
        </p:txBody>
      </p:sp>
      <p:sp>
        <p:nvSpPr>
          <p:cNvPr id="296" name="Google Shape;296;p26"/>
          <p:cNvSpPr txBox="1"/>
          <p:nvPr/>
        </p:nvSpPr>
        <p:spPr>
          <a:xfrm>
            <a:off x="4950460" y="5241925"/>
            <a:ext cx="303085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Who</a:t>
            </a:r>
            <a:endParaRPr b="0" i="0" sz="1400" u="none" cap="none" strike="noStrike">
              <a:solidFill>
                <a:srgbClr val="000000"/>
              </a:solidFill>
              <a:latin typeface="Arial"/>
              <a:ea typeface="Arial"/>
              <a:cs typeface="Arial"/>
              <a:sym typeface="Arial"/>
            </a:endParaRPr>
          </a:p>
        </p:txBody>
      </p:sp>
      <p:cxnSp>
        <p:nvCxnSpPr>
          <p:cNvPr id="297" name="Google Shape;297;p26"/>
          <p:cNvCxnSpPr/>
          <p:nvPr/>
        </p:nvCxnSpPr>
        <p:spPr>
          <a:xfrm>
            <a:off x="4422775" y="5865495"/>
            <a:ext cx="2425700" cy="0"/>
          </a:xfrm>
          <a:prstGeom prst="straightConnector1">
            <a:avLst/>
          </a:prstGeom>
          <a:noFill/>
          <a:ln cap="flat" cmpd="sng" w="12700">
            <a:solidFill>
              <a:srgbClr val="262626"/>
            </a:solidFill>
            <a:prstDash val="dot"/>
            <a:miter lim="800000"/>
            <a:headEnd len="sm" w="sm" type="none"/>
            <a:tailEnd len="sm" w="sm" type="none"/>
          </a:ln>
        </p:spPr>
      </p:cxnSp>
      <p:cxnSp>
        <p:nvCxnSpPr>
          <p:cNvPr id="298" name="Google Shape;298;p26"/>
          <p:cNvCxnSpPr/>
          <p:nvPr/>
        </p:nvCxnSpPr>
        <p:spPr>
          <a:xfrm>
            <a:off x="4323715" y="2520950"/>
            <a:ext cx="2425700" cy="0"/>
          </a:xfrm>
          <a:prstGeom prst="straightConnector1">
            <a:avLst/>
          </a:prstGeom>
          <a:noFill/>
          <a:ln cap="flat" cmpd="sng" w="12700">
            <a:solidFill>
              <a:srgbClr val="262626"/>
            </a:solidFill>
            <a:prstDash val="dot"/>
            <a:miter lim="800000"/>
            <a:headEnd len="sm" w="sm" type="none"/>
            <a:tailEnd len="sm" w="sm" type="none"/>
          </a:ln>
        </p:spPr>
      </p:cxnSp>
      <p:cxnSp>
        <p:nvCxnSpPr>
          <p:cNvPr id="299" name="Google Shape;299;p26"/>
          <p:cNvCxnSpPr/>
          <p:nvPr/>
        </p:nvCxnSpPr>
        <p:spPr>
          <a:xfrm>
            <a:off x="4119880" y="4455160"/>
            <a:ext cx="2425700" cy="0"/>
          </a:xfrm>
          <a:prstGeom prst="straightConnector1">
            <a:avLst/>
          </a:prstGeom>
          <a:noFill/>
          <a:ln cap="flat" cmpd="sng" w="12700">
            <a:solidFill>
              <a:srgbClr val="262626"/>
            </a:solidFill>
            <a:prstDash val="dot"/>
            <a:miter lim="800000"/>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500"/>
                                        <p:tgtEl>
                                          <p:spTgt spid="2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
                                            <p:txEl>
                                              <p:pRg end="0" st="0"/>
                                            </p:txEl>
                                          </p:spTgt>
                                        </p:tgtEl>
                                        <p:attrNameLst>
                                          <p:attrName>style.visibility</p:attrName>
                                        </p:attrNameLst>
                                      </p:cBhvr>
                                      <p:to>
                                        <p:strVal val="visible"/>
                                      </p:to>
                                    </p:set>
                                    <p:animEffect filter="fade" transition="in">
                                      <p:cBhvr>
                                        <p:cTn dur="500"/>
                                        <p:tgtEl>
                                          <p:spTgt spid="2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500"/>
                                        <p:tgtEl>
                                          <p:spTgt spid="2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500"/>
                                        <p:tgtEl>
                                          <p:spTgt spid="2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500"/>
                                        <p:tgtEl>
                                          <p:spTgt spid="2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500"/>
                                        <p:tgtEl>
                                          <p:spTgt spid="2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7"/>
          <p:cNvSpPr txBox="1"/>
          <p:nvPr/>
        </p:nvSpPr>
        <p:spPr>
          <a:xfrm>
            <a:off x="0" y="-1"/>
            <a:ext cx="3600450" cy="3683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Skill development: You do</a:t>
            </a:r>
            <a:endParaRPr b="0" i="0" sz="1400" u="none" cap="none" strike="noStrike">
              <a:solidFill>
                <a:srgbClr val="000000"/>
              </a:solidFill>
              <a:latin typeface="Arial"/>
              <a:ea typeface="Arial"/>
              <a:cs typeface="Arial"/>
              <a:sym typeface="Arial"/>
            </a:endParaRPr>
          </a:p>
        </p:txBody>
      </p:sp>
      <p:sp>
        <p:nvSpPr>
          <p:cNvPr id="305" name="Google Shape;305;p27"/>
          <p:cNvSpPr/>
          <p:nvPr/>
        </p:nvSpPr>
        <p:spPr>
          <a:xfrm>
            <a:off x="105304" y="563795"/>
            <a:ext cx="6538092" cy="1015663"/>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Write the process students have to follow to complete the task here (numbered and step-by-step)</a:t>
            </a:r>
            <a:endParaRPr b="0" i="0" sz="1400" u="none" cap="none" strike="noStrike">
              <a:solidFill>
                <a:srgbClr val="000000"/>
              </a:solidFill>
              <a:latin typeface="Arial"/>
              <a:ea typeface="Arial"/>
              <a:cs typeface="Arial"/>
              <a:sym typeface="Arial"/>
            </a:endParaRPr>
          </a:p>
        </p:txBody>
      </p:sp>
      <p:pic>
        <p:nvPicPr>
          <p:cNvPr descr="Icon&#10;&#10;Description automatically generated" id="306" name="Google Shape;306;p27">
            <a:hlinkClick action="ppaction://hlinksldjump" r:id="rId3"/>
          </p:cNvPr>
          <p:cNvPicPr preferRelativeResize="0"/>
          <p:nvPr/>
        </p:nvPicPr>
        <p:blipFill rotWithShape="1">
          <a:blip r:embed="rId4">
            <a:alphaModFix/>
          </a:blip>
          <a:srcRect b="0" l="0" r="0" t="0"/>
          <a:stretch/>
        </p:blipFill>
        <p:spPr>
          <a:xfrm>
            <a:off x="10860629" y="96450"/>
            <a:ext cx="674078" cy="674078"/>
          </a:xfrm>
          <a:prstGeom prst="rect">
            <a:avLst/>
          </a:prstGeom>
          <a:noFill/>
          <a:ln>
            <a:noFill/>
          </a:ln>
        </p:spPr>
      </p:pic>
      <p:sp>
        <p:nvSpPr>
          <p:cNvPr id="307" name="Google Shape;307;p27"/>
          <p:cNvSpPr/>
          <p:nvPr/>
        </p:nvSpPr>
        <p:spPr>
          <a:xfrm>
            <a:off x="105410" y="2226310"/>
            <a:ext cx="10754995" cy="614045"/>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AU" sz="2000" u="none" cap="none" strike="noStrike">
                <a:solidFill>
                  <a:schemeClr val="dk1"/>
                </a:solidFill>
                <a:latin typeface="Century Gothic"/>
                <a:ea typeface="Century Gothic"/>
                <a:cs typeface="Century Gothic"/>
                <a:sym typeface="Century Gothic"/>
              </a:rPr>
              <a:t>Complete these in your workbook:</a:t>
            </a:r>
            <a:br>
              <a:rPr b="0" i="0" lang="en-AU" sz="2000" u="none" cap="none" strike="noStrike">
                <a:solidFill>
                  <a:schemeClr val="dk1"/>
                </a:solidFill>
                <a:latin typeface="Century Gothic"/>
                <a:ea typeface="Century Gothic"/>
                <a:cs typeface="Century Gothic"/>
                <a:sym typeface="Century Gothic"/>
              </a:rPr>
            </a:br>
            <a:r>
              <a:rPr b="0" i="0" lang="en-AU" sz="1400" u="none" cap="none" strike="noStrike">
                <a:solidFill>
                  <a:schemeClr val="dk1"/>
                </a:solidFill>
                <a:latin typeface="Century Gothic"/>
                <a:ea typeface="Century Gothic"/>
                <a:cs typeface="Century Gothic"/>
                <a:sym typeface="Century Gothic"/>
              </a:rPr>
              <a:t>(alternatively, all of the fragments are available to print as a worksheet)</a:t>
            </a:r>
            <a:endParaRPr b="0" i="0" sz="1400" u="none" cap="none" strike="noStrike">
              <a:solidFill>
                <a:schemeClr val="dk1"/>
              </a:solidFill>
              <a:latin typeface="Century Gothic"/>
              <a:ea typeface="Century Gothic"/>
              <a:cs typeface="Century Gothic"/>
              <a:sym typeface="Century Gothic"/>
            </a:endParaRPr>
          </a:p>
        </p:txBody>
      </p:sp>
      <p:sp>
        <p:nvSpPr>
          <p:cNvPr id="308" name="Google Shape;308;p27"/>
          <p:cNvSpPr/>
          <p:nvPr/>
        </p:nvSpPr>
        <p:spPr>
          <a:xfrm>
            <a:off x="105410" y="563880"/>
            <a:ext cx="10755000" cy="1322100"/>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Read each fragment carefully.</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Identify the information that is missing and write either “</a:t>
            </a:r>
            <a:r>
              <a:rPr b="1" i="0" lang="en-AU" sz="2000" u="none" cap="none" strike="noStrike">
                <a:solidFill>
                  <a:schemeClr val="dk1"/>
                </a:solidFill>
                <a:latin typeface="Century Gothic"/>
                <a:ea typeface="Century Gothic"/>
                <a:cs typeface="Century Gothic"/>
                <a:sym typeface="Century Gothic"/>
              </a:rPr>
              <a:t>who</a:t>
            </a:r>
            <a:r>
              <a:rPr b="0" i="0" lang="en-AU" sz="2000" u="none" cap="none" strike="noStrike">
                <a:solidFill>
                  <a:schemeClr val="dk1"/>
                </a:solidFill>
                <a:latin typeface="Century Gothic"/>
                <a:ea typeface="Century Gothic"/>
                <a:cs typeface="Century Gothic"/>
                <a:sym typeface="Century Gothic"/>
              </a:rPr>
              <a:t>” or “</a:t>
            </a:r>
            <a:r>
              <a:rPr b="1" i="0" lang="en-AU" sz="2000" u="none"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next to it.</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Rewrite the sentence by adding in the missing information.</a:t>
            </a:r>
            <a:endParaRPr b="0" i="0" sz="2000" u="none" cap="none" strike="noStrike">
              <a:solidFill>
                <a:schemeClr val="dk1"/>
              </a:solidFill>
              <a:latin typeface="Century Gothic"/>
              <a:ea typeface="Century Gothic"/>
              <a:cs typeface="Century Gothic"/>
              <a:sym typeface="Century Gothic"/>
            </a:endParaRPr>
          </a:p>
        </p:txBody>
      </p:sp>
      <p:sp>
        <p:nvSpPr>
          <p:cNvPr id="309" name="Google Shape;309;p27"/>
          <p:cNvSpPr txBox="1"/>
          <p:nvPr/>
        </p:nvSpPr>
        <p:spPr>
          <a:xfrm>
            <a:off x="279876" y="2966650"/>
            <a:ext cx="11441448" cy="2306955"/>
          </a:xfrm>
          <a:prstGeom prst="rect">
            <a:avLst/>
          </a:prstGeom>
          <a:noFill/>
          <a:ln>
            <a:noFill/>
          </a:ln>
        </p:spPr>
        <p:txBody>
          <a:bodyPr anchorCtr="0" anchor="t" bIns="45700" lIns="91425" spcFirstLastPara="1" rIns="91425" wrap="square" tIns="45700">
            <a:spAutoFit/>
          </a:bodyPr>
          <a:lstStyle/>
          <a:p>
            <a:pPr indent="-514350" lvl="0" marL="514350" marR="0" rtl="0" algn="l">
              <a:lnSpc>
                <a:spcPct val="150000"/>
              </a:lnSpc>
              <a:spcBef>
                <a:spcPts val="0"/>
              </a:spcBef>
              <a:spcAft>
                <a:spcPts val="0"/>
              </a:spcAft>
              <a:buClr>
                <a:schemeClr val="dk1"/>
              </a:buClr>
              <a:buSzPts val="3200"/>
              <a:buFont typeface="Century Gothic"/>
              <a:buAutoNum type="arabicPeriod"/>
            </a:pPr>
            <a:r>
              <a:rPr b="0" i="0" lang="en-AU" sz="3200" u="none" cap="none" strike="noStrike">
                <a:solidFill>
                  <a:schemeClr val="dk1"/>
                </a:solidFill>
                <a:latin typeface="Century Gothic"/>
                <a:ea typeface="Century Gothic"/>
                <a:cs typeface="Century Gothic"/>
                <a:sym typeface="Century Gothic"/>
              </a:rPr>
              <a:t>Molly and her dog went</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3200"/>
              <a:buFont typeface="Century Gothic"/>
              <a:buAutoNum type="arabicPeriod"/>
            </a:pPr>
            <a:r>
              <a:rPr b="0" i="0" lang="en-AU" sz="3200" u="none" cap="none" strike="noStrike">
                <a:solidFill>
                  <a:schemeClr val="dk1"/>
                </a:solidFill>
                <a:latin typeface="Century Gothic"/>
                <a:ea typeface="Century Gothic"/>
                <a:cs typeface="Century Gothic"/>
                <a:sym typeface="Century Gothic"/>
              </a:rPr>
              <a:t>played on the slide</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3200"/>
              <a:buFont typeface="Century Gothic"/>
              <a:buAutoNum type="arabicPeriod"/>
            </a:pPr>
            <a:r>
              <a:rPr b="0" i="0" lang="en-AU" sz="3200" u="none" cap="none" strike="noStrike">
                <a:solidFill>
                  <a:schemeClr val="dk1"/>
                </a:solidFill>
                <a:latin typeface="Century Gothic"/>
                <a:ea typeface="Century Gothic"/>
                <a:cs typeface="Century Gothic"/>
                <a:sym typeface="Century Gothic"/>
              </a:rPr>
              <a:t>quickly flew away</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8"/>
          <p:cNvSpPr txBox="1"/>
          <p:nvPr/>
        </p:nvSpPr>
        <p:spPr>
          <a:xfrm>
            <a:off x="0" y="-1"/>
            <a:ext cx="3600450" cy="3683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Skill development: You do</a:t>
            </a:r>
            <a:endParaRPr b="0" i="0" sz="1400" u="none" cap="none" strike="noStrike">
              <a:solidFill>
                <a:srgbClr val="000000"/>
              </a:solidFill>
              <a:latin typeface="Arial"/>
              <a:ea typeface="Arial"/>
              <a:cs typeface="Arial"/>
              <a:sym typeface="Arial"/>
            </a:endParaRPr>
          </a:p>
        </p:txBody>
      </p:sp>
      <p:sp>
        <p:nvSpPr>
          <p:cNvPr id="315" name="Google Shape;315;p28"/>
          <p:cNvSpPr/>
          <p:nvPr/>
        </p:nvSpPr>
        <p:spPr>
          <a:xfrm>
            <a:off x="105304" y="563795"/>
            <a:ext cx="6538092" cy="1015663"/>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Write the process students have to follow to complete the task here (numbered and step-by-step)</a:t>
            </a:r>
            <a:endParaRPr b="0" i="0" sz="1400" u="none" cap="none" strike="noStrike">
              <a:solidFill>
                <a:srgbClr val="000000"/>
              </a:solidFill>
              <a:latin typeface="Arial"/>
              <a:ea typeface="Arial"/>
              <a:cs typeface="Arial"/>
              <a:sym typeface="Arial"/>
            </a:endParaRPr>
          </a:p>
        </p:txBody>
      </p:sp>
      <p:pic>
        <p:nvPicPr>
          <p:cNvPr descr="Icon&#10;&#10;Description automatically generated" id="316" name="Google Shape;316;p28">
            <a:hlinkClick action="ppaction://hlinksldjump" r:id="rId3"/>
          </p:cNvPr>
          <p:cNvPicPr preferRelativeResize="0"/>
          <p:nvPr/>
        </p:nvPicPr>
        <p:blipFill rotWithShape="1">
          <a:blip r:embed="rId4">
            <a:alphaModFix/>
          </a:blip>
          <a:srcRect b="0" l="0" r="0" t="0"/>
          <a:stretch/>
        </p:blipFill>
        <p:spPr>
          <a:xfrm>
            <a:off x="10860629" y="96450"/>
            <a:ext cx="674078" cy="674078"/>
          </a:xfrm>
          <a:prstGeom prst="rect">
            <a:avLst/>
          </a:prstGeom>
          <a:noFill/>
          <a:ln>
            <a:noFill/>
          </a:ln>
        </p:spPr>
      </p:pic>
      <p:sp>
        <p:nvSpPr>
          <p:cNvPr id="317" name="Google Shape;317;p28"/>
          <p:cNvSpPr/>
          <p:nvPr/>
        </p:nvSpPr>
        <p:spPr>
          <a:xfrm>
            <a:off x="105410" y="2226310"/>
            <a:ext cx="10828020" cy="614045"/>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AU" sz="2000" u="none" cap="none" strike="noStrike">
                <a:solidFill>
                  <a:schemeClr val="dk1"/>
                </a:solidFill>
                <a:latin typeface="Century Gothic"/>
                <a:ea typeface="Century Gothic"/>
                <a:cs typeface="Century Gothic"/>
                <a:sym typeface="Century Gothic"/>
              </a:rPr>
              <a:t>Complete these in your workbook</a:t>
            </a:r>
            <a:br>
              <a:rPr b="0" i="0" lang="en-AU" sz="2000" u="none" cap="none" strike="noStrike">
                <a:solidFill>
                  <a:schemeClr val="dk1"/>
                </a:solidFill>
                <a:latin typeface="Century Gothic"/>
                <a:ea typeface="Century Gothic"/>
                <a:cs typeface="Century Gothic"/>
                <a:sym typeface="Century Gothic"/>
              </a:rPr>
            </a:br>
            <a:r>
              <a:rPr b="0" i="0" lang="en-AU" sz="1400" u="none" cap="none" strike="noStrike">
                <a:solidFill>
                  <a:schemeClr val="dk1"/>
                </a:solidFill>
                <a:latin typeface="Century Gothic"/>
                <a:ea typeface="Century Gothic"/>
                <a:cs typeface="Century Gothic"/>
                <a:sym typeface="Century Gothic"/>
              </a:rPr>
              <a:t>(alternatively, all of the fragments are available to print as a worksheet)</a:t>
            </a:r>
            <a:endParaRPr b="0" i="0" sz="1400" u="none" cap="none" strike="noStrike">
              <a:solidFill>
                <a:srgbClr val="000000"/>
              </a:solidFill>
              <a:latin typeface="Arial"/>
              <a:ea typeface="Arial"/>
              <a:cs typeface="Arial"/>
              <a:sym typeface="Arial"/>
            </a:endParaRPr>
          </a:p>
        </p:txBody>
      </p:sp>
      <p:sp>
        <p:nvSpPr>
          <p:cNvPr id="318" name="Google Shape;318;p28"/>
          <p:cNvSpPr/>
          <p:nvPr/>
        </p:nvSpPr>
        <p:spPr>
          <a:xfrm>
            <a:off x="105410" y="563880"/>
            <a:ext cx="10754995" cy="1322070"/>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Read each fragment carefully.</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Identify the information that is missing and write either “</a:t>
            </a:r>
            <a:r>
              <a:rPr b="1" i="0" lang="en-AU" sz="2000" u="none" cap="none" strike="noStrike">
                <a:solidFill>
                  <a:schemeClr val="dk1"/>
                </a:solidFill>
                <a:latin typeface="Century Gothic"/>
                <a:ea typeface="Century Gothic"/>
                <a:cs typeface="Century Gothic"/>
                <a:sym typeface="Century Gothic"/>
              </a:rPr>
              <a:t>who</a:t>
            </a:r>
            <a:r>
              <a:rPr b="0" i="0" lang="en-AU" sz="2000" u="none" cap="none" strike="noStrike">
                <a:solidFill>
                  <a:schemeClr val="dk1"/>
                </a:solidFill>
                <a:latin typeface="Century Gothic"/>
                <a:ea typeface="Century Gothic"/>
                <a:cs typeface="Century Gothic"/>
                <a:sym typeface="Century Gothic"/>
              </a:rPr>
              <a:t>” or “</a:t>
            </a:r>
            <a:r>
              <a:rPr b="1" i="0" lang="en-AU" sz="2000" u="none"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next to it.</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Rewrite the sentence by adding in the missing information.</a:t>
            </a:r>
            <a:endParaRPr b="0" i="0" sz="2000" u="none" cap="none" strike="noStrike">
              <a:solidFill>
                <a:schemeClr val="dk1"/>
              </a:solidFill>
              <a:latin typeface="Century Gothic"/>
              <a:ea typeface="Century Gothic"/>
              <a:cs typeface="Century Gothic"/>
              <a:sym typeface="Century Gothic"/>
            </a:endParaRPr>
          </a:p>
        </p:txBody>
      </p:sp>
      <p:sp>
        <p:nvSpPr>
          <p:cNvPr id="319" name="Google Shape;319;p28"/>
          <p:cNvSpPr txBox="1"/>
          <p:nvPr/>
        </p:nvSpPr>
        <p:spPr>
          <a:xfrm>
            <a:off x="279876" y="2966650"/>
            <a:ext cx="11441400" cy="3540300"/>
          </a:xfrm>
          <a:prstGeom prst="rect">
            <a:avLst/>
          </a:prstGeom>
          <a:noFill/>
          <a:ln>
            <a:noFill/>
          </a:ln>
        </p:spPr>
        <p:txBody>
          <a:bodyPr anchorCtr="0" anchor="t" bIns="45700" lIns="91425" spcFirstLastPara="1" rIns="91425" wrap="square" tIns="45700">
            <a:spAutoFit/>
          </a:bodyPr>
          <a:lstStyle/>
          <a:p>
            <a:pPr indent="-514350" lvl="0" marL="514350" marR="0" rtl="0" algn="l">
              <a:lnSpc>
                <a:spcPct val="150000"/>
              </a:lnSpc>
              <a:spcBef>
                <a:spcPts val="0"/>
              </a:spcBef>
              <a:spcAft>
                <a:spcPts val="0"/>
              </a:spcAft>
              <a:buClr>
                <a:schemeClr val="dk1"/>
              </a:buClr>
              <a:buSzPts val="3200"/>
              <a:buFont typeface="Century Gothic"/>
              <a:buAutoNum type="arabicPeriod"/>
            </a:pPr>
            <a:r>
              <a:rPr lang="en-AU" sz="3200">
                <a:solidFill>
                  <a:schemeClr val="dk1"/>
                </a:solidFill>
                <a:latin typeface="Century Gothic"/>
                <a:ea typeface="Century Gothic"/>
                <a:cs typeface="Century Gothic"/>
                <a:sym typeface="Century Gothic"/>
              </a:rPr>
              <a:t>we have rules</a:t>
            </a:r>
            <a:endParaRPr sz="3200">
              <a:solidFill>
                <a:schemeClr val="dk1"/>
              </a:solidFill>
              <a:latin typeface="Century Gothic"/>
              <a:ea typeface="Century Gothic"/>
              <a:cs typeface="Century Gothic"/>
              <a:sym typeface="Century Gothic"/>
            </a:endParaRPr>
          </a:p>
          <a:p>
            <a:pPr indent="-514350" lvl="0" marL="514350" marR="0" rtl="0" algn="l">
              <a:lnSpc>
                <a:spcPct val="150000"/>
              </a:lnSpc>
              <a:spcBef>
                <a:spcPts val="0"/>
              </a:spcBef>
              <a:spcAft>
                <a:spcPts val="0"/>
              </a:spcAft>
              <a:buClr>
                <a:schemeClr val="dk1"/>
              </a:buClr>
              <a:buSzPts val="3200"/>
              <a:buFont typeface="Century Gothic"/>
              <a:buAutoNum type="arabicPeriod"/>
            </a:pPr>
            <a:r>
              <a:rPr lang="en-AU" sz="3200">
                <a:solidFill>
                  <a:schemeClr val="dk1"/>
                </a:solidFill>
                <a:latin typeface="Century Gothic"/>
                <a:ea typeface="Century Gothic"/>
                <a:cs typeface="Century Gothic"/>
                <a:sym typeface="Century Gothic"/>
              </a:rPr>
              <a:t>a school is</a:t>
            </a:r>
            <a:endParaRPr sz="3200">
              <a:solidFill>
                <a:schemeClr val="dk1"/>
              </a:solidFill>
              <a:latin typeface="Century Gothic"/>
              <a:ea typeface="Century Gothic"/>
              <a:cs typeface="Century Gothic"/>
              <a:sym typeface="Century Gothic"/>
            </a:endParaRPr>
          </a:p>
          <a:p>
            <a:pPr indent="-514350" lvl="0" marL="514350" marR="0" rtl="0" algn="l">
              <a:lnSpc>
                <a:spcPct val="150000"/>
              </a:lnSpc>
              <a:spcBef>
                <a:spcPts val="0"/>
              </a:spcBef>
              <a:spcAft>
                <a:spcPts val="0"/>
              </a:spcAft>
              <a:buClr>
                <a:schemeClr val="dk1"/>
              </a:buClr>
              <a:buSzPts val="3200"/>
              <a:buFont typeface="Century Gothic"/>
              <a:buAutoNum type="arabicPeriod"/>
            </a:pPr>
            <a:r>
              <a:rPr lang="en-AU" sz="3200">
                <a:solidFill>
                  <a:schemeClr val="dk1"/>
                </a:solidFill>
                <a:latin typeface="Century Gothic"/>
                <a:ea typeface="Century Gothic"/>
                <a:cs typeface="Century Gothic"/>
                <a:sym typeface="Century Gothic"/>
              </a:rPr>
              <a:t>good rules </a:t>
            </a:r>
            <a:endParaRPr sz="3200">
              <a:solidFill>
                <a:schemeClr val="dk1"/>
              </a:solidFill>
              <a:latin typeface="Century Gothic"/>
              <a:ea typeface="Century Gothic"/>
              <a:cs typeface="Century Gothic"/>
              <a:sym typeface="Century Gothic"/>
            </a:endParaRPr>
          </a:p>
          <a:p>
            <a:pPr indent="-514350" lvl="0" marL="514350" marR="0" rtl="0" algn="l">
              <a:lnSpc>
                <a:spcPct val="150000"/>
              </a:lnSpc>
              <a:spcBef>
                <a:spcPts val="0"/>
              </a:spcBef>
              <a:spcAft>
                <a:spcPts val="0"/>
              </a:spcAft>
              <a:buClr>
                <a:schemeClr val="dk1"/>
              </a:buClr>
              <a:buSzPts val="3200"/>
              <a:buFont typeface="Century Gothic"/>
              <a:buAutoNum type="arabicPeriod"/>
            </a:pPr>
            <a:r>
              <a:rPr lang="en-AU" sz="3200">
                <a:solidFill>
                  <a:schemeClr val="dk1"/>
                </a:solidFill>
                <a:latin typeface="Century Gothic"/>
                <a:ea typeface="Century Gothic"/>
                <a:cs typeface="Century Gothic"/>
                <a:sym typeface="Century Gothic"/>
              </a:rPr>
              <a:t>rules help </a:t>
            </a:r>
            <a:endParaRPr sz="3200">
              <a:solidFill>
                <a:schemeClr val="dk1"/>
              </a:solidFill>
              <a:latin typeface="Century Gothic"/>
              <a:ea typeface="Century Gothic"/>
              <a:cs typeface="Century Gothic"/>
              <a:sym typeface="Century Gothic"/>
            </a:endParaRPr>
          </a:p>
          <a:p>
            <a:pPr indent="-514350" lvl="0" marL="514350" marR="0" rtl="0" algn="l">
              <a:lnSpc>
                <a:spcPct val="150000"/>
              </a:lnSpc>
              <a:spcBef>
                <a:spcPts val="0"/>
              </a:spcBef>
              <a:spcAft>
                <a:spcPts val="0"/>
              </a:spcAft>
              <a:buClr>
                <a:schemeClr val="dk1"/>
              </a:buClr>
              <a:buSzPts val="3200"/>
              <a:buFont typeface="Century Gothic"/>
              <a:buAutoNum type="arabicPeriod"/>
            </a:pPr>
            <a:r>
              <a:rPr lang="en-AU" sz="3200">
                <a:solidFill>
                  <a:schemeClr val="dk1"/>
                </a:solidFill>
                <a:latin typeface="Century Gothic"/>
                <a:ea typeface="Century Gothic"/>
                <a:cs typeface="Century Gothic"/>
                <a:sym typeface="Century Gothic"/>
              </a:rPr>
              <a:t>have the right to learn</a:t>
            </a:r>
            <a:endParaRPr sz="32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9"/>
          <p:cNvSpPr txBox="1"/>
          <p:nvPr/>
        </p:nvSpPr>
        <p:spPr>
          <a:xfrm>
            <a:off x="0" y="-1"/>
            <a:ext cx="3600450" cy="3683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Skill development: You do</a:t>
            </a:r>
            <a:endParaRPr b="0" i="0" sz="1400" u="none" cap="none" strike="noStrike">
              <a:solidFill>
                <a:srgbClr val="000000"/>
              </a:solidFill>
              <a:latin typeface="Arial"/>
              <a:ea typeface="Arial"/>
              <a:cs typeface="Arial"/>
              <a:sym typeface="Arial"/>
            </a:endParaRPr>
          </a:p>
        </p:txBody>
      </p:sp>
      <p:sp>
        <p:nvSpPr>
          <p:cNvPr id="325" name="Google Shape;325;p29"/>
          <p:cNvSpPr/>
          <p:nvPr/>
        </p:nvSpPr>
        <p:spPr>
          <a:xfrm>
            <a:off x="105304" y="563795"/>
            <a:ext cx="6538092" cy="1015663"/>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Write the process students have to follow to complete the task here (numbered and step-by-step)</a:t>
            </a:r>
            <a:endParaRPr b="0" i="0" sz="1400" u="none" cap="none" strike="noStrike">
              <a:solidFill>
                <a:srgbClr val="000000"/>
              </a:solidFill>
              <a:latin typeface="Arial"/>
              <a:ea typeface="Arial"/>
              <a:cs typeface="Arial"/>
              <a:sym typeface="Arial"/>
            </a:endParaRPr>
          </a:p>
        </p:txBody>
      </p:sp>
      <p:pic>
        <p:nvPicPr>
          <p:cNvPr descr="Icon&#10;&#10;Description automatically generated" id="326" name="Google Shape;326;p29">
            <a:hlinkClick action="ppaction://hlinksldjump" r:id="rId3"/>
          </p:cNvPr>
          <p:cNvPicPr preferRelativeResize="0"/>
          <p:nvPr/>
        </p:nvPicPr>
        <p:blipFill rotWithShape="1">
          <a:blip r:embed="rId4">
            <a:alphaModFix/>
          </a:blip>
          <a:srcRect b="0" l="0" r="0" t="0"/>
          <a:stretch/>
        </p:blipFill>
        <p:spPr>
          <a:xfrm>
            <a:off x="10860629" y="96450"/>
            <a:ext cx="674078" cy="674078"/>
          </a:xfrm>
          <a:prstGeom prst="rect">
            <a:avLst/>
          </a:prstGeom>
          <a:noFill/>
          <a:ln>
            <a:noFill/>
          </a:ln>
        </p:spPr>
      </p:pic>
      <p:sp>
        <p:nvSpPr>
          <p:cNvPr id="327" name="Google Shape;327;p29"/>
          <p:cNvSpPr/>
          <p:nvPr/>
        </p:nvSpPr>
        <p:spPr>
          <a:xfrm>
            <a:off x="105410" y="2226310"/>
            <a:ext cx="10828020" cy="614045"/>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AU" sz="2000" u="none" cap="none" strike="noStrike">
                <a:solidFill>
                  <a:schemeClr val="dk1"/>
                </a:solidFill>
                <a:latin typeface="Century Gothic"/>
                <a:ea typeface="Century Gothic"/>
                <a:cs typeface="Century Gothic"/>
                <a:sym typeface="Century Gothic"/>
              </a:rPr>
              <a:t>Complete these in your workbook</a:t>
            </a:r>
            <a:br>
              <a:rPr b="0" i="0" lang="en-AU" sz="2000" u="none" cap="none" strike="noStrike">
                <a:solidFill>
                  <a:schemeClr val="dk1"/>
                </a:solidFill>
                <a:latin typeface="Century Gothic"/>
                <a:ea typeface="Century Gothic"/>
                <a:cs typeface="Century Gothic"/>
                <a:sym typeface="Century Gothic"/>
              </a:rPr>
            </a:br>
            <a:r>
              <a:rPr b="0" i="0" lang="en-AU" sz="1400" u="none" cap="none" strike="noStrike">
                <a:solidFill>
                  <a:schemeClr val="dk1"/>
                </a:solidFill>
                <a:latin typeface="Century Gothic"/>
                <a:ea typeface="Century Gothic"/>
                <a:cs typeface="Century Gothic"/>
                <a:sym typeface="Century Gothic"/>
              </a:rPr>
              <a:t>(alternatively, all of the fragments are available to print as a worksheet)</a:t>
            </a:r>
            <a:endParaRPr b="0" i="0" sz="1400" u="none" cap="none" strike="noStrike">
              <a:solidFill>
                <a:srgbClr val="000000"/>
              </a:solidFill>
              <a:latin typeface="Arial"/>
              <a:ea typeface="Arial"/>
              <a:cs typeface="Arial"/>
              <a:sym typeface="Arial"/>
            </a:endParaRPr>
          </a:p>
        </p:txBody>
      </p:sp>
      <p:sp>
        <p:nvSpPr>
          <p:cNvPr id="328" name="Google Shape;328;p29"/>
          <p:cNvSpPr/>
          <p:nvPr/>
        </p:nvSpPr>
        <p:spPr>
          <a:xfrm>
            <a:off x="105410" y="563880"/>
            <a:ext cx="10754995" cy="1322070"/>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Read each fragment carefully.</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Identify the information that is missing and write either “</a:t>
            </a:r>
            <a:r>
              <a:rPr b="1" i="0" lang="en-AU" sz="2000" u="none" cap="none" strike="noStrike">
                <a:solidFill>
                  <a:schemeClr val="dk1"/>
                </a:solidFill>
                <a:latin typeface="Century Gothic"/>
                <a:ea typeface="Century Gothic"/>
                <a:cs typeface="Century Gothic"/>
                <a:sym typeface="Century Gothic"/>
              </a:rPr>
              <a:t>who</a:t>
            </a:r>
            <a:r>
              <a:rPr b="0" i="0" lang="en-AU" sz="2000" u="none" cap="none" strike="noStrike">
                <a:solidFill>
                  <a:schemeClr val="dk1"/>
                </a:solidFill>
                <a:latin typeface="Century Gothic"/>
                <a:ea typeface="Century Gothic"/>
                <a:cs typeface="Century Gothic"/>
                <a:sym typeface="Century Gothic"/>
              </a:rPr>
              <a:t>” or “</a:t>
            </a:r>
            <a:r>
              <a:rPr b="1" i="0" lang="en-AU" sz="2000" u="none"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next to it.</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Rewrite the sentence by adding in the missing information.</a:t>
            </a:r>
            <a:endParaRPr b="0" i="0" sz="2000" u="none" cap="none" strike="noStrike">
              <a:solidFill>
                <a:schemeClr val="dk1"/>
              </a:solidFill>
              <a:latin typeface="Century Gothic"/>
              <a:ea typeface="Century Gothic"/>
              <a:cs typeface="Century Gothic"/>
              <a:sym typeface="Century Gothic"/>
            </a:endParaRPr>
          </a:p>
        </p:txBody>
      </p:sp>
      <p:sp>
        <p:nvSpPr>
          <p:cNvPr id="329" name="Google Shape;329;p29"/>
          <p:cNvSpPr txBox="1"/>
          <p:nvPr/>
        </p:nvSpPr>
        <p:spPr>
          <a:xfrm>
            <a:off x="279876" y="2966650"/>
            <a:ext cx="11441448" cy="2306955"/>
          </a:xfrm>
          <a:prstGeom prst="rect">
            <a:avLst/>
          </a:prstGeom>
          <a:noFill/>
          <a:ln>
            <a:noFill/>
          </a:ln>
        </p:spPr>
        <p:txBody>
          <a:bodyPr anchorCtr="0" anchor="t" bIns="45700" lIns="91425" spcFirstLastPara="1" rIns="91425" wrap="square" tIns="45700">
            <a:spAutoFit/>
          </a:bodyPr>
          <a:lstStyle/>
          <a:p>
            <a:pPr indent="-514350" lvl="0" marL="514350" marR="0" rtl="0" algn="l">
              <a:lnSpc>
                <a:spcPct val="150000"/>
              </a:lnSpc>
              <a:spcBef>
                <a:spcPts val="0"/>
              </a:spcBef>
              <a:spcAft>
                <a:spcPts val="0"/>
              </a:spcAft>
              <a:buClr>
                <a:schemeClr val="dk1"/>
              </a:buClr>
              <a:buSzPts val="3200"/>
              <a:buFont typeface="Century Gothic"/>
              <a:buAutoNum type="arabicPeriod"/>
            </a:pPr>
            <a:r>
              <a:rPr b="0" i="0" lang="en-AU" sz="3200" u="none" cap="none" strike="noStrike">
                <a:solidFill>
                  <a:schemeClr val="dk1"/>
                </a:solidFill>
                <a:latin typeface="Century Gothic"/>
                <a:ea typeface="Century Gothic"/>
                <a:cs typeface="Century Gothic"/>
                <a:sym typeface="Century Gothic"/>
              </a:rPr>
              <a:t>rode his blue scooter</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3200"/>
              <a:buFont typeface="Century Gothic"/>
              <a:buAutoNum type="arabicPeriod"/>
            </a:pPr>
            <a:r>
              <a:rPr b="0" i="0" lang="en-AU" sz="3200" u="none" cap="none" strike="noStrike">
                <a:solidFill>
                  <a:schemeClr val="dk1"/>
                </a:solidFill>
                <a:latin typeface="Century Gothic"/>
                <a:ea typeface="Century Gothic"/>
                <a:cs typeface="Century Gothic"/>
                <a:sym typeface="Century Gothic"/>
              </a:rPr>
              <a:t>the little girl is</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3200"/>
              <a:buFont typeface="Century Gothic"/>
              <a:buAutoNum type="arabicPeriod"/>
            </a:pPr>
            <a:r>
              <a:rPr b="0" i="0" lang="en-AU" sz="3200" u="none" cap="none" strike="noStrike">
                <a:solidFill>
                  <a:schemeClr val="dk1"/>
                </a:solidFill>
                <a:latin typeface="Century Gothic"/>
                <a:ea typeface="Century Gothic"/>
                <a:cs typeface="Century Gothic"/>
                <a:sym typeface="Century Gothic"/>
              </a:rPr>
              <a:t>the two geese were</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0"/>
          <p:cNvSpPr txBox="1"/>
          <p:nvPr>
            <p:ph type="title"/>
          </p:nvPr>
        </p:nvSpPr>
        <p:spPr>
          <a:xfrm rot="-5400000">
            <a:off x="-1626235" y="3197225"/>
            <a:ext cx="5298440" cy="46291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entury Gothic"/>
              <a:buNone/>
            </a:pPr>
            <a:r>
              <a:rPr b="1" lang="en-AU" sz="2400"/>
              <a:t>Converting Fragments into Sentences</a:t>
            </a:r>
            <a:endParaRPr/>
          </a:p>
        </p:txBody>
      </p:sp>
      <p:sp>
        <p:nvSpPr>
          <p:cNvPr id="335" name="Google Shape;335;p30"/>
          <p:cNvSpPr txBox="1"/>
          <p:nvPr>
            <p:ph idx="1" type="body"/>
          </p:nvPr>
        </p:nvSpPr>
        <p:spPr>
          <a:xfrm rot="-5400000">
            <a:off x="3364865" y="-1445260"/>
            <a:ext cx="5982970" cy="9697085"/>
          </a:xfrm>
          <a:prstGeom prst="rect">
            <a:avLst/>
          </a:prstGeom>
          <a:noFill/>
          <a:ln>
            <a:noFill/>
          </a:ln>
        </p:spPr>
        <p:txBody>
          <a:bodyPr anchorCtr="0" anchor="t" bIns="45700" lIns="91425" spcFirstLastPara="1" rIns="91425" wrap="square" tIns="45700">
            <a:noAutofit/>
          </a:bodyPr>
          <a:lstStyle/>
          <a:p>
            <a:pPr indent="-514350" lvl="0" marL="514350" rtl="0" algn="l">
              <a:lnSpc>
                <a:spcPct val="150000"/>
              </a:lnSpc>
              <a:spcBef>
                <a:spcPts val="0"/>
              </a:spcBef>
              <a:spcAft>
                <a:spcPts val="0"/>
              </a:spcAft>
              <a:buClr>
                <a:schemeClr val="dk1"/>
              </a:buClr>
              <a:buSzPts val="1800"/>
              <a:buAutoNum type="arabicPeriod"/>
            </a:pPr>
            <a:r>
              <a:rPr lang="en-AU" sz="1800"/>
              <a:t>m</a:t>
            </a:r>
            <a:r>
              <a:rPr lang="en-AU" sz="1800"/>
              <a:t>olly and her dog went	       ..................................</a:t>
            </a:r>
            <a:endParaRPr/>
          </a:p>
          <a:p>
            <a:pPr indent="0" lvl="0" marL="0" rtl="0" algn="l">
              <a:lnSpc>
                <a:spcPct val="150000"/>
              </a:lnSpc>
              <a:spcBef>
                <a:spcPts val="1000"/>
              </a:spcBef>
              <a:spcAft>
                <a:spcPts val="0"/>
              </a:spcAft>
              <a:buClr>
                <a:schemeClr val="dk1"/>
              </a:buClr>
              <a:buSzPts val="1800"/>
              <a:buNone/>
            </a:pPr>
            <a:r>
              <a:rPr lang="en-AU" sz="1800">
                <a:latin typeface="Century Gothic"/>
                <a:ea typeface="Century Gothic"/>
                <a:cs typeface="Century Gothic"/>
                <a:sym typeface="Century Gothic"/>
              </a:rPr>
              <a:t>__________________________________________________</a:t>
            </a:r>
            <a:br>
              <a:rPr lang="en-AU" sz="1800">
                <a:latin typeface="Century Gothic"/>
                <a:ea typeface="Century Gothic"/>
                <a:cs typeface="Century Gothic"/>
                <a:sym typeface="Century Gothic"/>
              </a:rPr>
            </a:br>
            <a:endParaRPr sz="1800">
              <a:latin typeface="Century Gothic"/>
              <a:ea typeface="Century Gothic"/>
              <a:cs typeface="Century Gothic"/>
              <a:sym typeface="Century Gothic"/>
            </a:endParaRPr>
          </a:p>
          <a:p>
            <a:pPr indent="0" lvl="0" marL="0" rtl="0" algn="l">
              <a:lnSpc>
                <a:spcPct val="150000"/>
              </a:lnSpc>
              <a:spcBef>
                <a:spcPts val="1000"/>
              </a:spcBef>
              <a:spcAft>
                <a:spcPts val="0"/>
              </a:spcAft>
              <a:buClr>
                <a:schemeClr val="dk1"/>
              </a:buClr>
              <a:buSzPts val="1800"/>
              <a:buNone/>
            </a:pPr>
            <a:r>
              <a:rPr lang="en-AU" sz="1800"/>
              <a:t>2. played on the slide	            ....................................</a:t>
            </a:r>
            <a:endParaRPr/>
          </a:p>
          <a:p>
            <a:pPr indent="0" lvl="0" marL="0" rtl="0" algn="l">
              <a:lnSpc>
                <a:spcPct val="150000"/>
              </a:lnSpc>
              <a:spcBef>
                <a:spcPts val="1000"/>
              </a:spcBef>
              <a:spcAft>
                <a:spcPts val="0"/>
              </a:spcAft>
              <a:buClr>
                <a:schemeClr val="dk1"/>
              </a:buClr>
              <a:buSzPts val="1800"/>
              <a:buNone/>
            </a:pPr>
            <a:r>
              <a:rPr lang="en-AU" sz="1800"/>
              <a:t>__________________________________________________</a:t>
            </a:r>
            <a:endParaRPr sz="1800">
              <a:latin typeface="Century Gothic"/>
              <a:ea typeface="Century Gothic"/>
              <a:cs typeface="Century Gothic"/>
              <a:sym typeface="Century Gothic"/>
            </a:endParaRPr>
          </a:p>
          <a:p>
            <a:pPr indent="-400050" lvl="0" marL="514350" rtl="0" algn="l">
              <a:lnSpc>
                <a:spcPct val="150000"/>
              </a:lnSpc>
              <a:spcBef>
                <a:spcPts val="1000"/>
              </a:spcBef>
              <a:spcAft>
                <a:spcPts val="0"/>
              </a:spcAft>
              <a:buClr>
                <a:schemeClr val="dk1"/>
              </a:buClr>
              <a:buSzPts val="1800"/>
              <a:buNone/>
            </a:pPr>
            <a:r>
              <a:t/>
            </a:r>
            <a:endParaRPr sz="1800">
              <a:latin typeface="Century Gothic"/>
              <a:ea typeface="Century Gothic"/>
              <a:cs typeface="Century Gothic"/>
              <a:sym typeface="Century Gothic"/>
            </a:endParaRPr>
          </a:p>
          <a:p>
            <a:pPr indent="0" lvl="0" marL="0" rtl="0" algn="l">
              <a:lnSpc>
                <a:spcPct val="150000"/>
              </a:lnSpc>
              <a:spcBef>
                <a:spcPts val="1000"/>
              </a:spcBef>
              <a:spcAft>
                <a:spcPts val="0"/>
              </a:spcAft>
              <a:buClr>
                <a:schemeClr val="dk1"/>
              </a:buClr>
              <a:buSzPts val="1800"/>
              <a:buNone/>
            </a:pPr>
            <a:r>
              <a:rPr lang="en-AU" sz="1800"/>
              <a:t>3. quickly flew away	            ....................................</a:t>
            </a:r>
            <a:br>
              <a:rPr lang="en-AU" sz="1800"/>
            </a:br>
            <a:r>
              <a:rPr lang="en-AU" sz="1800"/>
              <a:t>__________________________________________________</a:t>
            </a:r>
            <a:br>
              <a:rPr lang="en-AU" sz="1800"/>
            </a:br>
            <a:endParaRPr sz="1800">
              <a:latin typeface="Century Gothic"/>
              <a:ea typeface="Century Gothic"/>
              <a:cs typeface="Century Gothic"/>
              <a:sym typeface="Century Gothic"/>
            </a:endParaRPr>
          </a:p>
          <a:p>
            <a:pPr indent="0" lvl="0" marL="0" rtl="0" algn="l">
              <a:lnSpc>
                <a:spcPct val="150000"/>
              </a:lnSpc>
              <a:spcBef>
                <a:spcPts val="1000"/>
              </a:spcBef>
              <a:spcAft>
                <a:spcPts val="0"/>
              </a:spcAft>
              <a:buClr>
                <a:schemeClr val="dk1"/>
              </a:buClr>
              <a:buSzPts val="1800"/>
              <a:buNone/>
            </a:pPr>
            <a:r>
              <a:rPr lang="en-AU" sz="1800"/>
              <a:t>4. rode his blue scooter	            ....................................</a:t>
            </a:r>
            <a:endParaRPr/>
          </a:p>
          <a:p>
            <a:pPr indent="0" lvl="0" marL="0" rtl="0" algn="l">
              <a:lnSpc>
                <a:spcPct val="150000"/>
              </a:lnSpc>
              <a:spcBef>
                <a:spcPts val="1000"/>
              </a:spcBef>
              <a:spcAft>
                <a:spcPts val="0"/>
              </a:spcAft>
              <a:buClr>
                <a:schemeClr val="dk1"/>
              </a:buClr>
              <a:buSzPts val="1800"/>
              <a:buNone/>
            </a:pPr>
            <a:r>
              <a:rPr lang="en-AU" sz="1800"/>
              <a:t>__________________________________________________</a:t>
            </a:r>
            <a:endParaRPr sz="1800">
              <a:latin typeface="Century Gothic"/>
              <a:ea typeface="Century Gothic"/>
              <a:cs typeface="Century Gothic"/>
              <a:sym typeface="Century Gothic"/>
            </a:endParaRPr>
          </a:p>
          <a:p>
            <a:pPr indent="0" lvl="0" marL="0" rtl="0" algn="l">
              <a:lnSpc>
                <a:spcPct val="150000"/>
              </a:lnSpc>
              <a:spcBef>
                <a:spcPts val="1000"/>
              </a:spcBef>
              <a:spcAft>
                <a:spcPts val="0"/>
              </a:spcAft>
              <a:buClr>
                <a:schemeClr val="dk1"/>
              </a:buClr>
              <a:buSzPts val="1800"/>
              <a:buNone/>
            </a:pPr>
            <a:r>
              <a:t/>
            </a:r>
            <a:endParaRPr sz="1800">
              <a:latin typeface="Century Gothic"/>
              <a:ea typeface="Century Gothic"/>
              <a:cs typeface="Century Gothic"/>
              <a:sym typeface="Century Gothic"/>
            </a:endParaRPr>
          </a:p>
          <a:p>
            <a:pPr indent="0" lvl="0" marL="0" rtl="0" algn="l">
              <a:lnSpc>
                <a:spcPct val="150000"/>
              </a:lnSpc>
              <a:spcBef>
                <a:spcPts val="1000"/>
              </a:spcBef>
              <a:spcAft>
                <a:spcPts val="0"/>
              </a:spcAft>
              <a:buClr>
                <a:schemeClr val="dk1"/>
              </a:buClr>
              <a:buSzPts val="1800"/>
              <a:buNone/>
            </a:pPr>
            <a:r>
              <a:rPr lang="en-AU" sz="1800"/>
              <a:t>5. the little girl is		            ....................................</a:t>
            </a:r>
            <a:endParaRPr/>
          </a:p>
          <a:p>
            <a:pPr indent="0" lvl="0" marL="0" rtl="0" algn="l">
              <a:lnSpc>
                <a:spcPct val="150000"/>
              </a:lnSpc>
              <a:spcBef>
                <a:spcPts val="1000"/>
              </a:spcBef>
              <a:spcAft>
                <a:spcPts val="0"/>
              </a:spcAft>
              <a:buClr>
                <a:schemeClr val="dk1"/>
              </a:buClr>
              <a:buSzPts val="1800"/>
              <a:buNone/>
            </a:pPr>
            <a:r>
              <a:rPr lang="en-AU" sz="1800"/>
              <a:t>__________________________________________________</a:t>
            </a:r>
            <a:endParaRPr sz="1800">
              <a:latin typeface="Century Gothic"/>
              <a:ea typeface="Century Gothic"/>
              <a:cs typeface="Century Gothic"/>
              <a:sym typeface="Century Gothic"/>
            </a:endParaRPr>
          </a:p>
          <a:p>
            <a:pPr indent="-400050" lvl="0" marL="514350" rtl="0" algn="l">
              <a:lnSpc>
                <a:spcPct val="150000"/>
              </a:lnSpc>
              <a:spcBef>
                <a:spcPts val="1000"/>
              </a:spcBef>
              <a:spcAft>
                <a:spcPts val="0"/>
              </a:spcAft>
              <a:buClr>
                <a:schemeClr val="dk1"/>
              </a:buClr>
              <a:buSzPts val="1800"/>
              <a:buNone/>
            </a:pPr>
            <a:r>
              <a:t/>
            </a:r>
            <a:endParaRPr sz="1800">
              <a:latin typeface="Century Gothic"/>
              <a:ea typeface="Century Gothic"/>
              <a:cs typeface="Century Gothic"/>
              <a:sym typeface="Century Gothic"/>
            </a:endParaRPr>
          </a:p>
          <a:p>
            <a:pPr indent="0" lvl="0" marL="0" rtl="0" algn="l">
              <a:lnSpc>
                <a:spcPct val="150000"/>
              </a:lnSpc>
              <a:spcBef>
                <a:spcPts val="1000"/>
              </a:spcBef>
              <a:spcAft>
                <a:spcPts val="0"/>
              </a:spcAft>
              <a:buClr>
                <a:schemeClr val="dk1"/>
              </a:buClr>
              <a:buSzPts val="1800"/>
              <a:buNone/>
            </a:pPr>
            <a:r>
              <a:rPr lang="en-AU" sz="1800"/>
              <a:t>6. the two geese were	            ....................................</a:t>
            </a:r>
            <a:endParaRPr/>
          </a:p>
          <a:p>
            <a:pPr indent="0" lvl="0" marL="0" rtl="0" algn="l">
              <a:lnSpc>
                <a:spcPct val="150000"/>
              </a:lnSpc>
              <a:spcBef>
                <a:spcPts val="1000"/>
              </a:spcBef>
              <a:spcAft>
                <a:spcPts val="0"/>
              </a:spcAft>
              <a:buClr>
                <a:schemeClr val="dk1"/>
              </a:buClr>
              <a:buSzPts val="1800"/>
              <a:buNone/>
            </a:pPr>
            <a:r>
              <a:rPr lang="en-AU" sz="1800"/>
              <a:t>__________________________________________________</a:t>
            </a:r>
            <a:endParaRPr sz="1800">
              <a:latin typeface="Century Gothic"/>
              <a:ea typeface="Century Gothic"/>
              <a:cs typeface="Century Gothic"/>
              <a:sym typeface="Century Gothic"/>
            </a:endParaRPr>
          </a:p>
          <a:p>
            <a:pPr indent="-400050" lvl="0" marL="514350" rtl="0" algn="l">
              <a:lnSpc>
                <a:spcPct val="150000"/>
              </a:lnSpc>
              <a:spcBef>
                <a:spcPts val="1000"/>
              </a:spcBef>
              <a:spcAft>
                <a:spcPts val="0"/>
              </a:spcAft>
              <a:buClr>
                <a:schemeClr val="dk1"/>
              </a:buClr>
              <a:buSzPts val="1800"/>
              <a:buNone/>
            </a:pPr>
            <a:r>
              <a:t/>
            </a:r>
            <a:endParaRPr sz="1800">
              <a:latin typeface="Century Gothic"/>
              <a:ea typeface="Century Gothic"/>
              <a:cs typeface="Century Gothic"/>
              <a:sym typeface="Century Gothic"/>
            </a:endParaRPr>
          </a:p>
          <a:p>
            <a:pPr indent="-114300" lvl="0" marL="228600" rtl="0" algn="l">
              <a:lnSpc>
                <a:spcPct val="90000"/>
              </a:lnSpc>
              <a:spcBef>
                <a:spcPts val="1000"/>
              </a:spcBef>
              <a:spcAft>
                <a:spcPts val="0"/>
              </a:spcAft>
              <a:buClr>
                <a:schemeClr val="dk1"/>
              </a:buClr>
              <a:buSzPts val="1800"/>
              <a:buNone/>
            </a:pPr>
            <a:r>
              <a:t/>
            </a:r>
            <a:endParaRPr sz="1800">
              <a:latin typeface="Century Gothic"/>
              <a:ea typeface="Century Gothic"/>
              <a:cs typeface="Century Gothic"/>
              <a:sym typeface="Century Gothic"/>
            </a:endParaRPr>
          </a:p>
        </p:txBody>
      </p:sp>
      <p:sp>
        <p:nvSpPr>
          <p:cNvPr id="336" name="Google Shape;336;p30"/>
          <p:cNvSpPr/>
          <p:nvPr/>
        </p:nvSpPr>
        <p:spPr>
          <a:xfrm rot="-5400000">
            <a:off x="-2277745" y="3197225"/>
            <a:ext cx="5675630" cy="462915"/>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1200"/>
              <a:buFont typeface="Century Gothic"/>
              <a:buNone/>
            </a:pPr>
            <a:r>
              <a:rPr b="0" i="0" lang="en-AU" sz="1200" u="none" cap="none" strike="noStrike">
                <a:solidFill>
                  <a:schemeClr val="dk1"/>
                </a:solidFill>
                <a:latin typeface="Century Gothic"/>
                <a:ea typeface="Century Gothic"/>
                <a:cs typeface="Century Gothic"/>
                <a:sym typeface="Century Gothic"/>
              </a:rPr>
              <a:t>Name:				Date: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1"/>
          <p:cNvSpPr txBox="1"/>
          <p:nvPr>
            <p:ph idx="1" type="body"/>
          </p:nvPr>
        </p:nvSpPr>
        <p:spPr>
          <a:xfrm rot="5399846">
            <a:off x="2658283" y="-2312350"/>
            <a:ext cx="6704400" cy="11680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AU" sz="2000"/>
              <a:t>Name:_______________________</a:t>
            </a:r>
            <a:endParaRPr sz="2000"/>
          </a:p>
          <a:p>
            <a:pPr indent="0" lvl="0" marL="0" rtl="0" algn="ctr">
              <a:spcBef>
                <a:spcPts val="1000"/>
              </a:spcBef>
              <a:spcAft>
                <a:spcPts val="0"/>
              </a:spcAft>
              <a:buNone/>
            </a:pPr>
            <a:r>
              <a:rPr lang="en-AU" sz="2000"/>
              <a:t>Convert fragments to sentences</a:t>
            </a:r>
            <a:endParaRPr sz="2000"/>
          </a:p>
          <a:p>
            <a:pPr indent="0" lvl="0" marL="0" rtl="0" algn="ctr">
              <a:spcBef>
                <a:spcPts val="1000"/>
              </a:spcBef>
              <a:spcAft>
                <a:spcPts val="0"/>
              </a:spcAft>
              <a:buNone/>
            </a:pPr>
            <a:r>
              <a:t/>
            </a:r>
            <a:endParaRPr sz="2000"/>
          </a:p>
          <a:p>
            <a:pPr indent="-355600" lvl="0" marL="457200" rtl="0" algn="l">
              <a:spcBef>
                <a:spcPts val="1000"/>
              </a:spcBef>
              <a:spcAft>
                <a:spcPts val="0"/>
              </a:spcAft>
              <a:buSzPts val="2000"/>
              <a:buAutoNum type="arabicPeriod"/>
            </a:pPr>
            <a:r>
              <a:rPr lang="en-AU" sz="2000"/>
              <a:t>we have rules……………………………</a:t>
            </a:r>
            <a:endParaRPr sz="2000"/>
          </a:p>
          <a:p>
            <a:pPr indent="0" lvl="0" marL="457200" rtl="0" algn="l">
              <a:spcBef>
                <a:spcPts val="1000"/>
              </a:spcBef>
              <a:spcAft>
                <a:spcPts val="0"/>
              </a:spcAft>
              <a:buNone/>
            </a:pPr>
            <a:r>
              <a:rPr lang="en-AU" sz="2000"/>
              <a:t>_____________________________________________</a:t>
            </a:r>
            <a:endParaRPr sz="2000"/>
          </a:p>
          <a:p>
            <a:pPr indent="0" lvl="0" marL="457200" rtl="0" algn="l">
              <a:spcBef>
                <a:spcPts val="1000"/>
              </a:spcBef>
              <a:spcAft>
                <a:spcPts val="0"/>
              </a:spcAft>
              <a:buNone/>
            </a:pPr>
            <a:r>
              <a:t/>
            </a:r>
            <a:endParaRPr sz="2000"/>
          </a:p>
          <a:p>
            <a:pPr indent="0" lvl="0" marL="457200" rtl="0" algn="l">
              <a:spcBef>
                <a:spcPts val="1000"/>
              </a:spcBef>
              <a:spcAft>
                <a:spcPts val="0"/>
              </a:spcAft>
              <a:buNone/>
            </a:pPr>
            <a:r>
              <a:rPr lang="en-AU" sz="2000"/>
              <a:t>____________________________________________</a:t>
            </a:r>
            <a:endParaRPr sz="2000"/>
          </a:p>
          <a:p>
            <a:pPr indent="0" lvl="0" marL="0" rtl="0" algn="l">
              <a:spcBef>
                <a:spcPts val="1000"/>
              </a:spcBef>
              <a:spcAft>
                <a:spcPts val="0"/>
              </a:spcAft>
              <a:buNone/>
            </a:pPr>
            <a:r>
              <a:t/>
            </a:r>
            <a:endParaRPr sz="2000"/>
          </a:p>
          <a:p>
            <a:pPr indent="-355600" lvl="0" marL="457200" rtl="0" algn="l">
              <a:spcBef>
                <a:spcPts val="1000"/>
              </a:spcBef>
              <a:spcAft>
                <a:spcPts val="0"/>
              </a:spcAft>
              <a:buSzPts val="2000"/>
              <a:buAutoNum type="arabicPeriod"/>
            </a:pPr>
            <a:r>
              <a:rPr lang="en-AU" sz="2000"/>
              <a:t>a school is  ………………………………..</a:t>
            </a:r>
            <a:endParaRPr sz="2000"/>
          </a:p>
          <a:p>
            <a:pPr indent="457200" lvl="0" marL="0" rtl="0" algn="l">
              <a:spcBef>
                <a:spcPts val="1000"/>
              </a:spcBef>
              <a:spcAft>
                <a:spcPts val="0"/>
              </a:spcAft>
              <a:buNone/>
            </a:pPr>
            <a:r>
              <a:rPr lang="en-AU" sz="2000"/>
              <a:t>_____________________________________________</a:t>
            </a:r>
            <a:endParaRPr sz="2000"/>
          </a:p>
          <a:p>
            <a:pPr indent="457200" lvl="0" marL="0" rtl="0" algn="l">
              <a:spcBef>
                <a:spcPts val="1000"/>
              </a:spcBef>
              <a:spcAft>
                <a:spcPts val="0"/>
              </a:spcAft>
              <a:buNone/>
            </a:pPr>
            <a:r>
              <a:t/>
            </a:r>
            <a:endParaRPr sz="2000"/>
          </a:p>
          <a:p>
            <a:pPr indent="457200" lvl="0" marL="0" rtl="0" algn="l">
              <a:spcBef>
                <a:spcPts val="1000"/>
              </a:spcBef>
              <a:spcAft>
                <a:spcPts val="0"/>
              </a:spcAft>
              <a:buNone/>
            </a:pPr>
            <a:r>
              <a:rPr lang="en-AU" sz="2000"/>
              <a:t>_____________________________________________</a:t>
            </a:r>
            <a:endParaRPr sz="2000"/>
          </a:p>
          <a:p>
            <a:pPr indent="0" lvl="0" marL="0" rtl="0" algn="l">
              <a:spcBef>
                <a:spcPts val="1000"/>
              </a:spcBef>
              <a:spcAft>
                <a:spcPts val="0"/>
              </a:spcAft>
              <a:buNone/>
            </a:pPr>
            <a:r>
              <a:t/>
            </a:r>
            <a:endParaRPr sz="2000"/>
          </a:p>
          <a:p>
            <a:pPr indent="-355600" lvl="0" marL="457200" rtl="0" algn="l">
              <a:spcBef>
                <a:spcPts val="1000"/>
              </a:spcBef>
              <a:spcAft>
                <a:spcPts val="0"/>
              </a:spcAft>
              <a:buSzPts val="2000"/>
              <a:buAutoNum type="arabicPeriod"/>
            </a:pPr>
            <a:r>
              <a:rPr lang="en-AU" sz="2000"/>
              <a:t>good rules …………………………………</a:t>
            </a:r>
            <a:endParaRPr sz="2000"/>
          </a:p>
          <a:p>
            <a:pPr indent="457200" lvl="0" marL="0" rtl="0" algn="l">
              <a:spcBef>
                <a:spcPts val="1000"/>
              </a:spcBef>
              <a:spcAft>
                <a:spcPts val="0"/>
              </a:spcAft>
              <a:buNone/>
            </a:pPr>
            <a:r>
              <a:rPr lang="en-AU" sz="2000"/>
              <a:t>_____________________________________________</a:t>
            </a:r>
            <a:endParaRPr sz="2000"/>
          </a:p>
          <a:p>
            <a:pPr indent="457200" lvl="0" marL="0" rtl="0" algn="l">
              <a:spcBef>
                <a:spcPts val="1000"/>
              </a:spcBef>
              <a:spcAft>
                <a:spcPts val="0"/>
              </a:spcAft>
              <a:buNone/>
            </a:pPr>
            <a:r>
              <a:t/>
            </a:r>
            <a:endParaRPr sz="2000"/>
          </a:p>
          <a:p>
            <a:pPr indent="457200" lvl="0" marL="0" rtl="0" algn="l">
              <a:spcBef>
                <a:spcPts val="1000"/>
              </a:spcBef>
              <a:spcAft>
                <a:spcPts val="0"/>
              </a:spcAft>
              <a:buNone/>
            </a:pPr>
            <a:r>
              <a:rPr lang="en-AU" sz="2000"/>
              <a:t>_____________________________________________</a:t>
            </a:r>
            <a:endParaRPr sz="2000"/>
          </a:p>
          <a:p>
            <a:pPr indent="0" lvl="0" marL="0" rtl="0" algn="l">
              <a:spcBef>
                <a:spcPts val="1000"/>
              </a:spcBef>
              <a:spcAft>
                <a:spcPts val="0"/>
              </a:spcAft>
              <a:buNone/>
            </a:pPr>
            <a:r>
              <a:t/>
            </a:r>
            <a:endParaRPr sz="2000"/>
          </a:p>
          <a:p>
            <a:pPr indent="-355600" lvl="0" marL="457200" rtl="0" algn="l">
              <a:spcBef>
                <a:spcPts val="1000"/>
              </a:spcBef>
              <a:spcAft>
                <a:spcPts val="0"/>
              </a:spcAft>
              <a:buSzPts val="2000"/>
              <a:buAutoNum type="arabicPeriod"/>
            </a:pPr>
            <a:r>
              <a:rPr lang="en-AU" sz="2000"/>
              <a:t>rules help……………………………..</a:t>
            </a:r>
            <a:endParaRPr sz="2000"/>
          </a:p>
          <a:p>
            <a:pPr indent="0" lvl="0" marL="0" rtl="0" algn="l">
              <a:spcBef>
                <a:spcPts val="1000"/>
              </a:spcBef>
              <a:spcAft>
                <a:spcPts val="0"/>
              </a:spcAft>
              <a:buNone/>
            </a:pPr>
            <a:r>
              <a:rPr lang="en-AU" sz="2000"/>
              <a:t>	_____________________________________________</a:t>
            </a:r>
            <a:endParaRPr sz="2000"/>
          </a:p>
          <a:p>
            <a:pPr indent="0" lvl="0" marL="0" rtl="0" algn="l">
              <a:spcBef>
                <a:spcPts val="1000"/>
              </a:spcBef>
              <a:spcAft>
                <a:spcPts val="0"/>
              </a:spcAft>
              <a:buNone/>
            </a:pPr>
            <a:r>
              <a:t/>
            </a:r>
            <a:endParaRPr sz="2000"/>
          </a:p>
          <a:p>
            <a:pPr indent="457200" lvl="0" marL="0" rtl="0" algn="l">
              <a:spcBef>
                <a:spcPts val="1000"/>
              </a:spcBef>
              <a:spcAft>
                <a:spcPts val="0"/>
              </a:spcAft>
              <a:buNone/>
            </a:pPr>
            <a:r>
              <a:rPr lang="en-AU" sz="2000"/>
              <a:t>_____________________________________________</a:t>
            </a:r>
            <a:endParaRPr sz="2000"/>
          </a:p>
          <a:p>
            <a:pPr indent="457200" lvl="0" marL="0" rtl="0" algn="l">
              <a:spcBef>
                <a:spcPts val="1000"/>
              </a:spcBef>
              <a:spcAft>
                <a:spcPts val="0"/>
              </a:spcAft>
              <a:buNone/>
            </a:pPr>
            <a:r>
              <a:t/>
            </a:r>
            <a:endParaRPr sz="2000"/>
          </a:p>
          <a:p>
            <a:pPr indent="-355600" lvl="0" marL="457200" rtl="0" algn="l">
              <a:spcBef>
                <a:spcPts val="1000"/>
              </a:spcBef>
              <a:spcAft>
                <a:spcPts val="0"/>
              </a:spcAft>
              <a:buSzPts val="2000"/>
              <a:buAutoNum type="arabicPeriod"/>
            </a:pPr>
            <a:r>
              <a:rPr lang="en-AU" sz="2000"/>
              <a:t>have the right to learn        ……………………….</a:t>
            </a:r>
            <a:endParaRPr sz="2000"/>
          </a:p>
          <a:p>
            <a:pPr indent="0" lvl="0" marL="457200" rtl="0" algn="l">
              <a:spcBef>
                <a:spcPts val="1000"/>
              </a:spcBef>
              <a:spcAft>
                <a:spcPts val="0"/>
              </a:spcAft>
              <a:buNone/>
            </a:pPr>
            <a:r>
              <a:t/>
            </a:r>
            <a:endParaRPr sz="2000"/>
          </a:p>
          <a:p>
            <a:pPr indent="0" lvl="0" marL="457200" rtl="0" algn="l">
              <a:spcBef>
                <a:spcPts val="1000"/>
              </a:spcBef>
              <a:spcAft>
                <a:spcPts val="0"/>
              </a:spcAft>
              <a:buNone/>
            </a:pPr>
            <a:r>
              <a:rPr lang="en-AU" sz="2000"/>
              <a:t>_____________________________________________</a:t>
            </a:r>
            <a:endParaRPr sz="2000"/>
          </a:p>
          <a:p>
            <a:pPr indent="0" lvl="0" marL="457200" rtl="0" algn="l">
              <a:spcBef>
                <a:spcPts val="1000"/>
              </a:spcBef>
              <a:spcAft>
                <a:spcPts val="0"/>
              </a:spcAft>
              <a:buNone/>
            </a:pPr>
            <a:r>
              <a:t/>
            </a:r>
            <a:endParaRPr sz="2000"/>
          </a:p>
          <a:p>
            <a:pPr indent="0" lvl="0" marL="457200" rtl="0" algn="l">
              <a:spcBef>
                <a:spcPts val="1000"/>
              </a:spcBef>
              <a:spcAft>
                <a:spcPts val="0"/>
              </a:spcAft>
              <a:buNone/>
            </a:pPr>
            <a:r>
              <a:rPr lang="en-AU" sz="2000"/>
              <a:t>_____________________________________________    </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