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Quattrocento Sans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QuattrocentoSans-bold.fntdata"/><Relationship Id="rId27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regular.fntdata"/><Relationship Id="rId30" Type="http://schemas.openxmlformats.org/officeDocument/2006/relationships/font" Target="fonts/QuattrocentoSans-boldItalic.fntdata"/><Relationship Id="rId11" Type="http://schemas.openxmlformats.org/officeDocument/2006/relationships/slide" Target="slides/slide6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4" name="Google Shape;31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4" name="Google Shape;344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6" name="Google Shape;386;p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0" name="Google Shape;410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2" name="Google Shape;42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ual Understanding">
  <p:cSld name="Conceptual Understanding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ceptual Understanding">
  <p:cSld name="1_Conceptual Understanding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54907" y="766354"/>
            <a:ext cx="11845504" cy="590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13.png"/><Relationship Id="rId14" Type="http://schemas.openxmlformats.org/officeDocument/2006/relationships/image" Target="../media/image21.pn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jpg"/><Relationship Id="rId4" Type="http://schemas.openxmlformats.org/officeDocument/2006/relationships/image" Target="../media/image29.png"/><Relationship Id="rId9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34.png"/><Relationship Id="rId6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37.png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30.png"/><Relationship Id="rId6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1561323" y="1773238"/>
            <a:ext cx="9144000" cy="3190648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Year: </a:t>
            </a:r>
            <a:r>
              <a:rPr lang="en-AU"/>
              <a:t>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Term: </a:t>
            </a:r>
            <a:r>
              <a:rPr lang="en-AU"/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Objective: </a:t>
            </a:r>
            <a:r>
              <a:rPr lang="en-AU"/>
              <a:t>Expand a simple sentence with a fronted adverbial phrase/adverb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1" lang="en-AU"/>
              <a:t>Author: </a:t>
            </a:r>
            <a:r>
              <a:rPr lang="en-AU"/>
              <a:t>Hayley Howard, Nicole Page and Michelle Thomas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93" name="Google Shape;9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839" y="487445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121" y="4284569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5" name="Google Shape;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4065" y="563272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6" name="Google Shape;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22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7" name="Google Shape;9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400" y="238996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8" name="Google Shape;9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5322" y="306404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89400" y="3049933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5384" y="561802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1" name="Google Shape;101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5384" y="4929837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2" name="Google Shape;10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299121" y="360447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03" name="Google Shape;10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94064" y="49586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1999476" y="2617597"/>
            <a:ext cx="1525356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Multiple Choice 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1026266" y="538194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Vote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5005000" y="378255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Pair Share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05000" y="4447989"/>
            <a:ext cx="2630530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a Stick/Answer (non-volunteer)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005000" y="5113419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Whiteboards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5005000" y="5787509"/>
            <a:ext cx="2485458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Your Workbook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834568" y="5527738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con&#10;&#10;Description automatically generated" id="111" name="Google Shape;111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391324" y="3607995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866214" y="4295514"/>
            <a:ext cx="1807327" cy="504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None/>
            </a:pPr>
            <a:r>
              <a:rPr b="1" i="0" lang="en-AU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with me</a:t>
            </a:r>
            <a:endParaRPr b="1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/>
        </p:nvSpPr>
        <p:spPr>
          <a:xfrm>
            <a:off x="923925" y="2190750"/>
            <a:ext cx="10553700" cy="954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29019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learning to expand a simple sentence that begin with a fronted adverbial phrase or adverb.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9" name="Google Shape;11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1364" y="184665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10181939" y="1250631"/>
            <a:ext cx="1988700" cy="16008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adverbial phrase?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26" name="Google Shape;12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7" name="Google Shape;1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28" name="Google Shape;12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/>
        </p:nvSpPr>
        <p:spPr>
          <a:xfrm>
            <a:off x="127725" y="2558400"/>
            <a:ext cx="9968400" cy="7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127725" y="943600"/>
            <a:ext cx="99684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verb is an action to show what the subject is doing.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27725" y="1456288"/>
            <a:ext cx="99684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 is a word that modifies the verb.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127725" y="2007338"/>
            <a:ext cx="99684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▪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adverbial phrase is a group of words that modifies the verb.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10181939" y="1250631"/>
            <a:ext cx="1988700" cy="16008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adverbial phrase?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1429" y="11117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0" name="Google Shape;14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4475" y="12710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41" name="Google Shape;14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/>
        </p:nvSpPr>
        <p:spPr>
          <a:xfrm>
            <a:off x="52500" y="539100"/>
            <a:ext cx="9968400" cy="14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315425" y="2179588"/>
            <a:ext cx="1617300" cy="40020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2791950" y="2191011"/>
            <a:ext cx="1617300" cy="40020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Place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5578709" y="2178428"/>
            <a:ext cx="1617300" cy="400200"/>
          </a:xfrm>
          <a:prstGeom prst="rect">
            <a:avLst/>
          </a:prstGeom>
          <a:noFill/>
          <a:ln cap="flat" cmpd="sng" w="2857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Manner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315425" y="2816900"/>
            <a:ext cx="1617300" cy="184710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Afterwards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Already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Today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month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Now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Soon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2493000" y="2824963"/>
            <a:ext cx="2215200" cy="184710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Outside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 there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 the ground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Upstairs</a:t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5354009" y="2814556"/>
            <a:ext cx="2066700" cy="1847100"/>
          </a:xfrm>
          <a:prstGeom prst="rect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Sadly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Slowly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Happily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Awkwardly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Without a sound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274450" y="6032500"/>
            <a:ext cx="491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Down the stairs, she ran.</a:t>
            </a:r>
            <a:endParaRPr b="0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5994750" y="3629600"/>
            <a:ext cx="33492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AU" sz="17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Expanded sentence using a fronted  adverbial phrase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154875" y="607650"/>
            <a:ext cx="9968400" cy="14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</a:t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5994751" y="2217400"/>
            <a:ext cx="29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157" name="Google Shape;157;p20"/>
          <p:cNvPicPr preferRelativeResize="0"/>
          <p:nvPr/>
        </p:nvPicPr>
        <p:blipFill rotWithShape="1">
          <a:blip r:embed="rId3">
            <a:alphaModFix/>
          </a:blip>
          <a:srcRect b="10578" l="0" r="0" t="0"/>
          <a:stretch/>
        </p:blipFill>
        <p:spPr>
          <a:xfrm>
            <a:off x="9344089" y="3629550"/>
            <a:ext cx="837870" cy="62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10181939" y="1250631"/>
            <a:ext cx="1988700" cy="37557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in a sentence does a fronted adverbial phrase / adverb go?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 fronted adverbial phrase / adverb describe?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know this sentence has been expanded with a fronted adverbial phrase /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60" name="Google Shape;16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1" name="Google Shape;16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2" name="Google Shape;16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71566" y="154632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 txBox="1"/>
          <p:nvPr/>
        </p:nvSpPr>
        <p:spPr>
          <a:xfrm>
            <a:off x="274450" y="4109500"/>
            <a:ext cx="872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2288925" y="2090038"/>
            <a:ext cx="396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ran.  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274450" y="3349225"/>
            <a:ext cx="46959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How?</a:t>
            </a: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1397450" y="3156850"/>
            <a:ext cx="207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boldly bravely 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353200" y="3688363"/>
            <a:ext cx="667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Boldly and bravely, she ran.</a:t>
            </a:r>
            <a:endParaRPr b="0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5515425" y="1996050"/>
            <a:ext cx="737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AU" sz="5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}</a:t>
            </a:r>
            <a:endParaRPr b="0" i="0" sz="5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274450" y="4514025"/>
            <a:ext cx="46959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When?</a:t>
            </a: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1563350" y="4485563"/>
            <a:ext cx="174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occasionally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353200" y="4917100"/>
            <a:ext cx="4538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Occasionally, she runs.</a:t>
            </a:r>
            <a:endParaRPr b="0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274450" y="5691863"/>
            <a:ext cx="46959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r>
              <a:rPr b="1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………………..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1657150" y="5624575"/>
            <a:ext cx="215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down the stairs</a:t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5982625" y="6032500"/>
            <a:ext cx="3267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AU" sz="17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Expanded sentence using a fronted  adverbial phrase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5982625" y="4929850"/>
            <a:ext cx="3108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AU" sz="17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Expanded sentence using a fronted  adverbial phrase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cdn3.vectorstock.com/i/1000x1000/77/52/yes-tick-icon-vector-22957752.jpg" id="176" name="Google Shape;176;p20"/>
          <p:cNvPicPr preferRelativeResize="0"/>
          <p:nvPr/>
        </p:nvPicPr>
        <p:blipFill rotWithShape="1">
          <a:blip r:embed="rId3">
            <a:alphaModFix/>
          </a:blip>
          <a:srcRect b="10578" l="0" r="0" t="0"/>
          <a:stretch/>
        </p:blipFill>
        <p:spPr>
          <a:xfrm>
            <a:off x="9344089" y="4929800"/>
            <a:ext cx="837870" cy="621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177" name="Google Shape;177;p20"/>
          <p:cNvPicPr preferRelativeResize="0"/>
          <p:nvPr/>
        </p:nvPicPr>
        <p:blipFill rotWithShape="1">
          <a:blip r:embed="rId3">
            <a:alphaModFix/>
          </a:blip>
          <a:srcRect b="10578" l="0" r="0" t="0"/>
          <a:stretch/>
        </p:blipFill>
        <p:spPr>
          <a:xfrm>
            <a:off x="9344089" y="5973200"/>
            <a:ext cx="837870" cy="621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/>
        </p:nvSpPr>
        <p:spPr>
          <a:xfrm>
            <a:off x="154900" y="369300"/>
            <a:ext cx="9297000" cy="15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(how).</a:t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154904" y="2889750"/>
            <a:ext cx="259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Non-Examples: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5116930" y="3432400"/>
            <a:ext cx="49110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AU" sz="17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sentence is expanded but it does not include a </a:t>
            </a:r>
            <a:r>
              <a:rPr b="1" i="0" lang="en-AU" sz="1700" u="sng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fronted </a:t>
            </a:r>
            <a:r>
              <a:rPr b="1" i="0" lang="en-AU" sz="17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adverbial phrases.</a:t>
            </a:r>
            <a:endParaRPr b="1" i="0" sz="17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185" name="Google Shape;185;p21"/>
          <p:cNvPicPr preferRelativeResize="0"/>
          <p:nvPr/>
        </p:nvPicPr>
        <p:blipFill rotWithShape="1">
          <a:blip r:embed="rId3">
            <a:alphaModFix/>
          </a:blip>
          <a:srcRect b="0" l="50751" r="0" t="0"/>
          <a:stretch/>
        </p:blipFill>
        <p:spPr>
          <a:xfrm>
            <a:off x="9942566" y="3347836"/>
            <a:ext cx="857250" cy="78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10203336" y="1141144"/>
            <a:ext cx="1988700" cy="18777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not an example of a sentence expanded with a fronted adverbial phrase / adverb?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188" name="Google Shape;18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1429" y="11117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89" name="Google Shape;18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4475" y="12710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90" name="Google Shape;19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86282" y="142360"/>
            <a:ext cx="693813" cy="67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 txBox="1"/>
          <p:nvPr/>
        </p:nvSpPr>
        <p:spPr>
          <a:xfrm>
            <a:off x="5116925" y="4663325"/>
            <a:ext cx="4669200" cy="8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AU" sz="17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meaning of this sentence has been changed. It not an example of how the simple sentence could be expanded.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2640000" y="1754888"/>
            <a:ext cx="34560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ran.  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5116925" y="1662000"/>
            <a:ext cx="737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AU" sz="5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}</a:t>
            </a:r>
            <a:endParaRPr b="0" i="0" sz="5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5625526" y="1947038"/>
            <a:ext cx="29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454325" y="3482738"/>
            <a:ext cx="52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runs in the morning.</a:t>
            </a:r>
            <a:endParaRPr b="0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454325" y="4663313"/>
            <a:ext cx="5291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AU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girl walked.</a:t>
            </a:r>
            <a:endParaRPr b="0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ee the source image" id="197" name="Google Shape;197;p21"/>
          <p:cNvPicPr preferRelativeResize="0"/>
          <p:nvPr/>
        </p:nvPicPr>
        <p:blipFill rotWithShape="1">
          <a:blip r:embed="rId3">
            <a:alphaModFix/>
          </a:blip>
          <a:srcRect b="0" l="50751" r="0" t="0"/>
          <a:stretch/>
        </p:blipFill>
        <p:spPr>
          <a:xfrm>
            <a:off x="10027916" y="4709573"/>
            <a:ext cx="857250" cy="78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/>
        </p:nvSpPr>
        <p:spPr>
          <a:xfrm>
            <a:off x="154900" y="556675"/>
            <a:ext cx="9173100" cy="12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(how).</a:t>
            </a: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3764224" y="3776575"/>
            <a:ext cx="7053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Obnoxiously, my aunt sat snoring.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311650" y="1732700"/>
            <a:ext cx="8859600" cy="10581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expanded sentences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fronted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capital,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3853974" y="4309423"/>
            <a:ext cx="19887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10221800" y="1027753"/>
            <a:ext cx="1988700" cy="16623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fronted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adverb describing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when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b="0" i="1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08" name="Google Shape;20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9" name="Google Shape;20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10" name="Google Shape;21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7738" y="100831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/>
          <p:nvPr/>
        </p:nvSpPr>
        <p:spPr>
          <a:xfrm>
            <a:off x="3764224" y="4639775"/>
            <a:ext cx="7053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night, my aunt sat snoring.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616725" y="2894550"/>
            <a:ext cx="7285800" cy="4617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AU" sz="3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My aunt sat snoring</a:t>
            </a: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5105275" y="2831825"/>
            <a:ext cx="737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AU" sz="5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}</a:t>
            </a:r>
            <a:endParaRPr b="0" i="0" sz="5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5586701" y="3245725"/>
            <a:ext cx="29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3853974" y="5678925"/>
            <a:ext cx="7053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arm chair, my aunt sat snoring.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3853974" y="5146073"/>
            <a:ext cx="19887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3853975" y="6146299"/>
            <a:ext cx="25827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22"/>
          <p:cNvSpPr/>
          <p:nvPr/>
        </p:nvSpPr>
        <p:spPr>
          <a:xfrm>
            <a:off x="3821425" y="3779250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5723025" y="3924625"/>
            <a:ext cx="219600" cy="369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/>
          <p:nvPr/>
        </p:nvSpPr>
        <p:spPr>
          <a:xfrm>
            <a:off x="8869650" y="3776575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3764225" y="4639775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5239400" y="4813250"/>
            <a:ext cx="219600" cy="321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8484750" y="4727750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3764225" y="5678925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6320150" y="5831350"/>
            <a:ext cx="219600" cy="369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9472575" y="5769850"/>
            <a:ext cx="319200" cy="369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/>
          <p:nvPr>
            <p:ph idx="1" type="body"/>
          </p:nvPr>
        </p:nvSpPr>
        <p:spPr>
          <a:xfrm>
            <a:off x="173250" y="722275"/>
            <a:ext cx="8465400" cy="13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AU" sz="2400"/>
              <a:t>Which sentences are examples of simple sentence expansion using a fronted adverbial phrases</a:t>
            </a:r>
            <a:r>
              <a:rPr lang="en-AU" sz="2000"/>
              <a:t>?</a:t>
            </a:r>
            <a:endParaRPr b="1" sz="2400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2" name="Google Shape;232;p23"/>
          <p:cNvSpPr txBox="1"/>
          <p:nvPr/>
        </p:nvSpPr>
        <p:spPr>
          <a:xfrm>
            <a:off x="173250" y="5902394"/>
            <a:ext cx="118455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Hinge Point Question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3"/>
          <p:cNvSpPr txBox="1"/>
          <p:nvPr/>
        </p:nvSpPr>
        <p:spPr>
          <a:xfrm>
            <a:off x="10203336" y="917628"/>
            <a:ext cx="1988700" cy="18777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it/ isn’t it a an example of a sentence expanded with a fronted adverbial phrase?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https://cdn3.vectorstock.com/i/1000x1000/77/52/yes-tick-icon-vector-22957752.jpg" id="235" name="Google Shape;235;p23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7881024" y="3282264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36" name="Google Shape;236;p23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7926588" y="4967318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cdn3.vectorstock.com/i/1000x1000/77/52/yes-tick-icon-vector-22957752.jpg" id="237" name="Google Shape;237;p23"/>
          <p:cNvPicPr preferRelativeResize="0"/>
          <p:nvPr/>
        </p:nvPicPr>
        <p:blipFill rotWithShape="1">
          <a:blip r:embed="rId3">
            <a:alphaModFix/>
          </a:blip>
          <a:srcRect b="10582" l="0" r="0" t="0"/>
          <a:stretch/>
        </p:blipFill>
        <p:spPr>
          <a:xfrm>
            <a:off x="7881014" y="3832828"/>
            <a:ext cx="395901" cy="293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238" name="Google Shape;238;p23"/>
          <p:cNvPicPr preferRelativeResize="0"/>
          <p:nvPr/>
        </p:nvPicPr>
        <p:blipFill rotWithShape="1">
          <a:blip r:embed="rId4">
            <a:alphaModFix/>
          </a:blip>
          <a:srcRect b="0" l="50750" r="0" t="0"/>
          <a:stretch/>
        </p:blipFill>
        <p:spPr>
          <a:xfrm>
            <a:off x="7903800" y="4359210"/>
            <a:ext cx="350327" cy="320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39" name="Google Shape;23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5746" y="2776711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0" name="Google Shape;24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745" y="356427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1" name="Google Shape;24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3404" y="432099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2" name="Google Shape;242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5745" y="5101993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43" name="Google Shape;243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90845" y="89736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244" name="Google Shape;244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3"/>
          <p:cNvSpPr/>
          <p:nvPr/>
        </p:nvSpPr>
        <p:spPr>
          <a:xfrm>
            <a:off x="2190775" y="1874725"/>
            <a:ext cx="360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studied.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3"/>
          <p:cNvSpPr txBox="1"/>
          <p:nvPr/>
        </p:nvSpPr>
        <p:spPr>
          <a:xfrm>
            <a:off x="5319550" y="1732475"/>
            <a:ext cx="737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AU" sz="5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}</a:t>
            </a:r>
            <a:endParaRPr b="0" i="0" sz="5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23"/>
          <p:cNvSpPr/>
          <p:nvPr/>
        </p:nvSpPr>
        <p:spPr>
          <a:xfrm>
            <a:off x="5712176" y="1978775"/>
            <a:ext cx="29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3"/>
          <p:cNvSpPr txBox="1"/>
          <p:nvPr/>
        </p:nvSpPr>
        <p:spPr>
          <a:xfrm>
            <a:off x="919825" y="2735305"/>
            <a:ext cx="5655257" cy="645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Attentively, I studied.</a:t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919824" y="3531222"/>
            <a:ext cx="5979300" cy="645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4 in the morning, I studied.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904908" y="4297735"/>
            <a:ext cx="5979300" cy="645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studied in my bedroom.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23"/>
          <p:cNvSpPr txBox="1"/>
          <p:nvPr/>
        </p:nvSpPr>
        <p:spPr>
          <a:xfrm>
            <a:off x="891249" y="5065169"/>
            <a:ext cx="7097765" cy="645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AU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studied attentively for my spelling test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"/>
          <p:cNvSpPr txBox="1"/>
          <p:nvPr/>
        </p:nvSpPr>
        <p:spPr>
          <a:xfrm>
            <a:off x="314800" y="766350"/>
            <a:ext cx="90342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 or adverbial phrase are words or phrases at the beginning of a sentence which are used to describe the action that follows.</a:t>
            </a:r>
            <a:endParaRPr b="0" i="0" sz="1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▪"/>
            </a:pPr>
            <a:r>
              <a:rPr b="0" i="0" lang="en-AU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fronted adverbial phrase can describe time (when), place (where) or manner (how).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4"/>
          <p:cNvSpPr txBox="1"/>
          <p:nvPr/>
        </p:nvSpPr>
        <p:spPr>
          <a:xfrm>
            <a:off x="0" y="-1"/>
            <a:ext cx="3600450" cy="64633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 Development- re-explanation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4"/>
          <p:cNvSpPr txBox="1"/>
          <p:nvPr/>
        </p:nvSpPr>
        <p:spPr>
          <a:xfrm>
            <a:off x="10203336" y="1024649"/>
            <a:ext cx="1988700" cy="18162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fronted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adverb describing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when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59" name="Google Shape;25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6594" y="89736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0" name="Google Shape;26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2166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61" name="Google Shape;26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48867" y="8973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4"/>
          <p:cNvSpPr/>
          <p:nvPr/>
        </p:nvSpPr>
        <p:spPr>
          <a:xfrm>
            <a:off x="554825" y="3157688"/>
            <a:ext cx="7927500" cy="4617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AU" sz="3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ate his breakfast</a:t>
            </a: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4"/>
          <p:cNvSpPr txBox="1"/>
          <p:nvPr/>
        </p:nvSpPr>
        <p:spPr>
          <a:xfrm>
            <a:off x="5385337" y="3079938"/>
            <a:ext cx="737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AU" sz="5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}</a:t>
            </a:r>
            <a:endParaRPr b="0" i="0" sz="5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4"/>
          <p:cNvSpPr/>
          <p:nvPr/>
        </p:nvSpPr>
        <p:spPr>
          <a:xfrm>
            <a:off x="6096001" y="3326238"/>
            <a:ext cx="29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AU" sz="24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Simple sentence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4"/>
          <p:cNvSpPr/>
          <p:nvPr/>
        </p:nvSpPr>
        <p:spPr>
          <a:xfrm>
            <a:off x="3672774" y="4053900"/>
            <a:ext cx="7053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Early this morning, he ate his breakfast.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24"/>
          <p:cNvSpPr/>
          <p:nvPr/>
        </p:nvSpPr>
        <p:spPr>
          <a:xfrm>
            <a:off x="3672775" y="5013063"/>
            <a:ext cx="86319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Messily and distractedly, he ate his breakfast.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24"/>
          <p:cNvSpPr/>
          <p:nvPr/>
        </p:nvSpPr>
        <p:spPr>
          <a:xfrm>
            <a:off x="3672774" y="5968500"/>
            <a:ext cx="70536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AU" sz="2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the cafe, he ate his breakfast.</a:t>
            </a:r>
            <a:endParaRPr b="0" i="0" sz="25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4"/>
          <p:cNvSpPr/>
          <p:nvPr/>
        </p:nvSpPr>
        <p:spPr>
          <a:xfrm>
            <a:off x="3672775" y="4613725"/>
            <a:ext cx="30900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4"/>
          <p:cNvSpPr/>
          <p:nvPr/>
        </p:nvSpPr>
        <p:spPr>
          <a:xfrm>
            <a:off x="3672776" y="5522763"/>
            <a:ext cx="41625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4"/>
          <p:cNvSpPr/>
          <p:nvPr/>
        </p:nvSpPr>
        <p:spPr>
          <a:xfrm>
            <a:off x="3736824" y="6506198"/>
            <a:ext cx="1988700" cy="125700"/>
          </a:xfrm>
          <a:prstGeom prst="rect">
            <a:avLst/>
          </a:prstGeom>
          <a:solidFill>
            <a:srgbClr val="00B05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454525" y="2070525"/>
            <a:ext cx="9526500" cy="1119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the expanded sentences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Underline the fronted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 the capital,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4"/>
          <p:cNvSpPr/>
          <p:nvPr/>
        </p:nvSpPr>
        <p:spPr>
          <a:xfrm>
            <a:off x="3600450" y="4088675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4"/>
          <p:cNvSpPr/>
          <p:nvPr/>
        </p:nvSpPr>
        <p:spPr>
          <a:xfrm>
            <a:off x="6365050" y="4276613"/>
            <a:ext cx="243300" cy="2622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4"/>
          <p:cNvSpPr/>
          <p:nvPr/>
        </p:nvSpPr>
        <p:spPr>
          <a:xfrm>
            <a:off x="9564263" y="4219350"/>
            <a:ext cx="243300" cy="3306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4"/>
          <p:cNvSpPr/>
          <p:nvPr/>
        </p:nvSpPr>
        <p:spPr>
          <a:xfrm>
            <a:off x="3672775" y="5030438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7349450" y="5186850"/>
            <a:ext cx="243300" cy="3306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4"/>
          <p:cNvSpPr/>
          <p:nvPr/>
        </p:nvSpPr>
        <p:spPr>
          <a:xfrm>
            <a:off x="10567075" y="5186850"/>
            <a:ext cx="243300" cy="3306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4"/>
          <p:cNvSpPr/>
          <p:nvPr/>
        </p:nvSpPr>
        <p:spPr>
          <a:xfrm>
            <a:off x="3600450" y="5968500"/>
            <a:ext cx="384900" cy="4923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5482225" y="6175600"/>
            <a:ext cx="243300" cy="3306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4"/>
          <p:cNvSpPr/>
          <p:nvPr/>
        </p:nvSpPr>
        <p:spPr>
          <a:xfrm>
            <a:off x="8701175" y="6094750"/>
            <a:ext cx="243300" cy="330600"/>
          </a:xfrm>
          <a:prstGeom prst="ellipse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"/>
          <p:cNvSpPr txBox="1"/>
          <p:nvPr/>
        </p:nvSpPr>
        <p:spPr>
          <a:xfrm>
            <a:off x="289401" y="2349430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ate cereal.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5"/>
          <p:cNvSpPr txBox="1"/>
          <p:nvPr/>
        </p:nvSpPr>
        <p:spPr>
          <a:xfrm>
            <a:off x="455826" y="3763808"/>
            <a:ext cx="3297300" cy="9543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fruit, toast and bacon, </a:t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25"/>
          <p:cNvSpPr/>
          <p:nvPr/>
        </p:nvSpPr>
        <p:spPr>
          <a:xfrm>
            <a:off x="4271566" y="3763808"/>
            <a:ext cx="3249000" cy="95406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the dining table,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5"/>
          <p:cNvSpPr/>
          <p:nvPr/>
        </p:nvSpPr>
        <p:spPr>
          <a:xfrm>
            <a:off x="8038950" y="3766300"/>
            <a:ext cx="3433500" cy="5850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morning,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5"/>
          <p:cNvSpPr txBox="1"/>
          <p:nvPr/>
        </p:nvSpPr>
        <p:spPr>
          <a:xfrm>
            <a:off x="289401" y="5055075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morning,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 ate cereal.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5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5"/>
          <p:cNvSpPr txBox="1"/>
          <p:nvPr/>
        </p:nvSpPr>
        <p:spPr>
          <a:xfrm>
            <a:off x="10203336" y="913049"/>
            <a:ext cx="1988700" cy="16008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fronted adverbial phrase /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adverb describing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when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292" name="Google Shape;29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3" name="Google Shape;29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55685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94" name="Google Shape;29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2359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/>
          <p:nvPr/>
        </p:nvSpPr>
        <p:spPr>
          <a:xfrm>
            <a:off x="0" y="366702"/>
            <a:ext cx="6538200" cy="1323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 the fronted adverbial phrase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expanded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6"/>
          <p:cNvSpPr txBox="1"/>
          <p:nvPr/>
        </p:nvSpPr>
        <p:spPr>
          <a:xfrm>
            <a:off x="289401" y="2202306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crept into the cinema.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6"/>
          <p:cNvSpPr txBox="1"/>
          <p:nvPr/>
        </p:nvSpPr>
        <p:spPr>
          <a:xfrm>
            <a:off x="455826" y="3284092"/>
            <a:ext cx="3297300" cy="5232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Nervously,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26"/>
          <p:cNvSpPr/>
          <p:nvPr/>
        </p:nvSpPr>
        <p:spPr>
          <a:xfrm>
            <a:off x="4271566" y="3284092"/>
            <a:ext cx="3249027" cy="52318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large popcorn,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6"/>
          <p:cNvSpPr/>
          <p:nvPr/>
        </p:nvSpPr>
        <p:spPr>
          <a:xfrm>
            <a:off x="7920325" y="3284097"/>
            <a:ext cx="3433500" cy="5850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Without a sound,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6"/>
          <p:cNvSpPr txBox="1"/>
          <p:nvPr/>
        </p:nvSpPr>
        <p:spPr>
          <a:xfrm>
            <a:off x="289401" y="5027597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Without a sound,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 crept into the cinema.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6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6"/>
          <p:cNvSpPr/>
          <p:nvPr/>
        </p:nvSpPr>
        <p:spPr>
          <a:xfrm>
            <a:off x="0" y="366702"/>
            <a:ext cx="6538200" cy="1323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 the fronted adverbial phrase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expanded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07" name="Google Shape;3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8" name="Google Shape;30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09" name="Google Shape;30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10" name="Google Shape;31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 txBox="1"/>
          <p:nvPr/>
        </p:nvSpPr>
        <p:spPr>
          <a:xfrm>
            <a:off x="10203336" y="913049"/>
            <a:ext cx="1988700" cy="16008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fronted adverbial phrase /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adverb describing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when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7"/>
          <p:cNvSpPr txBox="1"/>
          <p:nvPr/>
        </p:nvSpPr>
        <p:spPr>
          <a:xfrm>
            <a:off x="289401" y="2166203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swam in the lake.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7"/>
          <p:cNvSpPr txBox="1"/>
          <p:nvPr/>
        </p:nvSpPr>
        <p:spPr>
          <a:xfrm>
            <a:off x="455826" y="3198037"/>
            <a:ext cx="3297300" cy="52318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Effortlessly,</a:t>
            </a:r>
            <a:endParaRPr b="0" i="0" sz="1800" u="none" cap="none" strike="noStrike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27"/>
          <p:cNvSpPr/>
          <p:nvPr/>
        </p:nvSpPr>
        <p:spPr>
          <a:xfrm>
            <a:off x="4271575" y="3198030"/>
            <a:ext cx="3249000" cy="5232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evenings,</a:t>
            </a:r>
            <a:endParaRPr b="0" i="0" sz="2800" u="none" cap="none" strike="noStrik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9" name="Google Shape;319;p27"/>
          <p:cNvSpPr/>
          <p:nvPr/>
        </p:nvSpPr>
        <p:spPr>
          <a:xfrm>
            <a:off x="7989825" y="3220831"/>
            <a:ext cx="3433500" cy="52318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AU" sz="28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Begrudgingly,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7"/>
          <p:cNvSpPr txBox="1"/>
          <p:nvPr/>
        </p:nvSpPr>
        <p:spPr>
          <a:xfrm>
            <a:off x="289401" y="5046259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evenings,</a:t>
            </a: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she swam in the lake.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7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22" name="Google Shape;32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3" name="Google Shape;32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589" y="99539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4" name="Google Shape;32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8342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25" name="Google Shape;32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969" y="81393"/>
            <a:ext cx="674078" cy="67407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/>
        </p:nvSpPr>
        <p:spPr>
          <a:xfrm>
            <a:off x="10203336" y="913049"/>
            <a:ext cx="1988700" cy="16008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the fronted adverbial phrase / adverb?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adverb describing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how, when 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" name="Google Shape;327;p27"/>
          <p:cNvSpPr/>
          <p:nvPr/>
        </p:nvSpPr>
        <p:spPr>
          <a:xfrm>
            <a:off x="0" y="366702"/>
            <a:ext cx="6538200" cy="1323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 the fronted adverbial phrase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Rewrite the expanded sentence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 txBox="1"/>
          <p:nvPr/>
        </p:nvSpPr>
        <p:spPr>
          <a:xfrm>
            <a:off x="0" y="-1"/>
            <a:ext cx="3600450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I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8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4" name="Google Shape;334;p28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Logo, icon&#10;&#10;Description automatically generated" id="335" name="Google Shape;33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6" name="Google Shape;33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37" name="Google Shape;33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3751" y="110605"/>
            <a:ext cx="674078" cy="6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57450" y="563800"/>
            <a:ext cx="3025112" cy="19323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8"/>
          <p:cNvSpPr txBox="1"/>
          <p:nvPr/>
        </p:nvSpPr>
        <p:spPr>
          <a:xfrm>
            <a:off x="360001" y="2946418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rode their bikes.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8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8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the island, they rode their bikes.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9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29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49" name="Google Shape;3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0" name="Google Shape;35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9"/>
          <p:cNvSpPr txBox="1"/>
          <p:nvPr/>
        </p:nvSpPr>
        <p:spPr>
          <a:xfrm>
            <a:off x="360001" y="2946418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built a snowman.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9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winter, the children built a snowman.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9200" y="601484"/>
            <a:ext cx="2785402" cy="1856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55" name="Google Shape;35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3739" y="110589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0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0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" name="Google Shape;362;p30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63" name="Google Shape;36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4" name="Google Shape;36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0"/>
          <p:cNvSpPr txBox="1"/>
          <p:nvPr/>
        </p:nvSpPr>
        <p:spPr>
          <a:xfrm>
            <a:off x="360001" y="2946418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ate toasted marshmallows.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0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0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Cosily and happily, we ate toasted marshmallows.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24025" y="563800"/>
            <a:ext cx="2576400" cy="193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69" name="Google Shape;36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3739" y="110589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1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1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377" name="Google Shape;37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7210" y="69145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78" name="Google Shape;37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291" y="110605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1"/>
          <p:cNvSpPr txBox="1"/>
          <p:nvPr/>
        </p:nvSpPr>
        <p:spPr>
          <a:xfrm>
            <a:off x="360001" y="2946418"/>
            <a:ext cx="1144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AU" sz="4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lions rested.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1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1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 the stars, the lions rested.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2350" y="152400"/>
            <a:ext cx="2343700" cy="234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83" name="Google Shape;383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3739" y="110589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2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32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0" name="Google Shape;390;p32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2"/>
          <p:cNvSpPr txBox="1"/>
          <p:nvPr/>
        </p:nvSpPr>
        <p:spPr>
          <a:xfrm>
            <a:off x="360001" y="2946418"/>
            <a:ext cx="1144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AU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children bounced on the trampoline.</a:t>
            </a:r>
            <a:endParaRPr b="1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2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2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school, the children bounced on the trampoline.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3825" y="110600"/>
            <a:ext cx="2343700" cy="234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395" name="Google Shape;39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2618" y="11775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3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3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33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3"/>
          <p:cNvSpPr txBox="1"/>
          <p:nvPr/>
        </p:nvSpPr>
        <p:spPr>
          <a:xfrm>
            <a:off x="360001" y="2946418"/>
            <a:ext cx="1144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AU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practiced yoga.</a:t>
            </a:r>
            <a:endParaRPr b="1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3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How?</a:t>
            </a:r>
            <a:r>
              <a:rPr b="0" i="0" lang="en-AU" sz="3600" u="none" cap="none" strike="noStrike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33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Effortlessly, she practiced yoga.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33"/>
          <p:cNvPicPr preferRelativeResize="0"/>
          <p:nvPr/>
        </p:nvPicPr>
        <p:blipFill rotWithShape="1">
          <a:blip r:embed="rId3">
            <a:alphaModFix/>
          </a:blip>
          <a:srcRect b="22071" l="7773" r="3877" t="15574"/>
          <a:stretch/>
        </p:blipFill>
        <p:spPr>
          <a:xfrm>
            <a:off x="6986650" y="563800"/>
            <a:ext cx="2724275" cy="2070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07" name="Google Shape;40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2618" y="11775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4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4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34"/>
          <p:cNvSpPr txBox="1"/>
          <p:nvPr/>
        </p:nvSpPr>
        <p:spPr>
          <a:xfrm>
            <a:off x="10203336" y="998700"/>
            <a:ext cx="1988700" cy="1385400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4"/>
          <p:cNvSpPr txBox="1"/>
          <p:nvPr/>
        </p:nvSpPr>
        <p:spPr>
          <a:xfrm>
            <a:off x="360001" y="2946418"/>
            <a:ext cx="1144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AU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koala napped.</a:t>
            </a:r>
            <a:endParaRPr b="1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4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214843" y="5190521"/>
            <a:ext cx="1190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AU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tree, the koala napped.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7375" y="601475"/>
            <a:ext cx="3026982" cy="1816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419" name="Google Shape;41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12618" y="11775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5"/>
          <p:cNvSpPr txBox="1"/>
          <p:nvPr/>
        </p:nvSpPr>
        <p:spPr>
          <a:xfrm>
            <a:off x="0" y="-1"/>
            <a:ext cx="3600600" cy="3693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Skill development: You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5"/>
          <p:cNvSpPr/>
          <p:nvPr/>
        </p:nvSpPr>
        <p:spPr>
          <a:xfrm>
            <a:off x="105300" y="563801"/>
            <a:ext cx="6538200" cy="1932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at the illustration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Answer the question to develop a fronted adverbial phrase / adverb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Expand the simple sentence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0" i="0" lang="en-AU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capitalisation, comma and full stop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6" name="Google Shape;426;p35"/>
          <p:cNvSpPr txBox="1"/>
          <p:nvPr/>
        </p:nvSpPr>
        <p:spPr>
          <a:xfrm>
            <a:off x="10203336" y="998700"/>
            <a:ext cx="1988700" cy="1600398"/>
          </a:xfrm>
          <a:prstGeom prst="rect">
            <a:avLst/>
          </a:prstGeom>
          <a:solidFill>
            <a:srgbClr val="79FF9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CFU: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other adverbs could you use to describe the </a:t>
            </a:r>
            <a:r>
              <a:rPr b="0" i="1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where, how, or when</a:t>
            </a:r>
            <a:r>
              <a:rPr b="0" i="0" lang="en-AU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5"/>
          <p:cNvSpPr txBox="1"/>
          <p:nvPr/>
        </p:nvSpPr>
        <p:spPr>
          <a:xfrm>
            <a:off x="360001" y="2946418"/>
            <a:ext cx="1144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AU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 a sentence.</a:t>
            </a:r>
            <a:endParaRPr b="1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35"/>
          <p:cNvSpPr/>
          <p:nvPr/>
        </p:nvSpPr>
        <p:spPr>
          <a:xfrm>
            <a:off x="360000" y="3909250"/>
            <a:ext cx="62835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AU" sz="3600" u="none" cap="none" strike="noStrik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Where/how/when? </a:t>
            </a:r>
            <a:r>
              <a:rPr b="0" i="0" lang="en-AU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………………..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429" name="Google Shape;42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12618" y="117751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