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embeddedFontLst>
    <p:embeddedFont>
      <p:font typeface="Quattrocento Sans"/>
      <p:regular r:id="rId21"/>
      <p:bold r:id="rId22"/>
      <p:italic r:id="rId23"/>
      <p:boldItalic r:id="rId24"/>
    </p:embeddedFont>
    <p:embeddedFont>
      <p:font typeface="Century Gothic"/>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QuattrocentoSans-bold.fntdata"/><Relationship Id="rId21" Type="http://schemas.openxmlformats.org/officeDocument/2006/relationships/font" Target="fonts/QuattrocentoSans-regular.fntdata"/><Relationship Id="rId24" Type="http://schemas.openxmlformats.org/officeDocument/2006/relationships/font" Target="fonts/QuattrocentoSans-boldItalic.fntdata"/><Relationship Id="rId23" Type="http://schemas.openxmlformats.org/officeDocument/2006/relationships/font" Target="fonts/QuattrocentoSans-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enturyGothic-bold.fntdata"/><Relationship Id="rId25" Type="http://schemas.openxmlformats.org/officeDocument/2006/relationships/font" Target="fonts/CenturyGothic-regular.fntdata"/><Relationship Id="rId28" Type="http://schemas.openxmlformats.org/officeDocument/2006/relationships/font" Target="fonts/CenturyGothic-boldItalic.fntdata"/><Relationship Id="rId27" Type="http://schemas.openxmlformats.org/officeDocument/2006/relationships/font" Target="fonts/CenturyGothic-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 name="Google Shape;8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 name="Google Shape;12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2" name="Google Shape;23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8" name="Google Shape;27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2" name="Google Shape;31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2" name="Google Shape;33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eptual Understanding">
  <p:cSld name="Conceptual Understanding">
    <p:spTree>
      <p:nvGrpSpPr>
        <p:cNvPr id="23" name="Shape 23"/>
        <p:cNvGrpSpPr/>
        <p:nvPr/>
      </p:nvGrpSpPr>
      <p:grpSpPr>
        <a:xfrm>
          <a:off x="0" y="0"/>
          <a:ext cx="0" cy="0"/>
          <a:chOff x="0" y="0"/>
          <a:chExt cx="0" cy="0"/>
        </a:xfrm>
      </p:grpSpPr>
      <p:sp>
        <p:nvSpPr>
          <p:cNvPr id="24" name="Google Shape;24;p4"/>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8" name="Google Shape;28;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1" name="Shape 31"/>
        <p:cNvGrpSpPr/>
        <p:nvPr/>
      </p:nvGrpSpPr>
      <p:grpSpPr>
        <a:xfrm>
          <a:off x="0" y="0"/>
          <a:ext cx="0" cy="0"/>
          <a:chOff x="0" y="0"/>
          <a:chExt cx="0" cy="0"/>
        </a:xfrm>
      </p:grpSpPr>
      <p:sp>
        <p:nvSpPr>
          <p:cNvPr id="32" name="Google Shape;32;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 name="Shape 38"/>
        <p:cNvGrpSpPr/>
        <p:nvPr/>
      </p:nvGrpSpPr>
      <p:grpSpPr>
        <a:xfrm>
          <a:off x="0" y="0"/>
          <a:ext cx="0" cy="0"/>
          <a:chOff x="0" y="0"/>
          <a:chExt cx="0" cy="0"/>
        </a:xfrm>
      </p:grpSpPr>
      <p:sp>
        <p:nvSpPr>
          <p:cNvPr id="39" name="Google Shape;39;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6" name="Shape 56"/>
        <p:cNvGrpSpPr/>
        <p:nvPr/>
      </p:nvGrpSpPr>
      <p:grpSpPr>
        <a:xfrm>
          <a:off x="0" y="0"/>
          <a:ext cx="0" cy="0"/>
          <a:chOff x="0" y="0"/>
          <a:chExt cx="0" cy="0"/>
        </a:xfrm>
      </p:grpSpPr>
      <p:sp>
        <p:nvSpPr>
          <p:cNvPr id="57" name="Google Shape;57;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 name="Google Shape;59;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 name="Google Shape;60;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3" name="Shape 63"/>
        <p:cNvGrpSpPr/>
        <p:nvPr/>
      </p:nvGrpSpPr>
      <p:grpSpPr>
        <a:xfrm>
          <a:off x="0" y="0"/>
          <a:ext cx="0" cy="0"/>
          <a:chOff x="0" y="0"/>
          <a:chExt cx="0" cy="0"/>
        </a:xfrm>
      </p:grpSpPr>
      <p:sp>
        <p:nvSpPr>
          <p:cNvPr id="64" name="Google Shape;64;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
          <p:cNvSpPr/>
          <p:nvPr>
            <p:ph idx="2" type="pic"/>
          </p:nvPr>
        </p:nvSpPr>
        <p:spPr>
          <a:xfrm>
            <a:off x="5183188" y="987425"/>
            <a:ext cx="6172200" cy="4873625"/>
          </a:xfrm>
          <a:prstGeom prst="rect">
            <a:avLst/>
          </a:prstGeom>
          <a:noFill/>
          <a:ln>
            <a:noFill/>
          </a:ln>
        </p:spPr>
      </p:sp>
      <p:sp>
        <p:nvSpPr>
          <p:cNvPr id="66" name="Google Shape;66;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0" name="Shape 70"/>
        <p:cNvGrpSpPr/>
        <p:nvPr/>
      </p:nvGrpSpPr>
      <p:grpSpPr>
        <a:xfrm>
          <a:off x="0" y="0"/>
          <a:ext cx="0" cy="0"/>
          <a:chOff x="0" y="0"/>
          <a:chExt cx="0" cy="0"/>
        </a:xfrm>
      </p:grpSpPr>
      <p:sp>
        <p:nvSpPr>
          <p:cNvPr id="71" name="Google Shape;71;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 name="Shape 76"/>
        <p:cNvGrpSpPr/>
        <p:nvPr/>
      </p:nvGrpSpPr>
      <p:grpSpPr>
        <a:xfrm>
          <a:off x="0" y="0"/>
          <a:ext cx="0" cy="0"/>
          <a:chOff x="0" y="0"/>
          <a:chExt cx="0" cy="0"/>
        </a:xfrm>
      </p:grpSpPr>
      <p:sp>
        <p:nvSpPr>
          <p:cNvPr id="77" name="Google Shape;77;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ceptual Understanding">
  <p:cSld name="1_Conceptual Understanding">
    <p:spTree>
      <p:nvGrpSpPr>
        <p:cNvPr id="82" name="Shape 82"/>
        <p:cNvGrpSpPr/>
        <p:nvPr/>
      </p:nvGrpSpPr>
      <p:grpSpPr>
        <a:xfrm>
          <a:off x="0" y="0"/>
          <a:ext cx="0" cy="0"/>
          <a:chOff x="0" y="0"/>
          <a:chExt cx="0" cy="0"/>
        </a:xfrm>
      </p:grpSpPr>
      <p:sp>
        <p:nvSpPr>
          <p:cNvPr id="83" name="Google Shape;83;p14"/>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Gothic"/>
              <a:buNone/>
              <a:defRPr b="0" i="0" sz="44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0.png"/><Relationship Id="rId13" Type="http://schemas.openxmlformats.org/officeDocument/2006/relationships/image" Target="../media/image1.png"/><Relationship Id="rId12"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21.png"/><Relationship Id="rId9" Type="http://schemas.openxmlformats.org/officeDocument/2006/relationships/image" Target="../media/image9.png"/><Relationship Id="rId14" Type="http://schemas.openxmlformats.org/officeDocument/2006/relationships/image" Target="../media/image7.png"/><Relationship Id="rId5" Type="http://schemas.openxmlformats.org/officeDocument/2006/relationships/image" Target="../media/image15.png"/><Relationship Id="rId6" Type="http://schemas.openxmlformats.org/officeDocument/2006/relationships/image" Target="../media/image17.png"/><Relationship Id="rId7" Type="http://schemas.openxmlformats.org/officeDocument/2006/relationships/image" Target="../media/image5.png"/><Relationship Id="rId8"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21.png"/><Relationship Id="rId5" Type="http://schemas.openxmlformats.org/officeDocument/2006/relationships/image" Target="../media/image6.png"/><Relationship Id="rId6"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21.png"/><Relationship Id="rId5" Type="http://schemas.openxmlformats.org/officeDocument/2006/relationships/image" Target="../media/image6.png"/><Relationship Id="rId6"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5.png"/><Relationship Id="rId5" Type="http://schemas.openxmlformats.org/officeDocument/2006/relationships/image" Target="../media/image13.png"/><Relationship Id="rId6" Type="http://schemas.openxmlformats.org/officeDocument/2006/relationships/image" Target="../media/image9.png"/><Relationship Id="rId7" Type="http://schemas.openxmlformats.org/officeDocument/2006/relationships/image" Target="../media/image1.png"/><Relationship Id="rId8"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2.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5"/>
          <p:cNvSpPr txBox="1"/>
          <p:nvPr>
            <p:ph idx="1" type="subTitle"/>
          </p:nvPr>
        </p:nvSpPr>
        <p:spPr>
          <a:xfrm>
            <a:off x="1561323" y="1773238"/>
            <a:ext cx="9144000" cy="3190648"/>
          </a:xfrm>
          <a:prstGeom prst="rect">
            <a:avLst/>
          </a:prstGeom>
          <a:solidFill>
            <a:srgbClr val="00B050"/>
          </a:solidFill>
          <a:ln cap="flat" cmpd="sng" w="9525">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b="1" lang="en-AU"/>
              <a:t>Year: 1/2</a:t>
            </a:r>
            <a:endParaRPr/>
          </a:p>
          <a:p>
            <a:pPr indent="0" lvl="0" marL="0" rtl="0" algn="l">
              <a:lnSpc>
                <a:spcPct val="90000"/>
              </a:lnSpc>
              <a:spcBef>
                <a:spcPts val="1000"/>
              </a:spcBef>
              <a:spcAft>
                <a:spcPts val="0"/>
              </a:spcAft>
              <a:buClr>
                <a:schemeClr val="dk1"/>
              </a:buClr>
              <a:buSzPts val="2400"/>
              <a:buNone/>
            </a:pPr>
            <a:r>
              <a:t/>
            </a:r>
            <a:endParaRPr/>
          </a:p>
          <a:p>
            <a:pPr indent="0" lvl="0" marL="0" rtl="0" algn="l">
              <a:lnSpc>
                <a:spcPct val="90000"/>
              </a:lnSpc>
              <a:spcBef>
                <a:spcPts val="1000"/>
              </a:spcBef>
              <a:spcAft>
                <a:spcPts val="0"/>
              </a:spcAft>
              <a:buClr>
                <a:schemeClr val="dk1"/>
              </a:buClr>
              <a:buSzPts val="2400"/>
              <a:buNone/>
            </a:pPr>
            <a:r>
              <a:rPr b="1" lang="en-AU"/>
              <a:t>Term: 2</a:t>
            </a:r>
            <a:endParaRPr/>
          </a:p>
          <a:p>
            <a:pPr indent="0" lvl="0" marL="0" rtl="0" algn="l">
              <a:lnSpc>
                <a:spcPct val="90000"/>
              </a:lnSpc>
              <a:spcBef>
                <a:spcPts val="1000"/>
              </a:spcBef>
              <a:spcAft>
                <a:spcPts val="0"/>
              </a:spcAft>
              <a:buClr>
                <a:schemeClr val="dk1"/>
              </a:buClr>
              <a:buSzPts val="2400"/>
              <a:buNone/>
            </a:pPr>
            <a:r>
              <a:t/>
            </a:r>
            <a:endParaRPr/>
          </a:p>
          <a:p>
            <a:pPr indent="0" lvl="0" marL="0" rtl="0" algn="l">
              <a:lnSpc>
                <a:spcPct val="90000"/>
              </a:lnSpc>
              <a:spcBef>
                <a:spcPts val="1000"/>
              </a:spcBef>
              <a:spcAft>
                <a:spcPts val="0"/>
              </a:spcAft>
              <a:buClr>
                <a:schemeClr val="dk1"/>
              </a:buClr>
              <a:buSzPts val="2400"/>
              <a:buNone/>
            </a:pPr>
            <a:r>
              <a:rPr b="1" lang="en-AU"/>
              <a:t>Objective: </a:t>
            </a:r>
            <a:r>
              <a:rPr lang="en-AU"/>
              <a:t>Convert fragments into sentences</a:t>
            </a:r>
            <a:endParaRPr/>
          </a:p>
          <a:p>
            <a:pPr indent="0" lvl="0" marL="0" rtl="0" algn="l">
              <a:lnSpc>
                <a:spcPct val="90000"/>
              </a:lnSpc>
              <a:spcBef>
                <a:spcPts val="1000"/>
              </a:spcBef>
              <a:spcAft>
                <a:spcPts val="0"/>
              </a:spcAft>
              <a:buClr>
                <a:schemeClr val="dk1"/>
              </a:buClr>
              <a:buSzPts val="2400"/>
              <a:buNone/>
            </a:pPr>
            <a:r>
              <a:t/>
            </a:r>
            <a:endParaRPr/>
          </a:p>
          <a:p>
            <a:pPr indent="0" lvl="0" marL="0" rtl="0" algn="l">
              <a:lnSpc>
                <a:spcPct val="90000"/>
              </a:lnSpc>
              <a:spcBef>
                <a:spcPts val="1000"/>
              </a:spcBef>
              <a:spcAft>
                <a:spcPts val="0"/>
              </a:spcAft>
              <a:buClr>
                <a:schemeClr val="dk1"/>
              </a:buClr>
              <a:buSzPts val="2400"/>
              <a:buNone/>
            </a:pPr>
            <a:r>
              <a:rPr b="1" lang="en-AU"/>
              <a:t>Author: B. Howard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 name="Shape 92"/>
        <p:cNvGrpSpPr/>
        <p:nvPr/>
      </p:nvGrpSpPr>
      <p:grpSpPr>
        <a:xfrm>
          <a:off x="0" y="0"/>
          <a:ext cx="0" cy="0"/>
          <a:chOff x="0" y="0"/>
          <a:chExt cx="0" cy="0"/>
        </a:xfrm>
      </p:grpSpPr>
      <p:pic>
        <p:nvPicPr>
          <p:cNvPr descr="Icon&#10;&#10;Description automatically generated" id="93" name="Google Shape;93;p16"/>
          <p:cNvPicPr preferRelativeResize="0"/>
          <p:nvPr>
            <p:ph idx="1" type="body"/>
          </p:nvPr>
        </p:nvPicPr>
        <p:blipFill rotWithShape="1">
          <a:blip r:embed="rId3">
            <a:alphaModFix/>
          </a:blip>
          <a:srcRect b="0" l="0" r="0" t="0"/>
          <a:stretch/>
        </p:blipFill>
        <p:spPr>
          <a:xfrm>
            <a:off x="10432839" y="4874453"/>
            <a:ext cx="674079" cy="674079"/>
          </a:xfrm>
          <a:prstGeom prst="rect">
            <a:avLst/>
          </a:prstGeom>
          <a:noFill/>
          <a:ln>
            <a:noFill/>
          </a:ln>
        </p:spPr>
      </p:pic>
      <p:pic>
        <p:nvPicPr>
          <p:cNvPr descr="Logo, icon&#10;&#10;Description automatically generated" id="94" name="Google Shape;94;p16"/>
          <p:cNvPicPr preferRelativeResize="0"/>
          <p:nvPr/>
        </p:nvPicPr>
        <p:blipFill rotWithShape="1">
          <a:blip r:embed="rId4">
            <a:alphaModFix/>
          </a:blip>
          <a:srcRect b="0" l="0" r="0" t="0"/>
          <a:stretch/>
        </p:blipFill>
        <p:spPr>
          <a:xfrm>
            <a:off x="4299121" y="4284569"/>
            <a:ext cx="674078" cy="674078"/>
          </a:xfrm>
          <a:prstGeom prst="rect">
            <a:avLst/>
          </a:prstGeom>
          <a:noFill/>
          <a:ln>
            <a:noFill/>
          </a:ln>
        </p:spPr>
      </p:pic>
      <p:pic>
        <p:nvPicPr>
          <p:cNvPr descr="Icon&#10;&#10;Description automatically generated" id="95" name="Google Shape;95;p16"/>
          <p:cNvPicPr preferRelativeResize="0"/>
          <p:nvPr/>
        </p:nvPicPr>
        <p:blipFill rotWithShape="1">
          <a:blip r:embed="rId5">
            <a:alphaModFix/>
          </a:blip>
          <a:srcRect b="0" l="0" r="0" t="0"/>
          <a:stretch/>
        </p:blipFill>
        <p:spPr>
          <a:xfrm>
            <a:off x="4294065" y="5632726"/>
            <a:ext cx="674078" cy="674078"/>
          </a:xfrm>
          <a:prstGeom prst="rect">
            <a:avLst/>
          </a:prstGeom>
          <a:noFill/>
          <a:ln>
            <a:noFill/>
          </a:ln>
        </p:spPr>
      </p:pic>
      <p:pic>
        <p:nvPicPr>
          <p:cNvPr descr="Logo, icon&#10;&#10;Description automatically generated" id="96" name="Google Shape;96;p16"/>
          <p:cNvPicPr preferRelativeResize="0"/>
          <p:nvPr/>
        </p:nvPicPr>
        <p:blipFill rotWithShape="1">
          <a:blip r:embed="rId6">
            <a:alphaModFix/>
          </a:blip>
          <a:srcRect b="0" l="0" r="0" t="0"/>
          <a:stretch/>
        </p:blipFill>
        <p:spPr>
          <a:xfrm>
            <a:off x="715322" y="2389965"/>
            <a:ext cx="674078" cy="674078"/>
          </a:xfrm>
          <a:prstGeom prst="rect">
            <a:avLst/>
          </a:prstGeom>
          <a:noFill/>
          <a:ln>
            <a:noFill/>
          </a:ln>
        </p:spPr>
      </p:pic>
      <p:pic>
        <p:nvPicPr>
          <p:cNvPr descr="Icon&#10;&#10;Description automatically generated" id="97" name="Google Shape;97;p16"/>
          <p:cNvPicPr preferRelativeResize="0"/>
          <p:nvPr/>
        </p:nvPicPr>
        <p:blipFill rotWithShape="1">
          <a:blip r:embed="rId7">
            <a:alphaModFix/>
          </a:blip>
          <a:srcRect b="0" l="0" r="0" t="0"/>
          <a:stretch/>
        </p:blipFill>
        <p:spPr>
          <a:xfrm>
            <a:off x="1389400" y="2389965"/>
            <a:ext cx="674078" cy="674078"/>
          </a:xfrm>
          <a:prstGeom prst="rect">
            <a:avLst/>
          </a:prstGeom>
          <a:noFill/>
          <a:ln>
            <a:noFill/>
          </a:ln>
        </p:spPr>
      </p:pic>
      <p:pic>
        <p:nvPicPr>
          <p:cNvPr descr="Icon&#10;&#10;Description automatically generated" id="98" name="Google Shape;98;p16"/>
          <p:cNvPicPr preferRelativeResize="0"/>
          <p:nvPr/>
        </p:nvPicPr>
        <p:blipFill rotWithShape="1">
          <a:blip r:embed="rId8">
            <a:alphaModFix/>
          </a:blip>
          <a:srcRect b="0" l="0" r="0" t="0"/>
          <a:stretch/>
        </p:blipFill>
        <p:spPr>
          <a:xfrm>
            <a:off x="715322" y="3064043"/>
            <a:ext cx="674078" cy="674078"/>
          </a:xfrm>
          <a:prstGeom prst="rect">
            <a:avLst/>
          </a:prstGeom>
          <a:noFill/>
          <a:ln>
            <a:noFill/>
          </a:ln>
        </p:spPr>
      </p:pic>
      <p:pic>
        <p:nvPicPr>
          <p:cNvPr descr="Icon&#10;&#10;Description automatically generated" id="99" name="Google Shape;99;p16"/>
          <p:cNvPicPr preferRelativeResize="0"/>
          <p:nvPr/>
        </p:nvPicPr>
        <p:blipFill rotWithShape="1">
          <a:blip r:embed="rId9">
            <a:alphaModFix/>
          </a:blip>
          <a:srcRect b="0" l="0" r="0" t="0"/>
          <a:stretch/>
        </p:blipFill>
        <p:spPr>
          <a:xfrm>
            <a:off x="1389400" y="3049933"/>
            <a:ext cx="674078" cy="674078"/>
          </a:xfrm>
          <a:prstGeom prst="rect">
            <a:avLst/>
          </a:prstGeom>
          <a:noFill/>
          <a:ln>
            <a:noFill/>
          </a:ln>
        </p:spPr>
      </p:pic>
      <p:pic>
        <p:nvPicPr>
          <p:cNvPr id="100" name="Google Shape;100;p16"/>
          <p:cNvPicPr preferRelativeResize="0"/>
          <p:nvPr/>
        </p:nvPicPr>
        <p:blipFill rotWithShape="1">
          <a:blip r:embed="rId10">
            <a:alphaModFix/>
          </a:blip>
          <a:srcRect b="0" l="0" r="0" t="0"/>
          <a:stretch/>
        </p:blipFill>
        <p:spPr>
          <a:xfrm>
            <a:off x="885384" y="5618025"/>
            <a:ext cx="674078" cy="674078"/>
          </a:xfrm>
          <a:prstGeom prst="rect">
            <a:avLst/>
          </a:prstGeom>
          <a:noFill/>
          <a:ln>
            <a:noFill/>
          </a:ln>
        </p:spPr>
      </p:pic>
      <p:pic>
        <p:nvPicPr>
          <p:cNvPr descr="Icon&#10;&#10;Description automatically generated" id="101" name="Google Shape;101;p16"/>
          <p:cNvPicPr preferRelativeResize="0"/>
          <p:nvPr/>
        </p:nvPicPr>
        <p:blipFill rotWithShape="1">
          <a:blip r:embed="rId11">
            <a:alphaModFix/>
          </a:blip>
          <a:srcRect b="0" l="0" r="0" t="0"/>
          <a:stretch/>
        </p:blipFill>
        <p:spPr>
          <a:xfrm>
            <a:off x="885384" y="4929837"/>
            <a:ext cx="674078" cy="674078"/>
          </a:xfrm>
          <a:prstGeom prst="rect">
            <a:avLst/>
          </a:prstGeom>
          <a:noFill/>
          <a:ln>
            <a:noFill/>
          </a:ln>
        </p:spPr>
      </p:pic>
      <p:pic>
        <p:nvPicPr>
          <p:cNvPr descr="Icon&#10;&#10;Description automatically generated" id="102" name="Google Shape;102;p16"/>
          <p:cNvPicPr preferRelativeResize="0"/>
          <p:nvPr/>
        </p:nvPicPr>
        <p:blipFill rotWithShape="1">
          <a:blip r:embed="rId12">
            <a:alphaModFix/>
          </a:blip>
          <a:srcRect b="0" l="0" r="0" t="0"/>
          <a:stretch/>
        </p:blipFill>
        <p:spPr>
          <a:xfrm>
            <a:off x="4299121" y="3604476"/>
            <a:ext cx="674078" cy="674078"/>
          </a:xfrm>
          <a:prstGeom prst="rect">
            <a:avLst/>
          </a:prstGeom>
          <a:noFill/>
          <a:ln>
            <a:noFill/>
          </a:ln>
        </p:spPr>
      </p:pic>
      <p:pic>
        <p:nvPicPr>
          <p:cNvPr descr="Icon&#10;&#10;Description automatically generated" id="103" name="Google Shape;103;p16"/>
          <p:cNvPicPr preferRelativeResize="0"/>
          <p:nvPr/>
        </p:nvPicPr>
        <p:blipFill rotWithShape="1">
          <a:blip r:embed="rId13">
            <a:alphaModFix/>
          </a:blip>
          <a:srcRect b="0" l="0" r="0" t="0"/>
          <a:stretch/>
        </p:blipFill>
        <p:spPr>
          <a:xfrm>
            <a:off x="4294064" y="4958647"/>
            <a:ext cx="674079" cy="674079"/>
          </a:xfrm>
          <a:prstGeom prst="rect">
            <a:avLst/>
          </a:prstGeom>
          <a:noFill/>
          <a:ln>
            <a:noFill/>
          </a:ln>
        </p:spPr>
      </p:pic>
      <p:sp>
        <p:nvSpPr>
          <p:cNvPr id="104" name="Google Shape;104;p16"/>
          <p:cNvSpPr txBox="1"/>
          <p:nvPr/>
        </p:nvSpPr>
        <p:spPr>
          <a:xfrm>
            <a:off x="1999476" y="2617597"/>
            <a:ext cx="1525356"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Multiple Choice </a:t>
            </a:r>
            <a:endParaRPr b="1" i="0" sz="2400" u="none" cap="none" strike="noStrike">
              <a:solidFill>
                <a:srgbClr val="000000"/>
              </a:solidFill>
              <a:latin typeface="Quattrocento Sans"/>
              <a:ea typeface="Quattrocento Sans"/>
              <a:cs typeface="Quattrocento Sans"/>
              <a:sym typeface="Quattrocento Sans"/>
            </a:endParaRPr>
          </a:p>
        </p:txBody>
      </p:sp>
      <p:sp>
        <p:nvSpPr>
          <p:cNvPr id="105" name="Google Shape;105;p16"/>
          <p:cNvSpPr txBox="1"/>
          <p:nvPr/>
        </p:nvSpPr>
        <p:spPr>
          <a:xfrm>
            <a:off x="1026266" y="5381944"/>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Vote</a:t>
            </a:r>
            <a:endParaRPr b="1" i="0" sz="2400" u="none" cap="none" strike="noStrike">
              <a:solidFill>
                <a:srgbClr val="000000"/>
              </a:solidFill>
              <a:latin typeface="Quattrocento Sans"/>
              <a:ea typeface="Quattrocento Sans"/>
              <a:cs typeface="Quattrocento Sans"/>
              <a:sym typeface="Quattrocento Sans"/>
            </a:endParaRPr>
          </a:p>
        </p:txBody>
      </p:sp>
      <p:sp>
        <p:nvSpPr>
          <p:cNvPr id="106" name="Google Shape;106;p16"/>
          <p:cNvSpPr txBox="1"/>
          <p:nvPr/>
        </p:nvSpPr>
        <p:spPr>
          <a:xfrm>
            <a:off x="5005000" y="3782559"/>
            <a:ext cx="1807327"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Pair Share</a:t>
            </a:r>
            <a:endParaRPr b="1" i="0" sz="2400" u="none" cap="none" strike="noStrike">
              <a:solidFill>
                <a:srgbClr val="000000"/>
              </a:solidFill>
              <a:latin typeface="Quattrocento Sans"/>
              <a:ea typeface="Quattrocento Sans"/>
              <a:cs typeface="Quattrocento Sans"/>
              <a:sym typeface="Quattrocento Sans"/>
            </a:endParaRPr>
          </a:p>
        </p:txBody>
      </p:sp>
      <p:sp>
        <p:nvSpPr>
          <p:cNvPr id="107" name="Google Shape;107;p16"/>
          <p:cNvSpPr txBox="1"/>
          <p:nvPr/>
        </p:nvSpPr>
        <p:spPr>
          <a:xfrm>
            <a:off x="5005000" y="4447989"/>
            <a:ext cx="2630530"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Pick a Stick/Answer (non-volunteer)</a:t>
            </a:r>
            <a:endParaRPr b="1" i="0" sz="2400" u="none" cap="none" strike="noStrike">
              <a:solidFill>
                <a:srgbClr val="000000"/>
              </a:solidFill>
              <a:latin typeface="Quattrocento Sans"/>
              <a:ea typeface="Quattrocento Sans"/>
              <a:cs typeface="Quattrocento Sans"/>
              <a:sym typeface="Quattrocento Sans"/>
            </a:endParaRPr>
          </a:p>
        </p:txBody>
      </p:sp>
      <p:sp>
        <p:nvSpPr>
          <p:cNvPr id="108" name="Google Shape;108;p16"/>
          <p:cNvSpPr txBox="1"/>
          <p:nvPr/>
        </p:nvSpPr>
        <p:spPr>
          <a:xfrm>
            <a:off x="5005000" y="5113419"/>
            <a:ext cx="1807327"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Whiteboards</a:t>
            </a:r>
            <a:endParaRPr b="1" i="0" sz="2400" u="none" cap="none" strike="noStrike">
              <a:solidFill>
                <a:srgbClr val="000000"/>
              </a:solidFill>
              <a:latin typeface="Quattrocento Sans"/>
              <a:ea typeface="Quattrocento Sans"/>
              <a:cs typeface="Quattrocento Sans"/>
              <a:sym typeface="Quattrocento Sans"/>
            </a:endParaRPr>
          </a:p>
        </p:txBody>
      </p:sp>
      <p:sp>
        <p:nvSpPr>
          <p:cNvPr id="109" name="Google Shape;109;p16"/>
          <p:cNvSpPr txBox="1"/>
          <p:nvPr/>
        </p:nvSpPr>
        <p:spPr>
          <a:xfrm>
            <a:off x="5005000" y="5787509"/>
            <a:ext cx="2485458" cy="50459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In Your Workbook</a:t>
            </a:r>
            <a:endParaRPr b="1" i="0" sz="2400" u="none" cap="none" strike="noStrike">
              <a:solidFill>
                <a:srgbClr val="000000"/>
              </a:solidFill>
              <a:latin typeface="Quattrocento Sans"/>
              <a:ea typeface="Quattrocento Sans"/>
              <a:cs typeface="Quattrocento Sans"/>
              <a:sym typeface="Quattrocento Sans"/>
            </a:endParaRPr>
          </a:p>
        </p:txBody>
      </p:sp>
      <p:sp>
        <p:nvSpPr>
          <p:cNvPr id="110" name="Google Shape;110;p16"/>
          <p:cNvSpPr txBox="1"/>
          <p:nvPr/>
        </p:nvSpPr>
        <p:spPr>
          <a:xfrm>
            <a:off x="9834568" y="5527738"/>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Read with me</a:t>
            </a:r>
            <a:endParaRPr b="1" i="0" sz="2400" u="none" cap="none" strike="noStrike">
              <a:solidFill>
                <a:srgbClr val="000000"/>
              </a:solidFill>
              <a:latin typeface="Quattrocento Sans"/>
              <a:ea typeface="Quattrocento Sans"/>
              <a:cs typeface="Quattrocento Sans"/>
              <a:sym typeface="Quattrocento Sans"/>
            </a:endParaRPr>
          </a:p>
        </p:txBody>
      </p:sp>
      <p:pic>
        <p:nvPicPr>
          <p:cNvPr descr="Icon&#10;&#10;Description automatically generated" id="111" name="Google Shape;111;p16"/>
          <p:cNvPicPr preferRelativeResize="0"/>
          <p:nvPr/>
        </p:nvPicPr>
        <p:blipFill rotWithShape="1">
          <a:blip r:embed="rId14">
            <a:alphaModFix/>
          </a:blip>
          <a:srcRect b="0" l="0" r="0" t="0"/>
          <a:stretch/>
        </p:blipFill>
        <p:spPr>
          <a:xfrm>
            <a:off x="10391324" y="3607995"/>
            <a:ext cx="693813" cy="679158"/>
          </a:xfrm>
          <a:prstGeom prst="rect">
            <a:avLst/>
          </a:prstGeom>
          <a:noFill/>
          <a:ln>
            <a:noFill/>
          </a:ln>
        </p:spPr>
      </p:pic>
      <p:sp>
        <p:nvSpPr>
          <p:cNvPr id="112" name="Google Shape;112;p16"/>
          <p:cNvSpPr txBox="1"/>
          <p:nvPr/>
        </p:nvSpPr>
        <p:spPr>
          <a:xfrm>
            <a:off x="9866214" y="4295514"/>
            <a:ext cx="1807327" cy="50459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Quattrocento Sans"/>
              <a:buNone/>
            </a:pPr>
            <a:r>
              <a:rPr b="1" i="0" lang="en-AU" sz="1800" u="none" cap="none" strike="noStrike">
                <a:solidFill>
                  <a:srgbClr val="000000"/>
                </a:solidFill>
                <a:latin typeface="Quattrocento Sans"/>
                <a:ea typeface="Quattrocento Sans"/>
                <a:cs typeface="Quattrocento Sans"/>
                <a:sym typeface="Quattrocento Sans"/>
              </a:rPr>
              <a:t>Track with me</a:t>
            </a:r>
            <a:endParaRPr b="1" i="0" sz="2400" u="none" cap="none" strike="noStrike">
              <a:solidFill>
                <a:srgbClr val="000000"/>
              </a:solidFill>
              <a:latin typeface="Quattrocento Sans"/>
              <a:ea typeface="Quattrocento Sans"/>
              <a:cs typeface="Quattrocento Sans"/>
              <a:sym typeface="Quattrocento Sans"/>
            </a:endParaRPr>
          </a:p>
        </p:txBody>
      </p:sp>
      <p:sp>
        <p:nvSpPr>
          <p:cNvPr id="113" name="Google Shape;113;p16"/>
          <p:cNvSpPr txBox="1"/>
          <p:nvPr/>
        </p:nvSpPr>
        <p:spPr>
          <a:xfrm>
            <a:off x="4130311" y="472809"/>
            <a:ext cx="3433156" cy="92333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AU" sz="1800" u="none" cap="none" strike="noStrike">
                <a:solidFill>
                  <a:schemeClr val="dk1"/>
                </a:solidFill>
                <a:latin typeface="Calibri"/>
                <a:ea typeface="Calibri"/>
                <a:cs typeface="Calibri"/>
                <a:sym typeface="Calibri"/>
              </a:rPr>
              <a:t>Copy and paste these icons to the appropriate slides to indicate engagement norms/CFU strategies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7"/>
          <p:cNvSpPr txBox="1"/>
          <p:nvPr/>
        </p:nvSpPr>
        <p:spPr>
          <a:xfrm>
            <a:off x="923925" y="2190750"/>
            <a:ext cx="10553700" cy="521970"/>
          </a:xfrm>
          <a:prstGeom prst="rect">
            <a:avLst/>
          </a:prstGeom>
          <a:solidFill>
            <a:schemeClr val="lt1"/>
          </a:solidFill>
          <a:ln cap="flat" cmpd="sng" w="19050">
            <a:solidFill>
              <a:srgbClr val="00B050"/>
            </a:solidFill>
            <a:prstDash val="solid"/>
            <a:round/>
            <a:headEnd len="sm" w="sm" type="none"/>
            <a:tailEnd len="sm" w="sm" type="none"/>
          </a:ln>
          <a:effectLst>
            <a:outerShdw blurRad="57785" algn="ctr" dir="3180000" dist="33020">
              <a:srgbClr val="000000">
                <a:alpha val="2941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AU" sz="2800" u="none" cap="none" strike="noStrike">
                <a:solidFill>
                  <a:schemeClr val="dk1"/>
                </a:solidFill>
                <a:latin typeface="Century Gothic"/>
                <a:ea typeface="Century Gothic"/>
                <a:cs typeface="Century Gothic"/>
                <a:sym typeface="Century Gothic"/>
              </a:rPr>
              <a:t>We are learning to convert fragments into sentences.</a:t>
            </a:r>
            <a:endParaRPr b="0" i="0" sz="1400" u="none" cap="none" strike="noStrike">
              <a:solidFill>
                <a:srgbClr val="000000"/>
              </a:solidFill>
              <a:latin typeface="Arial"/>
              <a:ea typeface="Arial"/>
              <a:cs typeface="Arial"/>
              <a:sym typeface="Arial"/>
            </a:endParaRPr>
          </a:p>
        </p:txBody>
      </p:sp>
      <p:sp>
        <p:nvSpPr>
          <p:cNvPr id="119" name="Google Shape;119;p17"/>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Learning Objective</a:t>
            </a:r>
            <a:endParaRPr b="0" i="0" sz="1400" u="none" cap="none" strike="noStrike">
              <a:solidFill>
                <a:srgbClr val="000000"/>
              </a:solidFill>
              <a:latin typeface="Arial"/>
              <a:ea typeface="Arial"/>
              <a:cs typeface="Arial"/>
              <a:sym typeface="Arial"/>
            </a:endParaRPr>
          </a:p>
        </p:txBody>
      </p:sp>
      <p:pic>
        <p:nvPicPr>
          <p:cNvPr descr="Icon&#10;&#10;Description automatically generated" id="120" name="Google Shape;120;p17"/>
          <p:cNvPicPr preferRelativeResize="0"/>
          <p:nvPr>
            <p:ph idx="1" type="body"/>
          </p:nvPr>
        </p:nvPicPr>
        <p:blipFill rotWithShape="1">
          <a:blip r:embed="rId3">
            <a:alphaModFix/>
          </a:blip>
          <a:srcRect b="0" l="0" r="0" t="0"/>
          <a:stretch/>
        </p:blipFill>
        <p:spPr>
          <a:xfrm>
            <a:off x="10061364" y="184665"/>
            <a:ext cx="674079" cy="6740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8"/>
          <p:cNvSpPr txBox="1"/>
          <p:nvPr/>
        </p:nvSpPr>
        <p:spPr>
          <a:xfrm>
            <a:off x="154940" y="766445"/>
            <a:ext cx="9477375" cy="2367915"/>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is a group of words that is made of two parts:</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A </a:t>
            </a:r>
            <a:r>
              <a:rPr b="0" i="0" lang="en-AU" sz="2000" u="sng"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(which is also called the </a:t>
            </a:r>
            <a:r>
              <a:rPr b="0" i="1" lang="en-AU" sz="2000" u="none" cap="none" strike="noStrike">
                <a:solidFill>
                  <a:schemeClr val="dk1"/>
                </a:solidFill>
                <a:latin typeface="Century Gothic"/>
                <a:ea typeface="Century Gothic"/>
                <a:cs typeface="Century Gothic"/>
                <a:sym typeface="Century Gothic"/>
              </a:rPr>
              <a:t>subject).</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A </a:t>
            </a:r>
            <a:r>
              <a:rPr b="0" i="0" lang="en-AU" sz="2000" u="sng"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(which is also called a</a:t>
            </a:r>
            <a:r>
              <a:rPr b="0" i="1" lang="en-AU" sz="2000" u="none" cap="none" strike="noStrike">
                <a:solidFill>
                  <a:schemeClr val="dk1"/>
                </a:solidFill>
                <a:latin typeface="Century Gothic"/>
                <a:ea typeface="Century Gothic"/>
                <a:cs typeface="Century Gothic"/>
                <a:sym typeface="Century Gothic"/>
              </a:rPr>
              <a:t> verb).</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rPr b="0" i="0" lang="en-AU" sz="2000" u="none" cap="none" strike="noStrike">
                <a:solidFill>
                  <a:schemeClr val="dk1"/>
                </a:solidFill>
                <a:latin typeface="Century Gothic"/>
                <a:ea typeface="Century Gothic"/>
                <a:cs typeface="Century Gothic"/>
                <a:sym typeface="Century Gothic"/>
              </a:rPr>
              <a:t>If a group of words is missing one of these parts, it is called a </a:t>
            </a:r>
            <a:r>
              <a:rPr b="1" i="0" lang="en-AU" sz="2000" u="none" cap="none" strike="noStrike">
                <a:solidFill>
                  <a:schemeClr val="dk1"/>
                </a:solidFill>
                <a:latin typeface="Century Gothic"/>
                <a:ea typeface="Century Gothic"/>
                <a:cs typeface="Century Gothic"/>
                <a:sym typeface="Century Gothic"/>
              </a:rPr>
              <a:t>fragment. </a:t>
            </a:r>
            <a:r>
              <a:rPr b="0" i="1" lang="en-AU" sz="2000" u="none" cap="none" strike="noStrike">
                <a:solidFill>
                  <a:schemeClr val="dk1"/>
                </a:solidFill>
                <a:latin typeface="Century Gothic"/>
                <a:ea typeface="Century Gothic"/>
                <a:cs typeface="Century Gothic"/>
                <a:sym typeface="Century Gothic"/>
              </a:rPr>
              <a:t>Fragments are not sentences.</a:t>
            </a:r>
            <a:endParaRPr b="1" i="0" sz="2000" u="none" cap="none" strike="noStrike">
              <a:solidFill>
                <a:schemeClr val="dk1"/>
              </a:solidFill>
              <a:latin typeface="Century Gothic"/>
              <a:ea typeface="Century Gothic"/>
              <a:cs typeface="Century Gothic"/>
              <a:sym typeface="Century Gothic"/>
            </a:endParaRPr>
          </a:p>
          <a:p>
            <a:pPr indent="-101600" lvl="0" marL="22860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a:p>
            <a:pPr indent="-101600" lvl="0" marL="22860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126" name="Google Shape;126;p18"/>
          <p:cNvSpPr/>
          <p:nvPr/>
        </p:nvSpPr>
        <p:spPr>
          <a:xfrm>
            <a:off x="289560" y="3554730"/>
            <a:ext cx="5148580" cy="460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AU" sz="2400" u="none" cap="none" strike="noStrike">
                <a:solidFill>
                  <a:srgbClr val="00B050"/>
                </a:solidFill>
                <a:latin typeface="Century Gothic"/>
                <a:ea typeface="Century Gothic"/>
                <a:cs typeface="Century Gothic"/>
                <a:sym typeface="Century Gothic"/>
              </a:rPr>
              <a:t>Examples: These are sentences.</a:t>
            </a:r>
            <a:endParaRPr b="0" i="0" sz="1400" u="none" cap="none" strike="noStrike">
              <a:solidFill>
                <a:srgbClr val="000000"/>
              </a:solidFill>
              <a:latin typeface="Arial"/>
              <a:ea typeface="Arial"/>
              <a:cs typeface="Arial"/>
              <a:sym typeface="Arial"/>
            </a:endParaRPr>
          </a:p>
        </p:txBody>
      </p:sp>
      <p:sp>
        <p:nvSpPr>
          <p:cNvPr id="127" name="Google Shape;127;p18"/>
          <p:cNvSpPr txBox="1"/>
          <p:nvPr/>
        </p:nvSpPr>
        <p:spPr>
          <a:xfrm>
            <a:off x="289613" y="4436048"/>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1. The ducks swim in the pond.</a:t>
            </a:r>
            <a:endParaRPr b="0" i="0" sz="2000" u="none" cap="none" strike="noStrike">
              <a:solidFill>
                <a:schemeClr val="dk1"/>
              </a:solidFill>
              <a:latin typeface="Century Gothic"/>
              <a:ea typeface="Century Gothic"/>
              <a:cs typeface="Century Gothic"/>
              <a:sym typeface="Century Gothic"/>
            </a:endParaRPr>
          </a:p>
        </p:txBody>
      </p:sp>
      <p:sp>
        <p:nvSpPr>
          <p:cNvPr id="128" name="Google Shape;128;p18"/>
          <p:cNvSpPr txBox="1"/>
          <p:nvPr/>
        </p:nvSpPr>
        <p:spPr>
          <a:xfrm>
            <a:off x="289613" y="5104331"/>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2. The little girl fell over.  </a:t>
            </a:r>
            <a:endParaRPr b="0" i="0" sz="2000" u="none" cap="none" strike="noStrike">
              <a:solidFill>
                <a:schemeClr val="dk1"/>
              </a:solidFill>
              <a:latin typeface="Century Gothic"/>
              <a:ea typeface="Century Gothic"/>
              <a:cs typeface="Century Gothic"/>
              <a:sym typeface="Century Gothic"/>
            </a:endParaRPr>
          </a:p>
        </p:txBody>
      </p:sp>
      <p:sp>
        <p:nvSpPr>
          <p:cNvPr id="129" name="Google Shape;129;p18"/>
          <p:cNvSpPr txBox="1"/>
          <p:nvPr/>
        </p:nvSpPr>
        <p:spPr>
          <a:xfrm>
            <a:off x="289346" y="5790928"/>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3. Bill made a big cake. </a:t>
            </a:r>
            <a:r>
              <a:rPr b="0" i="0" lang="en-AU" sz="20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pic>
        <p:nvPicPr>
          <p:cNvPr descr="https://cdn3.vectorstock.com/i/1000x1000/77/52/yes-tick-icon-vector-22957752.jpg" id="130" name="Google Shape;130;p18"/>
          <p:cNvPicPr preferRelativeResize="0"/>
          <p:nvPr/>
        </p:nvPicPr>
        <p:blipFill rotWithShape="1">
          <a:blip r:embed="rId3">
            <a:alphaModFix/>
          </a:blip>
          <a:srcRect b="10582" l="0" r="0" t="0"/>
          <a:stretch/>
        </p:blipFill>
        <p:spPr>
          <a:xfrm>
            <a:off x="5239789" y="3195438"/>
            <a:ext cx="837870" cy="621089"/>
          </a:xfrm>
          <a:prstGeom prst="rect">
            <a:avLst/>
          </a:prstGeom>
          <a:noFill/>
          <a:ln>
            <a:noFill/>
          </a:ln>
        </p:spPr>
      </p:pic>
      <p:sp>
        <p:nvSpPr>
          <p:cNvPr id="131" name="Google Shape;131;p18"/>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a:t>
            </a:r>
            <a:endParaRPr b="0" i="0" sz="1400" u="none" cap="none" strike="noStrike">
              <a:solidFill>
                <a:srgbClr val="000000"/>
              </a:solidFill>
              <a:latin typeface="Arial"/>
              <a:ea typeface="Arial"/>
              <a:cs typeface="Arial"/>
              <a:sym typeface="Arial"/>
            </a:endParaRPr>
          </a:p>
        </p:txBody>
      </p:sp>
      <p:sp>
        <p:nvSpPr>
          <p:cNvPr id="132" name="Google Shape;132;p18"/>
          <p:cNvSpPr txBox="1"/>
          <p:nvPr/>
        </p:nvSpPr>
        <p:spPr>
          <a:xfrm>
            <a:off x="9913620" y="1250315"/>
            <a:ext cx="2257425" cy="181483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does a  sentence always need?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For each sentence example: What is the who/what doing in this sentence?</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133" name="Google Shape;133;p18"/>
          <p:cNvPicPr preferRelativeResize="0"/>
          <p:nvPr/>
        </p:nvPicPr>
        <p:blipFill rotWithShape="1">
          <a:blip r:embed="rId4">
            <a:alphaModFix/>
          </a:blip>
          <a:srcRect b="0" l="0" r="0" t="0"/>
          <a:stretch/>
        </p:blipFill>
        <p:spPr>
          <a:xfrm>
            <a:off x="11411429" y="111175"/>
            <a:ext cx="674078" cy="674078"/>
          </a:xfrm>
          <a:prstGeom prst="rect">
            <a:avLst/>
          </a:prstGeom>
          <a:noFill/>
          <a:ln>
            <a:noFill/>
          </a:ln>
        </p:spPr>
      </p:pic>
      <p:pic>
        <p:nvPicPr>
          <p:cNvPr descr="Icon&#10;&#10;Description automatically generated" id="134" name="Google Shape;134;p18"/>
          <p:cNvPicPr preferRelativeResize="0"/>
          <p:nvPr/>
        </p:nvPicPr>
        <p:blipFill rotWithShape="1">
          <a:blip r:embed="rId5">
            <a:alphaModFix/>
          </a:blip>
          <a:srcRect b="0" l="0" r="0" t="0"/>
          <a:stretch/>
        </p:blipFill>
        <p:spPr>
          <a:xfrm>
            <a:off x="10604475" y="127102"/>
            <a:ext cx="674078" cy="674078"/>
          </a:xfrm>
          <a:prstGeom prst="rect">
            <a:avLst/>
          </a:prstGeom>
          <a:noFill/>
          <a:ln>
            <a:noFill/>
          </a:ln>
        </p:spPr>
      </p:pic>
      <p:pic>
        <p:nvPicPr>
          <p:cNvPr descr="Icon&#10;&#10;Description automatically generated" id="135" name="Google Shape;135;p18"/>
          <p:cNvPicPr preferRelativeResize="0"/>
          <p:nvPr/>
        </p:nvPicPr>
        <p:blipFill rotWithShape="1">
          <a:blip r:embed="rId6">
            <a:alphaModFix/>
          </a:blip>
          <a:srcRect b="0" l="0" r="0" t="0"/>
          <a:stretch/>
        </p:blipFill>
        <p:spPr>
          <a:xfrm>
            <a:off x="9771566" y="154632"/>
            <a:ext cx="693813" cy="67915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41" name="Google Shape;141;p19"/>
          <p:cNvSpPr/>
          <p:nvPr/>
        </p:nvSpPr>
        <p:spPr>
          <a:xfrm>
            <a:off x="334645" y="3462020"/>
            <a:ext cx="5854065" cy="460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AU" sz="2400" u="none" cap="none" strike="noStrike">
                <a:solidFill>
                  <a:srgbClr val="FF0000"/>
                </a:solidFill>
                <a:latin typeface="Century Gothic"/>
                <a:ea typeface="Century Gothic"/>
                <a:cs typeface="Century Gothic"/>
                <a:sym typeface="Century Gothic"/>
              </a:rPr>
              <a:t>Non-Examples: These are fragments.</a:t>
            </a:r>
            <a:endParaRPr b="0" i="0" sz="1400" u="none" cap="none" strike="noStrike">
              <a:solidFill>
                <a:srgbClr val="000000"/>
              </a:solidFill>
              <a:latin typeface="Arial"/>
              <a:ea typeface="Arial"/>
              <a:cs typeface="Arial"/>
              <a:sym typeface="Arial"/>
            </a:endParaRPr>
          </a:p>
        </p:txBody>
      </p:sp>
      <p:sp>
        <p:nvSpPr>
          <p:cNvPr id="142" name="Google Shape;142;p19"/>
          <p:cNvSpPr txBox="1"/>
          <p:nvPr/>
        </p:nvSpPr>
        <p:spPr>
          <a:xfrm>
            <a:off x="258597" y="4269622"/>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1. Milly is</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Calibri"/>
              <a:buNone/>
            </a:pPr>
            <a:r>
              <a:rPr b="0" i="0" lang="en-AU" sz="20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Calibri"/>
              <a:buNone/>
            </a:pPr>
            <a:r>
              <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Calibri"/>
              <a:buNone/>
            </a:pPr>
            <a:r>
              <a:t/>
            </a:r>
            <a:endParaRPr b="0" i="0" sz="2000" u="none" cap="none" strike="noStrike">
              <a:solidFill>
                <a:schemeClr val="dk1"/>
              </a:solidFill>
              <a:latin typeface="Century Gothic"/>
              <a:ea typeface="Century Gothic"/>
              <a:cs typeface="Century Gothic"/>
              <a:sym typeface="Century Gothic"/>
            </a:endParaRPr>
          </a:p>
        </p:txBody>
      </p:sp>
      <p:sp>
        <p:nvSpPr>
          <p:cNvPr id="143" name="Google Shape;143;p19"/>
          <p:cNvSpPr txBox="1"/>
          <p:nvPr/>
        </p:nvSpPr>
        <p:spPr>
          <a:xfrm>
            <a:off x="258597" y="5598794"/>
            <a:ext cx="11845504" cy="54428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Calibri"/>
              <a:buNone/>
            </a:pPr>
            <a:r>
              <a:rPr b="1" i="0" lang="en-AU" sz="2000" u="none" cap="none" strike="noStrike">
                <a:solidFill>
                  <a:schemeClr val="dk1"/>
                </a:solidFill>
                <a:latin typeface="Century Gothic"/>
                <a:ea typeface="Century Gothic"/>
                <a:cs typeface="Century Gothic"/>
                <a:sym typeface="Century Gothic"/>
              </a:rPr>
              <a:t>2.  danced in the garden</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Calibri"/>
              <a:buNone/>
            </a:pPr>
            <a:r>
              <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Calibri"/>
              <a:buNone/>
            </a:pPr>
            <a:r>
              <a:t/>
            </a:r>
            <a:endParaRPr b="0" i="0" sz="2000" u="none" cap="none" strike="noStrike">
              <a:solidFill>
                <a:schemeClr val="dk1"/>
              </a:solidFill>
              <a:latin typeface="Century Gothic"/>
              <a:ea typeface="Century Gothic"/>
              <a:cs typeface="Century Gothic"/>
              <a:sym typeface="Century Gothic"/>
            </a:endParaRPr>
          </a:p>
        </p:txBody>
      </p:sp>
      <p:sp>
        <p:nvSpPr>
          <p:cNvPr id="144" name="Google Shape;144;p19"/>
          <p:cNvSpPr txBox="1"/>
          <p:nvPr/>
        </p:nvSpPr>
        <p:spPr>
          <a:xfrm>
            <a:off x="1184987" y="4707011"/>
            <a:ext cx="8601295" cy="368300"/>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AU" sz="1800" u="none" cap="none" strike="noStrike">
                <a:solidFill>
                  <a:srgbClr val="FF0000"/>
                </a:solidFill>
                <a:latin typeface="Century Gothic"/>
                <a:ea typeface="Century Gothic"/>
                <a:cs typeface="Century Gothic"/>
                <a:sym typeface="Century Gothic"/>
              </a:rPr>
              <a:t>This is a fragment (not a sentence) because it is missing the </a:t>
            </a:r>
            <a:r>
              <a:rPr b="0" i="0" lang="en-AU" sz="1800" u="sng" cap="none" strike="noStrike">
                <a:solidFill>
                  <a:srgbClr val="FF0000"/>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145" name="Google Shape;145;p19"/>
          <p:cNvSpPr txBox="1"/>
          <p:nvPr/>
        </p:nvSpPr>
        <p:spPr>
          <a:xfrm>
            <a:off x="1230548" y="5998099"/>
            <a:ext cx="8555734" cy="368300"/>
          </a:xfrm>
          <a:prstGeom prst="rect">
            <a:avLst/>
          </a:prstGeom>
          <a:solidFill>
            <a:schemeClr val="lt1"/>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AU" sz="1800" u="none" cap="none" strike="noStrike">
                <a:solidFill>
                  <a:srgbClr val="FF0000"/>
                </a:solidFill>
                <a:latin typeface="Century Gothic"/>
                <a:ea typeface="Century Gothic"/>
                <a:cs typeface="Century Gothic"/>
                <a:sym typeface="Century Gothic"/>
              </a:rPr>
              <a:t>This is a fragment (not a sentence) because it is missing the </a:t>
            </a:r>
            <a:r>
              <a:rPr b="0" i="0" lang="en-AU" sz="1800" u="sng" cap="none" strike="noStrike">
                <a:solidFill>
                  <a:srgbClr val="FF0000"/>
                </a:solidFill>
                <a:latin typeface="Century Gothic"/>
                <a:ea typeface="Century Gothic"/>
                <a:cs typeface="Century Gothic"/>
                <a:sym typeface="Century Gothic"/>
              </a:rPr>
              <a:t>who</a:t>
            </a:r>
            <a:r>
              <a:rPr b="0" i="0" lang="en-AU" sz="1800" u="none" cap="none" strike="noStrike">
                <a:solidFill>
                  <a:srgbClr val="FF0000"/>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pic>
        <p:nvPicPr>
          <p:cNvPr descr="See the source image" id="146" name="Google Shape;146;p19"/>
          <p:cNvPicPr preferRelativeResize="0"/>
          <p:nvPr/>
        </p:nvPicPr>
        <p:blipFill rotWithShape="1">
          <a:blip r:embed="rId3">
            <a:alphaModFix/>
          </a:blip>
          <a:srcRect b="0" l="50750" r="0" t="0"/>
          <a:stretch/>
        </p:blipFill>
        <p:spPr>
          <a:xfrm>
            <a:off x="6119553" y="3398928"/>
            <a:ext cx="857250" cy="784725"/>
          </a:xfrm>
          <a:prstGeom prst="rect">
            <a:avLst/>
          </a:prstGeom>
          <a:noFill/>
          <a:ln>
            <a:noFill/>
          </a:ln>
        </p:spPr>
      </p:pic>
      <p:sp>
        <p:nvSpPr>
          <p:cNvPr id="147" name="Google Shape;147;p19"/>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a:t>
            </a:r>
            <a:endParaRPr b="0" i="0" sz="1400" u="none" cap="none" strike="noStrike">
              <a:solidFill>
                <a:srgbClr val="000000"/>
              </a:solidFill>
              <a:latin typeface="Arial"/>
              <a:ea typeface="Arial"/>
              <a:cs typeface="Arial"/>
              <a:sym typeface="Arial"/>
            </a:endParaRPr>
          </a:p>
        </p:txBody>
      </p:sp>
      <p:sp>
        <p:nvSpPr>
          <p:cNvPr id="148" name="Google Shape;148;p19"/>
          <p:cNvSpPr txBox="1"/>
          <p:nvPr/>
        </p:nvSpPr>
        <p:spPr>
          <a:xfrm>
            <a:off x="10203336" y="1141144"/>
            <a:ext cx="1988664" cy="209169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For each fragment: Why is this not an example of a sentence?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is this fragment missing?</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Logo, icon&#10;&#10;Description automatically generated" id="149" name="Google Shape;149;p19"/>
          <p:cNvPicPr preferRelativeResize="0"/>
          <p:nvPr/>
        </p:nvPicPr>
        <p:blipFill rotWithShape="1">
          <a:blip r:embed="rId4">
            <a:alphaModFix/>
          </a:blip>
          <a:srcRect b="0" l="0" r="0" t="0"/>
          <a:stretch/>
        </p:blipFill>
        <p:spPr>
          <a:xfrm>
            <a:off x="11411429" y="111175"/>
            <a:ext cx="674078" cy="674078"/>
          </a:xfrm>
          <a:prstGeom prst="rect">
            <a:avLst/>
          </a:prstGeom>
          <a:noFill/>
          <a:ln>
            <a:noFill/>
          </a:ln>
        </p:spPr>
      </p:pic>
      <p:pic>
        <p:nvPicPr>
          <p:cNvPr descr="Icon&#10;&#10;Description automatically generated" id="150" name="Google Shape;150;p19"/>
          <p:cNvPicPr preferRelativeResize="0"/>
          <p:nvPr/>
        </p:nvPicPr>
        <p:blipFill rotWithShape="1">
          <a:blip r:embed="rId5">
            <a:alphaModFix/>
          </a:blip>
          <a:srcRect b="0" l="0" r="0" t="0"/>
          <a:stretch/>
        </p:blipFill>
        <p:spPr>
          <a:xfrm>
            <a:off x="10604475" y="127102"/>
            <a:ext cx="674078" cy="674078"/>
          </a:xfrm>
          <a:prstGeom prst="rect">
            <a:avLst/>
          </a:prstGeom>
          <a:noFill/>
          <a:ln>
            <a:noFill/>
          </a:ln>
        </p:spPr>
      </p:pic>
      <p:pic>
        <p:nvPicPr>
          <p:cNvPr descr="Icon&#10;&#10;Description automatically generated" id="151" name="Google Shape;151;p19"/>
          <p:cNvPicPr preferRelativeResize="0"/>
          <p:nvPr/>
        </p:nvPicPr>
        <p:blipFill rotWithShape="1">
          <a:blip r:embed="rId6">
            <a:alphaModFix/>
          </a:blip>
          <a:srcRect b="0" l="0" r="0" t="0"/>
          <a:stretch/>
        </p:blipFill>
        <p:spPr>
          <a:xfrm>
            <a:off x="9786282" y="142360"/>
            <a:ext cx="693813" cy="679158"/>
          </a:xfrm>
          <a:prstGeom prst="rect">
            <a:avLst/>
          </a:prstGeom>
          <a:noFill/>
          <a:ln>
            <a:noFill/>
          </a:ln>
        </p:spPr>
      </p:pic>
      <p:sp>
        <p:nvSpPr>
          <p:cNvPr id="152" name="Google Shape;152;p19"/>
          <p:cNvSpPr txBox="1"/>
          <p:nvPr/>
        </p:nvSpPr>
        <p:spPr>
          <a:xfrm>
            <a:off x="154940" y="766445"/>
            <a:ext cx="9477375" cy="2367915"/>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is a group of words that is made of two parts:</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90000"/>
              </a:lnSpc>
              <a:spcBef>
                <a:spcPts val="100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A </a:t>
            </a:r>
            <a:r>
              <a:rPr b="0" i="0" lang="en-AU" sz="2000" u="sng"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(which is also called the </a:t>
            </a:r>
            <a:r>
              <a:rPr b="0" i="1" lang="en-AU" sz="2000" u="none" cap="none" strike="noStrike">
                <a:solidFill>
                  <a:schemeClr val="dk1"/>
                </a:solidFill>
                <a:latin typeface="Century Gothic"/>
                <a:ea typeface="Century Gothic"/>
                <a:cs typeface="Century Gothic"/>
                <a:sym typeface="Century Gothic"/>
              </a:rPr>
              <a:t>subject).</a:t>
            </a:r>
            <a:endParaRPr b="0" i="1" sz="2000" u="none" cap="none" strike="noStrike">
              <a:solidFill>
                <a:schemeClr val="dk1"/>
              </a:solidFill>
              <a:latin typeface="Century Gothic"/>
              <a:ea typeface="Century Gothic"/>
              <a:cs typeface="Century Gothic"/>
              <a:sym typeface="Century Gothic"/>
            </a:endParaRPr>
          </a:p>
          <a:p>
            <a:pPr indent="-457200" lvl="0" marL="457200" marR="0" rtl="0" algn="l">
              <a:lnSpc>
                <a:spcPct val="90000"/>
              </a:lnSpc>
              <a:spcBef>
                <a:spcPts val="100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A </a:t>
            </a:r>
            <a:r>
              <a:rPr b="0" i="0" lang="en-AU" sz="2000" u="sng"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(which is also called a</a:t>
            </a:r>
            <a:r>
              <a:rPr b="0" i="1" lang="en-AU" sz="2000" u="none" cap="none" strike="noStrike">
                <a:solidFill>
                  <a:schemeClr val="dk1"/>
                </a:solidFill>
                <a:latin typeface="Century Gothic"/>
                <a:ea typeface="Century Gothic"/>
                <a:cs typeface="Century Gothic"/>
                <a:sym typeface="Century Gothic"/>
              </a:rPr>
              <a:t> verb).</a:t>
            </a:r>
            <a:endParaRPr b="0" i="1"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rPr b="0" i="0" lang="en-AU" sz="2000" u="none" cap="none" strike="noStrike">
                <a:solidFill>
                  <a:schemeClr val="dk1"/>
                </a:solidFill>
                <a:latin typeface="Century Gothic"/>
                <a:ea typeface="Century Gothic"/>
                <a:cs typeface="Century Gothic"/>
                <a:sym typeface="Century Gothic"/>
              </a:rPr>
              <a:t>If a group of words is missing one of these parts, it is called a </a:t>
            </a:r>
            <a:r>
              <a:rPr b="1" i="0" lang="en-AU" sz="2000" u="none" cap="none" strike="noStrike">
                <a:solidFill>
                  <a:schemeClr val="dk1"/>
                </a:solidFill>
                <a:latin typeface="Century Gothic"/>
                <a:ea typeface="Century Gothic"/>
                <a:cs typeface="Century Gothic"/>
                <a:sym typeface="Century Gothic"/>
              </a:rPr>
              <a:t>fragment. </a:t>
            </a:r>
            <a:r>
              <a:rPr b="0" i="1" lang="en-AU" sz="2000" u="none" cap="none" strike="noStrike">
                <a:solidFill>
                  <a:schemeClr val="dk1"/>
                </a:solidFill>
                <a:latin typeface="Century Gothic"/>
                <a:ea typeface="Century Gothic"/>
                <a:cs typeface="Century Gothic"/>
                <a:sym typeface="Century Gothic"/>
              </a:rPr>
              <a:t>Fragments are not sentences.</a:t>
            </a:r>
            <a:endParaRPr b="0" i="0" sz="20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txBox="1"/>
          <p:nvPr>
            <p:ph idx="1" type="body"/>
          </p:nvPr>
        </p:nvSpPr>
        <p:spPr>
          <a:xfrm>
            <a:off x="154907" y="766354"/>
            <a:ext cx="11845504" cy="590441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58" name="Google Shape;158;p20"/>
          <p:cNvSpPr txBox="1"/>
          <p:nvPr/>
        </p:nvSpPr>
        <p:spPr>
          <a:xfrm>
            <a:off x="259715" y="3870325"/>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went to the zoo yesterday</a:t>
            </a:r>
            <a:endParaRPr b="0" i="0" sz="1400" u="none" cap="none" strike="noStrike">
              <a:solidFill>
                <a:srgbClr val="000000"/>
              </a:solidFill>
              <a:latin typeface="Arial"/>
              <a:ea typeface="Arial"/>
              <a:cs typeface="Arial"/>
              <a:sym typeface="Arial"/>
            </a:endParaRPr>
          </a:p>
        </p:txBody>
      </p:sp>
      <p:sp>
        <p:nvSpPr>
          <p:cNvPr id="159" name="Google Shape;159;p20"/>
          <p:cNvSpPr txBox="1"/>
          <p:nvPr/>
        </p:nvSpPr>
        <p:spPr>
          <a:xfrm>
            <a:off x="259715" y="4557395"/>
            <a:ext cx="189039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the boys </a:t>
            </a:r>
            <a:endParaRPr b="0" i="0" sz="1400" u="none" cap="none" strike="noStrike">
              <a:solidFill>
                <a:srgbClr val="000000"/>
              </a:solidFill>
              <a:latin typeface="Arial"/>
              <a:ea typeface="Arial"/>
              <a:cs typeface="Arial"/>
              <a:sym typeface="Arial"/>
            </a:endParaRPr>
          </a:p>
        </p:txBody>
      </p:sp>
      <p:sp>
        <p:nvSpPr>
          <p:cNvPr id="160" name="Google Shape;160;p20"/>
          <p:cNvSpPr/>
          <p:nvPr/>
        </p:nvSpPr>
        <p:spPr>
          <a:xfrm>
            <a:off x="259715" y="2593975"/>
            <a:ext cx="9372600" cy="58356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Read each fragment.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Circle the information the fragment needs. Either, </a:t>
            </a:r>
            <a:r>
              <a:rPr b="1" i="0" lang="en-AU" sz="1600" u="none" cap="none" strike="noStrike">
                <a:solidFill>
                  <a:schemeClr val="dk1"/>
                </a:solidFill>
                <a:latin typeface="Century Gothic"/>
                <a:ea typeface="Century Gothic"/>
                <a:cs typeface="Century Gothic"/>
                <a:sym typeface="Century Gothic"/>
              </a:rPr>
              <a:t>who/what </a:t>
            </a:r>
            <a:r>
              <a:rPr b="0" i="0" lang="en-AU" sz="1600" u="none" cap="none" strike="noStrike">
                <a:solidFill>
                  <a:schemeClr val="dk1"/>
                </a:solidFill>
                <a:latin typeface="Century Gothic"/>
                <a:ea typeface="Century Gothic"/>
                <a:cs typeface="Century Gothic"/>
                <a:sym typeface="Century Gothic"/>
              </a:rPr>
              <a:t>or </a:t>
            </a:r>
            <a:r>
              <a:rPr b="1" i="0" lang="en-AU" sz="16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p:txBody>
      </p:sp>
      <p:sp>
        <p:nvSpPr>
          <p:cNvPr id="161" name="Google Shape;161;p20"/>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a:t>
            </a:r>
            <a:endParaRPr b="0" i="0" sz="1400" u="none" cap="none" strike="noStrike">
              <a:solidFill>
                <a:srgbClr val="000000"/>
              </a:solidFill>
              <a:latin typeface="Arial"/>
              <a:ea typeface="Arial"/>
              <a:cs typeface="Arial"/>
              <a:sym typeface="Arial"/>
            </a:endParaRPr>
          </a:p>
        </p:txBody>
      </p:sp>
      <p:sp>
        <p:nvSpPr>
          <p:cNvPr id="162" name="Google Shape;162;p20"/>
          <p:cNvSpPr txBox="1"/>
          <p:nvPr/>
        </p:nvSpPr>
        <p:spPr>
          <a:xfrm>
            <a:off x="10221800" y="1027753"/>
            <a:ext cx="1988664" cy="353822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If a fragment has </a:t>
            </a:r>
            <a:r>
              <a:rPr b="1" i="0" lang="en-AU" sz="1400" u="none" cap="none" strike="noStrike">
                <a:solidFill>
                  <a:schemeClr val="dk1"/>
                </a:solidFill>
                <a:latin typeface="Century Gothic"/>
                <a:ea typeface="Century Gothic"/>
                <a:cs typeface="Century Gothic"/>
                <a:sym typeface="Century Gothic"/>
              </a:rPr>
              <a:t>who/what</a:t>
            </a:r>
            <a:r>
              <a:rPr b="0" i="0" lang="en-AU" sz="1400" u="none" cap="none" strike="noStrike">
                <a:solidFill>
                  <a:schemeClr val="dk1"/>
                </a:solidFill>
                <a:latin typeface="Century Gothic"/>
                <a:ea typeface="Century Gothic"/>
                <a:cs typeface="Century Gothic"/>
                <a:sym typeface="Century Gothic"/>
              </a:rPr>
              <a:t> then what must be added?</a:t>
            </a:r>
            <a:br>
              <a:rPr b="0" i="0" lang="en-AU" sz="1400" u="none" cap="none" strike="noStrike">
                <a:solidFill>
                  <a:schemeClr val="dk1"/>
                </a:solidFill>
                <a:latin typeface="Century Gothic"/>
                <a:ea typeface="Century Gothic"/>
                <a:cs typeface="Century Gothic"/>
                <a:sym typeface="Century Gothic"/>
              </a:rPr>
            </a:br>
            <a:endParaRPr b="0" i="0" sz="14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If a fragment has </a:t>
            </a:r>
            <a:r>
              <a:rPr b="1" i="0" lang="en-AU" sz="1400" u="none" cap="none" strike="noStrike">
                <a:solidFill>
                  <a:schemeClr val="dk1"/>
                </a:solidFill>
                <a:latin typeface="Century Gothic"/>
                <a:ea typeface="Century Gothic"/>
                <a:cs typeface="Century Gothic"/>
                <a:sym typeface="Century Gothic"/>
              </a:rPr>
              <a:t>what doing (verb) </a:t>
            </a:r>
            <a:r>
              <a:rPr b="0" i="0" lang="en-AU" sz="1400" u="none" cap="none" strike="noStrike">
                <a:solidFill>
                  <a:schemeClr val="dk1"/>
                </a:solidFill>
                <a:latin typeface="Century Gothic"/>
                <a:ea typeface="Century Gothic"/>
                <a:cs typeface="Century Gothic"/>
                <a:sym typeface="Century Gothic"/>
              </a:rPr>
              <a:t>then what must you add?</a:t>
            </a:r>
            <a:br>
              <a:rPr b="0" i="0" lang="en-AU" sz="1400" u="none" cap="none" strike="noStrike">
                <a:solidFill>
                  <a:schemeClr val="dk1"/>
                </a:solidFill>
                <a:latin typeface="Century Gothic"/>
                <a:ea typeface="Century Gothic"/>
                <a:cs typeface="Century Gothic"/>
                <a:sym typeface="Century Gothic"/>
              </a:rPr>
            </a:br>
            <a:endParaRPr b="0" i="0" sz="14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Why can I not add </a:t>
            </a:r>
            <a:r>
              <a:rPr b="1" i="0" lang="en-AU" sz="1400" u="none" cap="none" strike="noStrike">
                <a:solidFill>
                  <a:schemeClr val="dk1"/>
                </a:solidFill>
                <a:latin typeface="Century Gothic"/>
                <a:ea typeface="Century Gothic"/>
                <a:cs typeface="Century Gothic"/>
                <a:sym typeface="Century Gothic"/>
              </a:rPr>
              <a:t>who/what </a:t>
            </a:r>
            <a:r>
              <a:rPr b="0" i="0" lang="en-AU" sz="1400" u="none" cap="none" strike="noStrike">
                <a:solidFill>
                  <a:schemeClr val="dk1"/>
                </a:solidFill>
                <a:latin typeface="Century Gothic"/>
                <a:ea typeface="Century Gothic"/>
                <a:cs typeface="Century Gothic"/>
                <a:sym typeface="Century Gothic"/>
              </a:rPr>
              <a:t> to a fragment that already has </a:t>
            </a:r>
            <a:r>
              <a:rPr b="1" i="0" lang="en-AU" sz="1400" u="none" cap="none" strike="noStrike">
                <a:solidFill>
                  <a:schemeClr val="dk1"/>
                </a:solidFill>
                <a:latin typeface="Century Gothic"/>
                <a:ea typeface="Century Gothic"/>
                <a:cs typeface="Century Gothic"/>
                <a:sym typeface="Century Gothic"/>
              </a:rPr>
              <a:t>who/what</a:t>
            </a:r>
            <a:r>
              <a:rPr b="0" i="0" lang="en-AU" sz="1400" u="none" cap="none" strike="noStrike">
                <a:solidFill>
                  <a:schemeClr val="dk1"/>
                </a:solidFill>
                <a:latin typeface="Century Gothic"/>
                <a:ea typeface="Century Gothic"/>
                <a:cs typeface="Century Gothic"/>
                <a:sym typeface="Century Gothic"/>
              </a:rPr>
              <a:t> in it?</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163" name="Google Shape;163;p20"/>
          <p:cNvPicPr preferRelativeResize="0"/>
          <p:nvPr/>
        </p:nvPicPr>
        <p:blipFill rotWithShape="1">
          <a:blip r:embed="rId3">
            <a:alphaModFix/>
          </a:blip>
          <a:srcRect b="0" l="0" r="0" t="0"/>
          <a:stretch/>
        </p:blipFill>
        <p:spPr>
          <a:xfrm>
            <a:off x="10976594" y="89736"/>
            <a:ext cx="674078" cy="674078"/>
          </a:xfrm>
          <a:prstGeom prst="rect">
            <a:avLst/>
          </a:prstGeom>
          <a:noFill/>
          <a:ln>
            <a:noFill/>
          </a:ln>
        </p:spPr>
      </p:pic>
      <p:pic>
        <p:nvPicPr>
          <p:cNvPr descr="Icon&#10;&#10;Description automatically generated" id="164" name="Google Shape;164;p20"/>
          <p:cNvPicPr preferRelativeResize="0"/>
          <p:nvPr/>
        </p:nvPicPr>
        <p:blipFill rotWithShape="1">
          <a:blip r:embed="rId4">
            <a:alphaModFix/>
          </a:blip>
          <a:srcRect b="0" l="0" r="0" t="0"/>
          <a:stretch/>
        </p:blipFill>
        <p:spPr>
          <a:xfrm>
            <a:off x="9387738" y="100831"/>
            <a:ext cx="674079" cy="674079"/>
          </a:xfrm>
          <a:prstGeom prst="rect">
            <a:avLst/>
          </a:prstGeom>
          <a:noFill/>
          <a:ln>
            <a:noFill/>
          </a:ln>
        </p:spPr>
      </p:pic>
      <p:sp>
        <p:nvSpPr>
          <p:cNvPr id="165" name="Google Shape;165;p20"/>
          <p:cNvSpPr txBox="1"/>
          <p:nvPr/>
        </p:nvSpPr>
        <p:spPr>
          <a:xfrm>
            <a:off x="154940" y="766445"/>
            <a:ext cx="9477375" cy="1660525"/>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fragment</a:t>
            </a:r>
            <a:r>
              <a:rPr b="0" i="0" lang="en-AU" sz="2000" u="none" cap="none" strike="noStrike">
                <a:solidFill>
                  <a:schemeClr val="dk1"/>
                </a:solidFill>
                <a:latin typeface="Century Gothic"/>
                <a:ea typeface="Century Gothic"/>
                <a:cs typeface="Century Gothic"/>
                <a:sym typeface="Century Gothic"/>
              </a:rPr>
              <a:t> can be turned into 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by adding the information that the fragment is missing.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t>
            </a:r>
            <a:r>
              <a:rPr b="1" i="0" lang="en-AU" sz="2000" u="none"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then you must add a </a:t>
            </a:r>
            <a:r>
              <a:rPr b="1" i="0" lang="en-AU" sz="20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 </a:t>
            </a:r>
            <a:r>
              <a:rPr b="1" i="0" lang="en-AU" sz="2000" u="none" cap="none" strike="noStrike">
                <a:solidFill>
                  <a:schemeClr val="dk1"/>
                </a:solidFill>
                <a:latin typeface="Century Gothic"/>
                <a:ea typeface="Century Gothic"/>
                <a:cs typeface="Century Gothic"/>
                <a:sym typeface="Century Gothic"/>
              </a:rPr>
              <a:t>what doing (verb)</a:t>
            </a:r>
            <a:r>
              <a:rPr b="0" i="0" lang="en-AU" sz="2000" u="none" cap="none" strike="noStrike">
                <a:solidFill>
                  <a:schemeClr val="dk1"/>
                </a:solidFill>
                <a:latin typeface="Century Gothic"/>
                <a:ea typeface="Century Gothic"/>
                <a:cs typeface="Century Gothic"/>
                <a:sym typeface="Century Gothic"/>
              </a:rPr>
              <a:t> then you must add a</a:t>
            </a:r>
            <a:r>
              <a:rPr b="1" i="0" lang="en-AU" sz="2000" u="none" cap="none" strike="noStrike">
                <a:solidFill>
                  <a:schemeClr val="dk1"/>
                </a:solidFill>
                <a:latin typeface="Century Gothic"/>
                <a:ea typeface="Century Gothic"/>
                <a:cs typeface="Century Gothic"/>
                <a:sym typeface="Century Gothic"/>
              </a:rPr>
              <a:t> who/what.</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166" name="Google Shape;166;p20"/>
          <p:cNvSpPr txBox="1"/>
          <p:nvPr/>
        </p:nvSpPr>
        <p:spPr>
          <a:xfrm>
            <a:off x="259715" y="5297805"/>
            <a:ext cx="388302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my brother Tim </a:t>
            </a:r>
            <a:endParaRPr b="0" i="0" sz="1400" u="none" cap="none" strike="noStrike">
              <a:solidFill>
                <a:srgbClr val="000000"/>
              </a:solidFill>
              <a:latin typeface="Arial"/>
              <a:ea typeface="Arial"/>
              <a:cs typeface="Arial"/>
              <a:sym typeface="Arial"/>
            </a:endParaRPr>
          </a:p>
        </p:txBody>
      </p:sp>
      <p:sp>
        <p:nvSpPr>
          <p:cNvPr id="167" name="Google Shape;167;p20"/>
          <p:cNvSpPr txBox="1"/>
          <p:nvPr/>
        </p:nvSpPr>
        <p:spPr>
          <a:xfrm>
            <a:off x="259715" y="5989320"/>
            <a:ext cx="5044440"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ate the fresh green grass</a:t>
            </a:r>
            <a:endParaRPr b="0" i="0" sz="1400" u="none" cap="none" strike="noStrike">
              <a:solidFill>
                <a:srgbClr val="000000"/>
              </a:solidFill>
              <a:latin typeface="Arial"/>
              <a:ea typeface="Arial"/>
              <a:cs typeface="Arial"/>
              <a:sym typeface="Arial"/>
            </a:endParaRPr>
          </a:p>
        </p:txBody>
      </p:sp>
      <p:sp>
        <p:nvSpPr>
          <p:cNvPr id="168" name="Google Shape;168;p20"/>
          <p:cNvSpPr txBox="1"/>
          <p:nvPr/>
        </p:nvSpPr>
        <p:spPr>
          <a:xfrm>
            <a:off x="5050790" y="3957955"/>
            <a:ext cx="364363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69" name="Google Shape;169;p20"/>
          <p:cNvSpPr txBox="1"/>
          <p:nvPr/>
        </p:nvSpPr>
        <p:spPr>
          <a:xfrm>
            <a:off x="5050790" y="4675505"/>
            <a:ext cx="364363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70" name="Google Shape;170;p20"/>
          <p:cNvSpPr txBox="1"/>
          <p:nvPr/>
        </p:nvSpPr>
        <p:spPr>
          <a:xfrm>
            <a:off x="5050790" y="5332730"/>
            <a:ext cx="364363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71" name="Google Shape;171;p20"/>
          <p:cNvSpPr txBox="1"/>
          <p:nvPr/>
        </p:nvSpPr>
        <p:spPr>
          <a:xfrm>
            <a:off x="5050790" y="5989320"/>
            <a:ext cx="364363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72" name="Google Shape;172;p20"/>
          <p:cNvSpPr/>
          <p:nvPr/>
        </p:nvSpPr>
        <p:spPr>
          <a:xfrm>
            <a:off x="4864735" y="3854450"/>
            <a:ext cx="1562735" cy="58610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3" name="Google Shape;173;p20"/>
          <p:cNvSpPr/>
          <p:nvPr/>
        </p:nvSpPr>
        <p:spPr>
          <a:xfrm>
            <a:off x="6544945" y="4566920"/>
            <a:ext cx="237299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4" name="Google Shape;174;p20"/>
          <p:cNvSpPr/>
          <p:nvPr/>
        </p:nvSpPr>
        <p:spPr>
          <a:xfrm>
            <a:off x="6544945" y="5250815"/>
            <a:ext cx="237299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5" name="Google Shape;175;p20"/>
          <p:cNvSpPr/>
          <p:nvPr/>
        </p:nvSpPr>
        <p:spPr>
          <a:xfrm>
            <a:off x="4836160" y="5857240"/>
            <a:ext cx="1562735" cy="58610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500"/>
                                        <p:tgtEl>
                                          <p:spTgt spid="1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500"/>
                                        <p:tgtEl>
                                          <p:spTgt spid="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500"/>
                                        <p:tgtEl>
                                          <p:spTgt spid="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1"/>
          <p:cNvSpPr txBox="1"/>
          <p:nvPr>
            <p:ph idx="1" type="body"/>
          </p:nvPr>
        </p:nvSpPr>
        <p:spPr>
          <a:xfrm>
            <a:off x="154940" y="766445"/>
            <a:ext cx="11845290" cy="285623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101600" lvl="0" marL="228600" rtl="0" algn="l">
              <a:lnSpc>
                <a:spcPct val="90000"/>
              </a:lnSpc>
              <a:spcBef>
                <a:spcPts val="1000"/>
              </a:spcBef>
              <a:spcAft>
                <a:spcPts val="0"/>
              </a:spcAft>
              <a:buClr>
                <a:schemeClr val="dk1"/>
              </a:buClr>
              <a:buSzPts val="2000"/>
              <a:buFont typeface="Noto Sans Symbols"/>
              <a:buNone/>
            </a:pPr>
            <a:r>
              <a:t/>
            </a:r>
            <a:endParaRPr/>
          </a:p>
          <a:p>
            <a:pPr indent="0" lvl="0" marL="0" rtl="0" algn="l">
              <a:lnSpc>
                <a:spcPct val="90000"/>
              </a:lnSpc>
              <a:spcBef>
                <a:spcPts val="1000"/>
              </a:spcBef>
              <a:spcAft>
                <a:spcPts val="0"/>
              </a:spcAft>
              <a:buClr>
                <a:schemeClr val="dk1"/>
              </a:buClr>
              <a:buSzPts val="2000"/>
              <a:buNone/>
            </a:pPr>
            <a:r>
              <a:t/>
            </a:r>
            <a:endParaRPr sz="2000"/>
          </a:p>
        </p:txBody>
      </p:sp>
      <p:sp>
        <p:nvSpPr>
          <p:cNvPr id="181" name="Google Shape;181;p21"/>
          <p:cNvSpPr txBox="1"/>
          <p:nvPr/>
        </p:nvSpPr>
        <p:spPr>
          <a:xfrm>
            <a:off x="259715" y="4165600"/>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Kelly likes to</a:t>
            </a:r>
            <a:endParaRPr b="0" i="0" sz="1400" u="none" cap="none" strike="noStrike">
              <a:solidFill>
                <a:srgbClr val="000000"/>
              </a:solidFill>
              <a:latin typeface="Arial"/>
              <a:ea typeface="Arial"/>
              <a:cs typeface="Arial"/>
              <a:sym typeface="Arial"/>
            </a:endParaRPr>
          </a:p>
        </p:txBody>
      </p:sp>
      <p:sp>
        <p:nvSpPr>
          <p:cNvPr id="182" name="Google Shape;182;p21"/>
          <p:cNvSpPr/>
          <p:nvPr/>
        </p:nvSpPr>
        <p:spPr>
          <a:xfrm>
            <a:off x="259715" y="2593975"/>
            <a:ext cx="9372600" cy="82994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Read each fragment.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Identify the information that is needed.</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1600"/>
              <a:buFont typeface="Calibri"/>
              <a:buAutoNum type="arabicPeriod"/>
            </a:pPr>
            <a:r>
              <a:rPr b="0" i="0" lang="en-AU" sz="1600" u="none" cap="none" strike="noStrike">
                <a:solidFill>
                  <a:schemeClr val="dk1"/>
                </a:solidFill>
                <a:latin typeface="Century Gothic"/>
                <a:ea typeface="Century Gothic"/>
                <a:cs typeface="Century Gothic"/>
                <a:sym typeface="Century Gothic"/>
              </a:rPr>
              <a:t>Turn the fragment into a sentence by adding the correct information and punctuation.</a:t>
            </a:r>
            <a:endParaRPr b="0" i="0" sz="1400" u="none" cap="none" strike="noStrike">
              <a:solidFill>
                <a:srgbClr val="000000"/>
              </a:solidFill>
              <a:latin typeface="Arial"/>
              <a:ea typeface="Arial"/>
              <a:cs typeface="Arial"/>
              <a:sym typeface="Arial"/>
            </a:endParaRPr>
          </a:p>
        </p:txBody>
      </p:sp>
      <p:sp>
        <p:nvSpPr>
          <p:cNvPr id="183" name="Google Shape;183;p21"/>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a:t>
            </a:r>
            <a:endParaRPr b="0" i="0" sz="1400" u="none" cap="none" strike="noStrike">
              <a:solidFill>
                <a:srgbClr val="000000"/>
              </a:solidFill>
              <a:latin typeface="Arial"/>
              <a:ea typeface="Arial"/>
              <a:cs typeface="Arial"/>
              <a:sym typeface="Arial"/>
            </a:endParaRPr>
          </a:p>
        </p:txBody>
      </p:sp>
      <p:sp>
        <p:nvSpPr>
          <p:cNvPr id="184" name="Google Shape;184;p21"/>
          <p:cNvSpPr txBox="1"/>
          <p:nvPr/>
        </p:nvSpPr>
        <p:spPr>
          <a:xfrm>
            <a:off x="10221800" y="1027753"/>
            <a:ext cx="1988664" cy="267652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Which information is this fragment missing? How do you know?</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How do we know that Kelly is  </a:t>
            </a:r>
            <a:r>
              <a:rPr b="1" i="0" lang="en-AU" sz="1400" u="none" cap="none" strike="noStrike">
                <a:solidFill>
                  <a:schemeClr val="dk1"/>
                </a:solidFill>
                <a:latin typeface="Century Gothic"/>
                <a:ea typeface="Century Gothic"/>
                <a:cs typeface="Century Gothic"/>
                <a:sym typeface="Century Gothic"/>
              </a:rPr>
              <a:t>who/what</a:t>
            </a:r>
            <a:r>
              <a:rPr b="0" i="0" lang="en-AU" sz="1400" u="none" cap="none" strike="noStrike">
                <a:solidFill>
                  <a:schemeClr val="dk1"/>
                </a:solidFill>
                <a:latin typeface="Century Gothic"/>
                <a:ea typeface="Century Gothic"/>
                <a:cs typeface="Century Gothic"/>
                <a:sym typeface="Century Gothic"/>
              </a:rPr>
              <a:t> information?</a:t>
            </a:r>
            <a:endParaRPr b="0" i="0" sz="1400" u="none" cap="none" strike="noStrike">
              <a:solidFill>
                <a:schemeClr val="dk1"/>
              </a:solidFill>
              <a:latin typeface="Century Gothic"/>
              <a:ea typeface="Century Gothic"/>
              <a:cs typeface="Century Gothic"/>
              <a:sym typeface="Century Gothic"/>
            </a:endParaRPr>
          </a:p>
        </p:txBody>
      </p:sp>
      <p:pic>
        <p:nvPicPr>
          <p:cNvPr descr="Logo, icon&#10;&#10;Description automatically generated" id="185" name="Google Shape;185;p21"/>
          <p:cNvPicPr preferRelativeResize="0"/>
          <p:nvPr/>
        </p:nvPicPr>
        <p:blipFill rotWithShape="1">
          <a:blip r:embed="rId3">
            <a:alphaModFix/>
          </a:blip>
          <a:srcRect b="0" l="0" r="0" t="0"/>
          <a:stretch/>
        </p:blipFill>
        <p:spPr>
          <a:xfrm>
            <a:off x="10976594" y="89736"/>
            <a:ext cx="674078" cy="674078"/>
          </a:xfrm>
          <a:prstGeom prst="rect">
            <a:avLst/>
          </a:prstGeom>
          <a:noFill/>
          <a:ln>
            <a:noFill/>
          </a:ln>
        </p:spPr>
      </p:pic>
      <p:pic>
        <p:nvPicPr>
          <p:cNvPr descr="Icon&#10;&#10;Description automatically generated" id="186" name="Google Shape;186;p21"/>
          <p:cNvPicPr preferRelativeResize="0"/>
          <p:nvPr/>
        </p:nvPicPr>
        <p:blipFill rotWithShape="1">
          <a:blip r:embed="rId4">
            <a:alphaModFix/>
          </a:blip>
          <a:srcRect b="0" l="0" r="0" t="0"/>
          <a:stretch/>
        </p:blipFill>
        <p:spPr>
          <a:xfrm>
            <a:off x="9387738" y="100831"/>
            <a:ext cx="674079" cy="674079"/>
          </a:xfrm>
          <a:prstGeom prst="rect">
            <a:avLst/>
          </a:prstGeom>
          <a:noFill/>
          <a:ln>
            <a:noFill/>
          </a:ln>
        </p:spPr>
      </p:pic>
      <p:sp>
        <p:nvSpPr>
          <p:cNvPr id="187" name="Google Shape;187;p21"/>
          <p:cNvSpPr txBox="1"/>
          <p:nvPr/>
        </p:nvSpPr>
        <p:spPr>
          <a:xfrm>
            <a:off x="154940" y="766445"/>
            <a:ext cx="9477375" cy="1660525"/>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fragment</a:t>
            </a:r>
            <a:r>
              <a:rPr b="0" i="0" lang="en-AU" sz="2000" u="none" cap="none" strike="noStrike">
                <a:solidFill>
                  <a:schemeClr val="dk1"/>
                </a:solidFill>
                <a:latin typeface="Century Gothic"/>
                <a:ea typeface="Century Gothic"/>
                <a:cs typeface="Century Gothic"/>
                <a:sym typeface="Century Gothic"/>
              </a:rPr>
              <a:t> can be turned into 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by adding the information that the fragment is missing.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t>
            </a:r>
            <a:r>
              <a:rPr b="1" i="0" lang="en-AU" sz="2000" u="none"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then you must add a </a:t>
            </a:r>
            <a:r>
              <a:rPr b="1" i="0" lang="en-AU" sz="20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 </a:t>
            </a:r>
            <a:r>
              <a:rPr b="1" i="0" lang="en-AU" sz="2000" u="none" cap="none" strike="noStrike">
                <a:solidFill>
                  <a:schemeClr val="dk1"/>
                </a:solidFill>
                <a:latin typeface="Century Gothic"/>
                <a:ea typeface="Century Gothic"/>
                <a:cs typeface="Century Gothic"/>
                <a:sym typeface="Century Gothic"/>
              </a:rPr>
              <a:t>what doing (verb)</a:t>
            </a:r>
            <a:r>
              <a:rPr b="0" i="0" lang="en-AU" sz="2000" u="none" cap="none" strike="noStrike">
                <a:solidFill>
                  <a:schemeClr val="dk1"/>
                </a:solidFill>
                <a:latin typeface="Century Gothic"/>
                <a:ea typeface="Century Gothic"/>
                <a:cs typeface="Century Gothic"/>
                <a:sym typeface="Century Gothic"/>
              </a:rPr>
              <a:t> then you must add a</a:t>
            </a:r>
            <a:r>
              <a:rPr b="1" i="0" lang="en-AU" sz="2000" u="none" cap="none" strike="noStrike">
                <a:solidFill>
                  <a:schemeClr val="dk1"/>
                </a:solidFill>
                <a:latin typeface="Century Gothic"/>
                <a:ea typeface="Century Gothic"/>
                <a:cs typeface="Century Gothic"/>
                <a:sym typeface="Century Gothic"/>
              </a:rPr>
              <a:t> who/what.</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188" name="Google Shape;188;p21"/>
          <p:cNvSpPr txBox="1"/>
          <p:nvPr/>
        </p:nvSpPr>
        <p:spPr>
          <a:xfrm>
            <a:off x="332105" y="4641850"/>
            <a:ext cx="9622155" cy="5219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1" lang="en-AU" sz="2800" u="none" cap="none" strike="noStrike">
                <a:solidFill>
                  <a:srgbClr val="595959"/>
                </a:solidFill>
                <a:latin typeface="Calibri"/>
                <a:ea typeface="Calibri"/>
                <a:cs typeface="Calibri"/>
                <a:sym typeface="Calibri"/>
              </a:rPr>
              <a:t>Kelly likes to play the piano.</a:t>
            </a:r>
            <a:endParaRPr b="0" i="1" sz="2800" u="none" cap="none" strike="noStrike">
              <a:solidFill>
                <a:srgbClr val="595959"/>
              </a:solidFill>
              <a:latin typeface="Calibri"/>
              <a:ea typeface="Calibri"/>
              <a:cs typeface="Calibri"/>
              <a:sym typeface="Calibri"/>
            </a:endParaRPr>
          </a:p>
        </p:txBody>
      </p:sp>
      <p:sp>
        <p:nvSpPr>
          <p:cNvPr id="189" name="Google Shape;189;p21"/>
          <p:cNvSpPr txBox="1"/>
          <p:nvPr/>
        </p:nvSpPr>
        <p:spPr>
          <a:xfrm>
            <a:off x="3463925" y="4214495"/>
            <a:ext cx="7130415"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AU" sz="1800" u="none" cap="none" strike="noStrike">
                <a:solidFill>
                  <a:schemeClr val="dk1"/>
                </a:solidFill>
                <a:latin typeface="Century Gothic"/>
                <a:ea typeface="Century Gothic"/>
                <a:cs typeface="Century Gothic"/>
                <a:sym typeface="Century Gothic"/>
              </a:rPr>
              <a:t>This fragment needs: </a:t>
            </a: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90" name="Google Shape;190;p21"/>
          <p:cNvSpPr/>
          <p:nvPr/>
        </p:nvSpPr>
        <p:spPr>
          <a:xfrm>
            <a:off x="7331075" y="4110355"/>
            <a:ext cx="237299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1" name="Google Shape;191;p21"/>
          <p:cNvSpPr txBox="1"/>
          <p:nvPr/>
        </p:nvSpPr>
        <p:spPr>
          <a:xfrm>
            <a:off x="259715" y="5562600"/>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climbed the tall tree</a:t>
            </a:r>
            <a:endParaRPr b="0" i="0" sz="1400" u="none" cap="none" strike="noStrike">
              <a:solidFill>
                <a:srgbClr val="000000"/>
              </a:solidFill>
              <a:latin typeface="Arial"/>
              <a:ea typeface="Arial"/>
              <a:cs typeface="Arial"/>
              <a:sym typeface="Arial"/>
            </a:endParaRPr>
          </a:p>
        </p:txBody>
      </p:sp>
      <p:sp>
        <p:nvSpPr>
          <p:cNvPr id="192" name="Google Shape;192;p21"/>
          <p:cNvSpPr txBox="1"/>
          <p:nvPr/>
        </p:nvSpPr>
        <p:spPr>
          <a:xfrm>
            <a:off x="332105" y="6075045"/>
            <a:ext cx="9622155" cy="5219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1" lang="en-AU" sz="2800" u="none" cap="none" strike="noStrike">
                <a:solidFill>
                  <a:srgbClr val="595959"/>
                </a:solidFill>
                <a:latin typeface="Calibri"/>
                <a:ea typeface="Calibri"/>
                <a:cs typeface="Calibri"/>
                <a:sym typeface="Calibri"/>
              </a:rPr>
              <a:t>Sam and Jay climbed the tall tree.</a:t>
            </a:r>
            <a:endParaRPr b="0" i="0" sz="1400" u="none" cap="none" strike="noStrike">
              <a:solidFill>
                <a:srgbClr val="000000"/>
              </a:solidFill>
              <a:latin typeface="Arial"/>
              <a:ea typeface="Arial"/>
              <a:cs typeface="Arial"/>
              <a:sym typeface="Arial"/>
            </a:endParaRPr>
          </a:p>
        </p:txBody>
      </p:sp>
      <p:sp>
        <p:nvSpPr>
          <p:cNvPr id="193" name="Google Shape;193;p21"/>
          <p:cNvSpPr txBox="1"/>
          <p:nvPr/>
        </p:nvSpPr>
        <p:spPr>
          <a:xfrm>
            <a:off x="4274185" y="5611495"/>
            <a:ext cx="5982335"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AU" sz="1800" u="none" cap="none" strike="noStrike">
                <a:solidFill>
                  <a:schemeClr val="dk1"/>
                </a:solidFill>
                <a:latin typeface="Century Gothic"/>
                <a:ea typeface="Century Gothic"/>
                <a:cs typeface="Century Gothic"/>
                <a:sym typeface="Century Gothic"/>
              </a:rPr>
              <a:t>This fragment needs: </a:t>
            </a: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194" name="Google Shape;194;p21"/>
          <p:cNvSpPr/>
          <p:nvPr/>
        </p:nvSpPr>
        <p:spPr>
          <a:xfrm>
            <a:off x="6676390" y="5566410"/>
            <a:ext cx="1265555" cy="469900"/>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500"/>
                                        <p:tgtEl>
                                          <p:spTgt spid="1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
                                        <p:tgtEl>
                                          <p:spTgt spid="1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500"/>
                                        <p:tgtEl>
                                          <p:spTgt spid="1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2"/>
          <p:cNvSpPr txBox="1"/>
          <p:nvPr>
            <p:ph idx="1" type="body"/>
          </p:nvPr>
        </p:nvSpPr>
        <p:spPr>
          <a:xfrm>
            <a:off x="93345" y="918210"/>
            <a:ext cx="8863965" cy="66421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AU" sz="2000"/>
              <a:t>Which of the following answers has correctly tuned this fragment into a sentence?</a:t>
            </a:r>
            <a:endParaRPr sz="1200"/>
          </a:p>
        </p:txBody>
      </p:sp>
      <p:sp>
        <p:nvSpPr>
          <p:cNvPr id="200" name="Google Shape;200;p22"/>
          <p:cNvSpPr txBox="1"/>
          <p:nvPr/>
        </p:nvSpPr>
        <p:spPr>
          <a:xfrm>
            <a:off x="191770" y="5478780"/>
            <a:ext cx="11845290" cy="1183640"/>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600"/>
              <a:buFont typeface="Noto Sans Symbols"/>
              <a:buChar char="▪"/>
            </a:pPr>
            <a:r>
              <a:rPr b="0" i="0" lang="en-AU" sz="1600" u="none" cap="none" strike="noStrike">
                <a:solidFill>
                  <a:schemeClr val="dk1"/>
                </a:solidFill>
                <a:latin typeface="Century Gothic"/>
                <a:ea typeface="Century Gothic"/>
                <a:cs typeface="Century Gothic"/>
                <a:sym typeface="Century Gothic"/>
              </a:rPr>
              <a:t>A </a:t>
            </a:r>
            <a:r>
              <a:rPr b="1" i="0" lang="en-AU" sz="1600" u="none" cap="none" strike="noStrike">
                <a:solidFill>
                  <a:schemeClr val="dk1"/>
                </a:solidFill>
                <a:latin typeface="Century Gothic"/>
                <a:ea typeface="Century Gothic"/>
                <a:cs typeface="Century Gothic"/>
                <a:sym typeface="Century Gothic"/>
              </a:rPr>
              <a:t>fragment</a:t>
            </a:r>
            <a:r>
              <a:rPr b="0" i="0" lang="en-AU" sz="1600" u="none" cap="none" strike="noStrike">
                <a:solidFill>
                  <a:schemeClr val="dk1"/>
                </a:solidFill>
                <a:latin typeface="Century Gothic"/>
                <a:ea typeface="Century Gothic"/>
                <a:cs typeface="Century Gothic"/>
                <a:sym typeface="Century Gothic"/>
              </a:rPr>
              <a:t> can be turned into a </a:t>
            </a:r>
            <a:r>
              <a:rPr b="1" i="0" lang="en-AU" sz="1600" u="none" cap="none" strike="noStrike">
                <a:solidFill>
                  <a:schemeClr val="dk1"/>
                </a:solidFill>
                <a:latin typeface="Century Gothic"/>
                <a:ea typeface="Century Gothic"/>
                <a:cs typeface="Century Gothic"/>
                <a:sym typeface="Century Gothic"/>
              </a:rPr>
              <a:t>sentence</a:t>
            </a:r>
            <a:r>
              <a:rPr b="0" i="0" lang="en-AU" sz="1600" u="none" cap="none" strike="noStrike">
                <a:solidFill>
                  <a:schemeClr val="dk1"/>
                </a:solidFill>
                <a:latin typeface="Century Gothic"/>
                <a:ea typeface="Century Gothic"/>
                <a:cs typeface="Century Gothic"/>
                <a:sym typeface="Century Gothic"/>
              </a:rPr>
              <a:t> by adding the information that the fragment is missing.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1600"/>
              <a:buFont typeface="Noto Sans Symbols"/>
              <a:buChar char="▪"/>
            </a:pPr>
            <a:r>
              <a:rPr b="0" i="0" lang="en-AU" sz="1600" u="none" cap="none" strike="noStrike">
                <a:solidFill>
                  <a:schemeClr val="dk1"/>
                </a:solidFill>
                <a:latin typeface="Century Gothic"/>
                <a:ea typeface="Century Gothic"/>
                <a:cs typeface="Century Gothic"/>
                <a:sym typeface="Century Gothic"/>
              </a:rPr>
              <a:t>If the fragment has </a:t>
            </a:r>
            <a:r>
              <a:rPr b="1" i="0" lang="en-AU" sz="1600" u="none" cap="none" strike="noStrike">
                <a:solidFill>
                  <a:schemeClr val="dk1"/>
                </a:solidFill>
                <a:latin typeface="Century Gothic"/>
                <a:ea typeface="Century Gothic"/>
                <a:cs typeface="Century Gothic"/>
                <a:sym typeface="Century Gothic"/>
              </a:rPr>
              <a:t>who/what</a:t>
            </a:r>
            <a:r>
              <a:rPr b="0" i="0" lang="en-AU" sz="1600" u="none" cap="none" strike="noStrike">
                <a:solidFill>
                  <a:schemeClr val="dk1"/>
                </a:solidFill>
                <a:latin typeface="Century Gothic"/>
                <a:ea typeface="Century Gothic"/>
                <a:cs typeface="Century Gothic"/>
                <a:sym typeface="Century Gothic"/>
              </a:rPr>
              <a:t> then you must add a </a:t>
            </a:r>
            <a:r>
              <a:rPr b="1" i="0" lang="en-AU" sz="16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1600"/>
              <a:buFont typeface="Noto Sans Symbols"/>
              <a:buChar char="▪"/>
            </a:pPr>
            <a:r>
              <a:rPr b="0" i="0" lang="en-AU" sz="1600" u="none" cap="none" strike="noStrike">
                <a:solidFill>
                  <a:schemeClr val="dk1"/>
                </a:solidFill>
                <a:latin typeface="Century Gothic"/>
                <a:ea typeface="Century Gothic"/>
                <a:cs typeface="Century Gothic"/>
                <a:sym typeface="Century Gothic"/>
              </a:rPr>
              <a:t>If the fragment has a </a:t>
            </a:r>
            <a:r>
              <a:rPr b="1" i="0" lang="en-AU" sz="1600" u="none" cap="none" strike="noStrike">
                <a:solidFill>
                  <a:schemeClr val="dk1"/>
                </a:solidFill>
                <a:latin typeface="Century Gothic"/>
                <a:ea typeface="Century Gothic"/>
                <a:cs typeface="Century Gothic"/>
                <a:sym typeface="Century Gothic"/>
              </a:rPr>
              <a:t>what doing (verb)</a:t>
            </a:r>
            <a:r>
              <a:rPr b="0" i="0" lang="en-AU" sz="1600" u="none" cap="none" strike="noStrike">
                <a:solidFill>
                  <a:schemeClr val="dk1"/>
                </a:solidFill>
                <a:latin typeface="Century Gothic"/>
                <a:ea typeface="Century Gothic"/>
                <a:cs typeface="Century Gothic"/>
                <a:sym typeface="Century Gothic"/>
              </a:rPr>
              <a:t> then you must add a</a:t>
            </a:r>
            <a:r>
              <a:rPr b="1" i="0" lang="en-AU" sz="1600" u="none" cap="none" strike="noStrike">
                <a:solidFill>
                  <a:schemeClr val="dk1"/>
                </a:solidFill>
                <a:latin typeface="Century Gothic"/>
                <a:ea typeface="Century Gothic"/>
                <a:cs typeface="Century Gothic"/>
                <a:sym typeface="Century Gothic"/>
              </a:rPr>
              <a:t> who/what.</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201" name="Google Shape;201;p22"/>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Hinge Point Question</a:t>
            </a:r>
            <a:endParaRPr b="0" i="0" sz="1400" u="none" cap="none" strike="noStrike">
              <a:solidFill>
                <a:srgbClr val="000000"/>
              </a:solidFill>
              <a:latin typeface="Arial"/>
              <a:ea typeface="Arial"/>
              <a:cs typeface="Arial"/>
              <a:sym typeface="Arial"/>
            </a:endParaRPr>
          </a:p>
        </p:txBody>
      </p:sp>
      <p:sp>
        <p:nvSpPr>
          <p:cNvPr id="202" name="Google Shape;202;p22"/>
          <p:cNvSpPr txBox="1"/>
          <p:nvPr/>
        </p:nvSpPr>
        <p:spPr>
          <a:xfrm>
            <a:off x="10203336" y="917628"/>
            <a:ext cx="1988700" cy="138540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still needs to be included/ fixed?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Why is this a correct answer?</a:t>
            </a:r>
            <a:endParaRPr b="0" i="0" sz="1400" u="none" cap="none" strike="noStrike">
              <a:solidFill>
                <a:srgbClr val="000000"/>
              </a:solidFill>
              <a:latin typeface="Arial"/>
              <a:ea typeface="Arial"/>
              <a:cs typeface="Arial"/>
              <a:sym typeface="Arial"/>
            </a:endParaRPr>
          </a:p>
        </p:txBody>
      </p:sp>
      <p:grpSp>
        <p:nvGrpSpPr>
          <p:cNvPr id="203" name="Google Shape;203;p22"/>
          <p:cNvGrpSpPr/>
          <p:nvPr/>
        </p:nvGrpSpPr>
        <p:grpSpPr>
          <a:xfrm>
            <a:off x="8121650" y="2860040"/>
            <a:ext cx="1348740" cy="1348740"/>
            <a:chOff x="8036" y="1950"/>
            <a:chExt cx="2124" cy="2124"/>
          </a:xfrm>
        </p:grpSpPr>
        <p:pic>
          <p:nvPicPr>
            <p:cNvPr descr="Logo, icon&#10;&#10;Description automatically generated" id="204" name="Google Shape;204;p22"/>
            <p:cNvPicPr preferRelativeResize="0"/>
            <p:nvPr/>
          </p:nvPicPr>
          <p:blipFill rotWithShape="1">
            <a:blip r:embed="rId3">
              <a:alphaModFix/>
            </a:blip>
            <a:srcRect b="0" l="0" r="0" t="0"/>
            <a:stretch/>
          </p:blipFill>
          <p:spPr>
            <a:xfrm>
              <a:off x="8036" y="1950"/>
              <a:ext cx="1062" cy="1062"/>
            </a:xfrm>
            <a:prstGeom prst="rect">
              <a:avLst/>
            </a:prstGeom>
            <a:noFill/>
            <a:ln>
              <a:noFill/>
            </a:ln>
          </p:spPr>
        </p:pic>
        <p:pic>
          <p:nvPicPr>
            <p:cNvPr descr="Icon&#10;&#10;Description automatically generated" id="205" name="Google Shape;205;p22"/>
            <p:cNvPicPr preferRelativeResize="0"/>
            <p:nvPr/>
          </p:nvPicPr>
          <p:blipFill rotWithShape="1">
            <a:blip r:embed="rId4">
              <a:alphaModFix/>
            </a:blip>
            <a:srcRect b="0" l="0" r="0" t="0"/>
            <a:stretch/>
          </p:blipFill>
          <p:spPr>
            <a:xfrm>
              <a:off x="9098" y="1950"/>
              <a:ext cx="1062" cy="1062"/>
            </a:xfrm>
            <a:prstGeom prst="rect">
              <a:avLst/>
            </a:prstGeom>
            <a:noFill/>
            <a:ln>
              <a:noFill/>
            </a:ln>
          </p:spPr>
        </p:pic>
        <p:pic>
          <p:nvPicPr>
            <p:cNvPr descr="Icon&#10;&#10;Description automatically generated" id="206" name="Google Shape;206;p22"/>
            <p:cNvPicPr preferRelativeResize="0"/>
            <p:nvPr/>
          </p:nvPicPr>
          <p:blipFill rotWithShape="1">
            <a:blip r:embed="rId5">
              <a:alphaModFix/>
            </a:blip>
            <a:srcRect b="0" l="0" r="0" t="0"/>
            <a:stretch/>
          </p:blipFill>
          <p:spPr>
            <a:xfrm>
              <a:off x="8036" y="3012"/>
              <a:ext cx="1062" cy="1062"/>
            </a:xfrm>
            <a:prstGeom prst="rect">
              <a:avLst/>
            </a:prstGeom>
            <a:noFill/>
            <a:ln>
              <a:noFill/>
            </a:ln>
          </p:spPr>
        </p:pic>
        <p:pic>
          <p:nvPicPr>
            <p:cNvPr descr="Icon&#10;&#10;Description automatically generated" id="207" name="Google Shape;207;p22"/>
            <p:cNvPicPr preferRelativeResize="0"/>
            <p:nvPr/>
          </p:nvPicPr>
          <p:blipFill rotWithShape="1">
            <a:blip r:embed="rId6">
              <a:alphaModFix/>
            </a:blip>
            <a:srcRect b="0" l="0" r="0" t="0"/>
            <a:stretch/>
          </p:blipFill>
          <p:spPr>
            <a:xfrm>
              <a:off x="9098" y="2990"/>
              <a:ext cx="1062" cy="1062"/>
            </a:xfrm>
            <a:prstGeom prst="rect">
              <a:avLst/>
            </a:prstGeom>
            <a:noFill/>
            <a:ln>
              <a:noFill/>
            </a:ln>
          </p:spPr>
        </p:pic>
      </p:grpSp>
      <p:pic>
        <p:nvPicPr>
          <p:cNvPr descr="Icon&#10;&#10;Description automatically generated" id="208" name="Google Shape;208;p22"/>
          <p:cNvPicPr preferRelativeResize="0"/>
          <p:nvPr/>
        </p:nvPicPr>
        <p:blipFill rotWithShape="1">
          <a:blip r:embed="rId7">
            <a:alphaModFix/>
          </a:blip>
          <a:srcRect b="0" l="0" r="0" t="0"/>
          <a:stretch/>
        </p:blipFill>
        <p:spPr>
          <a:xfrm>
            <a:off x="10190845" y="89736"/>
            <a:ext cx="674079" cy="674079"/>
          </a:xfrm>
          <a:prstGeom prst="rect">
            <a:avLst/>
          </a:prstGeom>
          <a:noFill/>
          <a:ln>
            <a:noFill/>
          </a:ln>
        </p:spPr>
      </p:pic>
      <p:pic>
        <p:nvPicPr>
          <p:cNvPr descr="Logo, icon&#10;&#10;Description automatically generated" id="209" name="Google Shape;209;p22"/>
          <p:cNvPicPr preferRelativeResize="0"/>
          <p:nvPr/>
        </p:nvPicPr>
        <p:blipFill rotWithShape="1">
          <a:blip r:embed="rId8">
            <a:alphaModFix/>
          </a:blip>
          <a:srcRect b="0" l="0" r="0" t="0"/>
          <a:stretch/>
        </p:blipFill>
        <p:spPr>
          <a:xfrm>
            <a:off x="10976594" y="89736"/>
            <a:ext cx="674078" cy="674078"/>
          </a:xfrm>
          <a:prstGeom prst="rect">
            <a:avLst/>
          </a:prstGeom>
          <a:noFill/>
          <a:ln>
            <a:noFill/>
          </a:ln>
        </p:spPr>
      </p:pic>
      <p:sp>
        <p:nvSpPr>
          <p:cNvPr id="210" name="Google Shape;210;p22"/>
          <p:cNvSpPr/>
          <p:nvPr/>
        </p:nvSpPr>
        <p:spPr>
          <a:xfrm>
            <a:off x="340360" y="2364105"/>
            <a:ext cx="7781290" cy="2399665"/>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000"/>
              <a:buFont typeface="Arial"/>
              <a:buNone/>
            </a:pPr>
            <a:r>
              <a:t/>
            </a:r>
            <a:endParaRPr b="0" i="0" sz="2000" u="none" cap="none" strike="noStrike">
              <a:solidFill>
                <a:srgbClr val="333333"/>
              </a:solidFill>
              <a:latin typeface="Century Gothic"/>
              <a:ea typeface="Century Gothic"/>
              <a:cs typeface="Century Gothic"/>
              <a:sym typeface="Century Gothic"/>
            </a:endParaRPr>
          </a:p>
          <a:p>
            <a:pPr indent="-514350" lvl="0" marL="514350" marR="0" rtl="0" algn="l">
              <a:lnSpc>
                <a:spcPct val="150000"/>
              </a:lnSpc>
              <a:spcBef>
                <a:spcPts val="0"/>
              </a:spcBef>
              <a:spcAft>
                <a:spcPts val="0"/>
              </a:spcAft>
              <a:buClr>
                <a:schemeClr val="dk1"/>
              </a:buClr>
              <a:buSzPts val="2000"/>
              <a:buFont typeface="Calibri"/>
              <a:buAutoNum type="alphaLcParenR"/>
            </a:pPr>
            <a:r>
              <a:rPr b="0" i="0" lang="en-AU" sz="2000" u="none" cap="none" strike="noStrike">
                <a:solidFill>
                  <a:schemeClr val="dk1"/>
                </a:solidFill>
                <a:latin typeface="Century Gothic"/>
                <a:ea typeface="Century Gothic"/>
                <a:cs typeface="Century Gothic"/>
                <a:sym typeface="Century Gothic"/>
              </a:rPr>
              <a:t>Went to visit his grandma and swim in her pool.</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2000"/>
              <a:buFont typeface="Calibri"/>
              <a:buAutoNum type="alphaLcParenR"/>
            </a:pPr>
            <a:r>
              <a:rPr b="0" i="0" lang="en-AU" sz="2000" u="none" cap="none" strike="noStrike">
                <a:solidFill>
                  <a:schemeClr val="dk1"/>
                </a:solidFill>
                <a:latin typeface="Century Gothic"/>
                <a:ea typeface="Century Gothic"/>
                <a:cs typeface="Century Gothic"/>
                <a:sym typeface="Century Gothic"/>
              </a:rPr>
              <a:t>The boy went to visit his grandma.</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2000"/>
              <a:buFont typeface="Calibri"/>
              <a:buAutoNum type="alphaLcParenR"/>
            </a:pPr>
            <a:r>
              <a:rPr b="0" i="0" lang="en-AU" sz="2000" u="none" cap="none" strike="noStrike">
                <a:solidFill>
                  <a:schemeClr val="dk1"/>
                </a:solidFill>
                <a:latin typeface="Century Gothic"/>
                <a:ea typeface="Century Gothic"/>
                <a:cs typeface="Century Gothic"/>
                <a:sym typeface="Century Gothic"/>
              </a:rPr>
              <a:t>Went to the shops and then went to visit his grandma.</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2000"/>
              <a:buFont typeface="Calibri"/>
              <a:buAutoNum type="alphaLcParenR"/>
            </a:pPr>
            <a:r>
              <a:rPr b="0" i="0" lang="en-AU" sz="2000" u="none" cap="none" strike="noStrike">
                <a:solidFill>
                  <a:schemeClr val="dk1"/>
                </a:solidFill>
                <a:latin typeface="Century Gothic"/>
                <a:ea typeface="Century Gothic"/>
                <a:cs typeface="Century Gothic"/>
                <a:sym typeface="Century Gothic"/>
              </a:rPr>
              <a:t>Bill went to.</a:t>
            </a:r>
            <a:endParaRPr b="0" i="0" sz="1400" u="none" cap="none" strike="noStrike">
              <a:solidFill>
                <a:srgbClr val="000000"/>
              </a:solidFill>
              <a:latin typeface="Arial"/>
              <a:ea typeface="Arial"/>
              <a:cs typeface="Arial"/>
              <a:sym typeface="Arial"/>
            </a:endParaRPr>
          </a:p>
        </p:txBody>
      </p:sp>
      <p:sp>
        <p:nvSpPr>
          <p:cNvPr id="211" name="Google Shape;211;p22"/>
          <p:cNvSpPr/>
          <p:nvPr/>
        </p:nvSpPr>
        <p:spPr>
          <a:xfrm>
            <a:off x="457835" y="1931670"/>
            <a:ext cx="5764530" cy="49149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600"/>
              <a:buFont typeface="Arial"/>
              <a:buNone/>
            </a:pPr>
            <a:r>
              <a:rPr b="1" i="0" lang="en-AU" sz="2600" u="none" cap="none" strike="noStrike">
                <a:solidFill>
                  <a:srgbClr val="002060"/>
                </a:solidFill>
                <a:latin typeface="Century Gothic"/>
                <a:ea typeface="Century Gothic"/>
                <a:cs typeface="Century Gothic"/>
                <a:sym typeface="Century Gothic"/>
              </a:rPr>
              <a:t>went to visit his grandma</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3"/>
          <p:cNvSpPr txBox="1"/>
          <p:nvPr/>
        </p:nvSpPr>
        <p:spPr>
          <a:xfrm>
            <a:off x="0" y="-1"/>
            <a:ext cx="3600450" cy="646331"/>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Concept Development-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re-explanation</a:t>
            </a:r>
            <a:endParaRPr b="0" i="0" sz="1400" u="none" cap="none" strike="noStrike">
              <a:solidFill>
                <a:srgbClr val="000000"/>
              </a:solidFill>
              <a:latin typeface="Arial"/>
              <a:ea typeface="Arial"/>
              <a:cs typeface="Arial"/>
              <a:sym typeface="Arial"/>
            </a:endParaRPr>
          </a:p>
        </p:txBody>
      </p:sp>
      <p:sp>
        <p:nvSpPr>
          <p:cNvPr id="217" name="Google Shape;217;p23"/>
          <p:cNvSpPr txBox="1"/>
          <p:nvPr/>
        </p:nvSpPr>
        <p:spPr>
          <a:xfrm>
            <a:off x="10221800" y="1027753"/>
            <a:ext cx="1988664" cy="1814830"/>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could we have put instead of “the grey horse”?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else could the old man have been doing?</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218" name="Google Shape;218;p23"/>
          <p:cNvPicPr preferRelativeResize="0"/>
          <p:nvPr/>
        </p:nvPicPr>
        <p:blipFill rotWithShape="1">
          <a:blip r:embed="rId3">
            <a:alphaModFix/>
          </a:blip>
          <a:srcRect b="0" l="0" r="0" t="0"/>
          <a:stretch/>
        </p:blipFill>
        <p:spPr>
          <a:xfrm>
            <a:off x="10976594" y="89736"/>
            <a:ext cx="674078" cy="674078"/>
          </a:xfrm>
          <a:prstGeom prst="rect">
            <a:avLst/>
          </a:prstGeom>
          <a:noFill/>
          <a:ln>
            <a:noFill/>
          </a:ln>
        </p:spPr>
      </p:pic>
      <p:pic>
        <p:nvPicPr>
          <p:cNvPr descr="Icon&#10;&#10;Description automatically generated" id="219" name="Google Shape;219;p23"/>
          <p:cNvPicPr preferRelativeResize="0"/>
          <p:nvPr/>
        </p:nvPicPr>
        <p:blipFill rotWithShape="1">
          <a:blip r:embed="rId4">
            <a:alphaModFix/>
          </a:blip>
          <a:srcRect b="0" l="0" r="0" t="0"/>
          <a:stretch/>
        </p:blipFill>
        <p:spPr>
          <a:xfrm>
            <a:off x="9387738" y="100831"/>
            <a:ext cx="674079" cy="674079"/>
          </a:xfrm>
          <a:prstGeom prst="rect">
            <a:avLst/>
          </a:prstGeom>
          <a:noFill/>
          <a:ln>
            <a:noFill/>
          </a:ln>
        </p:spPr>
      </p:pic>
      <p:sp>
        <p:nvSpPr>
          <p:cNvPr id="220" name="Google Shape;220;p23"/>
          <p:cNvSpPr txBox="1"/>
          <p:nvPr/>
        </p:nvSpPr>
        <p:spPr>
          <a:xfrm>
            <a:off x="8758596" y="5703865"/>
            <a:ext cx="3433156" cy="116840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AU" sz="1400" u="none" cap="none" strike="noStrike">
                <a:solidFill>
                  <a:schemeClr val="dk1"/>
                </a:solidFill>
                <a:latin typeface="Calibri"/>
                <a:ea typeface="Calibri"/>
                <a:cs typeface="Calibri"/>
                <a:sym typeface="Calibri"/>
              </a:rPr>
              <a:t>The purpose of this slide is further practice at the concept development stage, prior to  moving on with the lesson. This is only required if there were some misconceptions identified in the Hinge Point.  </a:t>
            </a:r>
            <a:endParaRPr b="0" i="0" sz="1400" u="none" cap="none" strike="noStrike">
              <a:solidFill>
                <a:srgbClr val="000000"/>
              </a:solidFill>
              <a:latin typeface="Arial"/>
              <a:ea typeface="Arial"/>
              <a:cs typeface="Arial"/>
              <a:sym typeface="Arial"/>
            </a:endParaRPr>
          </a:p>
        </p:txBody>
      </p:sp>
      <p:sp>
        <p:nvSpPr>
          <p:cNvPr id="221" name="Google Shape;221;p23"/>
          <p:cNvSpPr txBox="1"/>
          <p:nvPr/>
        </p:nvSpPr>
        <p:spPr>
          <a:xfrm>
            <a:off x="154940" y="766445"/>
            <a:ext cx="9477375" cy="1479550"/>
          </a:xfrm>
          <a:prstGeom prst="rect">
            <a:avLst/>
          </a:prstGeom>
          <a:solidFill>
            <a:srgbClr val="F5D327"/>
          </a:solid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A </a:t>
            </a:r>
            <a:r>
              <a:rPr b="1" i="0" lang="en-AU" sz="2000" u="none" cap="none" strike="noStrike">
                <a:solidFill>
                  <a:schemeClr val="dk1"/>
                </a:solidFill>
                <a:latin typeface="Century Gothic"/>
                <a:ea typeface="Century Gothic"/>
                <a:cs typeface="Century Gothic"/>
                <a:sym typeface="Century Gothic"/>
              </a:rPr>
              <a:t>fragment</a:t>
            </a:r>
            <a:r>
              <a:rPr b="0" i="0" lang="en-AU" sz="2000" u="none" cap="none" strike="noStrike">
                <a:solidFill>
                  <a:schemeClr val="dk1"/>
                </a:solidFill>
                <a:latin typeface="Century Gothic"/>
                <a:ea typeface="Century Gothic"/>
                <a:cs typeface="Century Gothic"/>
                <a:sym typeface="Century Gothic"/>
              </a:rPr>
              <a:t> can be turned into a </a:t>
            </a:r>
            <a:r>
              <a:rPr b="1" i="0" lang="en-AU" sz="2000" u="none" cap="none" strike="noStrike">
                <a:solidFill>
                  <a:schemeClr val="dk1"/>
                </a:solidFill>
                <a:latin typeface="Century Gothic"/>
                <a:ea typeface="Century Gothic"/>
                <a:cs typeface="Century Gothic"/>
                <a:sym typeface="Century Gothic"/>
              </a:rPr>
              <a:t>sentence</a:t>
            </a:r>
            <a:r>
              <a:rPr b="0" i="0" lang="en-AU" sz="2000" u="none" cap="none" strike="noStrike">
                <a:solidFill>
                  <a:schemeClr val="dk1"/>
                </a:solidFill>
                <a:latin typeface="Century Gothic"/>
                <a:ea typeface="Century Gothic"/>
                <a:cs typeface="Century Gothic"/>
                <a:sym typeface="Century Gothic"/>
              </a:rPr>
              <a:t> by adding the information that the fragment is missing.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t>
            </a:r>
            <a:r>
              <a:rPr b="1" i="0" lang="en-AU" sz="2000" u="none" cap="none" strike="noStrike">
                <a:solidFill>
                  <a:schemeClr val="dk1"/>
                </a:solidFill>
                <a:latin typeface="Century Gothic"/>
                <a:ea typeface="Century Gothic"/>
                <a:cs typeface="Century Gothic"/>
                <a:sym typeface="Century Gothic"/>
              </a:rPr>
              <a:t>who/what</a:t>
            </a:r>
            <a:r>
              <a:rPr b="0" i="0" lang="en-AU" sz="2000" u="none" cap="none" strike="noStrike">
                <a:solidFill>
                  <a:schemeClr val="dk1"/>
                </a:solidFill>
                <a:latin typeface="Century Gothic"/>
                <a:ea typeface="Century Gothic"/>
                <a:cs typeface="Century Gothic"/>
                <a:sym typeface="Century Gothic"/>
              </a:rPr>
              <a:t> then you must add a </a:t>
            </a:r>
            <a:r>
              <a:rPr b="1" i="0" lang="en-AU" sz="2000" u="none" cap="none" strike="noStrike">
                <a:solidFill>
                  <a:schemeClr val="dk1"/>
                </a:solidFill>
                <a:latin typeface="Century Gothic"/>
                <a:ea typeface="Century Gothic"/>
                <a:cs typeface="Century Gothic"/>
                <a:sym typeface="Century Gothic"/>
              </a:rPr>
              <a:t>what doing (verb).</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000"/>
              <a:buFont typeface="Noto Sans Symbols"/>
              <a:buChar char="▪"/>
            </a:pPr>
            <a:r>
              <a:rPr b="0" i="0" lang="en-AU" sz="2000" u="none" cap="none" strike="noStrike">
                <a:solidFill>
                  <a:schemeClr val="dk1"/>
                </a:solidFill>
                <a:latin typeface="Century Gothic"/>
                <a:ea typeface="Century Gothic"/>
                <a:cs typeface="Century Gothic"/>
                <a:sym typeface="Century Gothic"/>
              </a:rPr>
              <a:t>If the fragment has a </a:t>
            </a:r>
            <a:r>
              <a:rPr b="1" i="0" lang="en-AU" sz="2000" u="none" cap="none" strike="noStrike">
                <a:solidFill>
                  <a:schemeClr val="dk1"/>
                </a:solidFill>
                <a:latin typeface="Century Gothic"/>
                <a:ea typeface="Century Gothic"/>
                <a:cs typeface="Century Gothic"/>
                <a:sym typeface="Century Gothic"/>
              </a:rPr>
              <a:t>what doing (verb)</a:t>
            </a:r>
            <a:r>
              <a:rPr b="0" i="0" lang="en-AU" sz="2000" u="none" cap="none" strike="noStrike">
                <a:solidFill>
                  <a:schemeClr val="dk1"/>
                </a:solidFill>
                <a:latin typeface="Century Gothic"/>
                <a:ea typeface="Century Gothic"/>
                <a:cs typeface="Century Gothic"/>
                <a:sym typeface="Century Gothic"/>
              </a:rPr>
              <a:t> then you must add a</a:t>
            </a:r>
            <a:r>
              <a:rPr b="1" i="0" lang="en-AU" sz="2000" u="none" cap="none" strike="noStrike">
                <a:solidFill>
                  <a:schemeClr val="dk1"/>
                </a:solidFill>
                <a:latin typeface="Century Gothic"/>
                <a:ea typeface="Century Gothic"/>
                <a:cs typeface="Century Gothic"/>
                <a:sym typeface="Century Gothic"/>
              </a:rPr>
              <a:t> who/what.</a:t>
            </a:r>
            <a:endParaRPr b="0" i="0" sz="2000" u="none" cap="none" strike="noStrike">
              <a:solidFill>
                <a:schemeClr val="dk1"/>
              </a:solidFill>
              <a:latin typeface="Century Gothic"/>
              <a:ea typeface="Century Gothic"/>
              <a:cs typeface="Century Gothic"/>
              <a:sym typeface="Century Gothic"/>
            </a:endParaRPr>
          </a:p>
          <a:p>
            <a:pPr indent="0" lvl="0" marL="0" marR="0" rtl="0" algn="l">
              <a:lnSpc>
                <a:spcPct val="90000"/>
              </a:lnSpc>
              <a:spcBef>
                <a:spcPts val="1000"/>
              </a:spcBef>
              <a:spcAft>
                <a:spcPts val="0"/>
              </a:spcAft>
              <a:buClr>
                <a:schemeClr val="dk1"/>
              </a:buClr>
              <a:buSzPts val="20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
        <p:nvSpPr>
          <p:cNvPr id="222" name="Google Shape;222;p23"/>
          <p:cNvSpPr txBox="1"/>
          <p:nvPr/>
        </p:nvSpPr>
        <p:spPr>
          <a:xfrm>
            <a:off x="350520" y="3383915"/>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won the race</a:t>
            </a:r>
            <a:endParaRPr b="0" i="0" sz="1400" u="none" cap="none" strike="noStrike">
              <a:solidFill>
                <a:srgbClr val="000000"/>
              </a:solidFill>
              <a:latin typeface="Arial"/>
              <a:ea typeface="Arial"/>
              <a:cs typeface="Arial"/>
              <a:sym typeface="Arial"/>
            </a:endParaRPr>
          </a:p>
        </p:txBody>
      </p:sp>
      <p:sp>
        <p:nvSpPr>
          <p:cNvPr id="223" name="Google Shape;223;p23"/>
          <p:cNvSpPr txBox="1"/>
          <p:nvPr/>
        </p:nvSpPr>
        <p:spPr>
          <a:xfrm>
            <a:off x="422910" y="3860165"/>
            <a:ext cx="9622155" cy="5219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1" lang="en-AU" sz="2800" u="none" cap="none" strike="noStrike">
                <a:solidFill>
                  <a:srgbClr val="595959"/>
                </a:solidFill>
                <a:latin typeface="Calibri"/>
                <a:ea typeface="Calibri"/>
                <a:cs typeface="Calibri"/>
                <a:sym typeface="Calibri"/>
              </a:rPr>
              <a:t>The grey horse won the race.</a:t>
            </a:r>
            <a:endParaRPr b="0" i="0" sz="1400" u="none" cap="none" strike="noStrike">
              <a:solidFill>
                <a:srgbClr val="000000"/>
              </a:solidFill>
              <a:latin typeface="Arial"/>
              <a:ea typeface="Arial"/>
              <a:cs typeface="Arial"/>
              <a:sym typeface="Arial"/>
            </a:endParaRPr>
          </a:p>
        </p:txBody>
      </p:sp>
      <p:sp>
        <p:nvSpPr>
          <p:cNvPr id="224" name="Google Shape;224;p23"/>
          <p:cNvSpPr/>
          <p:nvPr/>
        </p:nvSpPr>
        <p:spPr>
          <a:xfrm>
            <a:off x="8091170" y="4690110"/>
            <a:ext cx="241744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5" name="Google Shape;225;p23"/>
          <p:cNvSpPr txBox="1"/>
          <p:nvPr/>
        </p:nvSpPr>
        <p:spPr>
          <a:xfrm>
            <a:off x="350520" y="4780915"/>
            <a:ext cx="4576445" cy="5441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600"/>
              <a:buFont typeface="Calibri"/>
              <a:buNone/>
            </a:pPr>
            <a:r>
              <a:rPr b="1" i="0" lang="en-AU" sz="2600" u="none" cap="none" strike="noStrike">
                <a:solidFill>
                  <a:srgbClr val="002060"/>
                </a:solidFill>
                <a:latin typeface="Century Gothic"/>
                <a:ea typeface="Century Gothic"/>
                <a:cs typeface="Century Gothic"/>
                <a:sym typeface="Century Gothic"/>
              </a:rPr>
              <a:t>the old man</a:t>
            </a:r>
            <a:endParaRPr b="0" i="0" sz="1400" u="none" cap="none" strike="noStrike">
              <a:solidFill>
                <a:srgbClr val="000000"/>
              </a:solidFill>
              <a:latin typeface="Arial"/>
              <a:ea typeface="Arial"/>
              <a:cs typeface="Arial"/>
              <a:sym typeface="Arial"/>
            </a:endParaRPr>
          </a:p>
        </p:txBody>
      </p:sp>
      <p:sp>
        <p:nvSpPr>
          <p:cNvPr id="226" name="Google Shape;226;p23"/>
          <p:cNvSpPr txBox="1"/>
          <p:nvPr/>
        </p:nvSpPr>
        <p:spPr>
          <a:xfrm>
            <a:off x="422910" y="5293360"/>
            <a:ext cx="9622155" cy="5219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1" lang="en-AU" sz="2800" u="none" cap="none" strike="noStrike">
                <a:solidFill>
                  <a:srgbClr val="595959"/>
                </a:solidFill>
                <a:latin typeface="Calibri"/>
                <a:ea typeface="Calibri"/>
                <a:cs typeface="Calibri"/>
                <a:sym typeface="Calibri"/>
              </a:rPr>
              <a:t>The old man rode his bike into town.</a:t>
            </a:r>
            <a:endParaRPr b="0" i="1" sz="2800" u="none" cap="none" strike="noStrike">
              <a:solidFill>
                <a:srgbClr val="595959"/>
              </a:solidFill>
              <a:latin typeface="Calibri"/>
              <a:ea typeface="Calibri"/>
              <a:cs typeface="Calibri"/>
              <a:sym typeface="Calibri"/>
            </a:endParaRPr>
          </a:p>
        </p:txBody>
      </p:sp>
      <p:sp>
        <p:nvSpPr>
          <p:cNvPr id="227" name="Google Shape;227;p23"/>
          <p:cNvSpPr txBox="1"/>
          <p:nvPr/>
        </p:nvSpPr>
        <p:spPr>
          <a:xfrm>
            <a:off x="4364990" y="4829810"/>
            <a:ext cx="5982335"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AU" sz="1800" u="none" cap="none" strike="noStrike">
                <a:solidFill>
                  <a:schemeClr val="dk1"/>
                </a:solidFill>
                <a:latin typeface="Century Gothic"/>
                <a:ea typeface="Century Gothic"/>
                <a:cs typeface="Century Gothic"/>
                <a:sym typeface="Century Gothic"/>
              </a:rPr>
              <a:t>This fragment needs: </a:t>
            </a: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228" name="Google Shape;228;p23"/>
          <p:cNvSpPr txBox="1"/>
          <p:nvPr/>
        </p:nvSpPr>
        <p:spPr>
          <a:xfrm>
            <a:off x="4364990" y="3383915"/>
            <a:ext cx="5982335"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AU" sz="1800" u="none" cap="none" strike="noStrike">
                <a:solidFill>
                  <a:schemeClr val="dk1"/>
                </a:solidFill>
                <a:latin typeface="Century Gothic"/>
                <a:ea typeface="Century Gothic"/>
                <a:cs typeface="Century Gothic"/>
                <a:sym typeface="Century Gothic"/>
              </a:rPr>
              <a:t>This fragment needs: </a:t>
            </a:r>
            <a:r>
              <a:rPr b="1" i="0" lang="en-AU" sz="1800" u="none" cap="none" strike="noStrike">
                <a:solidFill>
                  <a:schemeClr val="dk1"/>
                </a:solidFill>
                <a:latin typeface="Century Gothic"/>
                <a:ea typeface="Century Gothic"/>
                <a:cs typeface="Century Gothic"/>
                <a:sym typeface="Century Gothic"/>
              </a:rPr>
              <a:t>Who/what </a:t>
            </a:r>
            <a:r>
              <a:rPr b="0" i="0" lang="en-AU" sz="1800" u="none" cap="none" strike="noStrike">
                <a:solidFill>
                  <a:schemeClr val="dk1"/>
                </a:solidFill>
                <a:latin typeface="Century Gothic"/>
                <a:ea typeface="Century Gothic"/>
                <a:cs typeface="Century Gothic"/>
                <a:sym typeface="Century Gothic"/>
              </a:rPr>
              <a:t>or </a:t>
            </a:r>
            <a:r>
              <a:rPr b="1" i="0" lang="en-AU" sz="1800" u="none" cap="none" strike="noStrike">
                <a:solidFill>
                  <a:schemeClr val="dk1"/>
                </a:solidFill>
                <a:latin typeface="Century Gothic"/>
                <a:ea typeface="Century Gothic"/>
                <a:cs typeface="Century Gothic"/>
                <a:sym typeface="Century Gothic"/>
              </a:rPr>
              <a:t>what doing (verb)</a:t>
            </a:r>
            <a:endParaRPr b="0" i="0" sz="1800" u="none" cap="none" strike="noStrike">
              <a:solidFill>
                <a:schemeClr val="dk1"/>
              </a:solidFill>
              <a:latin typeface="Calibri"/>
              <a:ea typeface="Calibri"/>
              <a:cs typeface="Calibri"/>
              <a:sym typeface="Calibri"/>
            </a:endParaRPr>
          </a:p>
        </p:txBody>
      </p:sp>
      <p:sp>
        <p:nvSpPr>
          <p:cNvPr id="229" name="Google Shape;229;p23"/>
          <p:cNvSpPr/>
          <p:nvPr/>
        </p:nvSpPr>
        <p:spPr>
          <a:xfrm>
            <a:off x="6787515" y="3241040"/>
            <a:ext cx="1157605" cy="654685"/>
          </a:xfrm>
          <a:prstGeom prst="ellipse">
            <a:avLst/>
          </a:prstGeom>
          <a:no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500"/>
                                        <p:tgtEl>
                                          <p:spTgt spid="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5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5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4"/>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I do</a:t>
            </a:r>
            <a:endParaRPr b="0" i="0" sz="1400" u="none" cap="none" strike="noStrike">
              <a:solidFill>
                <a:srgbClr val="000000"/>
              </a:solidFill>
              <a:latin typeface="Arial"/>
              <a:ea typeface="Arial"/>
              <a:cs typeface="Arial"/>
              <a:sym typeface="Arial"/>
            </a:endParaRPr>
          </a:p>
        </p:txBody>
      </p:sp>
      <p:sp>
        <p:nvSpPr>
          <p:cNvPr id="235" name="Google Shape;235;p24"/>
          <p:cNvSpPr/>
          <p:nvPr/>
        </p:nvSpPr>
        <p:spPr>
          <a:xfrm>
            <a:off x="105410" y="563880"/>
            <a:ext cx="947737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1400" u="none" cap="none" strike="noStrike">
              <a:solidFill>
                <a:srgbClr val="000000"/>
              </a:solidFill>
              <a:latin typeface="Arial"/>
              <a:ea typeface="Arial"/>
              <a:cs typeface="Arial"/>
              <a:sym typeface="Arial"/>
            </a:endParaRPr>
          </a:p>
        </p:txBody>
      </p:sp>
      <p:sp>
        <p:nvSpPr>
          <p:cNvPr id="236" name="Google Shape;236;p24"/>
          <p:cNvSpPr txBox="1"/>
          <p:nvPr/>
        </p:nvSpPr>
        <p:spPr>
          <a:xfrm>
            <a:off x="10203336" y="913049"/>
            <a:ext cx="1988664" cy="1815882"/>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Which part of a sentence is this fragment missing?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How do you know?</a:t>
            </a:r>
            <a:endParaRPr b="0" i="0" sz="1400" u="none" cap="none" strike="noStrike">
              <a:solidFill>
                <a:srgbClr val="000000"/>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pic>
        <p:nvPicPr>
          <p:cNvPr descr="Logo, icon&#10;&#10;Description automatically generated" id="237" name="Google Shape;237;p24"/>
          <p:cNvPicPr preferRelativeResize="0"/>
          <p:nvPr/>
        </p:nvPicPr>
        <p:blipFill rotWithShape="1">
          <a:blip r:embed="rId3">
            <a:alphaModFix/>
          </a:blip>
          <a:srcRect b="0" l="0" r="0" t="0"/>
          <a:stretch/>
        </p:blipFill>
        <p:spPr>
          <a:xfrm>
            <a:off x="11327210" y="69145"/>
            <a:ext cx="674078" cy="674078"/>
          </a:xfrm>
          <a:prstGeom prst="rect">
            <a:avLst/>
          </a:prstGeom>
          <a:noFill/>
          <a:ln>
            <a:noFill/>
          </a:ln>
        </p:spPr>
      </p:pic>
      <p:pic>
        <p:nvPicPr>
          <p:cNvPr descr="Icon&#10;&#10;Description automatically generated" id="238" name="Google Shape;238;p24"/>
          <p:cNvPicPr preferRelativeResize="0"/>
          <p:nvPr/>
        </p:nvPicPr>
        <p:blipFill rotWithShape="1">
          <a:blip r:embed="rId4">
            <a:alphaModFix/>
          </a:blip>
          <a:srcRect b="0" l="0" r="0" t="0"/>
          <a:stretch/>
        </p:blipFill>
        <p:spPr>
          <a:xfrm>
            <a:off x="9755685" y="69145"/>
            <a:ext cx="674079" cy="674079"/>
          </a:xfrm>
          <a:prstGeom prst="rect">
            <a:avLst/>
          </a:prstGeom>
          <a:noFill/>
          <a:ln>
            <a:noFill/>
          </a:ln>
        </p:spPr>
      </p:pic>
      <p:pic>
        <p:nvPicPr>
          <p:cNvPr descr="Icon&#10;&#10;Description automatically generated" id="239" name="Google Shape;239;p24"/>
          <p:cNvPicPr preferRelativeResize="0"/>
          <p:nvPr/>
        </p:nvPicPr>
        <p:blipFill rotWithShape="1">
          <a:blip r:embed="rId5">
            <a:alphaModFix/>
          </a:blip>
          <a:srcRect b="0" l="0" r="0" t="0"/>
          <a:stretch/>
        </p:blipFill>
        <p:spPr>
          <a:xfrm>
            <a:off x="10523590" y="69145"/>
            <a:ext cx="674078" cy="674078"/>
          </a:xfrm>
          <a:prstGeom prst="rect">
            <a:avLst/>
          </a:prstGeom>
          <a:noFill/>
          <a:ln>
            <a:noFill/>
          </a:ln>
        </p:spPr>
      </p:pic>
      <p:sp>
        <p:nvSpPr>
          <p:cNvPr id="240" name="Google Shape;240;p24"/>
          <p:cNvSpPr txBox="1"/>
          <p:nvPr/>
        </p:nvSpPr>
        <p:spPr>
          <a:xfrm>
            <a:off x="181610" y="1885950"/>
            <a:ext cx="3938270" cy="73723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rgbClr val="002060"/>
              </a:buClr>
              <a:buSzPts val="2800"/>
              <a:buFont typeface="Century Gothic"/>
              <a:buAutoNum type="arabicPeriod"/>
            </a:pPr>
            <a:r>
              <a:rPr b="1" i="0" lang="en-AU" sz="2800" u="none" cap="none" strike="noStrike">
                <a:solidFill>
                  <a:srgbClr val="002060"/>
                </a:solidFill>
                <a:latin typeface="Century Gothic"/>
                <a:ea typeface="Century Gothic"/>
                <a:cs typeface="Century Gothic"/>
                <a:sym typeface="Century Gothic"/>
              </a:rPr>
              <a:t>ran up the stairs</a:t>
            </a:r>
            <a:endParaRPr b="0" i="0" sz="1400" u="none" cap="none" strike="noStrike">
              <a:solidFill>
                <a:srgbClr val="000000"/>
              </a:solidFill>
              <a:latin typeface="Arial"/>
              <a:ea typeface="Arial"/>
              <a:cs typeface="Arial"/>
              <a:sym typeface="Arial"/>
            </a:endParaRPr>
          </a:p>
        </p:txBody>
      </p:sp>
      <p:sp>
        <p:nvSpPr>
          <p:cNvPr id="241" name="Google Shape;241;p24"/>
          <p:cNvSpPr txBox="1"/>
          <p:nvPr/>
        </p:nvSpPr>
        <p:spPr>
          <a:xfrm>
            <a:off x="494030" y="2715895"/>
            <a:ext cx="739711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 orange cat ran up the stairs.</a:t>
            </a:r>
            <a:endParaRPr b="0" i="0" sz="1400" u="none" cap="none" strike="noStrike">
              <a:solidFill>
                <a:srgbClr val="000000"/>
              </a:solidFill>
              <a:latin typeface="Arial"/>
              <a:ea typeface="Arial"/>
              <a:cs typeface="Arial"/>
              <a:sym typeface="Arial"/>
            </a:endParaRPr>
          </a:p>
        </p:txBody>
      </p:sp>
      <p:sp>
        <p:nvSpPr>
          <p:cNvPr id="242" name="Google Shape;242;p24"/>
          <p:cNvSpPr txBox="1"/>
          <p:nvPr/>
        </p:nvSpPr>
        <p:spPr>
          <a:xfrm>
            <a:off x="4410075" y="1885950"/>
            <a:ext cx="117538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Who</a:t>
            </a:r>
            <a:endParaRPr b="0" i="0" sz="1400" u="none" cap="none" strike="noStrike">
              <a:solidFill>
                <a:srgbClr val="000000"/>
              </a:solidFill>
              <a:latin typeface="Arial"/>
              <a:ea typeface="Arial"/>
              <a:cs typeface="Arial"/>
              <a:sym typeface="Arial"/>
            </a:endParaRPr>
          </a:p>
        </p:txBody>
      </p:sp>
      <p:sp>
        <p:nvSpPr>
          <p:cNvPr id="243" name="Google Shape;243;p24"/>
          <p:cNvSpPr txBox="1"/>
          <p:nvPr/>
        </p:nvSpPr>
        <p:spPr>
          <a:xfrm>
            <a:off x="250190" y="3648075"/>
            <a:ext cx="3938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2. the sneaky kids</a:t>
            </a:r>
            <a:endParaRPr b="0" i="0" sz="1400" u="none" cap="none" strike="noStrike">
              <a:solidFill>
                <a:srgbClr val="000000"/>
              </a:solidFill>
              <a:latin typeface="Arial"/>
              <a:ea typeface="Arial"/>
              <a:cs typeface="Arial"/>
              <a:sym typeface="Arial"/>
            </a:endParaRPr>
          </a:p>
        </p:txBody>
      </p:sp>
      <p:sp>
        <p:nvSpPr>
          <p:cNvPr id="244" name="Google Shape;244;p24"/>
          <p:cNvSpPr txBox="1"/>
          <p:nvPr/>
        </p:nvSpPr>
        <p:spPr>
          <a:xfrm>
            <a:off x="375126" y="445509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 sneaky kids stole all of the cookies.</a:t>
            </a:r>
            <a:endParaRPr b="0" i="1" sz="2800" u="none" cap="none" strike="noStrike">
              <a:solidFill>
                <a:srgbClr val="7F7F7F"/>
              </a:solidFill>
              <a:latin typeface="Century Gothic"/>
              <a:ea typeface="Century Gothic"/>
              <a:cs typeface="Century Gothic"/>
              <a:sym typeface="Century Gothic"/>
            </a:endParaRPr>
          </a:p>
        </p:txBody>
      </p:sp>
      <p:sp>
        <p:nvSpPr>
          <p:cNvPr id="245" name="Google Shape;245;p24"/>
          <p:cNvSpPr txBox="1"/>
          <p:nvPr/>
        </p:nvSpPr>
        <p:spPr>
          <a:xfrm>
            <a:off x="4119880" y="364807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246" name="Google Shape;246;p24"/>
          <p:cNvSpPr txBox="1"/>
          <p:nvPr/>
        </p:nvSpPr>
        <p:spPr>
          <a:xfrm>
            <a:off x="250190" y="5221605"/>
            <a:ext cx="3938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3. a small dog was</a:t>
            </a:r>
            <a:endParaRPr b="0" i="0" sz="1400" u="none" cap="none" strike="noStrike">
              <a:solidFill>
                <a:srgbClr val="000000"/>
              </a:solidFill>
              <a:latin typeface="Arial"/>
              <a:ea typeface="Arial"/>
              <a:cs typeface="Arial"/>
              <a:sym typeface="Arial"/>
            </a:endParaRPr>
          </a:p>
        </p:txBody>
      </p:sp>
      <p:sp>
        <p:nvSpPr>
          <p:cNvPr id="247" name="Google Shape;247;p24"/>
          <p:cNvSpPr txBox="1"/>
          <p:nvPr/>
        </p:nvSpPr>
        <p:spPr>
          <a:xfrm>
            <a:off x="375126" y="602862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A small dog was barking at the gate.</a:t>
            </a:r>
            <a:endParaRPr b="0" i="1" sz="2800" u="none" cap="none" strike="noStrike">
              <a:solidFill>
                <a:srgbClr val="7F7F7F"/>
              </a:solidFill>
              <a:latin typeface="Century Gothic"/>
              <a:ea typeface="Century Gothic"/>
              <a:cs typeface="Century Gothic"/>
              <a:sym typeface="Century Gothic"/>
            </a:endParaRPr>
          </a:p>
        </p:txBody>
      </p:sp>
      <p:sp>
        <p:nvSpPr>
          <p:cNvPr id="248" name="Google Shape;248;p24"/>
          <p:cNvSpPr txBox="1"/>
          <p:nvPr/>
        </p:nvSpPr>
        <p:spPr>
          <a:xfrm>
            <a:off x="4119880" y="522160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cxnSp>
        <p:nvCxnSpPr>
          <p:cNvPr id="249" name="Google Shape;249;p24"/>
          <p:cNvCxnSpPr/>
          <p:nvPr/>
        </p:nvCxnSpPr>
        <p:spPr>
          <a:xfrm>
            <a:off x="4375785" y="2474595"/>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50" name="Google Shape;250;p24"/>
          <p:cNvCxnSpPr/>
          <p:nvPr/>
        </p:nvCxnSpPr>
        <p:spPr>
          <a:xfrm>
            <a:off x="4375785" y="4337685"/>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51" name="Google Shape;251;p24"/>
          <p:cNvCxnSpPr/>
          <p:nvPr/>
        </p:nvCxnSpPr>
        <p:spPr>
          <a:xfrm>
            <a:off x="4422775" y="5865495"/>
            <a:ext cx="2425700" cy="0"/>
          </a:xfrm>
          <a:prstGeom prst="straightConnector1">
            <a:avLst/>
          </a:prstGeom>
          <a:noFill/>
          <a:ln cap="flat" cmpd="sng" w="12700">
            <a:solidFill>
              <a:srgbClr val="262626"/>
            </a:solidFill>
            <a:prstDash val="dot"/>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500"/>
                                        <p:tgtEl>
                                          <p:spTgt spid="2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xEl>
                                              <p:pRg end="0" st="0"/>
                                            </p:txEl>
                                          </p:spTgt>
                                        </p:tgtEl>
                                        <p:attrNameLst>
                                          <p:attrName>style.visibility</p:attrName>
                                        </p:attrNameLst>
                                      </p:cBhvr>
                                      <p:to>
                                        <p:strVal val="visible"/>
                                      </p:to>
                                    </p:set>
                                    <p:animEffect filter="fade" transition="in">
                                      <p:cBhvr>
                                        <p:cTn dur="500"/>
                                        <p:tgtEl>
                                          <p:spTgt spid="2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500"/>
                                        <p:tgtEl>
                                          <p:spTgt spid="2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500"/>
                                        <p:tgtEl>
                                          <p:spTgt spid="2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500"/>
                                        <p:tgtEl>
                                          <p:spTgt spid="2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500"/>
                                        <p:tgtEl>
                                          <p:spTgt spid="2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5"/>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We do</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257" name="Google Shape;257;p25"/>
          <p:cNvPicPr preferRelativeResize="0"/>
          <p:nvPr/>
        </p:nvPicPr>
        <p:blipFill rotWithShape="1">
          <a:blip r:embed="rId3">
            <a:alphaModFix/>
          </a:blip>
          <a:srcRect b="0" l="0" r="0" t="0"/>
          <a:stretch/>
        </p:blipFill>
        <p:spPr>
          <a:xfrm>
            <a:off x="11327210" y="69145"/>
            <a:ext cx="674078" cy="674078"/>
          </a:xfrm>
          <a:prstGeom prst="rect">
            <a:avLst/>
          </a:prstGeom>
          <a:noFill/>
          <a:ln>
            <a:noFill/>
          </a:ln>
        </p:spPr>
      </p:pic>
      <p:pic>
        <p:nvPicPr>
          <p:cNvPr descr="Icon&#10;&#10;Description automatically generated" id="258" name="Google Shape;258;p25"/>
          <p:cNvPicPr preferRelativeResize="0"/>
          <p:nvPr/>
        </p:nvPicPr>
        <p:blipFill rotWithShape="1">
          <a:blip r:embed="rId4">
            <a:alphaModFix/>
          </a:blip>
          <a:srcRect b="0" l="0" r="0" t="0"/>
          <a:stretch/>
        </p:blipFill>
        <p:spPr>
          <a:xfrm>
            <a:off x="10523589" y="99539"/>
            <a:ext cx="674079" cy="674079"/>
          </a:xfrm>
          <a:prstGeom prst="rect">
            <a:avLst/>
          </a:prstGeom>
          <a:noFill/>
          <a:ln>
            <a:noFill/>
          </a:ln>
        </p:spPr>
      </p:pic>
      <p:pic>
        <p:nvPicPr>
          <p:cNvPr descr="Icon&#10;&#10;Description automatically generated" id="259" name="Google Shape;259;p25"/>
          <p:cNvPicPr preferRelativeResize="0"/>
          <p:nvPr/>
        </p:nvPicPr>
        <p:blipFill rotWithShape="1">
          <a:blip r:embed="rId5">
            <a:alphaModFix/>
          </a:blip>
          <a:srcRect b="0" l="0" r="0" t="0"/>
          <a:stretch/>
        </p:blipFill>
        <p:spPr>
          <a:xfrm>
            <a:off x="8958342" y="110605"/>
            <a:ext cx="674079" cy="674079"/>
          </a:xfrm>
          <a:prstGeom prst="rect">
            <a:avLst/>
          </a:prstGeom>
          <a:noFill/>
          <a:ln>
            <a:noFill/>
          </a:ln>
        </p:spPr>
      </p:pic>
      <p:pic>
        <p:nvPicPr>
          <p:cNvPr descr="Icon&#10;&#10;Description automatically generated" id="260" name="Google Shape;260;p25"/>
          <p:cNvPicPr preferRelativeResize="0"/>
          <p:nvPr/>
        </p:nvPicPr>
        <p:blipFill rotWithShape="1">
          <a:blip r:embed="rId6">
            <a:alphaModFix/>
          </a:blip>
          <a:srcRect b="0" l="0" r="0" t="0"/>
          <a:stretch/>
        </p:blipFill>
        <p:spPr>
          <a:xfrm>
            <a:off x="9719969" y="81393"/>
            <a:ext cx="674078" cy="674078"/>
          </a:xfrm>
          <a:prstGeom prst="rect">
            <a:avLst/>
          </a:prstGeom>
          <a:noFill/>
          <a:ln>
            <a:noFill/>
          </a:ln>
        </p:spPr>
      </p:pic>
      <p:sp>
        <p:nvSpPr>
          <p:cNvPr id="261" name="Google Shape;261;p25"/>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sp>
        <p:nvSpPr>
          <p:cNvPr id="262" name="Google Shape;262;p25"/>
          <p:cNvSpPr txBox="1"/>
          <p:nvPr/>
        </p:nvSpPr>
        <p:spPr>
          <a:xfrm>
            <a:off x="10203336" y="913049"/>
            <a:ext cx="1988664" cy="203009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is missing from each fragment?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else could I have put instead of “my big brother”/ “the small fairy”</a:t>
            </a:r>
            <a:endParaRPr b="0" i="0" sz="1400" u="none" cap="none" strike="noStrike">
              <a:solidFill>
                <a:srgbClr val="000000"/>
              </a:solidFill>
              <a:latin typeface="Arial"/>
              <a:ea typeface="Arial"/>
              <a:cs typeface="Arial"/>
              <a:sym typeface="Arial"/>
            </a:endParaRPr>
          </a:p>
        </p:txBody>
      </p:sp>
      <p:sp>
        <p:nvSpPr>
          <p:cNvPr id="263" name="Google Shape;263;p25"/>
          <p:cNvSpPr/>
          <p:nvPr/>
        </p:nvSpPr>
        <p:spPr>
          <a:xfrm>
            <a:off x="105410" y="563880"/>
            <a:ext cx="876617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264" name="Google Shape;264;p25"/>
          <p:cNvSpPr txBox="1"/>
          <p:nvPr/>
        </p:nvSpPr>
        <p:spPr>
          <a:xfrm>
            <a:off x="181610" y="1885950"/>
            <a:ext cx="3938270" cy="73723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rgbClr val="002060"/>
              </a:buClr>
              <a:buSzPts val="2800"/>
              <a:buFont typeface="Century Gothic"/>
              <a:buAutoNum type="arabicPeriod"/>
            </a:pPr>
            <a:r>
              <a:rPr b="1" i="0" lang="en-AU" sz="2800" u="none" cap="none" strike="noStrike">
                <a:solidFill>
                  <a:srgbClr val="002060"/>
                </a:solidFill>
                <a:latin typeface="Century Gothic"/>
                <a:ea typeface="Century Gothic"/>
                <a:cs typeface="Century Gothic"/>
                <a:sym typeface="Century Gothic"/>
              </a:rPr>
              <a:t>They always like to</a:t>
            </a:r>
            <a:endParaRPr b="0" i="0" sz="1400" u="none" cap="none" strike="noStrike">
              <a:solidFill>
                <a:srgbClr val="000000"/>
              </a:solidFill>
              <a:latin typeface="Arial"/>
              <a:ea typeface="Arial"/>
              <a:cs typeface="Arial"/>
              <a:sym typeface="Arial"/>
            </a:endParaRPr>
          </a:p>
        </p:txBody>
      </p:sp>
      <p:sp>
        <p:nvSpPr>
          <p:cNvPr id="265" name="Google Shape;265;p25"/>
          <p:cNvSpPr txBox="1"/>
          <p:nvPr/>
        </p:nvSpPr>
        <p:spPr>
          <a:xfrm>
            <a:off x="494030" y="2715895"/>
            <a:ext cx="1002982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They always like to eat after going swimming.</a:t>
            </a:r>
            <a:endParaRPr b="0" i="0" sz="1400" u="none" cap="none" strike="noStrike">
              <a:solidFill>
                <a:srgbClr val="000000"/>
              </a:solidFill>
              <a:latin typeface="Arial"/>
              <a:ea typeface="Arial"/>
              <a:cs typeface="Arial"/>
              <a:sym typeface="Arial"/>
            </a:endParaRPr>
          </a:p>
        </p:txBody>
      </p:sp>
      <p:sp>
        <p:nvSpPr>
          <p:cNvPr id="266" name="Google Shape;266;p25"/>
          <p:cNvSpPr txBox="1"/>
          <p:nvPr/>
        </p:nvSpPr>
        <p:spPr>
          <a:xfrm>
            <a:off x="4410075" y="1885950"/>
            <a:ext cx="302133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267" name="Google Shape;267;p25"/>
          <p:cNvSpPr txBox="1"/>
          <p:nvPr/>
        </p:nvSpPr>
        <p:spPr>
          <a:xfrm>
            <a:off x="250190" y="3648075"/>
            <a:ext cx="3938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2. ate all of the cake</a:t>
            </a:r>
            <a:endParaRPr b="0" i="0" sz="1400" u="none" cap="none" strike="noStrike">
              <a:solidFill>
                <a:srgbClr val="000000"/>
              </a:solidFill>
              <a:latin typeface="Arial"/>
              <a:ea typeface="Arial"/>
              <a:cs typeface="Arial"/>
              <a:sym typeface="Arial"/>
            </a:endParaRPr>
          </a:p>
        </p:txBody>
      </p:sp>
      <p:sp>
        <p:nvSpPr>
          <p:cNvPr id="268" name="Google Shape;268;p25"/>
          <p:cNvSpPr txBox="1"/>
          <p:nvPr/>
        </p:nvSpPr>
        <p:spPr>
          <a:xfrm>
            <a:off x="375126" y="445509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My big brother ate all of the cake.</a:t>
            </a:r>
            <a:endParaRPr b="0" i="0" sz="1400" u="none" cap="none" strike="noStrike">
              <a:solidFill>
                <a:srgbClr val="000000"/>
              </a:solidFill>
              <a:latin typeface="Arial"/>
              <a:ea typeface="Arial"/>
              <a:cs typeface="Arial"/>
              <a:sym typeface="Arial"/>
            </a:endParaRPr>
          </a:p>
        </p:txBody>
      </p:sp>
      <p:sp>
        <p:nvSpPr>
          <p:cNvPr id="269" name="Google Shape;269;p25"/>
          <p:cNvSpPr txBox="1"/>
          <p:nvPr/>
        </p:nvSpPr>
        <p:spPr>
          <a:xfrm>
            <a:off x="4820920" y="3688715"/>
            <a:ext cx="1252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Who</a:t>
            </a:r>
            <a:endParaRPr b="0" i="0" sz="1400" u="none" cap="none" strike="noStrike">
              <a:solidFill>
                <a:srgbClr val="000000"/>
              </a:solidFill>
              <a:latin typeface="Arial"/>
              <a:ea typeface="Arial"/>
              <a:cs typeface="Arial"/>
              <a:sym typeface="Arial"/>
            </a:endParaRPr>
          </a:p>
        </p:txBody>
      </p:sp>
      <p:sp>
        <p:nvSpPr>
          <p:cNvPr id="270" name="Google Shape;270;p25"/>
          <p:cNvSpPr txBox="1"/>
          <p:nvPr/>
        </p:nvSpPr>
        <p:spPr>
          <a:xfrm>
            <a:off x="250190" y="5221605"/>
            <a:ext cx="4446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3. landed on a branch</a:t>
            </a:r>
            <a:endParaRPr b="0" i="0" sz="1400" u="none" cap="none" strike="noStrike">
              <a:solidFill>
                <a:srgbClr val="000000"/>
              </a:solidFill>
              <a:latin typeface="Arial"/>
              <a:ea typeface="Arial"/>
              <a:cs typeface="Arial"/>
              <a:sym typeface="Arial"/>
            </a:endParaRPr>
          </a:p>
        </p:txBody>
      </p:sp>
      <p:sp>
        <p:nvSpPr>
          <p:cNvPr id="271" name="Google Shape;271;p25"/>
          <p:cNvSpPr txBox="1"/>
          <p:nvPr/>
        </p:nvSpPr>
        <p:spPr>
          <a:xfrm>
            <a:off x="375126" y="602862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 small fairy landed on a branch.</a:t>
            </a:r>
            <a:endParaRPr b="0" i="0" sz="1400" u="none" cap="none" strike="noStrike">
              <a:solidFill>
                <a:srgbClr val="000000"/>
              </a:solidFill>
              <a:latin typeface="Arial"/>
              <a:ea typeface="Arial"/>
              <a:cs typeface="Arial"/>
              <a:sym typeface="Arial"/>
            </a:endParaRPr>
          </a:p>
        </p:txBody>
      </p:sp>
      <p:sp>
        <p:nvSpPr>
          <p:cNvPr id="272" name="Google Shape;272;p25"/>
          <p:cNvSpPr txBox="1"/>
          <p:nvPr/>
        </p:nvSpPr>
        <p:spPr>
          <a:xfrm>
            <a:off x="4950460" y="524192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Who</a:t>
            </a:r>
            <a:endParaRPr b="0" i="0" sz="1400" u="none" cap="none" strike="noStrike">
              <a:solidFill>
                <a:srgbClr val="000000"/>
              </a:solidFill>
              <a:latin typeface="Arial"/>
              <a:ea typeface="Arial"/>
              <a:cs typeface="Arial"/>
              <a:sym typeface="Arial"/>
            </a:endParaRPr>
          </a:p>
        </p:txBody>
      </p:sp>
      <p:cxnSp>
        <p:nvCxnSpPr>
          <p:cNvPr id="273" name="Google Shape;273;p25"/>
          <p:cNvCxnSpPr/>
          <p:nvPr/>
        </p:nvCxnSpPr>
        <p:spPr>
          <a:xfrm>
            <a:off x="4422775" y="5865495"/>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74" name="Google Shape;274;p25"/>
          <p:cNvCxnSpPr/>
          <p:nvPr/>
        </p:nvCxnSpPr>
        <p:spPr>
          <a:xfrm>
            <a:off x="4410075" y="4337050"/>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75" name="Google Shape;275;p25"/>
          <p:cNvCxnSpPr/>
          <p:nvPr/>
        </p:nvCxnSpPr>
        <p:spPr>
          <a:xfrm>
            <a:off x="4410075" y="2520950"/>
            <a:ext cx="2425700" cy="0"/>
          </a:xfrm>
          <a:prstGeom prst="straightConnector1">
            <a:avLst/>
          </a:prstGeom>
          <a:noFill/>
          <a:ln cap="flat" cmpd="sng" w="12700">
            <a:solidFill>
              <a:srgbClr val="262626"/>
            </a:solidFill>
            <a:prstDash val="dot"/>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5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Effect filter="fade" transition="in">
                                      <p:cBhvr>
                                        <p:cTn dur="500"/>
                                        <p:tgtEl>
                                          <p:spTgt spid="2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500"/>
                                        <p:tgtEl>
                                          <p:spTgt spid="2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500"/>
                                        <p:tgtEl>
                                          <p:spTgt spid="2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500"/>
                                        <p:tgtEl>
                                          <p:spTgt spid="2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5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6"/>
          <p:cNvSpPr txBox="1"/>
          <p:nvPr/>
        </p:nvSpPr>
        <p:spPr>
          <a:xfrm>
            <a:off x="0" y="-1"/>
            <a:ext cx="3600450" cy="369332"/>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We do</a:t>
            </a:r>
            <a:endParaRPr b="0" i="0" sz="1400" u="none" cap="none" strike="noStrike">
              <a:solidFill>
                <a:srgbClr val="000000"/>
              </a:solidFill>
              <a:latin typeface="Arial"/>
              <a:ea typeface="Arial"/>
              <a:cs typeface="Arial"/>
              <a:sym typeface="Arial"/>
            </a:endParaRPr>
          </a:p>
        </p:txBody>
      </p:sp>
      <p:pic>
        <p:nvPicPr>
          <p:cNvPr descr="Logo, icon&#10;&#10;Description automatically generated" id="281" name="Google Shape;281;p26"/>
          <p:cNvPicPr preferRelativeResize="0"/>
          <p:nvPr/>
        </p:nvPicPr>
        <p:blipFill rotWithShape="1">
          <a:blip r:embed="rId3">
            <a:alphaModFix/>
          </a:blip>
          <a:srcRect b="0" l="0" r="0" t="0"/>
          <a:stretch/>
        </p:blipFill>
        <p:spPr>
          <a:xfrm>
            <a:off x="11327210" y="69145"/>
            <a:ext cx="674078" cy="674078"/>
          </a:xfrm>
          <a:prstGeom prst="rect">
            <a:avLst/>
          </a:prstGeom>
          <a:noFill/>
          <a:ln>
            <a:noFill/>
          </a:ln>
        </p:spPr>
      </p:pic>
      <p:pic>
        <p:nvPicPr>
          <p:cNvPr descr="Icon&#10;&#10;Description automatically generated" id="282" name="Google Shape;282;p26"/>
          <p:cNvPicPr preferRelativeResize="0"/>
          <p:nvPr/>
        </p:nvPicPr>
        <p:blipFill rotWithShape="1">
          <a:blip r:embed="rId4">
            <a:alphaModFix/>
          </a:blip>
          <a:srcRect b="0" l="0" r="0" t="0"/>
          <a:stretch/>
        </p:blipFill>
        <p:spPr>
          <a:xfrm>
            <a:off x="10523589" y="99539"/>
            <a:ext cx="674079" cy="674079"/>
          </a:xfrm>
          <a:prstGeom prst="rect">
            <a:avLst/>
          </a:prstGeom>
          <a:noFill/>
          <a:ln>
            <a:noFill/>
          </a:ln>
        </p:spPr>
      </p:pic>
      <p:pic>
        <p:nvPicPr>
          <p:cNvPr descr="Icon&#10;&#10;Description automatically generated" id="283" name="Google Shape;283;p26"/>
          <p:cNvPicPr preferRelativeResize="0"/>
          <p:nvPr/>
        </p:nvPicPr>
        <p:blipFill rotWithShape="1">
          <a:blip r:embed="rId5">
            <a:alphaModFix/>
          </a:blip>
          <a:srcRect b="0" l="0" r="0" t="0"/>
          <a:stretch/>
        </p:blipFill>
        <p:spPr>
          <a:xfrm>
            <a:off x="8958342" y="110605"/>
            <a:ext cx="674079" cy="674079"/>
          </a:xfrm>
          <a:prstGeom prst="rect">
            <a:avLst/>
          </a:prstGeom>
          <a:noFill/>
          <a:ln>
            <a:noFill/>
          </a:ln>
        </p:spPr>
      </p:pic>
      <p:pic>
        <p:nvPicPr>
          <p:cNvPr descr="Icon&#10;&#10;Description automatically generated" id="284" name="Google Shape;284;p26"/>
          <p:cNvPicPr preferRelativeResize="0"/>
          <p:nvPr/>
        </p:nvPicPr>
        <p:blipFill rotWithShape="1">
          <a:blip r:embed="rId6">
            <a:alphaModFix/>
          </a:blip>
          <a:srcRect b="0" l="0" r="0" t="0"/>
          <a:stretch/>
        </p:blipFill>
        <p:spPr>
          <a:xfrm>
            <a:off x="9719969" y="81393"/>
            <a:ext cx="674078" cy="674078"/>
          </a:xfrm>
          <a:prstGeom prst="rect">
            <a:avLst/>
          </a:prstGeom>
          <a:noFill/>
          <a:ln>
            <a:noFill/>
          </a:ln>
        </p:spPr>
      </p:pic>
      <p:sp>
        <p:nvSpPr>
          <p:cNvPr id="285" name="Google Shape;285;p26"/>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sp>
        <p:nvSpPr>
          <p:cNvPr id="286" name="Google Shape;286;p26"/>
          <p:cNvSpPr txBox="1"/>
          <p:nvPr/>
        </p:nvSpPr>
        <p:spPr>
          <a:xfrm>
            <a:off x="10203336" y="913049"/>
            <a:ext cx="1988664" cy="953135"/>
          </a:xfrm>
          <a:prstGeom prst="rect">
            <a:avLst/>
          </a:prstGeom>
          <a:solidFill>
            <a:srgbClr val="79FF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chemeClr val="dk1"/>
                </a:solidFill>
                <a:latin typeface="Century Gothic"/>
                <a:ea typeface="Century Gothic"/>
                <a:cs typeface="Century Gothic"/>
                <a:sym typeface="Century Gothic"/>
              </a:rPr>
              <a:t>CFU: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AU" sz="1400" u="none" cap="none" strike="noStrike">
                <a:solidFill>
                  <a:schemeClr val="dk1"/>
                </a:solidFill>
                <a:latin typeface="Century Gothic"/>
                <a:ea typeface="Century Gothic"/>
                <a:cs typeface="Century Gothic"/>
                <a:sym typeface="Century Gothic"/>
              </a:rPr>
              <a:t>What is missing from each fragment?</a:t>
            </a:r>
            <a:endParaRPr b="0" i="0" sz="1400" u="none" cap="none" strike="noStrike">
              <a:solidFill>
                <a:srgbClr val="000000"/>
              </a:solidFill>
              <a:latin typeface="Arial"/>
              <a:ea typeface="Arial"/>
              <a:cs typeface="Arial"/>
              <a:sym typeface="Arial"/>
            </a:endParaRPr>
          </a:p>
        </p:txBody>
      </p:sp>
      <p:sp>
        <p:nvSpPr>
          <p:cNvPr id="287" name="Google Shape;287;p26"/>
          <p:cNvSpPr/>
          <p:nvPr/>
        </p:nvSpPr>
        <p:spPr>
          <a:xfrm>
            <a:off x="105410" y="563880"/>
            <a:ext cx="876617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288" name="Google Shape;288;p26"/>
          <p:cNvSpPr txBox="1"/>
          <p:nvPr/>
        </p:nvSpPr>
        <p:spPr>
          <a:xfrm>
            <a:off x="181610" y="1885950"/>
            <a:ext cx="3938270" cy="73723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rgbClr val="002060"/>
              </a:buClr>
              <a:buSzPts val="2800"/>
              <a:buFont typeface="Century Gothic"/>
              <a:buAutoNum type="arabicPeriod"/>
            </a:pPr>
            <a:r>
              <a:rPr b="1" i="0" lang="en-AU" sz="2800" u="none" cap="none" strike="noStrike">
                <a:solidFill>
                  <a:srgbClr val="002060"/>
                </a:solidFill>
                <a:latin typeface="Century Gothic"/>
                <a:ea typeface="Century Gothic"/>
                <a:cs typeface="Century Gothic"/>
                <a:sym typeface="Century Gothic"/>
              </a:rPr>
              <a:t>The dragon </a:t>
            </a:r>
            <a:endParaRPr b="0" i="0" sz="1400" u="none" cap="none" strike="noStrike">
              <a:solidFill>
                <a:srgbClr val="000000"/>
              </a:solidFill>
              <a:latin typeface="Arial"/>
              <a:ea typeface="Arial"/>
              <a:cs typeface="Arial"/>
              <a:sym typeface="Arial"/>
            </a:endParaRPr>
          </a:p>
        </p:txBody>
      </p:sp>
      <p:sp>
        <p:nvSpPr>
          <p:cNvPr id="289" name="Google Shape;289;p26"/>
          <p:cNvSpPr txBox="1"/>
          <p:nvPr/>
        </p:nvSpPr>
        <p:spPr>
          <a:xfrm>
            <a:off x="494030" y="2715895"/>
            <a:ext cx="739711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The dragon [type answer here]</a:t>
            </a:r>
            <a:endParaRPr b="0" i="0" sz="1400" u="none" cap="none" strike="noStrike">
              <a:solidFill>
                <a:srgbClr val="000000"/>
              </a:solidFill>
              <a:latin typeface="Arial"/>
              <a:ea typeface="Arial"/>
              <a:cs typeface="Arial"/>
              <a:sym typeface="Arial"/>
            </a:endParaRPr>
          </a:p>
        </p:txBody>
      </p:sp>
      <p:sp>
        <p:nvSpPr>
          <p:cNvPr id="290" name="Google Shape;290;p26"/>
          <p:cNvSpPr txBox="1"/>
          <p:nvPr/>
        </p:nvSpPr>
        <p:spPr>
          <a:xfrm>
            <a:off x="4410075" y="1885950"/>
            <a:ext cx="302133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291" name="Google Shape;291;p26"/>
          <p:cNvSpPr txBox="1"/>
          <p:nvPr/>
        </p:nvSpPr>
        <p:spPr>
          <a:xfrm>
            <a:off x="250190" y="3648075"/>
            <a:ext cx="3938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2. Tina and Dan will</a:t>
            </a:r>
            <a:endParaRPr b="0" i="0" sz="1400" u="none" cap="none" strike="noStrike">
              <a:solidFill>
                <a:srgbClr val="000000"/>
              </a:solidFill>
              <a:latin typeface="Arial"/>
              <a:ea typeface="Arial"/>
              <a:cs typeface="Arial"/>
              <a:sym typeface="Arial"/>
            </a:endParaRPr>
          </a:p>
        </p:txBody>
      </p:sp>
      <p:sp>
        <p:nvSpPr>
          <p:cNvPr id="292" name="Google Shape;292;p26"/>
          <p:cNvSpPr txBox="1"/>
          <p:nvPr/>
        </p:nvSpPr>
        <p:spPr>
          <a:xfrm>
            <a:off x="375126" y="445509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Tina and Dan will [type answer here]</a:t>
            </a:r>
            <a:endParaRPr b="0" i="0" sz="1400" u="none" cap="none" strike="noStrike">
              <a:solidFill>
                <a:srgbClr val="000000"/>
              </a:solidFill>
              <a:latin typeface="Arial"/>
              <a:ea typeface="Arial"/>
              <a:cs typeface="Arial"/>
              <a:sym typeface="Arial"/>
            </a:endParaRPr>
          </a:p>
        </p:txBody>
      </p:sp>
      <p:sp>
        <p:nvSpPr>
          <p:cNvPr id="293" name="Google Shape;293;p26"/>
          <p:cNvSpPr txBox="1"/>
          <p:nvPr/>
        </p:nvSpPr>
        <p:spPr>
          <a:xfrm>
            <a:off x="4119880" y="364807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What doing</a:t>
            </a:r>
            <a:endParaRPr b="0" i="0" sz="1400" u="none" cap="none" strike="noStrike">
              <a:solidFill>
                <a:srgbClr val="000000"/>
              </a:solidFill>
              <a:latin typeface="Arial"/>
              <a:ea typeface="Arial"/>
              <a:cs typeface="Arial"/>
              <a:sym typeface="Arial"/>
            </a:endParaRPr>
          </a:p>
        </p:txBody>
      </p:sp>
      <p:sp>
        <p:nvSpPr>
          <p:cNvPr id="294" name="Google Shape;294;p26"/>
          <p:cNvSpPr txBox="1"/>
          <p:nvPr/>
        </p:nvSpPr>
        <p:spPr>
          <a:xfrm>
            <a:off x="250190" y="5221605"/>
            <a:ext cx="4446270"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2060"/>
              </a:buClr>
              <a:buSzPts val="2800"/>
              <a:buFont typeface="Century Gothic"/>
              <a:buNone/>
            </a:pPr>
            <a:r>
              <a:rPr b="1" i="0" lang="en-AU" sz="2800" u="none" cap="none" strike="noStrike">
                <a:solidFill>
                  <a:srgbClr val="002060"/>
                </a:solidFill>
                <a:latin typeface="Century Gothic"/>
                <a:ea typeface="Century Gothic"/>
                <a:cs typeface="Century Gothic"/>
                <a:sym typeface="Century Gothic"/>
              </a:rPr>
              <a:t>3. slid on the wet floor</a:t>
            </a:r>
            <a:endParaRPr b="0" i="0" sz="1400" u="none" cap="none" strike="noStrike">
              <a:solidFill>
                <a:srgbClr val="000000"/>
              </a:solidFill>
              <a:latin typeface="Arial"/>
              <a:ea typeface="Arial"/>
              <a:cs typeface="Arial"/>
              <a:sym typeface="Arial"/>
            </a:endParaRPr>
          </a:p>
        </p:txBody>
      </p:sp>
      <p:sp>
        <p:nvSpPr>
          <p:cNvPr id="295" name="Google Shape;295;p26"/>
          <p:cNvSpPr txBox="1"/>
          <p:nvPr/>
        </p:nvSpPr>
        <p:spPr>
          <a:xfrm>
            <a:off x="375126" y="6028620"/>
            <a:ext cx="11441448"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 [type answer here] slid on the wet floor.</a:t>
            </a:r>
            <a:endParaRPr b="0" i="0" sz="1400" u="none" cap="none" strike="noStrike">
              <a:solidFill>
                <a:srgbClr val="000000"/>
              </a:solidFill>
              <a:latin typeface="Arial"/>
              <a:ea typeface="Arial"/>
              <a:cs typeface="Arial"/>
              <a:sym typeface="Arial"/>
            </a:endParaRPr>
          </a:p>
        </p:txBody>
      </p:sp>
      <p:sp>
        <p:nvSpPr>
          <p:cNvPr id="296" name="Google Shape;296;p26"/>
          <p:cNvSpPr txBox="1"/>
          <p:nvPr/>
        </p:nvSpPr>
        <p:spPr>
          <a:xfrm>
            <a:off x="4950460" y="5241925"/>
            <a:ext cx="3030855" cy="7372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7F7F7F"/>
              </a:buClr>
              <a:buSzPts val="2800"/>
              <a:buFont typeface="Century Gothic"/>
              <a:buNone/>
            </a:pPr>
            <a:r>
              <a:rPr b="0" i="1" lang="en-AU" sz="2800" u="none" cap="none" strike="noStrike">
                <a:solidFill>
                  <a:srgbClr val="7F7F7F"/>
                </a:solidFill>
                <a:latin typeface="Century Gothic"/>
                <a:ea typeface="Century Gothic"/>
                <a:cs typeface="Century Gothic"/>
                <a:sym typeface="Century Gothic"/>
              </a:rPr>
              <a:t>Who</a:t>
            </a:r>
            <a:endParaRPr b="0" i="0" sz="1400" u="none" cap="none" strike="noStrike">
              <a:solidFill>
                <a:srgbClr val="000000"/>
              </a:solidFill>
              <a:latin typeface="Arial"/>
              <a:ea typeface="Arial"/>
              <a:cs typeface="Arial"/>
              <a:sym typeface="Arial"/>
            </a:endParaRPr>
          </a:p>
        </p:txBody>
      </p:sp>
      <p:cxnSp>
        <p:nvCxnSpPr>
          <p:cNvPr id="297" name="Google Shape;297;p26"/>
          <p:cNvCxnSpPr/>
          <p:nvPr/>
        </p:nvCxnSpPr>
        <p:spPr>
          <a:xfrm>
            <a:off x="4422775" y="5865495"/>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98" name="Google Shape;298;p26"/>
          <p:cNvCxnSpPr/>
          <p:nvPr/>
        </p:nvCxnSpPr>
        <p:spPr>
          <a:xfrm>
            <a:off x="4323715" y="2520950"/>
            <a:ext cx="2425700" cy="0"/>
          </a:xfrm>
          <a:prstGeom prst="straightConnector1">
            <a:avLst/>
          </a:prstGeom>
          <a:noFill/>
          <a:ln cap="flat" cmpd="sng" w="12700">
            <a:solidFill>
              <a:srgbClr val="262626"/>
            </a:solidFill>
            <a:prstDash val="dot"/>
            <a:miter lim="800000"/>
            <a:headEnd len="sm" w="sm" type="none"/>
            <a:tailEnd len="sm" w="sm" type="none"/>
          </a:ln>
        </p:spPr>
      </p:cxnSp>
      <p:cxnSp>
        <p:nvCxnSpPr>
          <p:cNvPr id="299" name="Google Shape;299;p26"/>
          <p:cNvCxnSpPr/>
          <p:nvPr/>
        </p:nvCxnSpPr>
        <p:spPr>
          <a:xfrm>
            <a:off x="4119880" y="4455160"/>
            <a:ext cx="2425700" cy="0"/>
          </a:xfrm>
          <a:prstGeom prst="straightConnector1">
            <a:avLst/>
          </a:prstGeom>
          <a:noFill/>
          <a:ln cap="flat" cmpd="sng" w="12700">
            <a:solidFill>
              <a:srgbClr val="262626"/>
            </a:solidFill>
            <a:prstDash val="dot"/>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500"/>
                                        <p:tgtEl>
                                          <p:spTgt spid="2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xEl>
                                              <p:pRg end="0" st="0"/>
                                            </p:txEl>
                                          </p:spTgt>
                                        </p:tgtEl>
                                        <p:attrNameLst>
                                          <p:attrName>style.visibility</p:attrName>
                                        </p:attrNameLst>
                                      </p:cBhvr>
                                      <p:to>
                                        <p:strVal val="visible"/>
                                      </p:to>
                                    </p:set>
                                    <p:animEffect filter="fade" transition="in">
                                      <p:cBhvr>
                                        <p:cTn dur="500"/>
                                        <p:tgtEl>
                                          <p:spTgt spid="2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500"/>
                                        <p:tgtEl>
                                          <p:spTgt spid="2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500"/>
                                        <p:tgtEl>
                                          <p:spTgt spid="2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500"/>
                                        <p:tgtEl>
                                          <p:spTgt spid="2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5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7"/>
          <p:cNvSpPr txBox="1"/>
          <p:nvPr/>
        </p:nvSpPr>
        <p:spPr>
          <a:xfrm>
            <a:off x="0" y="-1"/>
            <a:ext cx="3600450" cy="3683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You do</a:t>
            </a:r>
            <a:endParaRPr b="0" i="0" sz="1400" u="none" cap="none" strike="noStrike">
              <a:solidFill>
                <a:srgbClr val="000000"/>
              </a:solidFill>
              <a:latin typeface="Arial"/>
              <a:ea typeface="Arial"/>
              <a:cs typeface="Arial"/>
              <a:sym typeface="Arial"/>
            </a:endParaRPr>
          </a:p>
        </p:txBody>
      </p:sp>
      <p:sp>
        <p:nvSpPr>
          <p:cNvPr id="305" name="Google Shape;305;p27"/>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pic>
        <p:nvPicPr>
          <p:cNvPr descr="Icon&#10;&#10;Description automatically generated" id="306" name="Google Shape;306;p27"/>
          <p:cNvPicPr preferRelativeResize="0"/>
          <p:nvPr/>
        </p:nvPicPr>
        <p:blipFill rotWithShape="1">
          <a:blip r:embed="rId3">
            <a:alphaModFix/>
          </a:blip>
          <a:srcRect b="0" l="0" r="0" t="0"/>
          <a:stretch/>
        </p:blipFill>
        <p:spPr>
          <a:xfrm>
            <a:off x="10860629" y="96450"/>
            <a:ext cx="674078" cy="674078"/>
          </a:xfrm>
          <a:prstGeom prst="rect">
            <a:avLst/>
          </a:prstGeom>
          <a:noFill/>
          <a:ln>
            <a:noFill/>
          </a:ln>
        </p:spPr>
      </p:pic>
      <p:sp>
        <p:nvSpPr>
          <p:cNvPr id="307" name="Google Shape;307;p27"/>
          <p:cNvSpPr/>
          <p:nvPr/>
        </p:nvSpPr>
        <p:spPr>
          <a:xfrm>
            <a:off x="105410" y="2226310"/>
            <a:ext cx="10754995" cy="61404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AU" sz="2000" u="none" cap="none" strike="noStrike">
                <a:solidFill>
                  <a:schemeClr val="dk1"/>
                </a:solidFill>
                <a:latin typeface="Century Gothic"/>
                <a:ea typeface="Century Gothic"/>
                <a:cs typeface="Century Gothic"/>
                <a:sym typeface="Century Gothic"/>
              </a:rPr>
              <a:t>Complete these in your workbook:</a:t>
            </a:r>
            <a:br>
              <a:rPr b="0" i="0" lang="en-AU" sz="2000" u="none" cap="none" strike="noStrike">
                <a:solidFill>
                  <a:schemeClr val="dk1"/>
                </a:solidFill>
                <a:latin typeface="Century Gothic"/>
                <a:ea typeface="Century Gothic"/>
                <a:cs typeface="Century Gothic"/>
                <a:sym typeface="Century Gothic"/>
              </a:rPr>
            </a:br>
            <a:r>
              <a:rPr b="0" i="0" lang="en-AU" sz="1400" u="none" cap="none" strike="noStrike">
                <a:solidFill>
                  <a:schemeClr val="dk1"/>
                </a:solidFill>
                <a:latin typeface="Century Gothic"/>
                <a:ea typeface="Century Gothic"/>
                <a:cs typeface="Century Gothic"/>
                <a:sym typeface="Century Gothic"/>
              </a:rPr>
              <a:t>(alternatively, all of the fragments are available to print as a worksheet)</a:t>
            </a:r>
            <a:endParaRPr b="0" i="0" sz="1400" u="none" cap="none" strike="noStrike">
              <a:solidFill>
                <a:schemeClr val="dk1"/>
              </a:solidFill>
              <a:latin typeface="Century Gothic"/>
              <a:ea typeface="Century Gothic"/>
              <a:cs typeface="Century Gothic"/>
              <a:sym typeface="Century Gothic"/>
            </a:endParaRPr>
          </a:p>
        </p:txBody>
      </p:sp>
      <p:sp>
        <p:nvSpPr>
          <p:cNvPr id="308" name="Google Shape;308;p27"/>
          <p:cNvSpPr/>
          <p:nvPr/>
        </p:nvSpPr>
        <p:spPr>
          <a:xfrm>
            <a:off x="105410" y="563880"/>
            <a:ext cx="10755000" cy="132210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309" name="Google Shape;309;p27"/>
          <p:cNvSpPr txBox="1"/>
          <p:nvPr/>
        </p:nvSpPr>
        <p:spPr>
          <a:xfrm>
            <a:off x="279876" y="2966650"/>
            <a:ext cx="11441448" cy="230695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Molly and her dog went</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played on the slide</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quickly flew away</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8"/>
          <p:cNvSpPr txBox="1"/>
          <p:nvPr/>
        </p:nvSpPr>
        <p:spPr>
          <a:xfrm>
            <a:off x="0" y="-1"/>
            <a:ext cx="3600450" cy="3683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You do</a:t>
            </a:r>
            <a:endParaRPr b="0" i="0" sz="1400" u="none" cap="none" strike="noStrike">
              <a:solidFill>
                <a:srgbClr val="000000"/>
              </a:solidFill>
              <a:latin typeface="Arial"/>
              <a:ea typeface="Arial"/>
              <a:cs typeface="Arial"/>
              <a:sym typeface="Arial"/>
            </a:endParaRPr>
          </a:p>
        </p:txBody>
      </p:sp>
      <p:sp>
        <p:nvSpPr>
          <p:cNvPr id="315" name="Google Shape;315;p28"/>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pic>
        <p:nvPicPr>
          <p:cNvPr descr="Icon&#10;&#10;Description automatically generated" id="316" name="Google Shape;316;p28"/>
          <p:cNvPicPr preferRelativeResize="0"/>
          <p:nvPr/>
        </p:nvPicPr>
        <p:blipFill rotWithShape="1">
          <a:blip r:embed="rId3">
            <a:alphaModFix/>
          </a:blip>
          <a:srcRect b="0" l="0" r="0" t="0"/>
          <a:stretch/>
        </p:blipFill>
        <p:spPr>
          <a:xfrm>
            <a:off x="10860629" y="96450"/>
            <a:ext cx="674078" cy="674078"/>
          </a:xfrm>
          <a:prstGeom prst="rect">
            <a:avLst/>
          </a:prstGeom>
          <a:noFill/>
          <a:ln>
            <a:noFill/>
          </a:ln>
        </p:spPr>
      </p:pic>
      <p:sp>
        <p:nvSpPr>
          <p:cNvPr id="317" name="Google Shape;317;p28"/>
          <p:cNvSpPr/>
          <p:nvPr/>
        </p:nvSpPr>
        <p:spPr>
          <a:xfrm>
            <a:off x="105410" y="2226310"/>
            <a:ext cx="10828020" cy="61404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AU" sz="2000" u="none" cap="none" strike="noStrike">
                <a:solidFill>
                  <a:schemeClr val="dk1"/>
                </a:solidFill>
                <a:latin typeface="Century Gothic"/>
                <a:ea typeface="Century Gothic"/>
                <a:cs typeface="Century Gothic"/>
                <a:sym typeface="Century Gothic"/>
              </a:rPr>
              <a:t>Complete these in your workbook</a:t>
            </a:r>
            <a:br>
              <a:rPr b="0" i="0" lang="en-AU" sz="2000" u="none" cap="none" strike="noStrike">
                <a:solidFill>
                  <a:schemeClr val="dk1"/>
                </a:solidFill>
                <a:latin typeface="Century Gothic"/>
                <a:ea typeface="Century Gothic"/>
                <a:cs typeface="Century Gothic"/>
                <a:sym typeface="Century Gothic"/>
              </a:rPr>
            </a:br>
            <a:r>
              <a:rPr b="0" i="0" lang="en-AU" sz="1400" u="none" cap="none" strike="noStrike">
                <a:solidFill>
                  <a:schemeClr val="dk1"/>
                </a:solidFill>
                <a:latin typeface="Century Gothic"/>
                <a:ea typeface="Century Gothic"/>
                <a:cs typeface="Century Gothic"/>
                <a:sym typeface="Century Gothic"/>
              </a:rPr>
              <a:t>(alternatively, all of the fragments are available to print as a worksheet)</a:t>
            </a:r>
            <a:endParaRPr b="0" i="0" sz="1400" u="none" cap="none" strike="noStrike">
              <a:solidFill>
                <a:srgbClr val="000000"/>
              </a:solidFill>
              <a:latin typeface="Arial"/>
              <a:ea typeface="Arial"/>
              <a:cs typeface="Arial"/>
              <a:sym typeface="Arial"/>
            </a:endParaRPr>
          </a:p>
        </p:txBody>
      </p:sp>
      <p:sp>
        <p:nvSpPr>
          <p:cNvPr id="318" name="Google Shape;318;p28"/>
          <p:cNvSpPr/>
          <p:nvPr/>
        </p:nvSpPr>
        <p:spPr>
          <a:xfrm>
            <a:off x="105410" y="563880"/>
            <a:ext cx="1075499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319" name="Google Shape;319;p28"/>
          <p:cNvSpPr txBox="1"/>
          <p:nvPr/>
        </p:nvSpPr>
        <p:spPr>
          <a:xfrm>
            <a:off x="279876" y="2966650"/>
            <a:ext cx="11441448" cy="1569620"/>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Insert fragments based on content/topics/texts covered in class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9"/>
          <p:cNvSpPr txBox="1"/>
          <p:nvPr/>
        </p:nvSpPr>
        <p:spPr>
          <a:xfrm>
            <a:off x="0" y="-1"/>
            <a:ext cx="3600450" cy="3683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Century Gothic"/>
                <a:ea typeface="Century Gothic"/>
                <a:cs typeface="Century Gothic"/>
                <a:sym typeface="Century Gothic"/>
              </a:rPr>
              <a:t>Skill development: You do</a:t>
            </a:r>
            <a:endParaRPr b="0" i="0" sz="1400" u="none" cap="none" strike="noStrike">
              <a:solidFill>
                <a:srgbClr val="000000"/>
              </a:solidFill>
              <a:latin typeface="Arial"/>
              <a:ea typeface="Arial"/>
              <a:cs typeface="Arial"/>
              <a:sym typeface="Arial"/>
            </a:endParaRPr>
          </a:p>
        </p:txBody>
      </p:sp>
      <p:sp>
        <p:nvSpPr>
          <p:cNvPr id="325" name="Google Shape;325;p29"/>
          <p:cNvSpPr/>
          <p:nvPr/>
        </p:nvSpPr>
        <p:spPr>
          <a:xfrm>
            <a:off x="105304" y="563795"/>
            <a:ext cx="6538092" cy="1015663"/>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Write the process students have to follow to complete the task here (numbered and step-by-step)</a:t>
            </a:r>
            <a:endParaRPr b="0" i="0" sz="1400" u="none" cap="none" strike="noStrike">
              <a:solidFill>
                <a:srgbClr val="000000"/>
              </a:solidFill>
              <a:latin typeface="Arial"/>
              <a:ea typeface="Arial"/>
              <a:cs typeface="Arial"/>
              <a:sym typeface="Arial"/>
            </a:endParaRPr>
          </a:p>
        </p:txBody>
      </p:sp>
      <p:pic>
        <p:nvPicPr>
          <p:cNvPr descr="Icon&#10;&#10;Description automatically generated" id="326" name="Google Shape;326;p29"/>
          <p:cNvPicPr preferRelativeResize="0"/>
          <p:nvPr/>
        </p:nvPicPr>
        <p:blipFill rotWithShape="1">
          <a:blip r:embed="rId3">
            <a:alphaModFix/>
          </a:blip>
          <a:srcRect b="0" l="0" r="0" t="0"/>
          <a:stretch/>
        </p:blipFill>
        <p:spPr>
          <a:xfrm>
            <a:off x="10860629" y="96450"/>
            <a:ext cx="674078" cy="674078"/>
          </a:xfrm>
          <a:prstGeom prst="rect">
            <a:avLst/>
          </a:prstGeom>
          <a:noFill/>
          <a:ln>
            <a:noFill/>
          </a:ln>
        </p:spPr>
      </p:pic>
      <p:sp>
        <p:nvSpPr>
          <p:cNvPr id="327" name="Google Shape;327;p29"/>
          <p:cNvSpPr/>
          <p:nvPr/>
        </p:nvSpPr>
        <p:spPr>
          <a:xfrm>
            <a:off x="105410" y="2226310"/>
            <a:ext cx="10828020" cy="614045"/>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AU" sz="2000" u="none" cap="none" strike="noStrike">
                <a:solidFill>
                  <a:schemeClr val="dk1"/>
                </a:solidFill>
                <a:latin typeface="Century Gothic"/>
                <a:ea typeface="Century Gothic"/>
                <a:cs typeface="Century Gothic"/>
                <a:sym typeface="Century Gothic"/>
              </a:rPr>
              <a:t>Complete these in your workbook</a:t>
            </a:r>
            <a:br>
              <a:rPr b="0" i="0" lang="en-AU" sz="2000" u="none" cap="none" strike="noStrike">
                <a:solidFill>
                  <a:schemeClr val="dk1"/>
                </a:solidFill>
                <a:latin typeface="Century Gothic"/>
                <a:ea typeface="Century Gothic"/>
                <a:cs typeface="Century Gothic"/>
                <a:sym typeface="Century Gothic"/>
              </a:rPr>
            </a:br>
            <a:r>
              <a:rPr b="0" i="0" lang="en-AU" sz="1400" u="none" cap="none" strike="noStrike">
                <a:solidFill>
                  <a:schemeClr val="dk1"/>
                </a:solidFill>
                <a:latin typeface="Century Gothic"/>
                <a:ea typeface="Century Gothic"/>
                <a:cs typeface="Century Gothic"/>
                <a:sym typeface="Century Gothic"/>
              </a:rPr>
              <a:t>(alternatively, all of the fragments are available to print as a worksheet)</a:t>
            </a:r>
            <a:endParaRPr b="0" i="0" sz="1400" u="none" cap="none" strike="noStrike">
              <a:solidFill>
                <a:srgbClr val="000000"/>
              </a:solidFill>
              <a:latin typeface="Arial"/>
              <a:ea typeface="Arial"/>
              <a:cs typeface="Arial"/>
              <a:sym typeface="Arial"/>
            </a:endParaRPr>
          </a:p>
        </p:txBody>
      </p:sp>
      <p:sp>
        <p:nvSpPr>
          <p:cNvPr id="328" name="Google Shape;328;p29"/>
          <p:cNvSpPr/>
          <p:nvPr/>
        </p:nvSpPr>
        <p:spPr>
          <a:xfrm>
            <a:off x="105410" y="563880"/>
            <a:ext cx="10754995" cy="1322070"/>
          </a:xfrm>
          <a:prstGeom prst="rect">
            <a:avLst/>
          </a:prstGeom>
          <a:solidFill>
            <a:schemeClr val="lt1"/>
          </a:solidFill>
          <a:ln cap="flat" cmpd="sng" w="3810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Read each fragment carefully.</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Identify the information that is missing and write either “</a:t>
            </a:r>
            <a:r>
              <a:rPr b="1" i="0" lang="en-AU" sz="2000" u="none" cap="none" strike="noStrike">
                <a:solidFill>
                  <a:schemeClr val="dk1"/>
                </a:solidFill>
                <a:latin typeface="Century Gothic"/>
                <a:ea typeface="Century Gothic"/>
                <a:cs typeface="Century Gothic"/>
                <a:sym typeface="Century Gothic"/>
              </a:rPr>
              <a:t>who</a:t>
            </a:r>
            <a:r>
              <a:rPr b="0" i="0" lang="en-AU" sz="2000" u="none" cap="none" strike="noStrike">
                <a:solidFill>
                  <a:schemeClr val="dk1"/>
                </a:solidFill>
                <a:latin typeface="Century Gothic"/>
                <a:ea typeface="Century Gothic"/>
                <a:cs typeface="Century Gothic"/>
                <a:sym typeface="Century Gothic"/>
              </a:rPr>
              <a:t>” or “</a:t>
            </a:r>
            <a:r>
              <a:rPr b="1" i="0" lang="en-AU" sz="2000" u="none" cap="none" strike="noStrike">
                <a:solidFill>
                  <a:schemeClr val="dk1"/>
                </a:solidFill>
                <a:latin typeface="Century Gothic"/>
                <a:ea typeface="Century Gothic"/>
                <a:cs typeface="Century Gothic"/>
                <a:sym typeface="Century Gothic"/>
              </a:rPr>
              <a:t>what doing</a:t>
            </a:r>
            <a:r>
              <a:rPr b="0" i="0" lang="en-AU" sz="2000" u="none" cap="none" strike="noStrike">
                <a:solidFill>
                  <a:schemeClr val="dk1"/>
                </a:solidFill>
                <a:latin typeface="Century Gothic"/>
                <a:ea typeface="Century Gothic"/>
                <a:cs typeface="Century Gothic"/>
                <a:sym typeface="Century Gothic"/>
              </a:rPr>
              <a:t>” next to it.</a:t>
            </a:r>
            <a:endParaRPr b="0" i="0" sz="2000" u="none" cap="none" strike="noStrike">
              <a:solidFill>
                <a:schemeClr val="dk1"/>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AU" sz="2000" u="none" cap="none" strike="noStrike">
                <a:solidFill>
                  <a:schemeClr val="dk1"/>
                </a:solidFill>
                <a:latin typeface="Century Gothic"/>
                <a:ea typeface="Century Gothic"/>
                <a:cs typeface="Century Gothic"/>
                <a:sym typeface="Century Gothic"/>
              </a:rPr>
              <a:t>Rewrite the sentence by adding in the missing information.</a:t>
            </a:r>
            <a:endParaRPr b="0" i="0" sz="2000" u="none" cap="none" strike="noStrike">
              <a:solidFill>
                <a:schemeClr val="dk1"/>
              </a:solidFill>
              <a:latin typeface="Century Gothic"/>
              <a:ea typeface="Century Gothic"/>
              <a:cs typeface="Century Gothic"/>
              <a:sym typeface="Century Gothic"/>
            </a:endParaRPr>
          </a:p>
        </p:txBody>
      </p:sp>
      <p:sp>
        <p:nvSpPr>
          <p:cNvPr id="329" name="Google Shape;329;p29"/>
          <p:cNvSpPr txBox="1"/>
          <p:nvPr/>
        </p:nvSpPr>
        <p:spPr>
          <a:xfrm>
            <a:off x="279876" y="2966650"/>
            <a:ext cx="11441448" cy="2306955"/>
          </a:xfrm>
          <a:prstGeom prst="rect">
            <a:avLst/>
          </a:prstGeom>
          <a:noFill/>
          <a:ln>
            <a:noFill/>
          </a:ln>
        </p:spPr>
        <p:txBody>
          <a:bodyPr anchorCtr="0" anchor="t" bIns="45700" lIns="91425" spcFirstLastPara="1" rIns="91425" wrap="square" tIns="45700">
            <a:spAutoFit/>
          </a:bodyPr>
          <a:lstStyle/>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rode his blue scooter</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the little girl is</a:t>
            </a:r>
            <a:endParaRPr b="0" i="0" sz="1400" u="none" cap="none" strike="noStrike">
              <a:solidFill>
                <a:srgbClr val="000000"/>
              </a:solidFill>
              <a:latin typeface="Arial"/>
              <a:ea typeface="Arial"/>
              <a:cs typeface="Arial"/>
              <a:sym typeface="Arial"/>
            </a:endParaRPr>
          </a:p>
          <a:p>
            <a:pPr indent="-514350" lvl="0" marL="514350" marR="0" rtl="0" algn="l">
              <a:lnSpc>
                <a:spcPct val="150000"/>
              </a:lnSpc>
              <a:spcBef>
                <a:spcPts val="0"/>
              </a:spcBef>
              <a:spcAft>
                <a:spcPts val="0"/>
              </a:spcAft>
              <a:buClr>
                <a:schemeClr val="dk1"/>
              </a:buClr>
              <a:buSzPts val="3200"/>
              <a:buFont typeface="Century Gothic"/>
              <a:buAutoNum type="arabicPeriod"/>
            </a:pPr>
            <a:r>
              <a:rPr b="0" i="0" lang="en-AU" sz="3200" u="none" cap="none" strike="noStrike">
                <a:solidFill>
                  <a:schemeClr val="dk1"/>
                </a:solidFill>
                <a:latin typeface="Century Gothic"/>
                <a:ea typeface="Century Gothic"/>
                <a:cs typeface="Century Gothic"/>
                <a:sym typeface="Century Gothic"/>
              </a:rPr>
              <a:t>the two geese were</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0"/>
          <p:cNvSpPr txBox="1"/>
          <p:nvPr>
            <p:ph type="title"/>
          </p:nvPr>
        </p:nvSpPr>
        <p:spPr>
          <a:xfrm rot="-5400000">
            <a:off x="-1626235" y="3197225"/>
            <a:ext cx="5298440" cy="46291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entury Gothic"/>
              <a:buNone/>
            </a:pPr>
            <a:r>
              <a:rPr b="1" lang="en-AU" sz="2400"/>
              <a:t>Converting Fragments into Sentences</a:t>
            </a:r>
            <a:endParaRPr/>
          </a:p>
        </p:txBody>
      </p:sp>
      <p:sp>
        <p:nvSpPr>
          <p:cNvPr id="335" name="Google Shape;335;p30"/>
          <p:cNvSpPr txBox="1"/>
          <p:nvPr>
            <p:ph idx="1" type="body"/>
          </p:nvPr>
        </p:nvSpPr>
        <p:spPr>
          <a:xfrm rot="-5400000">
            <a:off x="3364865" y="-1445260"/>
            <a:ext cx="5982970" cy="9697085"/>
          </a:xfrm>
          <a:prstGeom prst="rect">
            <a:avLst/>
          </a:prstGeom>
          <a:noFill/>
          <a:ln>
            <a:noFill/>
          </a:ln>
        </p:spPr>
        <p:txBody>
          <a:bodyPr anchorCtr="0" anchor="t" bIns="45700" lIns="91425" spcFirstLastPara="1" rIns="91425" wrap="square" tIns="45700">
            <a:noAutofit/>
          </a:bodyPr>
          <a:lstStyle/>
          <a:p>
            <a:pPr indent="-514350" lvl="0" marL="514350" rtl="0" algn="l">
              <a:lnSpc>
                <a:spcPct val="150000"/>
              </a:lnSpc>
              <a:spcBef>
                <a:spcPts val="0"/>
              </a:spcBef>
              <a:spcAft>
                <a:spcPts val="0"/>
              </a:spcAft>
              <a:buClr>
                <a:schemeClr val="dk1"/>
              </a:buClr>
              <a:buSzPts val="1800"/>
              <a:buAutoNum type="arabicPeriod"/>
            </a:pPr>
            <a:r>
              <a:rPr lang="en-AU" sz="1800"/>
              <a:t>Molly and her dog went	..................................</a:t>
            </a:r>
            <a:endParaRPr/>
          </a:p>
          <a:p>
            <a:pPr indent="0" lvl="0" marL="0" rtl="0" algn="l">
              <a:lnSpc>
                <a:spcPct val="150000"/>
              </a:lnSpc>
              <a:spcBef>
                <a:spcPts val="1000"/>
              </a:spcBef>
              <a:spcAft>
                <a:spcPts val="0"/>
              </a:spcAft>
              <a:buClr>
                <a:schemeClr val="dk1"/>
              </a:buClr>
              <a:buSzPts val="1800"/>
              <a:buNone/>
            </a:pPr>
            <a:r>
              <a:rPr lang="en-AU" sz="1800">
                <a:latin typeface="Century Gothic"/>
                <a:ea typeface="Century Gothic"/>
                <a:cs typeface="Century Gothic"/>
                <a:sym typeface="Century Gothic"/>
              </a:rPr>
              <a:t>__________________________________________________</a:t>
            </a:r>
            <a:br>
              <a:rPr lang="en-AU" sz="1800">
                <a:latin typeface="Century Gothic"/>
                <a:ea typeface="Century Gothic"/>
                <a:cs typeface="Century Gothic"/>
                <a:sym typeface="Century Gothic"/>
              </a:rPr>
            </a:b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2. played on the slide	            ....................................</a:t>
            </a:r>
            <a:endParaRPr/>
          </a:p>
          <a:p>
            <a:pPr indent="0" lvl="0" marL="0" rtl="0" algn="l">
              <a:lnSpc>
                <a:spcPct val="150000"/>
              </a:lnSpc>
              <a:spcBef>
                <a:spcPts val="1000"/>
              </a:spcBef>
              <a:spcAft>
                <a:spcPts val="0"/>
              </a:spcAft>
              <a:buClr>
                <a:schemeClr val="dk1"/>
              </a:buClr>
              <a:buSzPts val="1800"/>
              <a:buNone/>
            </a:pPr>
            <a:r>
              <a:rPr lang="en-AU" sz="1800"/>
              <a:t>__________________________________________________</a:t>
            </a:r>
            <a:endParaRPr sz="1800">
              <a:latin typeface="Century Gothic"/>
              <a:ea typeface="Century Gothic"/>
              <a:cs typeface="Century Gothic"/>
              <a:sym typeface="Century Gothic"/>
            </a:endParaRPr>
          </a:p>
          <a:p>
            <a:pPr indent="-400050" lvl="0" marL="514350" rtl="0" algn="l">
              <a:lnSpc>
                <a:spcPct val="15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3. quickly flew away	            ....................................</a:t>
            </a:r>
            <a:br>
              <a:rPr lang="en-AU" sz="1800"/>
            </a:br>
            <a:r>
              <a:rPr lang="en-AU" sz="1800"/>
              <a:t>__________________________________________________</a:t>
            </a:r>
            <a:br>
              <a:rPr lang="en-AU" sz="1800"/>
            </a:b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4. rode his blue scooter	            ....................................</a:t>
            </a:r>
            <a:endParaRPr/>
          </a:p>
          <a:p>
            <a:pPr indent="0" lvl="0" marL="0" rtl="0" algn="l">
              <a:lnSpc>
                <a:spcPct val="150000"/>
              </a:lnSpc>
              <a:spcBef>
                <a:spcPts val="1000"/>
              </a:spcBef>
              <a:spcAft>
                <a:spcPts val="0"/>
              </a:spcAft>
              <a:buClr>
                <a:schemeClr val="dk1"/>
              </a:buClr>
              <a:buSzPts val="1800"/>
              <a:buNone/>
            </a:pPr>
            <a:r>
              <a:rPr lang="en-AU" sz="1800"/>
              <a:t>__________________________________________________</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5. the little girl is		            ....................................</a:t>
            </a:r>
            <a:endParaRPr/>
          </a:p>
          <a:p>
            <a:pPr indent="0" lvl="0" marL="0" rtl="0" algn="l">
              <a:lnSpc>
                <a:spcPct val="150000"/>
              </a:lnSpc>
              <a:spcBef>
                <a:spcPts val="1000"/>
              </a:spcBef>
              <a:spcAft>
                <a:spcPts val="0"/>
              </a:spcAft>
              <a:buClr>
                <a:schemeClr val="dk1"/>
              </a:buClr>
              <a:buSzPts val="1800"/>
              <a:buNone/>
            </a:pPr>
            <a:r>
              <a:rPr lang="en-AU" sz="1800"/>
              <a:t>__________________________________________________</a:t>
            </a:r>
            <a:endParaRPr sz="1800">
              <a:latin typeface="Century Gothic"/>
              <a:ea typeface="Century Gothic"/>
              <a:cs typeface="Century Gothic"/>
              <a:sym typeface="Century Gothic"/>
            </a:endParaRPr>
          </a:p>
          <a:p>
            <a:pPr indent="-400050" lvl="0" marL="514350" rtl="0" algn="l">
              <a:lnSpc>
                <a:spcPct val="15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Clr>
                <a:schemeClr val="dk1"/>
              </a:buClr>
              <a:buSzPts val="1800"/>
              <a:buNone/>
            </a:pPr>
            <a:r>
              <a:rPr lang="en-AU" sz="1800"/>
              <a:t>6. the two geese were	            ....................................</a:t>
            </a:r>
            <a:endParaRPr/>
          </a:p>
          <a:p>
            <a:pPr indent="0" lvl="0" marL="0" rtl="0" algn="l">
              <a:lnSpc>
                <a:spcPct val="150000"/>
              </a:lnSpc>
              <a:spcBef>
                <a:spcPts val="1000"/>
              </a:spcBef>
              <a:spcAft>
                <a:spcPts val="0"/>
              </a:spcAft>
              <a:buClr>
                <a:schemeClr val="dk1"/>
              </a:buClr>
              <a:buSzPts val="1800"/>
              <a:buNone/>
            </a:pPr>
            <a:r>
              <a:rPr lang="en-AU" sz="1800"/>
              <a:t>__________________________________________________</a:t>
            </a:r>
            <a:endParaRPr sz="1800">
              <a:latin typeface="Century Gothic"/>
              <a:ea typeface="Century Gothic"/>
              <a:cs typeface="Century Gothic"/>
              <a:sym typeface="Century Gothic"/>
            </a:endParaRPr>
          </a:p>
          <a:p>
            <a:pPr indent="-400050" lvl="0" marL="514350" rtl="0" algn="l">
              <a:lnSpc>
                <a:spcPct val="15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a:p>
            <a:pPr indent="-114300" lvl="0" marL="228600" rtl="0" algn="l">
              <a:lnSpc>
                <a:spcPct val="90000"/>
              </a:lnSpc>
              <a:spcBef>
                <a:spcPts val="1000"/>
              </a:spcBef>
              <a:spcAft>
                <a:spcPts val="0"/>
              </a:spcAft>
              <a:buClr>
                <a:schemeClr val="dk1"/>
              </a:buClr>
              <a:buSzPts val="1800"/>
              <a:buNone/>
            </a:pPr>
            <a:r>
              <a:t/>
            </a:r>
            <a:endParaRPr sz="1800">
              <a:latin typeface="Century Gothic"/>
              <a:ea typeface="Century Gothic"/>
              <a:cs typeface="Century Gothic"/>
              <a:sym typeface="Century Gothic"/>
            </a:endParaRPr>
          </a:p>
        </p:txBody>
      </p:sp>
      <p:sp>
        <p:nvSpPr>
          <p:cNvPr id="336" name="Google Shape;336;p30"/>
          <p:cNvSpPr/>
          <p:nvPr/>
        </p:nvSpPr>
        <p:spPr>
          <a:xfrm rot="-5400000">
            <a:off x="-2277745" y="3197225"/>
            <a:ext cx="5675630" cy="462915"/>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1200"/>
              <a:buFont typeface="Century Gothic"/>
              <a:buNone/>
            </a:pPr>
            <a:r>
              <a:rPr b="0" i="0" lang="en-AU" sz="1200" u="none" cap="none" strike="noStrike">
                <a:solidFill>
                  <a:schemeClr val="dk1"/>
                </a:solidFill>
                <a:latin typeface="Century Gothic"/>
                <a:ea typeface="Century Gothic"/>
                <a:cs typeface="Century Gothic"/>
                <a:sym typeface="Century Gothic"/>
              </a:rPr>
              <a:t>Name:				Date: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