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1"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Lst>
  <p:sldSz cy="6858000" cx="12192000"/>
  <p:notesSz cx="6858000" cy="9144000"/>
  <p:embeddedFontLst>
    <p:embeddedFont>
      <p:font typeface="Quattrocento Sans"/>
      <p:regular r:id="rId21"/>
      <p:bold r:id="rId22"/>
      <p:italic r:id="rId23"/>
      <p:boldItalic r:id="rId24"/>
    </p:embeddedFont>
    <p:embeddedFont>
      <p:font typeface="Century Gothic"/>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font" Target="fonts/QuattrocentoSans-bold.fntdata"/><Relationship Id="rId21" Type="http://schemas.openxmlformats.org/officeDocument/2006/relationships/font" Target="fonts/QuattrocentoSans-regular.fntdata"/><Relationship Id="rId24" Type="http://schemas.openxmlformats.org/officeDocument/2006/relationships/font" Target="fonts/QuattrocentoSans-boldItalic.fntdata"/><Relationship Id="rId23" Type="http://schemas.openxmlformats.org/officeDocument/2006/relationships/font" Target="fonts/QuattrocentoSans-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CenturyGothic-bold.fntdata"/><Relationship Id="rId25" Type="http://schemas.openxmlformats.org/officeDocument/2006/relationships/font" Target="fonts/CenturyGothic-regular.fntdata"/><Relationship Id="rId28" Type="http://schemas.openxmlformats.org/officeDocument/2006/relationships/font" Target="fonts/CenturyGothic-boldItalic.fntdata"/><Relationship Id="rId27" Type="http://schemas.openxmlformats.org/officeDocument/2006/relationships/font" Target="fonts/CenturyGothic-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AU"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 name="Google Shape;90;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 name="Google Shape;9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9" name="Google Shape;119;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 name="Google Shape;126;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AU"/>
              <a:t>*Teacher note – it is not necessary to teach the children specifically what subordinating conjunctions do or are in any detail. The reason the terminology is used is to give students the language needed for discussion about the topic and to begin to familiarise them with the terminology for future years. </a:t>
            </a:r>
            <a:endParaRPr/>
          </a:p>
        </p:txBody>
      </p:sp>
      <p:sp>
        <p:nvSpPr>
          <p:cNvPr id="127" name="Google Shape;127;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8" name="Google Shape;13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7" name="Google Shape;15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6" name="Google Shape;17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4" name="Google Shape;194;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AU"/>
              <a:t>Option 2 for non-examples to demonstrate how they can be fixed.</a:t>
            </a:r>
            <a:endParaRPr/>
          </a:p>
        </p:txBody>
      </p:sp>
      <p:sp>
        <p:nvSpPr>
          <p:cNvPr id="195" name="Google Shape;195;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9" name="Google Shape;219;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7" name="Google Shape;247;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5" name="Google Shape;275;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2" name="Google Shape;302;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3" name="Google Shape;303;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7" name="Google Shape;337;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1" name="Google Shape;371;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9" name="Google Shape;399;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7" name="Google Shape;427;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entury Gothic"/>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ceptual Understanding">
  <p:cSld name="Conceptual Understanding">
    <p:spTree>
      <p:nvGrpSpPr>
        <p:cNvPr id="27" name="Shape 27"/>
        <p:cNvGrpSpPr/>
        <p:nvPr/>
      </p:nvGrpSpPr>
      <p:grpSpPr>
        <a:xfrm>
          <a:off x="0" y="0"/>
          <a:ext cx="0" cy="0"/>
          <a:chOff x="0" y="0"/>
          <a:chExt cx="0" cy="0"/>
        </a:xfrm>
      </p:grpSpPr>
      <p:sp>
        <p:nvSpPr>
          <p:cNvPr id="28" name="Google Shape;28;p4"/>
          <p:cNvSpPr txBox="1"/>
          <p:nvPr>
            <p:ph idx="1" type="body"/>
          </p:nvPr>
        </p:nvSpPr>
        <p:spPr>
          <a:xfrm>
            <a:off x="154907" y="766354"/>
            <a:ext cx="11845504" cy="5904410"/>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9" name="Shape 29"/>
        <p:cNvGrpSpPr/>
        <p:nvPr/>
      </p:nvGrpSpPr>
      <p:grpSpPr>
        <a:xfrm>
          <a:off x="0" y="0"/>
          <a:ext cx="0" cy="0"/>
          <a:chOff x="0" y="0"/>
          <a:chExt cx="0" cy="0"/>
        </a:xfrm>
      </p:grpSpPr>
      <p:sp>
        <p:nvSpPr>
          <p:cNvPr id="30" name="Google Shape;30;p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entury Gothic"/>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2" name="Google Shape;32;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5" name="Shape 35"/>
        <p:cNvGrpSpPr/>
        <p:nvPr/>
      </p:nvGrpSpPr>
      <p:grpSpPr>
        <a:xfrm>
          <a:off x="0" y="0"/>
          <a:ext cx="0" cy="0"/>
          <a:chOff x="0" y="0"/>
          <a:chExt cx="0" cy="0"/>
        </a:xfrm>
      </p:grpSpPr>
      <p:sp>
        <p:nvSpPr>
          <p:cNvPr id="36" name="Google Shape;36;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 name="Google Shape;37;p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 name="Google Shape;39;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2" name="Shape 42"/>
        <p:cNvGrpSpPr/>
        <p:nvPr/>
      </p:nvGrpSpPr>
      <p:grpSpPr>
        <a:xfrm>
          <a:off x="0" y="0"/>
          <a:ext cx="0" cy="0"/>
          <a:chOff x="0" y="0"/>
          <a:chExt cx="0" cy="0"/>
        </a:xfrm>
      </p:grpSpPr>
      <p:sp>
        <p:nvSpPr>
          <p:cNvPr id="43" name="Google Shape;43;p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1" name="Shape 51"/>
        <p:cNvGrpSpPr/>
        <p:nvPr/>
      </p:nvGrpSpPr>
      <p:grpSpPr>
        <a:xfrm>
          <a:off x="0" y="0"/>
          <a:ext cx="0" cy="0"/>
          <a:chOff x="0" y="0"/>
          <a:chExt cx="0" cy="0"/>
        </a:xfrm>
      </p:grpSpPr>
      <p:sp>
        <p:nvSpPr>
          <p:cNvPr id="52" name="Google Shape;52;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0" name="Shape 60"/>
        <p:cNvGrpSpPr/>
        <p:nvPr/>
      </p:nvGrpSpPr>
      <p:grpSpPr>
        <a:xfrm>
          <a:off x="0" y="0"/>
          <a:ext cx="0" cy="0"/>
          <a:chOff x="0" y="0"/>
          <a:chExt cx="0" cy="0"/>
        </a:xfrm>
      </p:grpSpPr>
      <p:sp>
        <p:nvSpPr>
          <p:cNvPr id="61" name="Google Shape;61;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entury Gothic"/>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1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3" name="Google Shape;63;p1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7" name="Shape 67"/>
        <p:cNvGrpSpPr/>
        <p:nvPr/>
      </p:nvGrpSpPr>
      <p:grpSpPr>
        <a:xfrm>
          <a:off x="0" y="0"/>
          <a:ext cx="0" cy="0"/>
          <a:chOff x="0" y="0"/>
          <a:chExt cx="0" cy="0"/>
        </a:xfrm>
      </p:grpSpPr>
      <p:sp>
        <p:nvSpPr>
          <p:cNvPr id="68" name="Google Shape;68;p1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entury Gothic"/>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11"/>
          <p:cNvSpPr/>
          <p:nvPr>
            <p:ph idx="2" type="pic"/>
          </p:nvPr>
        </p:nvSpPr>
        <p:spPr>
          <a:xfrm>
            <a:off x="5183188" y="987425"/>
            <a:ext cx="6172200" cy="4873625"/>
          </a:xfrm>
          <a:prstGeom prst="rect">
            <a:avLst/>
          </a:prstGeom>
          <a:noFill/>
          <a:ln>
            <a:noFill/>
          </a:ln>
        </p:spPr>
      </p:sp>
      <p:sp>
        <p:nvSpPr>
          <p:cNvPr id="70" name="Google Shape;70;p1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1" name="Google Shape;7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4" name="Shape 74"/>
        <p:cNvGrpSpPr/>
        <p:nvPr/>
      </p:nvGrpSpPr>
      <p:grpSpPr>
        <a:xfrm>
          <a:off x="0" y="0"/>
          <a:ext cx="0" cy="0"/>
          <a:chOff x="0" y="0"/>
          <a:chExt cx="0" cy="0"/>
        </a:xfrm>
      </p:grpSpPr>
      <p:sp>
        <p:nvSpPr>
          <p:cNvPr id="75" name="Google Shape;75;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0" name="Shape 80"/>
        <p:cNvGrpSpPr/>
        <p:nvPr/>
      </p:nvGrpSpPr>
      <p:grpSpPr>
        <a:xfrm>
          <a:off x="0" y="0"/>
          <a:ext cx="0" cy="0"/>
          <a:chOff x="0" y="0"/>
          <a:chExt cx="0" cy="0"/>
        </a:xfrm>
      </p:grpSpPr>
      <p:sp>
        <p:nvSpPr>
          <p:cNvPr id="81" name="Google Shape;81;p1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1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ceptual Understanding">
  <p:cSld name="1_Conceptual Understanding">
    <p:spTree>
      <p:nvGrpSpPr>
        <p:cNvPr id="86" name="Shape 86"/>
        <p:cNvGrpSpPr/>
        <p:nvPr/>
      </p:nvGrpSpPr>
      <p:grpSpPr>
        <a:xfrm>
          <a:off x="0" y="0"/>
          <a:ext cx="0" cy="0"/>
          <a:chOff x="0" y="0"/>
          <a:chExt cx="0" cy="0"/>
        </a:xfrm>
      </p:grpSpPr>
      <p:sp>
        <p:nvSpPr>
          <p:cNvPr id="87" name="Google Shape;87;p14"/>
          <p:cNvSpPr txBox="1"/>
          <p:nvPr>
            <p:ph idx="1" type="body"/>
          </p:nvPr>
        </p:nvSpPr>
        <p:spPr>
          <a:xfrm>
            <a:off x="154907" y="766354"/>
            <a:ext cx="11845504" cy="5904410"/>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entury Gothic"/>
              <a:buNone/>
              <a:defRPr b="0" i="0" sz="4400" u="none" cap="none" strike="noStrike">
                <a:solidFill>
                  <a:schemeClr val="dk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entury Gothic"/>
                <a:ea typeface="Century Gothic"/>
                <a:cs typeface="Century Gothic"/>
                <a:sym typeface="Century Gothic"/>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entury Gothic"/>
                <a:ea typeface="Century Gothic"/>
                <a:cs typeface="Century Gothic"/>
                <a:sym typeface="Century Gothic"/>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entury Gothic"/>
                <a:ea typeface="Century Gothic"/>
                <a:cs typeface="Century Gothic"/>
                <a:sym typeface="Century Gothic"/>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entury Gothic"/>
                <a:ea typeface="Century Gothic"/>
                <a:cs typeface="Century Gothic"/>
                <a:sym typeface="Century Gothic"/>
              </a:defRPr>
            </a:lvl1pPr>
            <a:lvl2pPr indent="0" lvl="1" marL="0" marR="0" rtl="0" algn="r">
              <a:spcBef>
                <a:spcPts val="0"/>
              </a:spcBef>
              <a:buNone/>
              <a:defRPr b="0" i="0" sz="1200" u="none" cap="none" strike="noStrike">
                <a:solidFill>
                  <a:srgbClr val="888888"/>
                </a:solidFill>
                <a:latin typeface="Century Gothic"/>
                <a:ea typeface="Century Gothic"/>
                <a:cs typeface="Century Gothic"/>
                <a:sym typeface="Century Gothic"/>
              </a:defRPr>
            </a:lvl2pPr>
            <a:lvl3pPr indent="0" lvl="2" marL="0" marR="0" rtl="0" algn="r">
              <a:spcBef>
                <a:spcPts val="0"/>
              </a:spcBef>
              <a:buNone/>
              <a:defRPr b="0" i="0" sz="1200" u="none" cap="none" strike="noStrike">
                <a:solidFill>
                  <a:srgbClr val="888888"/>
                </a:solidFill>
                <a:latin typeface="Century Gothic"/>
                <a:ea typeface="Century Gothic"/>
                <a:cs typeface="Century Gothic"/>
                <a:sym typeface="Century Gothic"/>
              </a:defRPr>
            </a:lvl3pPr>
            <a:lvl4pPr indent="0" lvl="3" marL="0" marR="0" rtl="0" algn="r">
              <a:spcBef>
                <a:spcPts val="0"/>
              </a:spcBef>
              <a:buNone/>
              <a:defRPr b="0" i="0" sz="1200" u="none" cap="none" strike="noStrike">
                <a:solidFill>
                  <a:srgbClr val="888888"/>
                </a:solidFill>
                <a:latin typeface="Century Gothic"/>
                <a:ea typeface="Century Gothic"/>
                <a:cs typeface="Century Gothic"/>
                <a:sym typeface="Century Gothic"/>
              </a:defRPr>
            </a:lvl4pPr>
            <a:lvl5pPr indent="0" lvl="4" marL="0" marR="0" rtl="0" algn="r">
              <a:spcBef>
                <a:spcPts val="0"/>
              </a:spcBef>
              <a:buNone/>
              <a:defRPr b="0" i="0" sz="1200" u="none" cap="none" strike="noStrike">
                <a:solidFill>
                  <a:srgbClr val="888888"/>
                </a:solidFill>
                <a:latin typeface="Century Gothic"/>
                <a:ea typeface="Century Gothic"/>
                <a:cs typeface="Century Gothic"/>
                <a:sym typeface="Century Gothic"/>
              </a:defRPr>
            </a:lvl5pPr>
            <a:lvl6pPr indent="0" lvl="5" marL="0" marR="0" rtl="0" algn="r">
              <a:spcBef>
                <a:spcPts val="0"/>
              </a:spcBef>
              <a:buNone/>
              <a:defRPr b="0" i="0" sz="1200" u="none" cap="none" strike="noStrike">
                <a:solidFill>
                  <a:srgbClr val="888888"/>
                </a:solidFill>
                <a:latin typeface="Century Gothic"/>
                <a:ea typeface="Century Gothic"/>
                <a:cs typeface="Century Gothic"/>
                <a:sym typeface="Century Gothic"/>
              </a:defRPr>
            </a:lvl6pPr>
            <a:lvl7pPr indent="0" lvl="6" marL="0" marR="0" rtl="0" algn="r">
              <a:spcBef>
                <a:spcPts val="0"/>
              </a:spcBef>
              <a:buNone/>
              <a:defRPr b="0" i="0" sz="1200" u="none" cap="none" strike="noStrike">
                <a:solidFill>
                  <a:srgbClr val="888888"/>
                </a:solidFill>
                <a:latin typeface="Century Gothic"/>
                <a:ea typeface="Century Gothic"/>
                <a:cs typeface="Century Gothic"/>
                <a:sym typeface="Century Gothic"/>
              </a:defRPr>
            </a:lvl7pPr>
            <a:lvl8pPr indent="0" lvl="7" marL="0" marR="0" rtl="0" algn="r">
              <a:spcBef>
                <a:spcPts val="0"/>
              </a:spcBef>
              <a:buNone/>
              <a:defRPr b="0" i="0" sz="1200" u="none" cap="none" strike="noStrike">
                <a:solidFill>
                  <a:srgbClr val="888888"/>
                </a:solidFill>
                <a:latin typeface="Century Gothic"/>
                <a:ea typeface="Century Gothic"/>
                <a:cs typeface="Century Gothic"/>
                <a:sym typeface="Century Gothic"/>
              </a:defRPr>
            </a:lvl8pPr>
            <a:lvl9pPr indent="0" lvl="8" marL="0" marR="0" rtl="0" algn="r">
              <a:spcBef>
                <a:spcPts val="0"/>
              </a:spcBef>
              <a:buNone/>
              <a:defRPr b="0" i="0" sz="12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A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1" Type="http://schemas.openxmlformats.org/officeDocument/2006/relationships/image" Target="../media/image27.png"/><Relationship Id="rId10" Type="http://schemas.openxmlformats.org/officeDocument/2006/relationships/image" Target="../media/image1.png"/><Relationship Id="rId13" Type="http://schemas.openxmlformats.org/officeDocument/2006/relationships/image" Target="../media/image17.png"/><Relationship Id="rId12"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7.png"/><Relationship Id="rId14" Type="http://schemas.openxmlformats.org/officeDocument/2006/relationships/image" Target="../media/image3.png"/><Relationship Id="rId5" Type="http://schemas.openxmlformats.org/officeDocument/2006/relationships/image" Target="../media/image5.png"/><Relationship Id="rId6" Type="http://schemas.openxmlformats.org/officeDocument/2006/relationships/image" Target="../media/image24.png"/><Relationship Id="rId7" Type="http://schemas.openxmlformats.org/officeDocument/2006/relationships/image" Target="../media/image9.png"/><Relationship Id="rId8" Type="http://schemas.openxmlformats.org/officeDocument/2006/relationships/image" Target="../media/image1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jpg"/><Relationship Id="rId4" Type="http://schemas.openxmlformats.org/officeDocument/2006/relationships/image" Target="../media/image12.png"/><Relationship Id="rId5" Type="http://schemas.openxmlformats.org/officeDocument/2006/relationships/image" Target="../media/image15.png"/><Relationship Id="rId6"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2.png"/><Relationship Id="rId4" Type="http://schemas.openxmlformats.org/officeDocument/2006/relationships/image" Target="../media/image15.png"/><Relationship Id="rId5"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jpg"/><Relationship Id="rId4" Type="http://schemas.openxmlformats.org/officeDocument/2006/relationships/image" Target="../media/image12.png"/><Relationship Id="rId5" Type="http://schemas.openxmlformats.org/officeDocument/2006/relationships/image" Target="../media/image15.png"/><Relationship Id="rId6"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2.png"/><Relationship Id="rId4" Type="http://schemas.openxmlformats.org/officeDocument/2006/relationships/image" Target="../media/image15.png"/><Relationship Id="rId5" Type="http://schemas.openxmlformats.org/officeDocument/2006/relationships/image" Target="../media/image3.png"/><Relationship Id="rId6"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image" Target="../media/image15.png"/><Relationship Id="rId5" Type="http://schemas.openxmlformats.org/officeDocument/2006/relationships/image" Target="../media/image3.png"/><Relationship Id="rId6" Type="http://schemas.openxmlformats.org/officeDocument/2006/relationships/image" Target="../media/image30.png"/><Relationship Id="rId7" Type="http://schemas.openxmlformats.org/officeDocument/2006/relationships/image" Target="../media/image2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2.png"/><Relationship Id="rId4" Type="http://schemas.openxmlformats.org/officeDocument/2006/relationships/image" Target="../media/image15.png"/><Relationship Id="rId5"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2.png"/><Relationship Id="rId4" Type="http://schemas.openxmlformats.org/officeDocument/2006/relationships/image" Target="../media/image15.png"/><Relationship Id="rId5" Type="http://schemas.openxmlformats.org/officeDocument/2006/relationships/image" Target="../media/image3.png"/></Relationships>
</file>

<file path=ppt/slides/_rels/slide11.xml.rels><?xml version="1.0" encoding="UTF-8" standalone="yes"?><Relationships xmlns="http://schemas.openxmlformats.org/package/2006/relationships"><Relationship Id="rId11" Type="http://schemas.openxmlformats.org/officeDocument/2006/relationships/image" Target="../media/image12.png"/><Relationship Id="rId10" Type="http://schemas.openxmlformats.org/officeDocument/2006/relationships/image" Target="../media/image17.png"/><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3.png"/><Relationship Id="rId4" Type="http://schemas.openxmlformats.org/officeDocument/2006/relationships/image" Target="../media/image31.jpg"/><Relationship Id="rId9" Type="http://schemas.openxmlformats.org/officeDocument/2006/relationships/image" Target="../media/image7.png"/><Relationship Id="rId5" Type="http://schemas.openxmlformats.org/officeDocument/2006/relationships/image" Target="../media/image11.png"/><Relationship Id="rId6" Type="http://schemas.openxmlformats.org/officeDocument/2006/relationships/image" Target="../media/image24.png"/><Relationship Id="rId7" Type="http://schemas.openxmlformats.org/officeDocument/2006/relationships/image" Target="../media/image9.png"/><Relationship Id="rId8"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5.png"/><Relationship Id="rId6"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5"/>
          <p:cNvSpPr txBox="1"/>
          <p:nvPr>
            <p:ph idx="1" type="subTitle"/>
          </p:nvPr>
        </p:nvSpPr>
        <p:spPr>
          <a:xfrm>
            <a:off x="1561323" y="1773238"/>
            <a:ext cx="9144000" cy="3190648"/>
          </a:xfrm>
          <a:prstGeom prst="rect">
            <a:avLst/>
          </a:prstGeom>
          <a:solidFill>
            <a:srgbClr val="00B050"/>
          </a:solidFill>
          <a:ln cap="flat" cmpd="sng" w="9525">
            <a:solidFill>
              <a:schemeClr val="dk1"/>
            </a:solidFill>
            <a:prstDash val="solid"/>
            <a:round/>
            <a:headEnd len="sm" w="sm" type="none"/>
            <a:tailEnd len="sm" w="sm" type="none"/>
          </a:ln>
        </p:spPr>
        <p:txBody>
          <a:bodyPr anchorCtr="0" anchor="t" bIns="45700" lIns="91425" spcFirstLastPara="1" rIns="91425" wrap="square" tIns="45700">
            <a:normAutofit fontScale="92500" lnSpcReduction="20000"/>
          </a:bodyPr>
          <a:lstStyle/>
          <a:p>
            <a:pPr indent="0" lvl="0" marL="0" rtl="0" algn="l">
              <a:lnSpc>
                <a:spcPct val="90000"/>
              </a:lnSpc>
              <a:spcBef>
                <a:spcPts val="0"/>
              </a:spcBef>
              <a:spcAft>
                <a:spcPts val="0"/>
              </a:spcAft>
              <a:buClr>
                <a:schemeClr val="dk1"/>
              </a:buClr>
              <a:buSzPct val="100000"/>
              <a:buNone/>
            </a:pPr>
            <a:r>
              <a:rPr b="1" lang="en-AU"/>
              <a:t>Year: 2</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rPr b="1" lang="en-AU"/>
              <a:t>Term: </a:t>
            </a:r>
            <a:r>
              <a:rPr lang="en-AU"/>
              <a:t>2</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110000"/>
              </a:lnSpc>
              <a:spcBef>
                <a:spcPts val="1000"/>
              </a:spcBef>
              <a:spcAft>
                <a:spcPts val="0"/>
              </a:spcAft>
              <a:buClr>
                <a:schemeClr val="dk1"/>
              </a:buClr>
              <a:buSzPct val="100000"/>
              <a:buNone/>
            </a:pPr>
            <a:r>
              <a:rPr b="1" lang="en-AU"/>
              <a:t>Objective: </a:t>
            </a:r>
            <a:r>
              <a:rPr lang="en-AU"/>
              <a:t>Complete a sentence when provided with a sentence stem beginning with a subordinating conjunction. (Before, After, When, If, Although, Even Though)</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rPr b="1" lang="en-AU"/>
              <a:t>Author: </a:t>
            </a:r>
            <a:r>
              <a:rPr lang="en-AU"/>
              <a:t>Rebecca Glasson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6" name="Shape 96"/>
        <p:cNvGrpSpPr/>
        <p:nvPr/>
      </p:nvGrpSpPr>
      <p:grpSpPr>
        <a:xfrm>
          <a:off x="0" y="0"/>
          <a:ext cx="0" cy="0"/>
          <a:chOff x="0" y="0"/>
          <a:chExt cx="0" cy="0"/>
        </a:xfrm>
      </p:grpSpPr>
      <p:pic>
        <p:nvPicPr>
          <p:cNvPr descr="Icon&#10;&#10;Description automatically generated" id="97" name="Google Shape;97;p16"/>
          <p:cNvPicPr preferRelativeResize="0"/>
          <p:nvPr>
            <p:ph idx="1" type="body"/>
          </p:nvPr>
        </p:nvPicPr>
        <p:blipFill rotWithShape="1">
          <a:blip r:embed="rId3">
            <a:alphaModFix/>
          </a:blip>
          <a:srcRect b="0" l="0" r="0" t="0"/>
          <a:stretch/>
        </p:blipFill>
        <p:spPr>
          <a:xfrm>
            <a:off x="10432839" y="4874453"/>
            <a:ext cx="674079" cy="674079"/>
          </a:xfrm>
          <a:prstGeom prst="rect">
            <a:avLst/>
          </a:prstGeom>
          <a:noFill/>
          <a:ln>
            <a:noFill/>
          </a:ln>
        </p:spPr>
      </p:pic>
      <p:pic>
        <p:nvPicPr>
          <p:cNvPr descr="Logo, icon&#10;&#10;Description automatically generated" id="98" name="Google Shape;98;p16"/>
          <p:cNvPicPr preferRelativeResize="0"/>
          <p:nvPr/>
        </p:nvPicPr>
        <p:blipFill rotWithShape="1">
          <a:blip r:embed="rId4">
            <a:alphaModFix/>
          </a:blip>
          <a:srcRect b="0" l="0" r="0" t="0"/>
          <a:stretch/>
        </p:blipFill>
        <p:spPr>
          <a:xfrm>
            <a:off x="4299121" y="4284569"/>
            <a:ext cx="674078" cy="674078"/>
          </a:xfrm>
          <a:prstGeom prst="rect">
            <a:avLst/>
          </a:prstGeom>
          <a:noFill/>
          <a:ln>
            <a:noFill/>
          </a:ln>
        </p:spPr>
      </p:pic>
      <p:pic>
        <p:nvPicPr>
          <p:cNvPr descr="Icon&#10;&#10;Description automatically generated" id="99" name="Google Shape;99;p16"/>
          <p:cNvPicPr preferRelativeResize="0"/>
          <p:nvPr/>
        </p:nvPicPr>
        <p:blipFill rotWithShape="1">
          <a:blip r:embed="rId5">
            <a:alphaModFix/>
          </a:blip>
          <a:srcRect b="0" l="0" r="0" t="0"/>
          <a:stretch/>
        </p:blipFill>
        <p:spPr>
          <a:xfrm>
            <a:off x="4294065" y="5632726"/>
            <a:ext cx="674078" cy="674078"/>
          </a:xfrm>
          <a:prstGeom prst="rect">
            <a:avLst/>
          </a:prstGeom>
          <a:noFill/>
          <a:ln>
            <a:noFill/>
          </a:ln>
        </p:spPr>
      </p:pic>
      <p:pic>
        <p:nvPicPr>
          <p:cNvPr descr="Logo, icon&#10;&#10;Description automatically generated" id="100" name="Google Shape;100;p16"/>
          <p:cNvPicPr preferRelativeResize="0"/>
          <p:nvPr/>
        </p:nvPicPr>
        <p:blipFill rotWithShape="1">
          <a:blip r:embed="rId6">
            <a:alphaModFix/>
          </a:blip>
          <a:srcRect b="0" l="0" r="0" t="0"/>
          <a:stretch/>
        </p:blipFill>
        <p:spPr>
          <a:xfrm>
            <a:off x="715322" y="2389965"/>
            <a:ext cx="674078" cy="674078"/>
          </a:xfrm>
          <a:prstGeom prst="rect">
            <a:avLst/>
          </a:prstGeom>
          <a:noFill/>
          <a:ln>
            <a:noFill/>
          </a:ln>
        </p:spPr>
      </p:pic>
      <p:pic>
        <p:nvPicPr>
          <p:cNvPr descr="Icon&#10;&#10;Description automatically generated" id="101" name="Google Shape;101;p16"/>
          <p:cNvPicPr preferRelativeResize="0"/>
          <p:nvPr/>
        </p:nvPicPr>
        <p:blipFill rotWithShape="1">
          <a:blip r:embed="rId7">
            <a:alphaModFix/>
          </a:blip>
          <a:srcRect b="0" l="0" r="0" t="0"/>
          <a:stretch/>
        </p:blipFill>
        <p:spPr>
          <a:xfrm>
            <a:off x="1389400" y="2389965"/>
            <a:ext cx="674078" cy="674078"/>
          </a:xfrm>
          <a:prstGeom prst="rect">
            <a:avLst/>
          </a:prstGeom>
          <a:noFill/>
          <a:ln>
            <a:noFill/>
          </a:ln>
        </p:spPr>
      </p:pic>
      <p:pic>
        <p:nvPicPr>
          <p:cNvPr descr="Icon&#10;&#10;Description automatically generated" id="102" name="Google Shape;102;p16"/>
          <p:cNvPicPr preferRelativeResize="0"/>
          <p:nvPr/>
        </p:nvPicPr>
        <p:blipFill rotWithShape="1">
          <a:blip r:embed="rId8">
            <a:alphaModFix/>
          </a:blip>
          <a:srcRect b="0" l="0" r="0" t="0"/>
          <a:stretch/>
        </p:blipFill>
        <p:spPr>
          <a:xfrm>
            <a:off x="715322" y="3064043"/>
            <a:ext cx="674078" cy="674078"/>
          </a:xfrm>
          <a:prstGeom prst="rect">
            <a:avLst/>
          </a:prstGeom>
          <a:noFill/>
          <a:ln>
            <a:noFill/>
          </a:ln>
        </p:spPr>
      </p:pic>
      <p:pic>
        <p:nvPicPr>
          <p:cNvPr descr="Icon&#10;&#10;Description automatically generated" id="103" name="Google Shape;103;p16"/>
          <p:cNvPicPr preferRelativeResize="0"/>
          <p:nvPr/>
        </p:nvPicPr>
        <p:blipFill rotWithShape="1">
          <a:blip r:embed="rId9">
            <a:alphaModFix/>
          </a:blip>
          <a:srcRect b="0" l="0" r="0" t="0"/>
          <a:stretch/>
        </p:blipFill>
        <p:spPr>
          <a:xfrm>
            <a:off x="1389400" y="3049933"/>
            <a:ext cx="674078" cy="674078"/>
          </a:xfrm>
          <a:prstGeom prst="rect">
            <a:avLst/>
          </a:prstGeom>
          <a:noFill/>
          <a:ln>
            <a:noFill/>
          </a:ln>
        </p:spPr>
      </p:pic>
      <p:pic>
        <p:nvPicPr>
          <p:cNvPr id="104" name="Google Shape;104;p16"/>
          <p:cNvPicPr preferRelativeResize="0"/>
          <p:nvPr/>
        </p:nvPicPr>
        <p:blipFill rotWithShape="1">
          <a:blip r:embed="rId10">
            <a:alphaModFix/>
          </a:blip>
          <a:srcRect b="0" l="0" r="0" t="0"/>
          <a:stretch/>
        </p:blipFill>
        <p:spPr>
          <a:xfrm>
            <a:off x="885384" y="5618025"/>
            <a:ext cx="674078" cy="674078"/>
          </a:xfrm>
          <a:prstGeom prst="rect">
            <a:avLst/>
          </a:prstGeom>
          <a:noFill/>
          <a:ln>
            <a:noFill/>
          </a:ln>
        </p:spPr>
      </p:pic>
      <p:pic>
        <p:nvPicPr>
          <p:cNvPr descr="Icon&#10;&#10;Description automatically generated" id="105" name="Google Shape;105;p16"/>
          <p:cNvPicPr preferRelativeResize="0"/>
          <p:nvPr/>
        </p:nvPicPr>
        <p:blipFill rotWithShape="1">
          <a:blip r:embed="rId11">
            <a:alphaModFix/>
          </a:blip>
          <a:srcRect b="0" l="0" r="0" t="0"/>
          <a:stretch/>
        </p:blipFill>
        <p:spPr>
          <a:xfrm>
            <a:off x="885384" y="4929837"/>
            <a:ext cx="674078" cy="674078"/>
          </a:xfrm>
          <a:prstGeom prst="rect">
            <a:avLst/>
          </a:prstGeom>
          <a:noFill/>
          <a:ln>
            <a:noFill/>
          </a:ln>
        </p:spPr>
      </p:pic>
      <p:pic>
        <p:nvPicPr>
          <p:cNvPr descr="Icon&#10;&#10;Description automatically generated" id="106" name="Google Shape;106;p16"/>
          <p:cNvPicPr preferRelativeResize="0"/>
          <p:nvPr/>
        </p:nvPicPr>
        <p:blipFill rotWithShape="1">
          <a:blip r:embed="rId12">
            <a:alphaModFix/>
          </a:blip>
          <a:srcRect b="0" l="0" r="0" t="0"/>
          <a:stretch/>
        </p:blipFill>
        <p:spPr>
          <a:xfrm>
            <a:off x="4299121" y="3604476"/>
            <a:ext cx="674078" cy="674078"/>
          </a:xfrm>
          <a:prstGeom prst="rect">
            <a:avLst/>
          </a:prstGeom>
          <a:noFill/>
          <a:ln>
            <a:noFill/>
          </a:ln>
        </p:spPr>
      </p:pic>
      <p:pic>
        <p:nvPicPr>
          <p:cNvPr descr="Icon&#10;&#10;Description automatically generated" id="107" name="Google Shape;107;p16"/>
          <p:cNvPicPr preferRelativeResize="0"/>
          <p:nvPr/>
        </p:nvPicPr>
        <p:blipFill rotWithShape="1">
          <a:blip r:embed="rId13">
            <a:alphaModFix/>
          </a:blip>
          <a:srcRect b="0" l="0" r="0" t="0"/>
          <a:stretch/>
        </p:blipFill>
        <p:spPr>
          <a:xfrm>
            <a:off x="4294064" y="4958647"/>
            <a:ext cx="674079" cy="674079"/>
          </a:xfrm>
          <a:prstGeom prst="rect">
            <a:avLst/>
          </a:prstGeom>
          <a:noFill/>
          <a:ln>
            <a:noFill/>
          </a:ln>
        </p:spPr>
      </p:pic>
      <p:sp>
        <p:nvSpPr>
          <p:cNvPr id="108" name="Google Shape;108;p16"/>
          <p:cNvSpPr txBox="1"/>
          <p:nvPr/>
        </p:nvSpPr>
        <p:spPr>
          <a:xfrm>
            <a:off x="1999476" y="2617597"/>
            <a:ext cx="1525356" cy="504594"/>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1800"/>
              <a:buFont typeface="Quattrocento Sans"/>
              <a:buNone/>
            </a:pPr>
            <a:r>
              <a:rPr b="1" i="0" lang="en-AU" sz="1800" u="none" cap="none" strike="noStrike">
                <a:solidFill>
                  <a:srgbClr val="000000"/>
                </a:solidFill>
                <a:latin typeface="Quattrocento Sans"/>
                <a:ea typeface="Quattrocento Sans"/>
                <a:cs typeface="Quattrocento Sans"/>
                <a:sym typeface="Quattrocento Sans"/>
              </a:rPr>
              <a:t>Multiple Choice </a:t>
            </a:r>
            <a:endParaRPr b="1" i="0" sz="2400" u="none" cap="none" strike="noStrike">
              <a:solidFill>
                <a:srgbClr val="000000"/>
              </a:solidFill>
              <a:latin typeface="Quattrocento Sans"/>
              <a:ea typeface="Quattrocento Sans"/>
              <a:cs typeface="Quattrocento Sans"/>
              <a:sym typeface="Quattrocento Sans"/>
            </a:endParaRPr>
          </a:p>
        </p:txBody>
      </p:sp>
      <p:sp>
        <p:nvSpPr>
          <p:cNvPr id="109" name="Google Shape;109;p16"/>
          <p:cNvSpPr txBox="1"/>
          <p:nvPr/>
        </p:nvSpPr>
        <p:spPr>
          <a:xfrm>
            <a:off x="1026266" y="5381944"/>
            <a:ext cx="1807327" cy="504594"/>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1800"/>
              <a:buFont typeface="Quattrocento Sans"/>
              <a:buNone/>
            </a:pPr>
            <a:r>
              <a:rPr b="1" i="0" lang="en-AU" sz="1800" u="none" cap="none" strike="noStrike">
                <a:solidFill>
                  <a:srgbClr val="000000"/>
                </a:solidFill>
                <a:latin typeface="Quattrocento Sans"/>
                <a:ea typeface="Quattrocento Sans"/>
                <a:cs typeface="Quattrocento Sans"/>
                <a:sym typeface="Quattrocento Sans"/>
              </a:rPr>
              <a:t>Vote</a:t>
            </a:r>
            <a:endParaRPr b="1" i="0" sz="2400" u="none" cap="none" strike="noStrike">
              <a:solidFill>
                <a:srgbClr val="000000"/>
              </a:solidFill>
              <a:latin typeface="Quattrocento Sans"/>
              <a:ea typeface="Quattrocento Sans"/>
              <a:cs typeface="Quattrocento Sans"/>
              <a:sym typeface="Quattrocento Sans"/>
            </a:endParaRPr>
          </a:p>
        </p:txBody>
      </p:sp>
      <p:sp>
        <p:nvSpPr>
          <p:cNvPr id="110" name="Google Shape;110;p16"/>
          <p:cNvSpPr txBox="1"/>
          <p:nvPr/>
        </p:nvSpPr>
        <p:spPr>
          <a:xfrm>
            <a:off x="5005000" y="3782559"/>
            <a:ext cx="1807327" cy="504594"/>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800"/>
              <a:buFont typeface="Quattrocento Sans"/>
              <a:buNone/>
            </a:pPr>
            <a:r>
              <a:rPr b="1" i="0" lang="en-AU" sz="1800" u="none" cap="none" strike="noStrike">
                <a:solidFill>
                  <a:srgbClr val="000000"/>
                </a:solidFill>
                <a:latin typeface="Quattrocento Sans"/>
                <a:ea typeface="Quattrocento Sans"/>
                <a:cs typeface="Quattrocento Sans"/>
                <a:sym typeface="Quattrocento Sans"/>
              </a:rPr>
              <a:t>Pair Share</a:t>
            </a:r>
            <a:endParaRPr b="1" i="0" sz="2400" u="none" cap="none" strike="noStrike">
              <a:solidFill>
                <a:srgbClr val="000000"/>
              </a:solidFill>
              <a:latin typeface="Quattrocento Sans"/>
              <a:ea typeface="Quattrocento Sans"/>
              <a:cs typeface="Quattrocento Sans"/>
              <a:sym typeface="Quattrocento Sans"/>
            </a:endParaRPr>
          </a:p>
        </p:txBody>
      </p:sp>
      <p:sp>
        <p:nvSpPr>
          <p:cNvPr id="111" name="Google Shape;111;p16"/>
          <p:cNvSpPr txBox="1"/>
          <p:nvPr/>
        </p:nvSpPr>
        <p:spPr>
          <a:xfrm>
            <a:off x="5005000" y="4447989"/>
            <a:ext cx="2630530" cy="504594"/>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800"/>
              <a:buFont typeface="Quattrocento Sans"/>
              <a:buNone/>
            </a:pPr>
            <a:r>
              <a:rPr b="1" i="0" lang="en-AU" sz="1800" u="none" cap="none" strike="noStrike">
                <a:solidFill>
                  <a:srgbClr val="000000"/>
                </a:solidFill>
                <a:latin typeface="Quattrocento Sans"/>
                <a:ea typeface="Quattrocento Sans"/>
                <a:cs typeface="Quattrocento Sans"/>
                <a:sym typeface="Quattrocento Sans"/>
              </a:rPr>
              <a:t>Pick a Stick/Answer (non-volunteer)</a:t>
            </a:r>
            <a:endParaRPr b="1" i="0" sz="2400" u="none" cap="none" strike="noStrike">
              <a:solidFill>
                <a:srgbClr val="000000"/>
              </a:solidFill>
              <a:latin typeface="Quattrocento Sans"/>
              <a:ea typeface="Quattrocento Sans"/>
              <a:cs typeface="Quattrocento Sans"/>
              <a:sym typeface="Quattrocento Sans"/>
            </a:endParaRPr>
          </a:p>
        </p:txBody>
      </p:sp>
      <p:sp>
        <p:nvSpPr>
          <p:cNvPr id="112" name="Google Shape;112;p16"/>
          <p:cNvSpPr txBox="1"/>
          <p:nvPr/>
        </p:nvSpPr>
        <p:spPr>
          <a:xfrm>
            <a:off x="5005000" y="5113419"/>
            <a:ext cx="1807327" cy="504594"/>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800"/>
              <a:buFont typeface="Quattrocento Sans"/>
              <a:buNone/>
            </a:pPr>
            <a:r>
              <a:rPr b="1" i="0" lang="en-AU" sz="1800" u="none" cap="none" strike="noStrike">
                <a:solidFill>
                  <a:srgbClr val="000000"/>
                </a:solidFill>
                <a:latin typeface="Quattrocento Sans"/>
                <a:ea typeface="Quattrocento Sans"/>
                <a:cs typeface="Quattrocento Sans"/>
                <a:sym typeface="Quattrocento Sans"/>
              </a:rPr>
              <a:t>Whiteboards</a:t>
            </a:r>
            <a:endParaRPr b="1" i="0" sz="2400" u="none" cap="none" strike="noStrike">
              <a:solidFill>
                <a:srgbClr val="000000"/>
              </a:solidFill>
              <a:latin typeface="Quattrocento Sans"/>
              <a:ea typeface="Quattrocento Sans"/>
              <a:cs typeface="Quattrocento Sans"/>
              <a:sym typeface="Quattrocento Sans"/>
            </a:endParaRPr>
          </a:p>
        </p:txBody>
      </p:sp>
      <p:sp>
        <p:nvSpPr>
          <p:cNvPr id="113" name="Google Shape;113;p16"/>
          <p:cNvSpPr txBox="1"/>
          <p:nvPr/>
        </p:nvSpPr>
        <p:spPr>
          <a:xfrm>
            <a:off x="5005000" y="5787509"/>
            <a:ext cx="2485458" cy="504594"/>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800"/>
              <a:buFont typeface="Quattrocento Sans"/>
              <a:buNone/>
            </a:pPr>
            <a:r>
              <a:rPr b="1" i="0" lang="en-AU" sz="1800" u="none" cap="none" strike="noStrike">
                <a:solidFill>
                  <a:srgbClr val="000000"/>
                </a:solidFill>
                <a:latin typeface="Quattrocento Sans"/>
                <a:ea typeface="Quattrocento Sans"/>
                <a:cs typeface="Quattrocento Sans"/>
                <a:sym typeface="Quattrocento Sans"/>
              </a:rPr>
              <a:t>In Your Workbook</a:t>
            </a:r>
            <a:endParaRPr b="1" i="0" sz="2400" u="none" cap="none" strike="noStrike">
              <a:solidFill>
                <a:srgbClr val="000000"/>
              </a:solidFill>
              <a:latin typeface="Quattrocento Sans"/>
              <a:ea typeface="Quattrocento Sans"/>
              <a:cs typeface="Quattrocento Sans"/>
              <a:sym typeface="Quattrocento Sans"/>
            </a:endParaRPr>
          </a:p>
        </p:txBody>
      </p:sp>
      <p:sp>
        <p:nvSpPr>
          <p:cNvPr id="114" name="Google Shape;114;p16"/>
          <p:cNvSpPr txBox="1"/>
          <p:nvPr/>
        </p:nvSpPr>
        <p:spPr>
          <a:xfrm>
            <a:off x="9834568" y="5527738"/>
            <a:ext cx="1807327" cy="504594"/>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1800"/>
              <a:buFont typeface="Quattrocento Sans"/>
              <a:buNone/>
            </a:pPr>
            <a:r>
              <a:rPr b="1" i="0" lang="en-AU" sz="1800" u="none" cap="none" strike="noStrike">
                <a:solidFill>
                  <a:srgbClr val="000000"/>
                </a:solidFill>
                <a:latin typeface="Quattrocento Sans"/>
                <a:ea typeface="Quattrocento Sans"/>
                <a:cs typeface="Quattrocento Sans"/>
                <a:sym typeface="Quattrocento Sans"/>
              </a:rPr>
              <a:t>Read with me</a:t>
            </a:r>
            <a:endParaRPr b="1" i="0" sz="2400" u="none" cap="none" strike="noStrike">
              <a:solidFill>
                <a:srgbClr val="000000"/>
              </a:solidFill>
              <a:latin typeface="Quattrocento Sans"/>
              <a:ea typeface="Quattrocento Sans"/>
              <a:cs typeface="Quattrocento Sans"/>
              <a:sym typeface="Quattrocento Sans"/>
            </a:endParaRPr>
          </a:p>
        </p:txBody>
      </p:sp>
      <p:pic>
        <p:nvPicPr>
          <p:cNvPr descr="Icon&#10;&#10;Description automatically generated" id="115" name="Google Shape;115;p16"/>
          <p:cNvPicPr preferRelativeResize="0"/>
          <p:nvPr/>
        </p:nvPicPr>
        <p:blipFill rotWithShape="1">
          <a:blip r:embed="rId14">
            <a:alphaModFix/>
          </a:blip>
          <a:srcRect b="0" l="0" r="0" t="0"/>
          <a:stretch/>
        </p:blipFill>
        <p:spPr>
          <a:xfrm>
            <a:off x="10391324" y="3607995"/>
            <a:ext cx="693813" cy="679158"/>
          </a:xfrm>
          <a:prstGeom prst="rect">
            <a:avLst/>
          </a:prstGeom>
          <a:noFill/>
          <a:ln>
            <a:noFill/>
          </a:ln>
        </p:spPr>
      </p:pic>
      <p:sp>
        <p:nvSpPr>
          <p:cNvPr id="116" name="Google Shape;116;p16"/>
          <p:cNvSpPr txBox="1"/>
          <p:nvPr/>
        </p:nvSpPr>
        <p:spPr>
          <a:xfrm>
            <a:off x="9866214" y="4295514"/>
            <a:ext cx="1807327" cy="504594"/>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1800"/>
              <a:buFont typeface="Quattrocento Sans"/>
              <a:buNone/>
            </a:pPr>
            <a:r>
              <a:rPr b="1" i="0" lang="en-AU" sz="1800" u="none" cap="none" strike="noStrike">
                <a:solidFill>
                  <a:srgbClr val="000000"/>
                </a:solidFill>
                <a:latin typeface="Quattrocento Sans"/>
                <a:ea typeface="Quattrocento Sans"/>
                <a:cs typeface="Quattrocento Sans"/>
                <a:sym typeface="Quattrocento Sans"/>
              </a:rPr>
              <a:t>Track with me</a:t>
            </a:r>
            <a:endParaRPr b="1" i="0" sz="2400" u="none" cap="none" strike="noStrike">
              <a:solidFill>
                <a:srgbClr val="000000"/>
              </a:solidFill>
              <a:latin typeface="Quattrocento Sans"/>
              <a:ea typeface="Quattrocento Sans"/>
              <a:cs typeface="Quattrocento Sans"/>
              <a:sym typeface="Quattrocen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7"/>
          <p:cNvSpPr txBox="1"/>
          <p:nvPr/>
        </p:nvSpPr>
        <p:spPr>
          <a:xfrm>
            <a:off x="923925" y="2190750"/>
            <a:ext cx="10553700" cy="1815882"/>
          </a:xfrm>
          <a:prstGeom prst="rect">
            <a:avLst/>
          </a:prstGeom>
          <a:solidFill>
            <a:schemeClr val="lt1"/>
          </a:solidFill>
          <a:ln cap="flat" cmpd="sng" w="19050">
            <a:solidFill>
              <a:srgbClr val="00B050"/>
            </a:solidFill>
            <a:prstDash val="solid"/>
            <a:round/>
            <a:headEnd len="sm" w="sm" type="none"/>
            <a:tailEnd len="sm" w="sm" type="none"/>
          </a:ln>
          <a:effectLst>
            <a:outerShdw blurRad="57785" algn="ctr" dir="3180000" dist="33020">
              <a:srgbClr val="000000">
                <a:alpha val="29803"/>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0" i="0" lang="en-AU" sz="2800" u="none" cap="none" strike="noStrike">
                <a:solidFill>
                  <a:schemeClr val="dk1"/>
                </a:solidFill>
                <a:latin typeface="Century Gothic"/>
                <a:ea typeface="Century Gothic"/>
                <a:cs typeface="Century Gothic"/>
                <a:sym typeface="Century Gothic"/>
              </a:rPr>
              <a:t>We are learning to finish sentences when given a sentence stem starting with before, after, if, when, even though or although.</a:t>
            </a:r>
            <a:endParaRPr/>
          </a:p>
          <a:p>
            <a:pPr indent="0" lvl="0" marL="0" marR="0" rtl="0" algn="ctr">
              <a:spcBef>
                <a:spcPts val="0"/>
              </a:spcBef>
              <a:spcAft>
                <a:spcPts val="0"/>
              </a:spcAft>
              <a:buNone/>
            </a:pPr>
            <a:r>
              <a:rPr b="0" i="0" lang="en-AU" sz="2800" u="none" cap="none" strike="noStrike">
                <a:solidFill>
                  <a:schemeClr val="dk1"/>
                </a:solidFill>
                <a:latin typeface="Century Gothic"/>
                <a:ea typeface="Century Gothic"/>
                <a:cs typeface="Century Gothic"/>
                <a:sym typeface="Century Gothic"/>
              </a:rPr>
              <a:t>(Starting with a subordinating conjunction). </a:t>
            </a:r>
            <a:endParaRPr/>
          </a:p>
        </p:txBody>
      </p:sp>
      <p:sp>
        <p:nvSpPr>
          <p:cNvPr id="122" name="Google Shape;122;p17"/>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AU" sz="1800" u="none" cap="none" strike="noStrike">
                <a:solidFill>
                  <a:schemeClr val="lt1"/>
                </a:solidFill>
                <a:latin typeface="Century Gothic"/>
                <a:ea typeface="Century Gothic"/>
                <a:cs typeface="Century Gothic"/>
                <a:sym typeface="Century Gothic"/>
              </a:rPr>
              <a:t>Learning Objective</a:t>
            </a:r>
            <a:endParaRPr/>
          </a:p>
        </p:txBody>
      </p:sp>
      <p:pic>
        <p:nvPicPr>
          <p:cNvPr descr="Icon&#10;&#10;Description automatically generated" id="123" name="Google Shape;123;p17"/>
          <p:cNvPicPr preferRelativeResize="0"/>
          <p:nvPr>
            <p:ph idx="1" type="body"/>
          </p:nvPr>
        </p:nvPicPr>
        <p:blipFill rotWithShape="1">
          <a:blip r:embed="rId3">
            <a:alphaModFix/>
          </a:blip>
          <a:srcRect b="0" l="0" r="0" t="0"/>
          <a:stretch/>
        </p:blipFill>
        <p:spPr>
          <a:xfrm>
            <a:off x="10061364" y="184665"/>
            <a:ext cx="674079" cy="67407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8"/>
          <p:cNvSpPr txBox="1"/>
          <p:nvPr>
            <p:ph idx="1" type="body"/>
          </p:nvPr>
        </p:nvSpPr>
        <p:spPr>
          <a:xfrm>
            <a:off x="154907" y="766354"/>
            <a:ext cx="11845504" cy="67407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t/>
            </a:r>
            <a:endParaRPr/>
          </a:p>
          <a:p>
            <a:pPr indent="-101600" lvl="0" marL="228600" rtl="0" algn="l">
              <a:lnSpc>
                <a:spcPct val="90000"/>
              </a:lnSpc>
              <a:spcBef>
                <a:spcPts val="1000"/>
              </a:spcBef>
              <a:spcAft>
                <a:spcPts val="0"/>
              </a:spcAft>
              <a:buClr>
                <a:schemeClr val="dk1"/>
              </a:buClr>
              <a:buSzPts val="2000"/>
              <a:buFont typeface="Noto Sans Symbols"/>
              <a:buNone/>
            </a:pPr>
            <a:r>
              <a:t/>
            </a:r>
            <a:endParaRPr/>
          </a:p>
          <a:p>
            <a:pPr indent="0" lvl="0" marL="0" rtl="0" algn="l">
              <a:lnSpc>
                <a:spcPct val="90000"/>
              </a:lnSpc>
              <a:spcBef>
                <a:spcPts val="1000"/>
              </a:spcBef>
              <a:spcAft>
                <a:spcPts val="0"/>
              </a:spcAft>
              <a:buClr>
                <a:schemeClr val="dk1"/>
              </a:buClr>
              <a:buSzPts val="2000"/>
              <a:buNone/>
            </a:pPr>
            <a:r>
              <a:t/>
            </a:r>
            <a:endParaRPr sz="2000"/>
          </a:p>
        </p:txBody>
      </p:sp>
      <p:pic>
        <p:nvPicPr>
          <p:cNvPr descr="https://cdn3.vectorstock.com/i/1000x1000/77/52/yes-tick-icon-vector-22957752.jpg" id="130" name="Google Shape;130;p18"/>
          <p:cNvPicPr preferRelativeResize="0"/>
          <p:nvPr/>
        </p:nvPicPr>
        <p:blipFill rotWithShape="1">
          <a:blip r:embed="rId3">
            <a:alphaModFix/>
          </a:blip>
          <a:srcRect b="10582" l="0" r="0" t="0"/>
          <a:stretch/>
        </p:blipFill>
        <p:spPr>
          <a:xfrm>
            <a:off x="5677065" y="7421449"/>
            <a:ext cx="837870" cy="621089"/>
          </a:xfrm>
          <a:prstGeom prst="rect">
            <a:avLst/>
          </a:prstGeom>
          <a:noFill/>
          <a:ln>
            <a:noFill/>
          </a:ln>
        </p:spPr>
      </p:pic>
      <p:sp>
        <p:nvSpPr>
          <p:cNvPr id="131" name="Google Shape;131;p18"/>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lt1"/>
                </a:solidFill>
                <a:latin typeface="Century Gothic"/>
                <a:ea typeface="Century Gothic"/>
                <a:cs typeface="Century Gothic"/>
                <a:sym typeface="Century Gothic"/>
              </a:rPr>
              <a:t>Concept Development</a:t>
            </a:r>
            <a:endParaRPr/>
          </a:p>
        </p:txBody>
      </p:sp>
      <p:pic>
        <p:nvPicPr>
          <p:cNvPr descr="Logo, icon&#10;&#10;Description automatically generated" id="132" name="Google Shape;132;p18"/>
          <p:cNvPicPr preferRelativeResize="0"/>
          <p:nvPr/>
        </p:nvPicPr>
        <p:blipFill rotWithShape="1">
          <a:blip r:embed="rId4">
            <a:alphaModFix/>
          </a:blip>
          <a:srcRect b="0" l="0" r="0" t="0"/>
          <a:stretch/>
        </p:blipFill>
        <p:spPr>
          <a:xfrm>
            <a:off x="11411429" y="111175"/>
            <a:ext cx="674078" cy="674078"/>
          </a:xfrm>
          <a:prstGeom prst="rect">
            <a:avLst/>
          </a:prstGeom>
          <a:noFill/>
          <a:ln>
            <a:noFill/>
          </a:ln>
        </p:spPr>
      </p:pic>
      <p:pic>
        <p:nvPicPr>
          <p:cNvPr descr="Icon&#10;&#10;Description automatically generated" id="133" name="Google Shape;133;p18"/>
          <p:cNvPicPr preferRelativeResize="0"/>
          <p:nvPr/>
        </p:nvPicPr>
        <p:blipFill rotWithShape="1">
          <a:blip r:embed="rId5">
            <a:alphaModFix/>
          </a:blip>
          <a:srcRect b="0" l="0" r="0" t="0"/>
          <a:stretch/>
        </p:blipFill>
        <p:spPr>
          <a:xfrm>
            <a:off x="10604475" y="127102"/>
            <a:ext cx="674078" cy="674078"/>
          </a:xfrm>
          <a:prstGeom prst="rect">
            <a:avLst/>
          </a:prstGeom>
          <a:noFill/>
          <a:ln>
            <a:noFill/>
          </a:ln>
        </p:spPr>
      </p:pic>
      <p:pic>
        <p:nvPicPr>
          <p:cNvPr descr="Icon&#10;&#10;Description automatically generated" id="134" name="Google Shape;134;p18"/>
          <p:cNvPicPr preferRelativeResize="0"/>
          <p:nvPr/>
        </p:nvPicPr>
        <p:blipFill rotWithShape="1">
          <a:blip r:embed="rId6">
            <a:alphaModFix/>
          </a:blip>
          <a:srcRect b="0" l="0" r="0" t="0"/>
          <a:stretch/>
        </p:blipFill>
        <p:spPr>
          <a:xfrm>
            <a:off x="9771566" y="154632"/>
            <a:ext cx="693813" cy="679158"/>
          </a:xfrm>
          <a:prstGeom prst="rect">
            <a:avLst/>
          </a:prstGeom>
          <a:noFill/>
          <a:ln>
            <a:noFill/>
          </a:ln>
        </p:spPr>
      </p:pic>
      <p:sp>
        <p:nvSpPr>
          <p:cNvPr id="135" name="Google Shape;135;p18"/>
          <p:cNvSpPr txBox="1"/>
          <p:nvPr/>
        </p:nvSpPr>
        <p:spPr>
          <a:xfrm>
            <a:off x="534005" y="801179"/>
            <a:ext cx="8858464" cy="3157503"/>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2400"/>
              <a:buFont typeface="Noto Sans Symbols"/>
              <a:buChar char="▪"/>
            </a:pPr>
            <a:r>
              <a:rPr lang="en-AU" sz="2400">
                <a:solidFill>
                  <a:schemeClr val="dk1"/>
                </a:solidFill>
                <a:latin typeface="Century Gothic"/>
                <a:ea typeface="Century Gothic"/>
                <a:cs typeface="Century Gothic"/>
                <a:sym typeface="Century Gothic"/>
              </a:rPr>
              <a:t>When we are writing, we can use ‘if’, ‘when’, ‘before’ ‘after’, ‘although’ and ‘even though’ at the beginning of a sentence. </a:t>
            </a:r>
            <a:endParaRPr/>
          </a:p>
          <a:p>
            <a:pPr indent="-228600" lvl="0" marL="228600" marR="0" rtl="0" algn="l">
              <a:lnSpc>
                <a:spcPct val="90000"/>
              </a:lnSpc>
              <a:spcBef>
                <a:spcPts val="1000"/>
              </a:spcBef>
              <a:spcAft>
                <a:spcPts val="0"/>
              </a:spcAft>
              <a:buClr>
                <a:schemeClr val="dk1"/>
              </a:buClr>
              <a:buSzPts val="2400"/>
              <a:buFont typeface="Noto Sans Symbols"/>
              <a:buChar char="▪"/>
            </a:pPr>
            <a:r>
              <a:rPr lang="en-AU" sz="2400">
                <a:solidFill>
                  <a:schemeClr val="dk1"/>
                </a:solidFill>
                <a:latin typeface="Century Gothic"/>
                <a:ea typeface="Century Gothic"/>
                <a:cs typeface="Century Gothic"/>
                <a:sym typeface="Century Gothic"/>
              </a:rPr>
              <a:t>A special name for these words is ‘subordinating conjunctions’. </a:t>
            </a:r>
            <a:endParaRPr/>
          </a:p>
          <a:p>
            <a:pPr indent="-228600" lvl="0" marL="228600" marR="0" rtl="0" algn="l">
              <a:lnSpc>
                <a:spcPct val="90000"/>
              </a:lnSpc>
              <a:spcBef>
                <a:spcPts val="1000"/>
              </a:spcBef>
              <a:spcAft>
                <a:spcPts val="0"/>
              </a:spcAft>
              <a:buClr>
                <a:schemeClr val="dk1"/>
              </a:buClr>
              <a:buSzPts val="2400"/>
              <a:buFont typeface="Noto Sans Symbols"/>
              <a:buChar char="▪"/>
            </a:pPr>
            <a:r>
              <a:rPr lang="en-AU" sz="2400">
                <a:solidFill>
                  <a:schemeClr val="dk1"/>
                </a:solidFill>
                <a:latin typeface="Century Gothic"/>
                <a:ea typeface="Century Gothic"/>
                <a:cs typeface="Century Gothic"/>
                <a:sym typeface="Century Gothic"/>
              </a:rPr>
              <a:t>Subordinating conjunctions show the relationship between two actions.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19"/>
          <p:cNvSpPr txBox="1"/>
          <p:nvPr>
            <p:ph idx="1" type="body"/>
          </p:nvPr>
        </p:nvSpPr>
        <p:spPr>
          <a:xfrm>
            <a:off x="154907" y="766354"/>
            <a:ext cx="11845504" cy="164660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t/>
            </a:r>
            <a:endParaRPr/>
          </a:p>
          <a:p>
            <a:pPr indent="-101600" lvl="0" marL="228600" rtl="0" algn="l">
              <a:lnSpc>
                <a:spcPct val="90000"/>
              </a:lnSpc>
              <a:spcBef>
                <a:spcPts val="1000"/>
              </a:spcBef>
              <a:spcAft>
                <a:spcPts val="0"/>
              </a:spcAft>
              <a:buClr>
                <a:schemeClr val="dk1"/>
              </a:buClr>
              <a:buSzPts val="2000"/>
              <a:buFont typeface="Noto Sans Symbols"/>
              <a:buNone/>
            </a:pPr>
            <a:r>
              <a:t/>
            </a:r>
            <a:endParaRPr/>
          </a:p>
          <a:p>
            <a:pPr indent="0" lvl="0" marL="0" rtl="0" algn="l">
              <a:lnSpc>
                <a:spcPct val="90000"/>
              </a:lnSpc>
              <a:spcBef>
                <a:spcPts val="1000"/>
              </a:spcBef>
              <a:spcAft>
                <a:spcPts val="0"/>
              </a:spcAft>
              <a:buClr>
                <a:schemeClr val="dk1"/>
              </a:buClr>
              <a:buSzPts val="2000"/>
              <a:buNone/>
            </a:pPr>
            <a:r>
              <a:t/>
            </a:r>
            <a:endParaRPr sz="2000"/>
          </a:p>
        </p:txBody>
      </p:sp>
      <p:sp>
        <p:nvSpPr>
          <p:cNvPr id="141" name="Google Shape;141;p19"/>
          <p:cNvSpPr/>
          <p:nvPr/>
        </p:nvSpPr>
        <p:spPr>
          <a:xfrm>
            <a:off x="325098" y="2412958"/>
            <a:ext cx="3275351" cy="4616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AU" sz="2400">
                <a:solidFill>
                  <a:srgbClr val="00B050"/>
                </a:solidFill>
                <a:latin typeface="Century Gothic"/>
                <a:ea typeface="Century Gothic"/>
                <a:cs typeface="Century Gothic"/>
                <a:sym typeface="Century Gothic"/>
              </a:rPr>
              <a:t>Sentence stems:</a:t>
            </a:r>
            <a:endParaRPr/>
          </a:p>
        </p:txBody>
      </p:sp>
      <p:sp>
        <p:nvSpPr>
          <p:cNvPr id="142" name="Google Shape;142;p19"/>
          <p:cNvSpPr txBox="1"/>
          <p:nvPr/>
        </p:nvSpPr>
        <p:spPr>
          <a:xfrm>
            <a:off x="301225" y="2862409"/>
            <a:ext cx="4057331" cy="34113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800"/>
              <a:buFont typeface="Calibri"/>
              <a:buNone/>
            </a:pPr>
            <a:r>
              <a:rPr b="1" lang="en-AU" sz="1800" u="sng">
                <a:solidFill>
                  <a:schemeClr val="dk1"/>
                </a:solidFill>
                <a:latin typeface="Century Gothic"/>
                <a:ea typeface="Century Gothic"/>
                <a:cs typeface="Century Gothic"/>
                <a:sym typeface="Century Gothic"/>
              </a:rPr>
              <a:t>When</a:t>
            </a:r>
            <a:r>
              <a:rPr lang="en-AU" sz="1800" u="sng">
                <a:solidFill>
                  <a:schemeClr val="dk1"/>
                </a:solidFill>
                <a:latin typeface="Century Gothic"/>
                <a:ea typeface="Century Gothic"/>
                <a:cs typeface="Century Gothic"/>
                <a:sym typeface="Century Gothic"/>
              </a:rPr>
              <a:t> Brad goes to school</a:t>
            </a:r>
            <a:r>
              <a:rPr lang="en-AU" sz="1800">
                <a:solidFill>
                  <a:schemeClr val="dk1"/>
                </a:solidFill>
                <a:latin typeface="Century Gothic"/>
                <a:ea typeface="Century Gothic"/>
                <a:cs typeface="Century Gothic"/>
                <a:sym typeface="Century Gothic"/>
              </a:rPr>
              <a:t>,</a:t>
            </a:r>
            <a:r>
              <a:rPr b="1" lang="en-AU" sz="1800">
                <a:solidFill>
                  <a:srgbClr val="2F5496"/>
                </a:solidFill>
                <a:latin typeface="Century Gothic"/>
                <a:ea typeface="Century Gothic"/>
                <a:cs typeface="Century Gothic"/>
                <a:sym typeface="Century Gothic"/>
              </a:rPr>
              <a:t> </a:t>
            </a:r>
            <a:endParaRPr sz="1800">
              <a:solidFill>
                <a:schemeClr val="dk1"/>
              </a:solidFill>
              <a:latin typeface="Century Gothic"/>
              <a:ea typeface="Century Gothic"/>
              <a:cs typeface="Century Gothic"/>
              <a:sym typeface="Century Gothic"/>
            </a:endParaRPr>
          </a:p>
        </p:txBody>
      </p:sp>
      <p:sp>
        <p:nvSpPr>
          <p:cNvPr id="143" name="Google Shape;143;p19"/>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AU" sz="1800">
                <a:solidFill>
                  <a:schemeClr val="lt1"/>
                </a:solidFill>
                <a:latin typeface="Century Gothic"/>
                <a:ea typeface="Century Gothic"/>
                <a:cs typeface="Century Gothic"/>
                <a:sym typeface="Century Gothic"/>
              </a:rPr>
              <a:t>Concept Development</a:t>
            </a:r>
            <a:endParaRPr/>
          </a:p>
        </p:txBody>
      </p:sp>
      <p:sp>
        <p:nvSpPr>
          <p:cNvPr id="144" name="Google Shape;144;p19"/>
          <p:cNvSpPr txBox="1"/>
          <p:nvPr/>
        </p:nvSpPr>
        <p:spPr>
          <a:xfrm>
            <a:off x="10181939" y="1250631"/>
            <a:ext cx="1988664" cy="1384995"/>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AU" sz="1200">
                <a:solidFill>
                  <a:schemeClr val="dk1"/>
                </a:solidFill>
                <a:latin typeface="Century Gothic"/>
                <a:ea typeface="Century Gothic"/>
                <a:cs typeface="Century Gothic"/>
                <a:sym typeface="Century Gothic"/>
              </a:rPr>
              <a:t>CFU:</a:t>
            </a:r>
            <a:endParaRPr/>
          </a:p>
          <a:p>
            <a:pPr indent="-285750" lvl="0" marL="285750" marR="0" rtl="0" algn="l">
              <a:spcBef>
                <a:spcPts val="0"/>
              </a:spcBef>
              <a:spcAft>
                <a:spcPts val="0"/>
              </a:spcAft>
              <a:buClr>
                <a:schemeClr val="dk1"/>
              </a:buClr>
              <a:buSzPts val="1200"/>
              <a:buFont typeface="Arial"/>
              <a:buChar char="•"/>
            </a:pPr>
            <a:r>
              <a:rPr lang="en-AU" sz="1200">
                <a:solidFill>
                  <a:schemeClr val="dk1"/>
                </a:solidFill>
                <a:latin typeface="Century Gothic"/>
                <a:ea typeface="Century Gothic"/>
                <a:cs typeface="Century Gothic"/>
                <a:sym typeface="Century Gothic"/>
              </a:rPr>
              <a:t>Subordinating conjunctions show how actions are …</a:t>
            </a:r>
            <a:endParaRPr/>
          </a:p>
          <a:p>
            <a:pPr indent="-285750" lvl="0" marL="285750" marR="0" rtl="0" algn="l">
              <a:spcBef>
                <a:spcPts val="0"/>
              </a:spcBef>
              <a:spcAft>
                <a:spcPts val="0"/>
              </a:spcAft>
              <a:buClr>
                <a:schemeClr val="dk1"/>
              </a:buClr>
              <a:buSzPts val="1200"/>
              <a:buFont typeface="Arial"/>
              <a:buChar char="•"/>
            </a:pPr>
            <a:r>
              <a:rPr lang="en-AU" sz="1200">
                <a:solidFill>
                  <a:schemeClr val="dk1"/>
                </a:solidFill>
                <a:latin typeface="Century Gothic"/>
                <a:ea typeface="Century Gothic"/>
                <a:cs typeface="Century Gothic"/>
                <a:sym typeface="Century Gothic"/>
              </a:rPr>
              <a:t>These sentence stems are not ... (a complete thought)</a:t>
            </a:r>
            <a:endParaRPr/>
          </a:p>
        </p:txBody>
      </p:sp>
      <p:pic>
        <p:nvPicPr>
          <p:cNvPr descr="Logo, icon&#10;&#10;Description automatically generated" id="145" name="Google Shape;145;p19"/>
          <p:cNvPicPr preferRelativeResize="0"/>
          <p:nvPr/>
        </p:nvPicPr>
        <p:blipFill rotWithShape="1">
          <a:blip r:embed="rId3">
            <a:alphaModFix/>
          </a:blip>
          <a:srcRect b="0" l="0" r="0" t="0"/>
          <a:stretch/>
        </p:blipFill>
        <p:spPr>
          <a:xfrm>
            <a:off x="11411429" y="111175"/>
            <a:ext cx="674078" cy="674078"/>
          </a:xfrm>
          <a:prstGeom prst="rect">
            <a:avLst/>
          </a:prstGeom>
          <a:noFill/>
          <a:ln>
            <a:noFill/>
          </a:ln>
        </p:spPr>
      </p:pic>
      <p:pic>
        <p:nvPicPr>
          <p:cNvPr descr="Icon&#10;&#10;Description automatically generated" id="146" name="Google Shape;146;p19"/>
          <p:cNvPicPr preferRelativeResize="0"/>
          <p:nvPr/>
        </p:nvPicPr>
        <p:blipFill rotWithShape="1">
          <a:blip r:embed="rId4">
            <a:alphaModFix/>
          </a:blip>
          <a:srcRect b="0" l="0" r="0" t="0"/>
          <a:stretch/>
        </p:blipFill>
        <p:spPr>
          <a:xfrm>
            <a:off x="10604475" y="127102"/>
            <a:ext cx="674078" cy="674078"/>
          </a:xfrm>
          <a:prstGeom prst="rect">
            <a:avLst/>
          </a:prstGeom>
          <a:noFill/>
          <a:ln>
            <a:noFill/>
          </a:ln>
        </p:spPr>
      </p:pic>
      <p:pic>
        <p:nvPicPr>
          <p:cNvPr descr="Icon&#10;&#10;Description automatically generated" id="147" name="Google Shape;147;p19"/>
          <p:cNvPicPr preferRelativeResize="0"/>
          <p:nvPr/>
        </p:nvPicPr>
        <p:blipFill rotWithShape="1">
          <a:blip r:embed="rId5">
            <a:alphaModFix/>
          </a:blip>
          <a:srcRect b="0" l="0" r="0" t="0"/>
          <a:stretch/>
        </p:blipFill>
        <p:spPr>
          <a:xfrm>
            <a:off x="9771566" y="154632"/>
            <a:ext cx="693813" cy="679158"/>
          </a:xfrm>
          <a:prstGeom prst="rect">
            <a:avLst/>
          </a:prstGeom>
          <a:noFill/>
          <a:ln>
            <a:noFill/>
          </a:ln>
        </p:spPr>
      </p:pic>
      <p:sp>
        <p:nvSpPr>
          <p:cNvPr id="148" name="Google Shape;148;p19"/>
          <p:cNvSpPr txBox="1"/>
          <p:nvPr/>
        </p:nvSpPr>
        <p:spPr>
          <a:xfrm>
            <a:off x="301225" y="3291683"/>
            <a:ext cx="4057331" cy="34113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800"/>
              <a:buFont typeface="Calibri"/>
              <a:buNone/>
            </a:pPr>
            <a:r>
              <a:rPr b="1" lang="en-AU" sz="1800" u="sng">
                <a:solidFill>
                  <a:schemeClr val="dk1"/>
                </a:solidFill>
                <a:latin typeface="Century Gothic"/>
                <a:ea typeface="Century Gothic"/>
                <a:cs typeface="Century Gothic"/>
                <a:sym typeface="Century Gothic"/>
              </a:rPr>
              <a:t>If </a:t>
            </a:r>
            <a:r>
              <a:rPr lang="en-AU" sz="1800" u="sng">
                <a:solidFill>
                  <a:schemeClr val="dk1"/>
                </a:solidFill>
                <a:latin typeface="Century Gothic"/>
                <a:ea typeface="Century Gothic"/>
                <a:cs typeface="Century Gothic"/>
                <a:sym typeface="Century Gothic"/>
              </a:rPr>
              <a:t>Brad goes to school</a:t>
            </a:r>
            <a:r>
              <a:rPr lang="en-AU" sz="1800">
                <a:solidFill>
                  <a:schemeClr val="dk1"/>
                </a:solidFill>
                <a:latin typeface="Century Gothic"/>
                <a:ea typeface="Century Gothic"/>
                <a:cs typeface="Century Gothic"/>
                <a:sym typeface="Century Gothic"/>
              </a:rPr>
              <a:t>,</a:t>
            </a:r>
            <a:r>
              <a:rPr b="1" lang="en-AU" sz="1800">
                <a:solidFill>
                  <a:srgbClr val="2F5496"/>
                </a:solidFill>
                <a:latin typeface="Century Gothic"/>
                <a:ea typeface="Century Gothic"/>
                <a:cs typeface="Century Gothic"/>
                <a:sym typeface="Century Gothic"/>
              </a:rPr>
              <a:t> </a:t>
            </a:r>
            <a:endParaRPr sz="1800">
              <a:solidFill>
                <a:schemeClr val="dk1"/>
              </a:solidFill>
              <a:latin typeface="Century Gothic"/>
              <a:ea typeface="Century Gothic"/>
              <a:cs typeface="Century Gothic"/>
              <a:sym typeface="Century Gothic"/>
            </a:endParaRPr>
          </a:p>
        </p:txBody>
      </p:sp>
      <p:sp>
        <p:nvSpPr>
          <p:cNvPr id="149" name="Google Shape;149;p19"/>
          <p:cNvSpPr txBox="1"/>
          <p:nvPr/>
        </p:nvSpPr>
        <p:spPr>
          <a:xfrm>
            <a:off x="301225" y="3735613"/>
            <a:ext cx="4057331" cy="34113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800"/>
              <a:buFont typeface="Calibri"/>
              <a:buNone/>
            </a:pPr>
            <a:r>
              <a:rPr b="1" lang="en-AU" sz="1800" u="sng">
                <a:solidFill>
                  <a:schemeClr val="dk1"/>
                </a:solidFill>
                <a:latin typeface="Century Gothic"/>
                <a:ea typeface="Century Gothic"/>
                <a:cs typeface="Century Gothic"/>
                <a:sym typeface="Century Gothic"/>
              </a:rPr>
              <a:t>After </a:t>
            </a:r>
            <a:r>
              <a:rPr lang="en-AU" sz="1800" u="sng">
                <a:solidFill>
                  <a:schemeClr val="dk1"/>
                </a:solidFill>
                <a:latin typeface="Century Gothic"/>
                <a:ea typeface="Century Gothic"/>
                <a:cs typeface="Century Gothic"/>
                <a:sym typeface="Century Gothic"/>
              </a:rPr>
              <a:t>Brad goes to school</a:t>
            </a:r>
            <a:r>
              <a:rPr lang="en-AU" sz="1800">
                <a:solidFill>
                  <a:schemeClr val="dk1"/>
                </a:solidFill>
                <a:latin typeface="Century Gothic"/>
                <a:ea typeface="Century Gothic"/>
                <a:cs typeface="Century Gothic"/>
                <a:sym typeface="Century Gothic"/>
              </a:rPr>
              <a:t>,</a:t>
            </a:r>
            <a:r>
              <a:rPr b="1" lang="en-AU" sz="1800">
                <a:solidFill>
                  <a:srgbClr val="2F5496"/>
                </a:solidFill>
                <a:latin typeface="Century Gothic"/>
                <a:ea typeface="Century Gothic"/>
                <a:cs typeface="Century Gothic"/>
                <a:sym typeface="Century Gothic"/>
              </a:rPr>
              <a:t> </a:t>
            </a:r>
            <a:endParaRPr sz="1800">
              <a:solidFill>
                <a:schemeClr val="dk1"/>
              </a:solidFill>
              <a:latin typeface="Century Gothic"/>
              <a:ea typeface="Century Gothic"/>
              <a:cs typeface="Century Gothic"/>
              <a:sym typeface="Century Gothic"/>
            </a:endParaRPr>
          </a:p>
        </p:txBody>
      </p:sp>
      <p:sp>
        <p:nvSpPr>
          <p:cNvPr id="150" name="Google Shape;150;p19"/>
          <p:cNvSpPr txBox="1"/>
          <p:nvPr/>
        </p:nvSpPr>
        <p:spPr>
          <a:xfrm>
            <a:off x="301225" y="4169301"/>
            <a:ext cx="4057331" cy="34113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800"/>
              <a:buFont typeface="Calibri"/>
              <a:buNone/>
            </a:pPr>
            <a:r>
              <a:rPr b="1" lang="en-AU" sz="1800" u="sng">
                <a:solidFill>
                  <a:schemeClr val="dk1"/>
                </a:solidFill>
                <a:latin typeface="Century Gothic"/>
                <a:ea typeface="Century Gothic"/>
                <a:cs typeface="Century Gothic"/>
                <a:sym typeface="Century Gothic"/>
              </a:rPr>
              <a:t>Before </a:t>
            </a:r>
            <a:r>
              <a:rPr lang="en-AU" sz="1800" u="sng">
                <a:solidFill>
                  <a:schemeClr val="dk1"/>
                </a:solidFill>
                <a:latin typeface="Century Gothic"/>
                <a:ea typeface="Century Gothic"/>
                <a:cs typeface="Century Gothic"/>
                <a:sym typeface="Century Gothic"/>
              </a:rPr>
              <a:t>Brad goes to school</a:t>
            </a:r>
            <a:r>
              <a:rPr lang="en-AU" sz="1800">
                <a:solidFill>
                  <a:schemeClr val="dk1"/>
                </a:solidFill>
                <a:latin typeface="Century Gothic"/>
                <a:ea typeface="Century Gothic"/>
                <a:cs typeface="Century Gothic"/>
                <a:sym typeface="Century Gothic"/>
              </a:rPr>
              <a:t>,</a:t>
            </a:r>
            <a:r>
              <a:rPr b="1" lang="en-AU" sz="1800">
                <a:solidFill>
                  <a:srgbClr val="2F5496"/>
                </a:solidFill>
                <a:latin typeface="Century Gothic"/>
                <a:ea typeface="Century Gothic"/>
                <a:cs typeface="Century Gothic"/>
                <a:sym typeface="Century Gothic"/>
              </a:rPr>
              <a:t> </a:t>
            </a:r>
            <a:endParaRPr sz="1800">
              <a:solidFill>
                <a:schemeClr val="dk1"/>
              </a:solidFill>
              <a:latin typeface="Century Gothic"/>
              <a:ea typeface="Century Gothic"/>
              <a:cs typeface="Century Gothic"/>
              <a:sym typeface="Century Gothic"/>
            </a:endParaRPr>
          </a:p>
        </p:txBody>
      </p:sp>
      <p:sp>
        <p:nvSpPr>
          <p:cNvPr id="151" name="Google Shape;151;p19"/>
          <p:cNvSpPr txBox="1"/>
          <p:nvPr/>
        </p:nvSpPr>
        <p:spPr>
          <a:xfrm>
            <a:off x="1001301" y="5842507"/>
            <a:ext cx="9940213" cy="646331"/>
          </a:xfrm>
          <a:prstGeom prst="rect">
            <a:avLst/>
          </a:prstGeom>
          <a:solidFill>
            <a:schemeClr val="lt1"/>
          </a:solidFill>
          <a:ln cap="flat" cmpd="sng" w="9525">
            <a:solidFill>
              <a:srgbClr val="00B05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lang="en-AU" sz="1800">
                <a:solidFill>
                  <a:srgbClr val="FF0000"/>
                </a:solidFill>
                <a:latin typeface="Century Gothic"/>
                <a:ea typeface="Century Gothic"/>
                <a:cs typeface="Century Gothic"/>
                <a:sym typeface="Century Gothic"/>
              </a:rPr>
              <a:t>These sentence stems are not complete thoughts. They tell us when something has happened or will happen but they are not a complete thought.</a:t>
            </a:r>
            <a:endParaRPr/>
          </a:p>
        </p:txBody>
      </p:sp>
      <p:sp>
        <p:nvSpPr>
          <p:cNvPr id="152" name="Google Shape;152;p19"/>
          <p:cNvSpPr txBox="1"/>
          <p:nvPr/>
        </p:nvSpPr>
        <p:spPr>
          <a:xfrm>
            <a:off x="325098" y="4608817"/>
            <a:ext cx="4057331" cy="34113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800"/>
              <a:buFont typeface="Calibri"/>
              <a:buNone/>
            </a:pPr>
            <a:r>
              <a:rPr b="1" lang="en-AU" sz="1800" u="sng">
                <a:solidFill>
                  <a:schemeClr val="dk1"/>
                </a:solidFill>
                <a:latin typeface="Century Gothic"/>
                <a:ea typeface="Century Gothic"/>
                <a:cs typeface="Century Gothic"/>
                <a:sym typeface="Century Gothic"/>
              </a:rPr>
              <a:t>Although </a:t>
            </a:r>
            <a:r>
              <a:rPr lang="en-AU" sz="1800" u="sng">
                <a:solidFill>
                  <a:schemeClr val="dk1"/>
                </a:solidFill>
                <a:latin typeface="Century Gothic"/>
                <a:ea typeface="Century Gothic"/>
                <a:cs typeface="Century Gothic"/>
                <a:sym typeface="Century Gothic"/>
              </a:rPr>
              <a:t>Brad goes to school</a:t>
            </a:r>
            <a:r>
              <a:rPr lang="en-AU" sz="1800">
                <a:solidFill>
                  <a:schemeClr val="dk1"/>
                </a:solidFill>
                <a:latin typeface="Century Gothic"/>
                <a:ea typeface="Century Gothic"/>
                <a:cs typeface="Century Gothic"/>
                <a:sym typeface="Century Gothic"/>
              </a:rPr>
              <a:t>,</a:t>
            </a:r>
            <a:r>
              <a:rPr b="1" lang="en-AU" sz="1800">
                <a:solidFill>
                  <a:srgbClr val="2F5496"/>
                </a:solidFill>
                <a:latin typeface="Century Gothic"/>
                <a:ea typeface="Century Gothic"/>
                <a:cs typeface="Century Gothic"/>
                <a:sym typeface="Century Gothic"/>
              </a:rPr>
              <a:t> </a:t>
            </a:r>
            <a:endParaRPr sz="1800">
              <a:solidFill>
                <a:schemeClr val="dk1"/>
              </a:solidFill>
              <a:latin typeface="Century Gothic"/>
              <a:ea typeface="Century Gothic"/>
              <a:cs typeface="Century Gothic"/>
              <a:sym typeface="Century Gothic"/>
            </a:endParaRPr>
          </a:p>
        </p:txBody>
      </p:sp>
      <p:sp>
        <p:nvSpPr>
          <p:cNvPr id="153" name="Google Shape;153;p19"/>
          <p:cNvSpPr txBox="1"/>
          <p:nvPr/>
        </p:nvSpPr>
        <p:spPr>
          <a:xfrm>
            <a:off x="325098" y="5042505"/>
            <a:ext cx="4057331" cy="34113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800"/>
              <a:buFont typeface="Calibri"/>
              <a:buNone/>
            </a:pPr>
            <a:r>
              <a:rPr b="1" lang="en-AU" sz="1800" u="sng">
                <a:solidFill>
                  <a:schemeClr val="dk1"/>
                </a:solidFill>
                <a:latin typeface="Century Gothic"/>
                <a:ea typeface="Century Gothic"/>
                <a:cs typeface="Century Gothic"/>
                <a:sym typeface="Century Gothic"/>
              </a:rPr>
              <a:t>Even though </a:t>
            </a:r>
            <a:r>
              <a:rPr lang="en-AU" sz="1800" u="sng">
                <a:solidFill>
                  <a:schemeClr val="dk1"/>
                </a:solidFill>
                <a:latin typeface="Century Gothic"/>
                <a:ea typeface="Century Gothic"/>
                <a:cs typeface="Century Gothic"/>
                <a:sym typeface="Century Gothic"/>
              </a:rPr>
              <a:t>Brad goes to school</a:t>
            </a:r>
            <a:r>
              <a:rPr lang="en-AU" sz="1800">
                <a:solidFill>
                  <a:schemeClr val="dk1"/>
                </a:solidFill>
                <a:latin typeface="Century Gothic"/>
                <a:ea typeface="Century Gothic"/>
                <a:cs typeface="Century Gothic"/>
                <a:sym typeface="Century Gothic"/>
              </a:rPr>
              <a:t>,</a:t>
            </a:r>
            <a:r>
              <a:rPr b="1" lang="en-AU" sz="1800">
                <a:solidFill>
                  <a:srgbClr val="2F5496"/>
                </a:solidFill>
                <a:latin typeface="Century Gothic"/>
                <a:ea typeface="Century Gothic"/>
                <a:cs typeface="Century Gothic"/>
                <a:sym typeface="Century Gothic"/>
              </a:rPr>
              <a:t> </a:t>
            </a:r>
            <a:endParaRPr sz="1800">
              <a:solidFill>
                <a:schemeClr val="dk1"/>
              </a:solidFill>
              <a:latin typeface="Century Gothic"/>
              <a:ea typeface="Century Gothic"/>
              <a:cs typeface="Century Gothic"/>
              <a:sym typeface="Century Gothic"/>
            </a:endParaRPr>
          </a:p>
        </p:txBody>
      </p:sp>
      <p:sp>
        <p:nvSpPr>
          <p:cNvPr id="154" name="Google Shape;154;p19"/>
          <p:cNvSpPr txBox="1"/>
          <p:nvPr/>
        </p:nvSpPr>
        <p:spPr>
          <a:xfrm>
            <a:off x="154907" y="402386"/>
            <a:ext cx="8858464" cy="1809111"/>
          </a:xfrm>
          <a:prstGeom prst="rect">
            <a:avLst/>
          </a:prstGeom>
          <a:solidFill>
            <a:srgbClr val="F5D327"/>
          </a:solid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2000"/>
              <a:buFont typeface="Noto Sans Symbols"/>
              <a:buChar char="▪"/>
            </a:pPr>
            <a:r>
              <a:rPr lang="en-AU" sz="2000">
                <a:solidFill>
                  <a:schemeClr val="dk1"/>
                </a:solidFill>
                <a:latin typeface="Century Gothic"/>
                <a:ea typeface="Century Gothic"/>
                <a:cs typeface="Century Gothic"/>
                <a:sym typeface="Century Gothic"/>
              </a:rPr>
              <a:t>‘If’, “when’, ‘before’, ‘after’, ‘although’ and ‘even though’ are subordinating conjunctions that show the relationship between two actions. </a:t>
            </a:r>
            <a:endParaRPr/>
          </a:p>
          <a:p>
            <a:pPr indent="-228600" lvl="0" marL="228600" marR="0" rtl="0" algn="l">
              <a:lnSpc>
                <a:spcPct val="90000"/>
              </a:lnSpc>
              <a:spcBef>
                <a:spcPts val="1000"/>
              </a:spcBef>
              <a:spcAft>
                <a:spcPts val="0"/>
              </a:spcAft>
              <a:buClr>
                <a:schemeClr val="dk1"/>
              </a:buClr>
              <a:buSzPts val="2000"/>
              <a:buFont typeface="Noto Sans Symbols"/>
              <a:buChar char="▪"/>
            </a:pPr>
            <a:r>
              <a:rPr lang="en-AU" sz="2000">
                <a:solidFill>
                  <a:schemeClr val="dk1"/>
                </a:solidFill>
                <a:latin typeface="Century Gothic"/>
                <a:ea typeface="Century Gothic"/>
                <a:cs typeface="Century Gothic"/>
                <a:sym typeface="Century Gothic"/>
              </a:rPr>
              <a:t>When a sentence begins with a subordinating conjunction and one action (what happens), we need to complete the sentence by adding a subject and </a:t>
            </a:r>
            <a:r>
              <a:rPr b="1" lang="en-AU" sz="2000">
                <a:solidFill>
                  <a:schemeClr val="dk1"/>
                </a:solidFill>
                <a:latin typeface="Century Gothic"/>
                <a:ea typeface="Century Gothic"/>
                <a:cs typeface="Century Gothic"/>
                <a:sym typeface="Century Gothic"/>
              </a:rPr>
              <a:t>related</a:t>
            </a:r>
            <a:r>
              <a:rPr lang="en-AU" sz="2000">
                <a:solidFill>
                  <a:schemeClr val="dk1"/>
                </a:solidFill>
                <a:latin typeface="Century Gothic"/>
                <a:ea typeface="Century Gothic"/>
                <a:cs typeface="Century Gothic"/>
                <a:sym typeface="Century Gothic"/>
              </a:rPr>
              <a:t> action after the comma.                                                                                                                                                                                                                                                                                                                                                                                                                                                                                                                                                                                                                                                                                                                                                                                                                                                                                                                                                                                                                                                                                                                                                                                                                                                                                                                                                                                                                                                                                                                                                                                                                                                                                               </a:t>
            </a:r>
            <a:endParaRPr/>
          </a:p>
          <a:p>
            <a:pPr indent="0" lvl="0" marL="0" marR="0" rtl="0" algn="l">
              <a:lnSpc>
                <a:spcPct val="90000"/>
              </a:lnSpc>
              <a:spcBef>
                <a:spcPts val="1000"/>
              </a:spcBef>
              <a:spcAft>
                <a:spcPts val="0"/>
              </a:spcAft>
              <a:buClr>
                <a:schemeClr val="dk1"/>
              </a:buClr>
              <a:buSzPts val="2000"/>
              <a:buFont typeface="Calibri"/>
              <a:buNone/>
            </a:pPr>
            <a:r>
              <a:t/>
            </a:r>
            <a:endParaRPr sz="2000">
              <a:solidFill>
                <a:schemeClr val="dk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0"/>
          <p:cNvSpPr txBox="1"/>
          <p:nvPr>
            <p:ph idx="1" type="body"/>
          </p:nvPr>
        </p:nvSpPr>
        <p:spPr>
          <a:xfrm>
            <a:off x="154907" y="766354"/>
            <a:ext cx="11845504" cy="164660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t/>
            </a:r>
            <a:endParaRPr/>
          </a:p>
          <a:p>
            <a:pPr indent="-101600" lvl="0" marL="228600" rtl="0" algn="l">
              <a:lnSpc>
                <a:spcPct val="90000"/>
              </a:lnSpc>
              <a:spcBef>
                <a:spcPts val="1000"/>
              </a:spcBef>
              <a:spcAft>
                <a:spcPts val="0"/>
              </a:spcAft>
              <a:buClr>
                <a:schemeClr val="dk1"/>
              </a:buClr>
              <a:buSzPts val="2000"/>
              <a:buFont typeface="Noto Sans Symbols"/>
              <a:buNone/>
            </a:pPr>
            <a:r>
              <a:t/>
            </a:r>
            <a:endParaRPr/>
          </a:p>
          <a:p>
            <a:pPr indent="0" lvl="0" marL="0" rtl="0" algn="l">
              <a:lnSpc>
                <a:spcPct val="90000"/>
              </a:lnSpc>
              <a:spcBef>
                <a:spcPts val="1000"/>
              </a:spcBef>
              <a:spcAft>
                <a:spcPts val="0"/>
              </a:spcAft>
              <a:buClr>
                <a:schemeClr val="dk1"/>
              </a:buClr>
              <a:buSzPts val="2000"/>
              <a:buNone/>
            </a:pPr>
            <a:r>
              <a:t/>
            </a:r>
            <a:endParaRPr sz="2000"/>
          </a:p>
        </p:txBody>
      </p:sp>
      <p:sp>
        <p:nvSpPr>
          <p:cNvPr id="160" name="Google Shape;160;p20"/>
          <p:cNvSpPr/>
          <p:nvPr/>
        </p:nvSpPr>
        <p:spPr>
          <a:xfrm>
            <a:off x="325099" y="2450602"/>
            <a:ext cx="1858264" cy="4616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AU" sz="2400">
                <a:solidFill>
                  <a:srgbClr val="00B050"/>
                </a:solidFill>
                <a:latin typeface="Century Gothic"/>
                <a:ea typeface="Century Gothic"/>
                <a:cs typeface="Century Gothic"/>
                <a:sym typeface="Century Gothic"/>
              </a:rPr>
              <a:t>Examples:</a:t>
            </a:r>
            <a:endParaRPr/>
          </a:p>
        </p:txBody>
      </p:sp>
      <p:pic>
        <p:nvPicPr>
          <p:cNvPr descr="https://cdn3.vectorstock.com/i/1000x1000/77/52/yes-tick-icon-vector-22957752.jpg" id="161" name="Google Shape;161;p20"/>
          <p:cNvPicPr preferRelativeResize="0"/>
          <p:nvPr/>
        </p:nvPicPr>
        <p:blipFill rotWithShape="1">
          <a:blip r:embed="rId3">
            <a:alphaModFix/>
          </a:blip>
          <a:srcRect b="10582" l="0" r="0" t="0"/>
          <a:stretch/>
        </p:blipFill>
        <p:spPr>
          <a:xfrm>
            <a:off x="7514638" y="2404583"/>
            <a:ext cx="837870" cy="621089"/>
          </a:xfrm>
          <a:prstGeom prst="rect">
            <a:avLst/>
          </a:prstGeom>
          <a:noFill/>
          <a:ln>
            <a:noFill/>
          </a:ln>
        </p:spPr>
      </p:pic>
      <p:sp>
        <p:nvSpPr>
          <p:cNvPr id="162" name="Google Shape;162;p20"/>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AU" sz="1800">
                <a:solidFill>
                  <a:schemeClr val="lt1"/>
                </a:solidFill>
                <a:latin typeface="Century Gothic"/>
                <a:ea typeface="Century Gothic"/>
                <a:cs typeface="Century Gothic"/>
                <a:sym typeface="Century Gothic"/>
              </a:rPr>
              <a:t>Concept Development</a:t>
            </a:r>
            <a:endParaRPr/>
          </a:p>
        </p:txBody>
      </p:sp>
      <p:sp>
        <p:nvSpPr>
          <p:cNvPr id="163" name="Google Shape;163;p20"/>
          <p:cNvSpPr txBox="1"/>
          <p:nvPr/>
        </p:nvSpPr>
        <p:spPr>
          <a:xfrm>
            <a:off x="10181939" y="1250631"/>
            <a:ext cx="1988664" cy="1569660"/>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AU" sz="1200">
                <a:solidFill>
                  <a:schemeClr val="dk1"/>
                </a:solidFill>
                <a:latin typeface="Century Gothic"/>
                <a:ea typeface="Century Gothic"/>
                <a:cs typeface="Century Gothic"/>
                <a:sym typeface="Century Gothic"/>
              </a:rPr>
              <a:t>CFU:</a:t>
            </a:r>
            <a:endParaRPr/>
          </a:p>
          <a:p>
            <a:pPr indent="-285750" lvl="0" marL="285750" marR="0" rtl="0" algn="l">
              <a:spcBef>
                <a:spcPts val="0"/>
              </a:spcBef>
              <a:spcAft>
                <a:spcPts val="0"/>
              </a:spcAft>
              <a:buClr>
                <a:schemeClr val="dk1"/>
              </a:buClr>
              <a:buSzPts val="1200"/>
              <a:buFont typeface="Arial"/>
              <a:buChar char="•"/>
            </a:pPr>
            <a:r>
              <a:rPr lang="en-AU" sz="1200">
                <a:solidFill>
                  <a:schemeClr val="dk1"/>
                </a:solidFill>
                <a:latin typeface="Century Gothic"/>
                <a:ea typeface="Century Gothic"/>
                <a:cs typeface="Century Gothic"/>
                <a:sym typeface="Century Gothic"/>
              </a:rPr>
              <a:t>Subordinating conjunctions show how actions are …</a:t>
            </a:r>
            <a:endParaRPr/>
          </a:p>
          <a:p>
            <a:pPr indent="-285750" lvl="0" marL="285750" marR="0" rtl="0" algn="l">
              <a:spcBef>
                <a:spcPts val="0"/>
              </a:spcBef>
              <a:spcAft>
                <a:spcPts val="0"/>
              </a:spcAft>
              <a:buClr>
                <a:schemeClr val="dk1"/>
              </a:buClr>
              <a:buSzPts val="1200"/>
              <a:buFont typeface="Arial"/>
              <a:buChar char="•"/>
            </a:pPr>
            <a:r>
              <a:rPr lang="en-AU" sz="1200">
                <a:solidFill>
                  <a:schemeClr val="dk1"/>
                </a:solidFill>
                <a:latin typeface="Century Gothic"/>
                <a:ea typeface="Century Gothic"/>
                <a:cs typeface="Century Gothic"/>
                <a:sym typeface="Century Gothic"/>
              </a:rPr>
              <a:t>How does starting with before and after change the sentence?</a:t>
            </a:r>
            <a:endParaRPr/>
          </a:p>
        </p:txBody>
      </p:sp>
      <p:pic>
        <p:nvPicPr>
          <p:cNvPr descr="Logo, icon&#10;&#10;Description automatically generated" id="164" name="Google Shape;164;p20"/>
          <p:cNvPicPr preferRelativeResize="0"/>
          <p:nvPr/>
        </p:nvPicPr>
        <p:blipFill rotWithShape="1">
          <a:blip r:embed="rId4">
            <a:alphaModFix/>
          </a:blip>
          <a:srcRect b="0" l="0" r="0" t="0"/>
          <a:stretch/>
        </p:blipFill>
        <p:spPr>
          <a:xfrm>
            <a:off x="11411429" y="111175"/>
            <a:ext cx="674078" cy="674078"/>
          </a:xfrm>
          <a:prstGeom prst="rect">
            <a:avLst/>
          </a:prstGeom>
          <a:noFill/>
          <a:ln>
            <a:noFill/>
          </a:ln>
        </p:spPr>
      </p:pic>
      <p:pic>
        <p:nvPicPr>
          <p:cNvPr descr="Icon&#10;&#10;Description automatically generated" id="165" name="Google Shape;165;p20"/>
          <p:cNvPicPr preferRelativeResize="0"/>
          <p:nvPr/>
        </p:nvPicPr>
        <p:blipFill rotWithShape="1">
          <a:blip r:embed="rId5">
            <a:alphaModFix/>
          </a:blip>
          <a:srcRect b="0" l="0" r="0" t="0"/>
          <a:stretch/>
        </p:blipFill>
        <p:spPr>
          <a:xfrm>
            <a:off x="10604475" y="127102"/>
            <a:ext cx="674078" cy="674078"/>
          </a:xfrm>
          <a:prstGeom prst="rect">
            <a:avLst/>
          </a:prstGeom>
          <a:noFill/>
          <a:ln>
            <a:noFill/>
          </a:ln>
        </p:spPr>
      </p:pic>
      <p:pic>
        <p:nvPicPr>
          <p:cNvPr descr="Icon&#10;&#10;Description automatically generated" id="166" name="Google Shape;166;p20"/>
          <p:cNvPicPr preferRelativeResize="0"/>
          <p:nvPr/>
        </p:nvPicPr>
        <p:blipFill rotWithShape="1">
          <a:blip r:embed="rId6">
            <a:alphaModFix/>
          </a:blip>
          <a:srcRect b="0" l="0" r="0" t="0"/>
          <a:stretch/>
        </p:blipFill>
        <p:spPr>
          <a:xfrm>
            <a:off x="9771566" y="154632"/>
            <a:ext cx="693813" cy="679158"/>
          </a:xfrm>
          <a:prstGeom prst="rect">
            <a:avLst/>
          </a:prstGeom>
          <a:noFill/>
          <a:ln>
            <a:noFill/>
          </a:ln>
        </p:spPr>
      </p:pic>
      <p:sp>
        <p:nvSpPr>
          <p:cNvPr id="167" name="Google Shape;167;p20"/>
          <p:cNvSpPr txBox="1"/>
          <p:nvPr/>
        </p:nvSpPr>
        <p:spPr>
          <a:xfrm>
            <a:off x="301225" y="3074280"/>
            <a:ext cx="7683048" cy="34113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800"/>
              <a:buFont typeface="Calibri"/>
              <a:buNone/>
            </a:pPr>
            <a:r>
              <a:rPr b="1" lang="en-AU" sz="1800" u="sng">
                <a:solidFill>
                  <a:schemeClr val="dk1"/>
                </a:solidFill>
                <a:latin typeface="Century Gothic"/>
                <a:ea typeface="Century Gothic"/>
                <a:cs typeface="Century Gothic"/>
                <a:sym typeface="Century Gothic"/>
              </a:rPr>
              <a:t>When</a:t>
            </a:r>
            <a:r>
              <a:rPr lang="en-AU" sz="1800" u="sng">
                <a:solidFill>
                  <a:schemeClr val="dk1"/>
                </a:solidFill>
                <a:latin typeface="Century Gothic"/>
                <a:ea typeface="Century Gothic"/>
                <a:cs typeface="Century Gothic"/>
                <a:sym typeface="Century Gothic"/>
              </a:rPr>
              <a:t> Peter eats ice cream</a:t>
            </a:r>
            <a:r>
              <a:rPr lang="en-AU" sz="1800">
                <a:solidFill>
                  <a:schemeClr val="dk1"/>
                </a:solidFill>
                <a:latin typeface="Century Gothic"/>
                <a:ea typeface="Century Gothic"/>
                <a:cs typeface="Century Gothic"/>
                <a:sym typeface="Century Gothic"/>
              </a:rPr>
              <a:t>, he has sprinkles on top. </a:t>
            </a:r>
            <a:endParaRPr/>
          </a:p>
        </p:txBody>
      </p:sp>
      <p:sp>
        <p:nvSpPr>
          <p:cNvPr id="168" name="Google Shape;168;p20"/>
          <p:cNvSpPr txBox="1"/>
          <p:nvPr/>
        </p:nvSpPr>
        <p:spPr>
          <a:xfrm>
            <a:off x="301225" y="3525856"/>
            <a:ext cx="7213413" cy="34113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800"/>
              <a:buFont typeface="Calibri"/>
              <a:buNone/>
            </a:pPr>
            <a:r>
              <a:rPr b="1" lang="en-AU" sz="1800" u="sng">
                <a:solidFill>
                  <a:schemeClr val="dk1"/>
                </a:solidFill>
                <a:latin typeface="Century Gothic"/>
                <a:ea typeface="Century Gothic"/>
                <a:cs typeface="Century Gothic"/>
                <a:sym typeface="Century Gothic"/>
              </a:rPr>
              <a:t>If </a:t>
            </a:r>
            <a:r>
              <a:rPr lang="en-AU" sz="1800" u="sng">
                <a:solidFill>
                  <a:schemeClr val="dk1"/>
                </a:solidFill>
                <a:latin typeface="Century Gothic"/>
                <a:ea typeface="Century Gothic"/>
                <a:cs typeface="Century Gothic"/>
                <a:sym typeface="Century Gothic"/>
              </a:rPr>
              <a:t>Peter eats ice cream</a:t>
            </a:r>
            <a:r>
              <a:rPr lang="en-AU" sz="1800">
                <a:solidFill>
                  <a:schemeClr val="dk1"/>
                </a:solidFill>
                <a:latin typeface="Century Gothic"/>
                <a:ea typeface="Century Gothic"/>
                <a:cs typeface="Century Gothic"/>
                <a:sym typeface="Century Gothic"/>
              </a:rPr>
              <a:t>, he gets a brain freeze.</a:t>
            </a:r>
            <a:r>
              <a:rPr b="1" lang="en-AU" sz="1800">
                <a:solidFill>
                  <a:srgbClr val="2F5496"/>
                </a:solidFill>
                <a:latin typeface="Century Gothic"/>
                <a:ea typeface="Century Gothic"/>
                <a:cs typeface="Century Gothic"/>
                <a:sym typeface="Century Gothic"/>
              </a:rPr>
              <a:t> </a:t>
            </a:r>
            <a:endParaRPr sz="1800">
              <a:solidFill>
                <a:schemeClr val="dk1"/>
              </a:solidFill>
              <a:latin typeface="Century Gothic"/>
              <a:ea typeface="Century Gothic"/>
              <a:cs typeface="Century Gothic"/>
              <a:sym typeface="Century Gothic"/>
            </a:endParaRPr>
          </a:p>
        </p:txBody>
      </p:sp>
      <p:sp>
        <p:nvSpPr>
          <p:cNvPr id="169" name="Google Shape;169;p20"/>
          <p:cNvSpPr txBox="1"/>
          <p:nvPr/>
        </p:nvSpPr>
        <p:spPr>
          <a:xfrm>
            <a:off x="301225" y="3992088"/>
            <a:ext cx="9233068" cy="34113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800"/>
              <a:buFont typeface="Calibri"/>
              <a:buNone/>
            </a:pPr>
            <a:r>
              <a:rPr b="1" lang="en-AU" sz="1800" u="sng">
                <a:solidFill>
                  <a:schemeClr val="dk1"/>
                </a:solidFill>
                <a:latin typeface="Century Gothic"/>
                <a:ea typeface="Century Gothic"/>
                <a:cs typeface="Century Gothic"/>
                <a:sym typeface="Century Gothic"/>
              </a:rPr>
              <a:t>After </a:t>
            </a:r>
            <a:r>
              <a:rPr lang="en-AU" sz="1800" u="sng">
                <a:solidFill>
                  <a:schemeClr val="dk1"/>
                </a:solidFill>
                <a:latin typeface="Century Gothic"/>
                <a:ea typeface="Century Gothic"/>
                <a:cs typeface="Century Gothic"/>
                <a:sym typeface="Century Gothic"/>
              </a:rPr>
              <a:t>Peter ate ice cream</a:t>
            </a:r>
            <a:r>
              <a:rPr lang="en-AU" sz="1800">
                <a:solidFill>
                  <a:schemeClr val="dk1"/>
                </a:solidFill>
                <a:latin typeface="Century Gothic"/>
                <a:ea typeface="Century Gothic"/>
                <a:cs typeface="Century Gothic"/>
                <a:sym typeface="Century Gothic"/>
              </a:rPr>
              <a:t>, he had to clean his face. </a:t>
            </a:r>
            <a:r>
              <a:rPr b="1" lang="en-AU" sz="1800">
                <a:solidFill>
                  <a:srgbClr val="2F5496"/>
                </a:solidFill>
                <a:latin typeface="Century Gothic"/>
                <a:ea typeface="Century Gothic"/>
                <a:cs typeface="Century Gothic"/>
                <a:sym typeface="Century Gothic"/>
              </a:rPr>
              <a:t> </a:t>
            </a:r>
            <a:endParaRPr sz="1800">
              <a:solidFill>
                <a:schemeClr val="dk1"/>
              </a:solidFill>
              <a:latin typeface="Century Gothic"/>
              <a:ea typeface="Century Gothic"/>
              <a:cs typeface="Century Gothic"/>
              <a:sym typeface="Century Gothic"/>
            </a:endParaRPr>
          </a:p>
        </p:txBody>
      </p:sp>
      <p:sp>
        <p:nvSpPr>
          <p:cNvPr id="170" name="Google Shape;170;p20"/>
          <p:cNvSpPr txBox="1"/>
          <p:nvPr/>
        </p:nvSpPr>
        <p:spPr>
          <a:xfrm>
            <a:off x="301225" y="4448078"/>
            <a:ext cx="9233068" cy="34113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800"/>
              <a:buFont typeface="Calibri"/>
              <a:buNone/>
            </a:pPr>
            <a:r>
              <a:rPr b="1" lang="en-AU" sz="1800" u="sng">
                <a:solidFill>
                  <a:schemeClr val="dk1"/>
                </a:solidFill>
                <a:latin typeface="Century Gothic"/>
                <a:ea typeface="Century Gothic"/>
                <a:cs typeface="Century Gothic"/>
                <a:sym typeface="Century Gothic"/>
              </a:rPr>
              <a:t>Before </a:t>
            </a:r>
            <a:r>
              <a:rPr lang="en-AU" sz="1800" u="sng">
                <a:solidFill>
                  <a:schemeClr val="dk1"/>
                </a:solidFill>
                <a:latin typeface="Century Gothic"/>
                <a:ea typeface="Century Gothic"/>
                <a:cs typeface="Century Gothic"/>
                <a:sym typeface="Century Gothic"/>
              </a:rPr>
              <a:t>Peter eats ice cream</a:t>
            </a:r>
            <a:r>
              <a:rPr lang="en-AU" sz="1800">
                <a:solidFill>
                  <a:schemeClr val="dk1"/>
                </a:solidFill>
                <a:latin typeface="Century Gothic"/>
                <a:ea typeface="Century Gothic"/>
                <a:cs typeface="Century Gothic"/>
                <a:sym typeface="Century Gothic"/>
              </a:rPr>
              <a:t>, he has to beg his mum for some ice cream. </a:t>
            </a:r>
            <a:r>
              <a:rPr b="1" lang="en-AU" sz="1800">
                <a:solidFill>
                  <a:srgbClr val="2F5496"/>
                </a:solidFill>
                <a:latin typeface="Century Gothic"/>
                <a:ea typeface="Century Gothic"/>
                <a:cs typeface="Century Gothic"/>
                <a:sym typeface="Century Gothic"/>
              </a:rPr>
              <a:t> </a:t>
            </a:r>
            <a:endParaRPr sz="1800">
              <a:solidFill>
                <a:schemeClr val="dk1"/>
              </a:solidFill>
              <a:latin typeface="Century Gothic"/>
              <a:ea typeface="Century Gothic"/>
              <a:cs typeface="Century Gothic"/>
              <a:sym typeface="Century Gothic"/>
            </a:endParaRPr>
          </a:p>
        </p:txBody>
      </p:sp>
      <p:sp>
        <p:nvSpPr>
          <p:cNvPr id="171" name="Google Shape;171;p20"/>
          <p:cNvSpPr txBox="1"/>
          <p:nvPr/>
        </p:nvSpPr>
        <p:spPr>
          <a:xfrm>
            <a:off x="325098" y="4909896"/>
            <a:ext cx="9233068" cy="34113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800"/>
              <a:buFont typeface="Calibri"/>
              <a:buNone/>
            </a:pPr>
            <a:r>
              <a:rPr b="1" lang="en-AU" sz="1800" u="sng">
                <a:solidFill>
                  <a:schemeClr val="dk1"/>
                </a:solidFill>
                <a:latin typeface="Century Gothic"/>
                <a:ea typeface="Century Gothic"/>
                <a:cs typeface="Century Gothic"/>
                <a:sym typeface="Century Gothic"/>
              </a:rPr>
              <a:t>Although </a:t>
            </a:r>
            <a:r>
              <a:rPr lang="en-AU" sz="1800" u="sng">
                <a:solidFill>
                  <a:schemeClr val="dk1"/>
                </a:solidFill>
                <a:latin typeface="Century Gothic"/>
                <a:ea typeface="Century Gothic"/>
                <a:cs typeface="Century Gothic"/>
                <a:sym typeface="Century Gothic"/>
              </a:rPr>
              <a:t>Peter eats ice cream</a:t>
            </a:r>
            <a:r>
              <a:rPr lang="en-AU" sz="1800">
                <a:solidFill>
                  <a:schemeClr val="dk1"/>
                </a:solidFill>
                <a:latin typeface="Century Gothic"/>
                <a:ea typeface="Century Gothic"/>
                <a:cs typeface="Century Gothic"/>
                <a:sym typeface="Century Gothic"/>
              </a:rPr>
              <a:t>, it isn’t his favourite dessert. </a:t>
            </a:r>
            <a:r>
              <a:rPr b="1" lang="en-AU" sz="1800">
                <a:solidFill>
                  <a:srgbClr val="2F5496"/>
                </a:solidFill>
                <a:latin typeface="Century Gothic"/>
                <a:ea typeface="Century Gothic"/>
                <a:cs typeface="Century Gothic"/>
                <a:sym typeface="Century Gothic"/>
              </a:rPr>
              <a:t> </a:t>
            </a:r>
            <a:endParaRPr sz="1800">
              <a:solidFill>
                <a:schemeClr val="dk1"/>
              </a:solidFill>
              <a:latin typeface="Century Gothic"/>
              <a:ea typeface="Century Gothic"/>
              <a:cs typeface="Century Gothic"/>
              <a:sym typeface="Century Gothic"/>
            </a:endParaRPr>
          </a:p>
        </p:txBody>
      </p:sp>
      <p:sp>
        <p:nvSpPr>
          <p:cNvPr id="172" name="Google Shape;172;p20"/>
          <p:cNvSpPr txBox="1"/>
          <p:nvPr/>
        </p:nvSpPr>
        <p:spPr>
          <a:xfrm>
            <a:off x="325098" y="5365886"/>
            <a:ext cx="9233068" cy="34113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800"/>
              <a:buFont typeface="Calibri"/>
              <a:buNone/>
            </a:pPr>
            <a:r>
              <a:rPr b="1" lang="en-AU" sz="1800" u="sng">
                <a:solidFill>
                  <a:schemeClr val="dk1"/>
                </a:solidFill>
                <a:latin typeface="Century Gothic"/>
                <a:ea typeface="Century Gothic"/>
                <a:cs typeface="Century Gothic"/>
                <a:sym typeface="Century Gothic"/>
              </a:rPr>
              <a:t>Even though </a:t>
            </a:r>
            <a:r>
              <a:rPr lang="en-AU" sz="1800" u="sng">
                <a:solidFill>
                  <a:schemeClr val="dk1"/>
                </a:solidFill>
                <a:latin typeface="Century Gothic"/>
                <a:ea typeface="Century Gothic"/>
                <a:cs typeface="Century Gothic"/>
                <a:sym typeface="Century Gothic"/>
              </a:rPr>
              <a:t>Peter ate ice cream</a:t>
            </a:r>
            <a:r>
              <a:rPr lang="en-AU" sz="1800">
                <a:solidFill>
                  <a:schemeClr val="dk1"/>
                </a:solidFill>
                <a:latin typeface="Century Gothic"/>
                <a:ea typeface="Century Gothic"/>
                <a:cs typeface="Century Gothic"/>
                <a:sym typeface="Century Gothic"/>
              </a:rPr>
              <a:t>, he wasn’t meant to.</a:t>
            </a:r>
            <a:r>
              <a:rPr b="1" lang="en-AU" sz="1800">
                <a:solidFill>
                  <a:srgbClr val="2F5496"/>
                </a:solidFill>
                <a:latin typeface="Century Gothic"/>
                <a:ea typeface="Century Gothic"/>
                <a:cs typeface="Century Gothic"/>
                <a:sym typeface="Century Gothic"/>
              </a:rPr>
              <a:t> </a:t>
            </a:r>
            <a:endParaRPr sz="1800">
              <a:solidFill>
                <a:schemeClr val="dk1"/>
              </a:solidFill>
              <a:latin typeface="Century Gothic"/>
              <a:ea typeface="Century Gothic"/>
              <a:cs typeface="Century Gothic"/>
              <a:sym typeface="Century Gothic"/>
            </a:endParaRPr>
          </a:p>
        </p:txBody>
      </p:sp>
      <p:sp>
        <p:nvSpPr>
          <p:cNvPr id="173" name="Google Shape;173;p20"/>
          <p:cNvSpPr txBox="1"/>
          <p:nvPr/>
        </p:nvSpPr>
        <p:spPr>
          <a:xfrm>
            <a:off x="154907" y="402386"/>
            <a:ext cx="8858464" cy="1809111"/>
          </a:xfrm>
          <a:prstGeom prst="rect">
            <a:avLst/>
          </a:prstGeom>
          <a:solidFill>
            <a:srgbClr val="F5D327"/>
          </a:solid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2000"/>
              <a:buFont typeface="Noto Sans Symbols"/>
              <a:buChar char="▪"/>
            </a:pPr>
            <a:r>
              <a:rPr lang="en-AU" sz="2000">
                <a:solidFill>
                  <a:schemeClr val="dk1"/>
                </a:solidFill>
                <a:latin typeface="Century Gothic"/>
                <a:ea typeface="Century Gothic"/>
                <a:cs typeface="Century Gothic"/>
                <a:sym typeface="Century Gothic"/>
              </a:rPr>
              <a:t>‘If’, “when’, ‘before’, ‘after’, ‘although’ and ‘even though’ are subordinating conjunctions that show the relationship between two actions. </a:t>
            </a:r>
            <a:endParaRPr/>
          </a:p>
          <a:p>
            <a:pPr indent="-228600" lvl="0" marL="228600" marR="0" rtl="0" algn="l">
              <a:lnSpc>
                <a:spcPct val="90000"/>
              </a:lnSpc>
              <a:spcBef>
                <a:spcPts val="1000"/>
              </a:spcBef>
              <a:spcAft>
                <a:spcPts val="0"/>
              </a:spcAft>
              <a:buClr>
                <a:schemeClr val="dk1"/>
              </a:buClr>
              <a:buSzPts val="2000"/>
              <a:buFont typeface="Noto Sans Symbols"/>
              <a:buChar char="▪"/>
            </a:pPr>
            <a:r>
              <a:rPr lang="en-AU" sz="2000">
                <a:solidFill>
                  <a:schemeClr val="dk1"/>
                </a:solidFill>
                <a:latin typeface="Century Gothic"/>
                <a:ea typeface="Century Gothic"/>
                <a:cs typeface="Century Gothic"/>
                <a:sym typeface="Century Gothic"/>
              </a:rPr>
              <a:t>When a sentence begins with a subordinating conjunction and one action (what happens), we need to complete the sentence by adding a subject and </a:t>
            </a:r>
            <a:r>
              <a:rPr b="1" lang="en-AU" sz="2000">
                <a:solidFill>
                  <a:schemeClr val="dk1"/>
                </a:solidFill>
                <a:latin typeface="Century Gothic"/>
                <a:ea typeface="Century Gothic"/>
                <a:cs typeface="Century Gothic"/>
                <a:sym typeface="Century Gothic"/>
              </a:rPr>
              <a:t>related</a:t>
            </a:r>
            <a:r>
              <a:rPr lang="en-AU" sz="2000">
                <a:solidFill>
                  <a:schemeClr val="dk1"/>
                </a:solidFill>
                <a:latin typeface="Century Gothic"/>
                <a:ea typeface="Century Gothic"/>
                <a:cs typeface="Century Gothic"/>
                <a:sym typeface="Century Gothic"/>
              </a:rPr>
              <a:t> action after the comma.                                                                                                                                                                                                                                                                                                                                                                                                                                                                                                                                                                                                                                                                                                                                                                                                                                                                                                                                                                                                                                                                                                                                                                                                                                                                                                                                                                                                                                                                                                                                                                                                                                                                                               </a:t>
            </a:r>
            <a:endParaRPr/>
          </a:p>
          <a:p>
            <a:pPr indent="0" lvl="0" marL="0" marR="0" rtl="0" algn="l">
              <a:lnSpc>
                <a:spcPct val="90000"/>
              </a:lnSpc>
              <a:spcBef>
                <a:spcPts val="1000"/>
              </a:spcBef>
              <a:spcAft>
                <a:spcPts val="0"/>
              </a:spcAft>
              <a:buClr>
                <a:schemeClr val="dk1"/>
              </a:buClr>
              <a:buSzPts val="2000"/>
              <a:buFont typeface="Calibri"/>
              <a:buNone/>
            </a:pPr>
            <a:r>
              <a:t/>
            </a:r>
            <a:endParaRPr sz="2000">
              <a:solidFill>
                <a:schemeClr val="dk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1"/>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AU" sz="1800">
                <a:solidFill>
                  <a:schemeClr val="lt1"/>
                </a:solidFill>
                <a:latin typeface="Century Gothic"/>
                <a:ea typeface="Century Gothic"/>
                <a:cs typeface="Century Gothic"/>
                <a:sym typeface="Century Gothic"/>
              </a:rPr>
              <a:t>Concept Development</a:t>
            </a:r>
            <a:endParaRPr/>
          </a:p>
        </p:txBody>
      </p:sp>
      <p:pic>
        <p:nvPicPr>
          <p:cNvPr descr="Logo, icon&#10;&#10;Description automatically generated" id="179" name="Google Shape;179;p21"/>
          <p:cNvPicPr preferRelativeResize="0"/>
          <p:nvPr/>
        </p:nvPicPr>
        <p:blipFill rotWithShape="1">
          <a:blip r:embed="rId3">
            <a:alphaModFix/>
          </a:blip>
          <a:srcRect b="0" l="0" r="0" t="0"/>
          <a:stretch/>
        </p:blipFill>
        <p:spPr>
          <a:xfrm>
            <a:off x="11411429" y="111175"/>
            <a:ext cx="674078" cy="674078"/>
          </a:xfrm>
          <a:prstGeom prst="rect">
            <a:avLst/>
          </a:prstGeom>
          <a:noFill/>
          <a:ln>
            <a:noFill/>
          </a:ln>
        </p:spPr>
      </p:pic>
      <p:pic>
        <p:nvPicPr>
          <p:cNvPr descr="Icon&#10;&#10;Description automatically generated" id="180" name="Google Shape;180;p21"/>
          <p:cNvPicPr preferRelativeResize="0"/>
          <p:nvPr/>
        </p:nvPicPr>
        <p:blipFill rotWithShape="1">
          <a:blip r:embed="rId4">
            <a:alphaModFix/>
          </a:blip>
          <a:srcRect b="0" l="0" r="0" t="0"/>
          <a:stretch/>
        </p:blipFill>
        <p:spPr>
          <a:xfrm>
            <a:off x="10604475" y="127102"/>
            <a:ext cx="674078" cy="674078"/>
          </a:xfrm>
          <a:prstGeom prst="rect">
            <a:avLst/>
          </a:prstGeom>
          <a:noFill/>
          <a:ln>
            <a:noFill/>
          </a:ln>
        </p:spPr>
      </p:pic>
      <p:pic>
        <p:nvPicPr>
          <p:cNvPr descr="Icon&#10;&#10;Description automatically generated" id="181" name="Google Shape;181;p21"/>
          <p:cNvPicPr preferRelativeResize="0"/>
          <p:nvPr/>
        </p:nvPicPr>
        <p:blipFill rotWithShape="1">
          <a:blip r:embed="rId5">
            <a:alphaModFix/>
          </a:blip>
          <a:srcRect b="0" l="0" r="0" t="0"/>
          <a:stretch/>
        </p:blipFill>
        <p:spPr>
          <a:xfrm>
            <a:off x="9771566" y="111768"/>
            <a:ext cx="693813" cy="679158"/>
          </a:xfrm>
          <a:prstGeom prst="rect">
            <a:avLst/>
          </a:prstGeom>
          <a:noFill/>
          <a:ln>
            <a:noFill/>
          </a:ln>
        </p:spPr>
      </p:pic>
      <p:sp>
        <p:nvSpPr>
          <p:cNvPr id="182" name="Google Shape;182;p21"/>
          <p:cNvSpPr txBox="1"/>
          <p:nvPr/>
        </p:nvSpPr>
        <p:spPr>
          <a:xfrm>
            <a:off x="10118035" y="913049"/>
            <a:ext cx="2073965" cy="1169551"/>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AU" sz="1400">
                <a:solidFill>
                  <a:schemeClr val="dk1"/>
                </a:solidFill>
                <a:latin typeface="Century Gothic"/>
                <a:ea typeface="Century Gothic"/>
                <a:cs typeface="Century Gothic"/>
                <a:sym typeface="Century Gothic"/>
              </a:rPr>
              <a:t>CFU:</a:t>
            </a:r>
            <a:endParaRPr/>
          </a:p>
          <a:p>
            <a:pPr indent="0" lvl="0" marL="0" marR="0" rtl="0" algn="l">
              <a:spcBef>
                <a:spcPts val="0"/>
              </a:spcBef>
              <a:spcAft>
                <a:spcPts val="0"/>
              </a:spcAft>
              <a:buNone/>
            </a:pPr>
            <a:r>
              <a:rPr lang="en-AU" sz="1400">
                <a:solidFill>
                  <a:schemeClr val="dk1"/>
                </a:solidFill>
                <a:latin typeface="Century Gothic"/>
                <a:ea typeface="Century Gothic"/>
                <a:cs typeface="Century Gothic"/>
                <a:sym typeface="Century Gothic"/>
              </a:rPr>
              <a:t>Why are these non examples?</a:t>
            </a:r>
            <a:endParaRPr/>
          </a:p>
          <a:p>
            <a:pPr indent="0" lvl="0" marL="0" marR="0" rtl="0" algn="l">
              <a:spcBef>
                <a:spcPts val="0"/>
              </a:spcBef>
              <a:spcAft>
                <a:spcPts val="0"/>
              </a:spcAft>
              <a:buNone/>
            </a:pPr>
            <a:r>
              <a:rPr lang="en-AU" sz="1400">
                <a:solidFill>
                  <a:schemeClr val="dk1"/>
                </a:solidFill>
                <a:latin typeface="Century Gothic"/>
                <a:ea typeface="Century Gothic"/>
                <a:cs typeface="Century Gothic"/>
                <a:sym typeface="Century Gothic"/>
              </a:rPr>
              <a:t>How can we fix the non-examples?</a:t>
            </a:r>
            <a:endParaRPr/>
          </a:p>
        </p:txBody>
      </p:sp>
      <p:sp>
        <p:nvSpPr>
          <p:cNvPr id="183" name="Google Shape;183;p21"/>
          <p:cNvSpPr/>
          <p:nvPr/>
        </p:nvSpPr>
        <p:spPr>
          <a:xfrm>
            <a:off x="479697" y="2259034"/>
            <a:ext cx="2592668" cy="4616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AU" sz="2400">
                <a:solidFill>
                  <a:srgbClr val="FF0000"/>
                </a:solidFill>
                <a:latin typeface="Century Gothic"/>
                <a:ea typeface="Century Gothic"/>
                <a:cs typeface="Century Gothic"/>
                <a:sym typeface="Century Gothic"/>
              </a:rPr>
              <a:t>Non-Examples:</a:t>
            </a:r>
            <a:endParaRPr/>
          </a:p>
        </p:txBody>
      </p:sp>
      <p:pic>
        <p:nvPicPr>
          <p:cNvPr descr="See the source image" id="184" name="Google Shape;184;p21"/>
          <p:cNvPicPr preferRelativeResize="0"/>
          <p:nvPr/>
        </p:nvPicPr>
        <p:blipFill rotWithShape="1">
          <a:blip r:embed="rId6">
            <a:alphaModFix/>
          </a:blip>
          <a:srcRect b="0" l="50750" r="0" t="0"/>
          <a:stretch/>
        </p:blipFill>
        <p:spPr>
          <a:xfrm>
            <a:off x="6416394" y="2293027"/>
            <a:ext cx="857250" cy="784725"/>
          </a:xfrm>
          <a:prstGeom prst="rect">
            <a:avLst/>
          </a:prstGeom>
          <a:noFill/>
          <a:ln>
            <a:noFill/>
          </a:ln>
        </p:spPr>
      </p:pic>
      <p:sp>
        <p:nvSpPr>
          <p:cNvPr id="185" name="Google Shape;185;p21"/>
          <p:cNvSpPr txBox="1"/>
          <p:nvPr/>
        </p:nvSpPr>
        <p:spPr>
          <a:xfrm>
            <a:off x="1022806" y="3313517"/>
            <a:ext cx="10388623" cy="369332"/>
          </a:xfrm>
          <a:prstGeom prst="rect">
            <a:avLst/>
          </a:prstGeom>
          <a:solidFill>
            <a:schemeClr val="lt1"/>
          </a:solidFill>
          <a:ln cap="flat" cmpd="sng" w="9525">
            <a:solidFill>
              <a:srgbClr val="00B05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lang="en-AU" sz="1800">
                <a:solidFill>
                  <a:srgbClr val="FF0000"/>
                </a:solidFill>
                <a:latin typeface="Century Gothic"/>
                <a:ea typeface="Century Gothic"/>
                <a:cs typeface="Century Gothic"/>
                <a:sym typeface="Century Gothic"/>
              </a:rPr>
              <a:t>This sentences does begin with when, but there is no subject after the comma.</a:t>
            </a:r>
            <a:endParaRPr/>
          </a:p>
        </p:txBody>
      </p:sp>
      <p:sp>
        <p:nvSpPr>
          <p:cNvPr id="186" name="Google Shape;186;p21"/>
          <p:cNvSpPr txBox="1"/>
          <p:nvPr/>
        </p:nvSpPr>
        <p:spPr>
          <a:xfrm>
            <a:off x="1001301" y="4103422"/>
            <a:ext cx="9940213" cy="646331"/>
          </a:xfrm>
          <a:prstGeom prst="rect">
            <a:avLst/>
          </a:prstGeom>
          <a:solidFill>
            <a:schemeClr val="lt1"/>
          </a:solidFill>
          <a:ln cap="flat" cmpd="sng" w="9525">
            <a:solidFill>
              <a:srgbClr val="00B05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lang="en-AU" sz="1800">
                <a:solidFill>
                  <a:srgbClr val="FF0000"/>
                </a:solidFill>
                <a:latin typeface="Century Gothic"/>
                <a:ea typeface="Century Gothic"/>
                <a:cs typeface="Century Gothic"/>
                <a:sym typeface="Century Gothic"/>
              </a:rPr>
              <a:t>This sentences does begin with before, but the actions before and after the comma do not match.  </a:t>
            </a:r>
            <a:endParaRPr/>
          </a:p>
        </p:txBody>
      </p:sp>
      <p:sp>
        <p:nvSpPr>
          <p:cNvPr id="187" name="Google Shape;187;p21"/>
          <p:cNvSpPr txBox="1"/>
          <p:nvPr/>
        </p:nvSpPr>
        <p:spPr>
          <a:xfrm>
            <a:off x="279828" y="2864740"/>
            <a:ext cx="11845504"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b="1" lang="en-AU" sz="2000" u="sng">
                <a:solidFill>
                  <a:schemeClr val="dk1"/>
                </a:solidFill>
                <a:latin typeface="Century Gothic"/>
                <a:ea typeface="Century Gothic"/>
                <a:cs typeface="Century Gothic"/>
                <a:sym typeface="Century Gothic"/>
              </a:rPr>
              <a:t>When</a:t>
            </a:r>
            <a:r>
              <a:rPr lang="en-AU" sz="2000" u="sng">
                <a:solidFill>
                  <a:schemeClr val="dk1"/>
                </a:solidFill>
                <a:latin typeface="Century Gothic"/>
                <a:ea typeface="Century Gothic"/>
                <a:cs typeface="Century Gothic"/>
                <a:sym typeface="Century Gothic"/>
              </a:rPr>
              <a:t> Peter eats ice cream, </a:t>
            </a:r>
            <a:r>
              <a:rPr lang="en-AU" sz="2000">
                <a:solidFill>
                  <a:schemeClr val="dk1"/>
                </a:solidFill>
                <a:latin typeface="Century Gothic"/>
                <a:ea typeface="Century Gothic"/>
                <a:cs typeface="Century Gothic"/>
                <a:sym typeface="Century Gothic"/>
              </a:rPr>
              <a:t>sprinkles on top. </a:t>
            </a:r>
            <a:endParaRPr/>
          </a:p>
        </p:txBody>
      </p:sp>
      <p:sp>
        <p:nvSpPr>
          <p:cNvPr id="188" name="Google Shape;188;p21"/>
          <p:cNvSpPr txBox="1"/>
          <p:nvPr/>
        </p:nvSpPr>
        <p:spPr>
          <a:xfrm>
            <a:off x="279828" y="3725336"/>
            <a:ext cx="11845504"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b="1" lang="en-AU" sz="2000" u="sng">
                <a:solidFill>
                  <a:schemeClr val="dk1"/>
                </a:solidFill>
                <a:latin typeface="Century Gothic"/>
                <a:ea typeface="Century Gothic"/>
                <a:cs typeface="Century Gothic"/>
                <a:sym typeface="Century Gothic"/>
              </a:rPr>
              <a:t>Before </a:t>
            </a:r>
            <a:r>
              <a:rPr lang="en-AU" sz="2000" u="sng">
                <a:solidFill>
                  <a:schemeClr val="dk1"/>
                </a:solidFill>
                <a:latin typeface="Century Gothic"/>
                <a:ea typeface="Century Gothic"/>
                <a:cs typeface="Century Gothic"/>
                <a:sym typeface="Century Gothic"/>
              </a:rPr>
              <a:t>Peter eats ice cream</a:t>
            </a:r>
            <a:r>
              <a:rPr lang="en-AU" sz="2000">
                <a:solidFill>
                  <a:schemeClr val="dk1"/>
                </a:solidFill>
                <a:latin typeface="Century Gothic"/>
                <a:ea typeface="Century Gothic"/>
                <a:cs typeface="Century Gothic"/>
                <a:sym typeface="Century Gothic"/>
              </a:rPr>
              <a:t>, he puts the ice cream out in the sun. </a:t>
            </a:r>
            <a:r>
              <a:rPr b="1" lang="en-AU" sz="2000">
                <a:solidFill>
                  <a:srgbClr val="2F5496"/>
                </a:solidFill>
                <a:latin typeface="Century Gothic"/>
                <a:ea typeface="Century Gothic"/>
                <a:cs typeface="Century Gothic"/>
                <a:sym typeface="Century Gothic"/>
              </a:rPr>
              <a:t> </a:t>
            </a:r>
            <a:endParaRPr sz="2000">
              <a:solidFill>
                <a:schemeClr val="dk1"/>
              </a:solidFill>
              <a:latin typeface="Century Gothic"/>
              <a:ea typeface="Century Gothic"/>
              <a:cs typeface="Century Gothic"/>
              <a:sym typeface="Century Gothic"/>
            </a:endParaRPr>
          </a:p>
        </p:txBody>
      </p:sp>
      <p:sp>
        <p:nvSpPr>
          <p:cNvPr id="189" name="Google Shape;189;p21"/>
          <p:cNvSpPr txBox="1"/>
          <p:nvPr/>
        </p:nvSpPr>
        <p:spPr>
          <a:xfrm>
            <a:off x="240003" y="4749753"/>
            <a:ext cx="11845504"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b="1" lang="en-AU" sz="2000" u="sng">
                <a:solidFill>
                  <a:schemeClr val="dk1"/>
                </a:solidFill>
                <a:latin typeface="Century Gothic"/>
                <a:ea typeface="Century Gothic"/>
                <a:cs typeface="Century Gothic"/>
                <a:sym typeface="Century Gothic"/>
              </a:rPr>
              <a:t>Although </a:t>
            </a:r>
            <a:r>
              <a:rPr lang="en-AU" sz="2000" u="sng">
                <a:solidFill>
                  <a:schemeClr val="dk1"/>
                </a:solidFill>
                <a:latin typeface="Century Gothic"/>
                <a:ea typeface="Century Gothic"/>
                <a:cs typeface="Century Gothic"/>
                <a:sym typeface="Century Gothic"/>
              </a:rPr>
              <a:t>Peter eats ice cream</a:t>
            </a:r>
            <a:r>
              <a:rPr lang="en-AU" sz="2000">
                <a:solidFill>
                  <a:schemeClr val="dk1"/>
                </a:solidFill>
                <a:latin typeface="Century Gothic"/>
                <a:ea typeface="Century Gothic"/>
                <a:cs typeface="Century Gothic"/>
                <a:sym typeface="Century Gothic"/>
              </a:rPr>
              <a:t>, it is his favourite dessert. </a:t>
            </a:r>
            <a:r>
              <a:rPr b="1" lang="en-AU" sz="2000">
                <a:solidFill>
                  <a:srgbClr val="2F5496"/>
                </a:solidFill>
                <a:latin typeface="Century Gothic"/>
                <a:ea typeface="Century Gothic"/>
                <a:cs typeface="Century Gothic"/>
                <a:sym typeface="Century Gothic"/>
              </a:rPr>
              <a:t> </a:t>
            </a:r>
            <a:endParaRPr sz="2000">
              <a:solidFill>
                <a:schemeClr val="dk1"/>
              </a:solidFill>
              <a:latin typeface="Century Gothic"/>
              <a:ea typeface="Century Gothic"/>
              <a:cs typeface="Century Gothic"/>
              <a:sym typeface="Century Gothic"/>
            </a:endParaRPr>
          </a:p>
        </p:txBody>
      </p:sp>
      <p:sp>
        <p:nvSpPr>
          <p:cNvPr id="190" name="Google Shape;190;p21"/>
          <p:cNvSpPr txBox="1"/>
          <p:nvPr/>
        </p:nvSpPr>
        <p:spPr>
          <a:xfrm>
            <a:off x="1022806" y="5150727"/>
            <a:ext cx="9940213" cy="646331"/>
          </a:xfrm>
          <a:prstGeom prst="rect">
            <a:avLst/>
          </a:prstGeom>
          <a:solidFill>
            <a:schemeClr val="lt1"/>
          </a:solidFill>
          <a:ln cap="flat" cmpd="sng" w="9525">
            <a:solidFill>
              <a:srgbClr val="00B05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lang="en-AU" sz="1800">
                <a:solidFill>
                  <a:srgbClr val="FF0000"/>
                </a:solidFill>
                <a:latin typeface="Century Gothic"/>
                <a:ea typeface="Century Gothic"/>
                <a:cs typeface="Century Gothic"/>
                <a:sym typeface="Century Gothic"/>
              </a:rPr>
              <a:t>This sentences does begin with although, but although needs a contrasting statement after the comma not one that matches.</a:t>
            </a:r>
            <a:endParaRPr/>
          </a:p>
        </p:txBody>
      </p:sp>
      <p:sp>
        <p:nvSpPr>
          <p:cNvPr id="191" name="Google Shape;191;p21"/>
          <p:cNvSpPr txBox="1"/>
          <p:nvPr/>
        </p:nvSpPr>
        <p:spPr>
          <a:xfrm>
            <a:off x="154907" y="402386"/>
            <a:ext cx="8858464" cy="1809111"/>
          </a:xfrm>
          <a:prstGeom prst="rect">
            <a:avLst/>
          </a:prstGeom>
          <a:solidFill>
            <a:srgbClr val="F5D327"/>
          </a:solid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2000"/>
              <a:buFont typeface="Noto Sans Symbols"/>
              <a:buChar char="▪"/>
            </a:pPr>
            <a:r>
              <a:rPr lang="en-AU" sz="2000">
                <a:solidFill>
                  <a:schemeClr val="dk1"/>
                </a:solidFill>
                <a:latin typeface="Century Gothic"/>
                <a:ea typeface="Century Gothic"/>
                <a:cs typeface="Century Gothic"/>
                <a:sym typeface="Century Gothic"/>
              </a:rPr>
              <a:t>‘If’, “when’, ‘before’, ‘after’, ‘although’ and ‘even though’ are subordinating conjunctions that show the relationship between two actions. </a:t>
            </a:r>
            <a:endParaRPr/>
          </a:p>
          <a:p>
            <a:pPr indent="-228600" lvl="0" marL="228600" marR="0" rtl="0" algn="l">
              <a:lnSpc>
                <a:spcPct val="90000"/>
              </a:lnSpc>
              <a:spcBef>
                <a:spcPts val="1000"/>
              </a:spcBef>
              <a:spcAft>
                <a:spcPts val="0"/>
              </a:spcAft>
              <a:buClr>
                <a:schemeClr val="dk1"/>
              </a:buClr>
              <a:buSzPts val="2000"/>
              <a:buFont typeface="Noto Sans Symbols"/>
              <a:buChar char="▪"/>
            </a:pPr>
            <a:r>
              <a:rPr lang="en-AU" sz="2000">
                <a:solidFill>
                  <a:schemeClr val="dk1"/>
                </a:solidFill>
                <a:latin typeface="Century Gothic"/>
                <a:ea typeface="Century Gothic"/>
                <a:cs typeface="Century Gothic"/>
                <a:sym typeface="Century Gothic"/>
              </a:rPr>
              <a:t>When a sentence begins with a subordinating conjunction and one action (what happens), we need to complete the sentence by adding a subject and </a:t>
            </a:r>
            <a:r>
              <a:rPr b="1" lang="en-AU" sz="2000">
                <a:solidFill>
                  <a:schemeClr val="dk1"/>
                </a:solidFill>
                <a:latin typeface="Century Gothic"/>
                <a:ea typeface="Century Gothic"/>
                <a:cs typeface="Century Gothic"/>
                <a:sym typeface="Century Gothic"/>
              </a:rPr>
              <a:t>related</a:t>
            </a:r>
            <a:r>
              <a:rPr lang="en-AU" sz="2000">
                <a:solidFill>
                  <a:schemeClr val="dk1"/>
                </a:solidFill>
                <a:latin typeface="Century Gothic"/>
                <a:ea typeface="Century Gothic"/>
                <a:cs typeface="Century Gothic"/>
                <a:sym typeface="Century Gothic"/>
              </a:rPr>
              <a:t> action after the comma.                                                                                                                                                                                                                                                                                                                                                                                                                                                                                                                                                                                                                                                                                                                                                                                                                                                                                                                                                                                                                                                                                                                                                                                                                                                                                                                                                                                                                                                                                                                                                                                                                                                                                               </a:t>
            </a:r>
            <a:endParaRPr/>
          </a:p>
          <a:p>
            <a:pPr indent="0" lvl="0" marL="0" marR="0" rtl="0" algn="l">
              <a:lnSpc>
                <a:spcPct val="90000"/>
              </a:lnSpc>
              <a:spcBef>
                <a:spcPts val="1000"/>
              </a:spcBef>
              <a:spcAft>
                <a:spcPts val="0"/>
              </a:spcAft>
              <a:buClr>
                <a:schemeClr val="dk1"/>
              </a:buClr>
              <a:buSzPts val="2000"/>
              <a:buFont typeface="Calibri"/>
              <a:buNone/>
            </a:pPr>
            <a:r>
              <a:t/>
            </a:r>
            <a:endParaRPr sz="2000">
              <a:solidFill>
                <a:schemeClr val="dk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22"/>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AU" sz="1800">
                <a:solidFill>
                  <a:schemeClr val="lt1"/>
                </a:solidFill>
                <a:latin typeface="Century Gothic"/>
                <a:ea typeface="Century Gothic"/>
                <a:cs typeface="Century Gothic"/>
                <a:sym typeface="Century Gothic"/>
              </a:rPr>
              <a:t>Concept Development</a:t>
            </a:r>
            <a:endParaRPr/>
          </a:p>
        </p:txBody>
      </p:sp>
      <p:pic>
        <p:nvPicPr>
          <p:cNvPr descr="Logo, icon&#10;&#10;Description automatically generated" id="198" name="Google Shape;198;p22"/>
          <p:cNvPicPr preferRelativeResize="0"/>
          <p:nvPr/>
        </p:nvPicPr>
        <p:blipFill rotWithShape="1">
          <a:blip r:embed="rId3">
            <a:alphaModFix/>
          </a:blip>
          <a:srcRect b="0" l="0" r="0" t="0"/>
          <a:stretch/>
        </p:blipFill>
        <p:spPr>
          <a:xfrm>
            <a:off x="11411429" y="111175"/>
            <a:ext cx="674078" cy="674078"/>
          </a:xfrm>
          <a:prstGeom prst="rect">
            <a:avLst/>
          </a:prstGeom>
          <a:noFill/>
          <a:ln>
            <a:noFill/>
          </a:ln>
        </p:spPr>
      </p:pic>
      <p:pic>
        <p:nvPicPr>
          <p:cNvPr descr="Icon&#10;&#10;Description automatically generated" id="199" name="Google Shape;199;p22"/>
          <p:cNvPicPr preferRelativeResize="0"/>
          <p:nvPr/>
        </p:nvPicPr>
        <p:blipFill rotWithShape="1">
          <a:blip r:embed="rId4">
            <a:alphaModFix/>
          </a:blip>
          <a:srcRect b="0" l="0" r="0" t="0"/>
          <a:stretch/>
        </p:blipFill>
        <p:spPr>
          <a:xfrm>
            <a:off x="10604475" y="127102"/>
            <a:ext cx="674078" cy="674078"/>
          </a:xfrm>
          <a:prstGeom prst="rect">
            <a:avLst/>
          </a:prstGeom>
          <a:noFill/>
          <a:ln>
            <a:noFill/>
          </a:ln>
        </p:spPr>
      </p:pic>
      <p:pic>
        <p:nvPicPr>
          <p:cNvPr descr="Icon&#10;&#10;Description automatically generated" id="200" name="Google Shape;200;p22"/>
          <p:cNvPicPr preferRelativeResize="0"/>
          <p:nvPr/>
        </p:nvPicPr>
        <p:blipFill rotWithShape="1">
          <a:blip r:embed="rId5">
            <a:alphaModFix/>
          </a:blip>
          <a:srcRect b="0" l="0" r="0" t="0"/>
          <a:stretch/>
        </p:blipFill>
        <p:spPr>
          <a:xfrm>
            <a:off x="9771566" y="126056"/>
            <a:ext cx="693813" cy="679158"/>
          </a:xfrm>
          <a:prstGeom prst="rect">
            <a:avLst/>
          </a:prstGeom>
          <a:noFill/>
          <a:ln>
            <a:noFill/>
          </a:ln>
        </p:spPr>
      </p:pic>
      <p:sp>
        <p:nvSpPr>
          <p:cNvPr id="201" name="Google Shape;201;p22"/>
          <p:cNvSpPr/>
          <p:nvPr/>
        </p:nvSpPr>
        <p:spPr>
          <a:xfrm>
            <a:off x="408708" y="2262412"/>
            <a:ext cx="2592668" cy="4616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AU" sz="2400">
                <a:solidFill>
                  <a:srgbClr val="FF0000"/>
                </a:solidFill>
                <a:latin typeface="Century Gothic"/>
                <a:ea typeface="Century Gothic"/>
                <a:cs typeface="Century Gothic"/>
                <a:sym typeface="Century Gothic"/>
              </a:rPr>
              <a:t>Non-Examples:</a:t>
            </a:r>
            <a:endParaRPr/>
          </a:p>
        </p:txBody>
      </p:sp>
      <p:pic>
        <p:nvPicPr>
          <p:cNvPr descr="See the source image" id="202" name="Google Shape;202;p22"/>
          <p:cNvPicPr preferRelativeResize="0"/>
          <p:nvPr/>
        </p:nvPicPr>
        <p:blipFill rotWithShape="1">
          <a:blip r:embed="rId6">
            <a:alphaModFix/>
          </a:blip>
          <a:srcRect b="0" l="50750" r="0" t="0"/>
          <a:stretch/>
        </p:blipFill>
        <p:spPr>
          <a:xfrm>
            <a:off x="3600450" y="2288978"/>
            <a:ext cx="648165" cy="593329"/>
          </a:xfrm>
          <a:prstGeom prst="rect">
            <a:avLst/>
          </a:prstGeom>
          <a:noFill/>
          <a:ln>
            <a:noFill/>
          </a:ln>
        </p:spPr>
      </p:pic>
      <p:sp>
        <p:nvSpPr>
          <p:cNvPr id="203" name="Google Shape;203;p22"/>
          <p:cNvSpPr txBox="1"/>
          <p:nvPr/>
        </p:nvSpPr>
        <p:spPr>
          <a:xfrm>
            <a:off x="154906" y="2915901"/>
            <a:ext cx="5941094"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b="1" lang="en-AU" sz="2000" u="sng">
                <a:solidFill>
                  <a:schemeClr val="dk1"/>
                </a:solidFill>
                <a:latin typeface="Century Gothic"/>
                <a:ea typeface="Century Gothic"/>
                <a:cs typeface="Century Gothic"/>
                <a:sym typeface="Century Gothic"/>
              </a:rPr>
              <a:t>When</a:t>
            </a:r>
            <a:r>
              <a:rPr lang="en-AU" sz="2000" u="sng">
                <a:solidFill>
                  <a:schemeClr val="dk1"/>
                </a:solidFill>
                <a:latin typeface="Century Gothic"/>
                <a:ea typeface="Century Gothic"/>
                <a:cs typeface="Century Gothic"/>
                <a:sym typeface="Century Gothic"/>
              </a:rPr>
              <a:t> Peter eats ice cream, </a:t>
            </a:r>
            <a:r>
              <a:rPr lang="en-AU" sz="2000">
                <a:solidFill>
                  <a:schemeClr val="dk1"/>
                </a:solidFill>
                <a:latin typeface="Century Gothic"/>
                <a:ea typeface="Century Gothic"/>
                <a:cs typeface="Century Gothic"/>
                <a:sym typeface="Century Gothic"/>
              </a:rPr>
              <a:t>sprinkles on top. </a:t>
            </a:r>
            <a:endParaRPr/>
          </a:p>
        </p:txBody>
      </p:sp>
      <p:sp>
        <p:nvSpPr>
          <p:cNvPr id="204" name="Google Shape;204;p22"/>
          <p:cNvSpPr txBox="1"/>
          <p:nvPr/>
        </p:nvSpPr>
        <p:spPr>
          <a:xfrm>
            <a:off x="173248" y="3300320"/>
            <a:ext cx="5816172" cy="646331"/>
          </a:xfrm>
          <a:prstGeom prst="rect">
            <a:avLst/>
          </a:prstGeom>
          <a:solidFill>
            <a:schemeClr val="lt1"/>
          </a:solidFill>
          <a:ln cap="flat" cmpd="sng" w="9525">
            <a:solidFill>
              <a:srgbClr val="00B05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lang="en-AU" sz="1800">
                <a:solidFill>
                  <a:srgbClr val="FF0000"/>
                </a:solidFill>
                <a:latin typeface="Century Gothic"/>
                <a:ea typeface="Century Gothic"/>
                <a:cs typeface="Century Gothic"/>
                <a:sym typeface="Century Gothic"/>
              </a:rPr>
              <a:t>This sentences does begin with when, but there is no subject after the comma.</a:t>
            </a:r>
            <a:endParaRPr/>
          </a:p>
        </p:txBody>
      </p:sp>
      <p:sp>
        <p:nvSpPr>
          <p:cNvPr id="205" name="Google Shape;205;p22"/>
          <p:cNvSpPr txBox="1"/>
          <p:nvPr/>
        </p:nvSpPr>
        <p:spPr>
          <a:xfrm>
            <a:off x="173248" y="4660349"/>
            <a:ext cx="5941094" cy="646331"/>
          </a:xfrm>
          <a:prstGeom prst="rect">
            <a:avLst/>
          </a:prstGeom>
          <a:solidFill>
            <a:schemeClr val="lt1"/>
          </a:solidFill>
          <a:ln cap="flat" cmpd="sng" w="9525">
            <a:solidFill>
              <a:srgbClr val="00B05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lang="en-AU" sz="1800">
                <a:solidFill>
                  <a:srgbClr val="FF0000"/>
                </a:solidFill>
                <a:latin typeface="Century Gothic"/>
                <a:ea typeface="Century Gothic"/>
                <a:cs typeface="Century Gothic"/>
                <a:sym typeface="Century Gothic"/>
              </a:rPr>
              <a:t>This sentences does begin with before, but the actions before and after the comma do not match.  </a:t>
            </a:r>
            <a:endParaRPr/>
          </a:p>
        </p:txBody>
      </p:sp>
      <p:sp>
        <p:nvSpPr>
          <p:cNvPr id="206" name="Google Shape;206;p22"/>
          <p:cNvSpPr/>
          <p:nvPr/>
        </p:nvSpPr>
        <p:spPr>
          <a:xfrm>
            <a:off x="6601879" y="2288978"/>
            <a:ext cx="1858264" cy="4616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AU" sz="2400">
                <a:solidFill>
                  <a:srgbClr val="00B050"/>
                </a:solidFill>
                <a:latin typeface="Century Gothic"/>
                <a:ea typeface="Century Gothic"/>
                <a:cs typeface="Century Gothic"/>
                <a:sym typeface="Century Gothic"/>
              </a:rPr>
              <a:t>Examples:</a:t>
            </a:r>
            <a:endParaRPr/>
          </a:p>
        </p:txBody>
      </p:sp>
      <p:pic>
        <p:nvPicPr>
          <p:cNvPr descr="https://cdn3.vectorstock.com/i/1000x1000/77/52/yes-tick-icon-vector-22957752.jpg" id="207" name="Google Shape;207;p22"/>
          <p:cNvPicPr preferRelativeResize="0"/>
          <p:nvPr/>
        </p:nvPicPr>
        <p:blipFill rotWithShape="1">
          <a:blip r:embed="rId7">
            <a:alphaModFix/>
          </a:blip>
          <a:srcRect b="10582" l="0" r="0" t="0"/>
          <a:stretch/>
        </p:blipFill>
        <p:spPr>
          <a:xfrm>
            <a:off x="9015351" y="2356608"/>
            <a:ext cx="648165" cy="480466"/>
          </a:xfrm>
          <a:prstGeom prst="rect">
            <a:avLst/>
          </a:prstGeom>
          <a:noFill/>
          <a:ln>
            <a:noFill/>
          </a:ln>
        </p:spPr>
      </p:pic>
      <p:sp>
        <p:nvSpPr>
          <p:cNvPr id="208" name="Google Shape;208;p22"/>
          <p:cNvSpPr txBox="1"/>
          <p:nvPr/>
        </p:nvSpPr>
        <p:spPr>
          <a:xfrm>
            <a:off x="6663211" y="3995707"/>
            <a:ext cx="5379748"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b="1" lang="en-AU" sz="2000" u="sng">
                <a:solidFill>
                  <a:schemeClr val="dk1"/>
                </a:solidFill>
                <a:latin typeface="Century Gothic"/>
                <a:ea typeface="Century Gothic"/>
                <a:cs typeface="Century Gothic"/>
                <a:sym typeface="Century Gothic"/>
              </a:rPr>
              <a:t>Before </a:t>
            </a:r>
            <a:r>
              <a:rPr lang="en-AU" sz="2000" u="sng">
                <a:solidFill>
                  <a:schemeClr val="dk1"/>
                </a:solidFill>
                <a:latin typeface="Century Gothic"/>
                <a:ea typeface="Century Gothic"/>
                <a:cs typeface="Century Gothic"/>
                <a:sym typeface="Century Gothic"/>
              </a:rPr>
              <a:t>Peter eats ice cream</a:t>
            </a:r>
            <a:r>
              <a:rPr lang="en-AU" sz="2000">
                <a:solidFill>
                  <a:schemeClr val="dk1"/>
                </a:solidFill>
                <a:latin typeface="Century Gothic"/>
                <a:ea typeface="Century Gothic"/>
                <a:cs typeface="Century Gothic"/>
                <a:sym typeface="Century Gothic"/>
              </a:rPr>
              <a:t>, he begs his mum for some. </a:t>
            </a:r>
            <a:r>
              <a:rPr b="1" lang="en-AU" sz="2000">
                <a:solidFill>
                  <a:srgbClr val="2F5496"/>
                </a:solidFill>
                <a:latin typeface="Century Gothic"/>
                <a:ea typeface="Century Gothic"/>
                <a:cs typeface="Century Gothic"/>
                <a:sym typeface="Century Gothic"/>
              </a:rPr>
              <a:t> </a:t>
            </a:r>
            <a:endParaRPr sz="2000">
              <a:solidFill>
                <a:schemeClr val="dk1"/>
              </a:solidFill>
              <a:latin typeface="Century Gothic"/>
              <a:ea typeface="Century Gothic"/>
              <a:cs typeface="Century Gothic"/>
              <a:sym typeface="Century Gothic"/>
            </a:endParaRPr>
          </a:p>
        </p:txBody>
      </p:sp>
      <p:sp>
        <p:nvSpPr>
          <p:cNvPr id="209" name="Google Shape;209;p22"/>
          <p:cNvSpPr txBox="1"/>
          <p:nvPr/>
        </p:nvSpPr>
        <p:spPr>
          <a:xfrm>
            <a:off x="6620663" y="2975092"/>
            <a:ext cx="5464844" cy="75271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b="1" lang="en-AU" sz="2000" u="sng">
                <a:solidFill>
                  <a:schemeClr val="dk1"/>
                </a:solidFill>
                <a:latin typeface="Century Gothic"/>
                <a:ea typeface="Century Gothic"/>
                <a:cs typeface="Century Gothic"/>
                <a:sym typeface="Century Gothic"/>
              </a:rPr>
              <a:t>When</a:t>
            </a:r>
            <a:r>
              <a:rPr lang="en-AU" sz="2000" u="sng">
                <a:solidFill>
                  <a:schemeClr val="dk1"/>
                </a:solidFill>
                <a:latin typeface="Century Gothic"/>
                <a:ea typeface="Century Gothic"/>
                <a:cs typeface="Century Gothic"/>
                <a:sym typeface="Century Gothic"/>
              </a:rPr>
              <a:t> Peter eats ice cream</a:t>
            </a:r>
            <a:r>
              <a:rPr lang="en-AU" sz="2000">
                <a:solidFill>
                  <a:schemeClr val="dk1"/>
                </a:solidFill>
                <a:latin typeface="Century Gothic"/>
                <a:ea typeface="Century Gothic"/>
                <a:cs typeface="Century Gothic"/>
                <a:sym typeface="Century Gothic"/>
              </a:rPr>
              <a:t>, he has sprinkles on top. </a:t>
            </a:r>
            <a:endParaRPr/>
          </a:p>
        </p:txBody>
      </p:sp>
      <p:sp>
        <p:nvSpPr>
          <p:cNvPr id="210" name="Google Shape;210;p22"/>
          <p:cNvSpPr txBox="1"/>
          <p:nvPr/>
        </p:nvSpPr>
        <p:spPr>
          <a:xfrm>
            <a:off x="10118035" y="913049"/>
            <a:ext cx="2073965" cy="1169551"/>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AU" sz="1400">
                <a:solidFill>
                  <a:schemeClr val="dk1"/>
                </a:solidFill>
                <a:latin typeface="Century Gothic"/>
                <a:ea typeface="Century Gothic"/>
                <a:cs typeface="Century Gothic"/>
                <a:sym typeface="Century Gothic"/>
              </a:rPr>
              <a:t>CFU:</a:t>
            </a:r>
            <a:endParaRPr/>
          </a:p>
          <a:p>
            <a:pPr indent="0" lvl="0" marL="0" marR="0" rtl="0" algn="l">
              <a:spcBef>
                <a:spcPts val="0"/>
              </a:spcBef>
              <a:spcAft>
                <a:spcPts val="0"/>
              </a:spcAft>
              <a:buNone/>
            </a:pPr>
            <a:r>
              <a:rPr lang="en-AU" sz="1400">
                <a:solidFill>
                  <a:schemeClr val="dk1"/>
                </a:solidFill>
                <a:latin typeface="Century Gothic"/>
                <a:ea typeface="Century Gothic"/>
                <a:cs typeface="Century Gothic"/>
                <a:sym typeface="Century Gothic"/>
              </a:rPr>
              <a:t>Why are these non examples?</a:t>
            </a:r>
            <a:endParaRPr/>
          </a:p>
          <a:p>
            <a:pPr indent="0" lvl="0" marL="0" marR="0" rtl="0" algn="l">
              <a:spcBef>
                <a:spcPts val="0"/>
              </a:spcBef>
              <a:spcAft>
                <a:spcPts val="0"/>
              </a:spcAft>
              <a:buNone/>
            </a:pPr>
            <a:r>
              <a:rPr lang="en-AU" sz="1400">
                <a:solidFill>
                  <a:schemeClr val="dk1"/>
                </a:solidFill>
                <a:latin typeface="Century Gothic"/>
                <a:ea typeface="Century Gothic"/>
                <a:cs typeface="Century Gothic"/>
                <a:sym typeface="Century Gothic"/>
              </a:rPr>
              <a:t>How can we fix the non-examples?</a:t>
            </a:r>
            <a:endParaRPr/>
          </a:p>
        </p:txBody>
      </p:sp>
      <p:sp>
        <p:nvSpPr>
          <p:cNvPr id="211" name="Google Shape;211;p22"/>
          <p:cNvSpPr txBox="1"/>
          <p:nvPr/>
        </p:nvSpPr>
        <p:spPr>
          <a:xfrm>
            <a:off x="279828" y="2864740"/>
            <a:ext cx="11845504"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t/>
            </a:r>
            <a:endParaRPr sz="2000">
              <a:solidFill>
                <a:schemeClr val="dk1"/>
              </a:solidFill>
              <a:latin typeface="Century Gothic"/>
              <a:ea typeface="Century Gothic"/>
              <a:cs typeface="Century Gothic"/>
              <a:sym typeface="Century Gothic"/>
            </a:endParaRPr>
          </a:p>
        </p:txBody>
      </p:sp>
      <p:sp>
        <p:nvSpPr>
          <p:cNvPr id="212" name="Google Shape;212;p22"/>
          <p:cNvSpPr txBox="1"/>
          <p:nvPr/>
        </p:nvSpPr>
        <p:spPr>
          <a:xfrm>
            <a:off x="6705759" y="5306680"/>
            <a:ext cx="5379748"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b="1" lang="en-AU" sz="2000" u="sng">
                <a:solidFill>
                  <a:schemeClr val="dk1"/>
                </a:solidFill>
                <a:latin typeface="Century Gothic"/>
                <a:ea typeface="Century Gothic"/>
                <a:cs typeface="Century Gothic"/>
                <a:sym typeface="Century Gothic"/>
              </a:rPr>
              <a:t>Although </a:t>
            </a:r>
            <a:r>
              <a:rPr lang="en-AU" sz="2000" u="sng">
                <a:solidFill>
                  <a:schemeClr val="dk1"/>
                </a:solidFill>
                <a:latin typeface="Century Gothic"/>
                <a:ea typeface="Century Gothic"/>
                <a:cs typeface="Century Gothic"/>
                <a:sym typeface="Century Gothic"/>
              </a:rPr>
              <a:t>Peter eats ice cream</a:t>
            </a:r>
            <a:r>
              <a:rPr lang="en-AU" sz="2000">
                <a:solidFill>
                  <a:schemeClr val="dk1"/>
                </a:solidFill>
                <a:latin typeface="Century Gothic"/>
                <a:ea typeface="Century Gothic"/>
                <a:cs typeface="Century Gothic"/>
                <a:sym typeface="Century Gothic"/>
              </a:rPr>
              <a:t>, it isn’t his favourite dessert. </a:t>
            </a:r>
            <a:r>
              <a:rPr b="1" lang="en-AU" sz="2000">
                <a:solidFill>
                  <a:srgbClr val="2F5496"/>
                </a:solidFill>
                <a:latin typeface="Century Gothic"/>
                <a:ea typeface="Century Gothic"/>
                <a:cs typeface="Century Gothic"/>
                <a:sym typeface="Century Gothic"/>
              </a:rPr>
              <a:t> </a:t>
            </a:r>
            <a:endParaRPr sz="2000">
              <a:solidFill>
                <a:schemeClr val="dk1"/>
              </a:solidFill>
              <a:latin typeface="Century Gothic"/>
              <a:ea typeface="Century Gothic"/>
              <a:cs typeface="Century Gothic"/>
              <a:sym typeface="Century Gothic"/>
            </a:endParaRPr>
          </a:p>
        </p:txBody>
      </p:sp>
      <p:sp>
        <p:nvSpPr>
          <p:cNvPr id="213" name="Google Shape;213;p22"/>
          <p:cNvSpPr txBox="1"/>
          <p:nvPr/>
        </p:nvSpPr>
        <p:spPr>
          <a:xfrm>
            <a:off x="221338" y="5939956"/>
            <a:ext cx="5941094" cy="923330"/>
          </a:xfrm>
          <a:prstGeom prst="rect">
            <a:avLst/>
          </a:prstGeom>
          <a:solidFill>
            <a:schemeClr val="lt1"/>
          </a:solidFill>
          <a:ln cap="flat" cmpd="sng" w="9525">
            <a:solidFill>
              <a:srgbClr val="00B05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lang="en-AU" sz="1800">
                <a:solidFill>
                  <a:srgbClr val="FF0000"/>
                </a:solidFill>
                <a:latin typeface="Century Gothic"/>
                <a:ea typeface="Century Gothic"/>
                <a:cs typeface="Century Gothic"/>
                <a:sym typeface="Century Gothic"/>
              </a:rPr>
              <a:t>This sentences does begin with although, but although needs a contrasting statement after the comma not one that matches.</a:t>
            </a:r>
            <a:endParaRPr/>
          </a:p>
        </p:txBody>
      </p:sp>
      <p:sp>
        <p:nvSpPr>
          <p:cNvPr id="214" name="Google Shape;214;p22"/>
          <p:cNvSpPr txBox="1"/>
          <p:nvPr/>
        </p:nvSpPr>
        <p:spPr>
          <a:xfrm>
            <a:off x="173248" y="4070749"/>
            <a:ext cx="5941094" cy="39420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b="1" lang="en-AU" sz="2000" u="sng">
                <a:solidFill>
                  <a:schemeClr val="dk1"/>
                </a:solidFill>
                <a:latin typeface="Century Gothic"/>
                <a:ea typeface="Century Gothic"/>
                <a:cs typeface="Century Gothic"/>
                <a:sym typeface="Century Gothic"/>
              </a:rPr>
              <a:t>Before </a:t>
            </a:r>
            <a:r>
              <a:rPr lang="en-AU" sz="2000" u="sng">
                <a:solidFill>
                  <a:schemeClr val="dk1"/>
                </a:solidFill>
                <a:latin typeface="Century Gothic"/>
                <a:ea typeface="Century Gothic"/>
                <a:cs typeface="Century Gothic"/>
                <a:sym typeface="Century Gothic"/>
              </a:rPr>
              <a:t>Peter eats ice cream</a:t>
            </a:r>
            <a:r>
              <a:rPr lang="en-AU" sz="2000">
                <a:solidFill>
                  <a:schemeClr val="dk1"/>
                </a:solidFill>
                <a:latin typeface="Century Gothic"/>
                <a:ea typeface="Century Gothic"/>
                <a:cs typeface="Century Gothic"/>
                <a:sym typeface="Century Gothic"/>
              </a:rPr>
              <a:t>, he puts the ice cream out in the sun. </a:t>
            </a:r>
            <a:r>
              <a:rPr b="1" lang="en-AU" sz="2000">
                <a:solidFill>
                  <a:srgbClr val="2F5496"/>
                </a:solidFill>
                <a:latin typeface="Century Gothic"/>
                <a:ea typeface="Century Gothic"/>
                <a:cs typeface="Century Gothic"/>
                <a:sym typeface="Century Gothic"/>
              </a:rPr>
              <a:t> </a:t>
            </a:r>
            <a:endParaRPr sz="2000">
              <a:solidFill>
                <a:schemeClr val="dk1"/>
              </a:solidFill>
              <a:latin typeface="Century Gothic"/>
              <a:ea typeface="Century Gothic"/>
              <a:cs typeface="Century Gothic"/>
              <a:sym typeface="Century Gothic"/>
            </a:endParaRPr>
          </a:p>
        </p:txBody>
      </p:sp>
      <p:sp>
        <p:nvSpPr>
          <p:cNvPr id="215" name="Google Shape;215;p22"/>
          <p:cNvSpPr txBox="1"/>
          <p:nvPr/>
        </p:nvSpPr>
        <p:spPr>
          <a:xfrm>
            <a:off x="154906" y="5350987"/>
            <a:ext cx="5941094" cy="39420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b="1" lang="en-AU" sz="2000" u="sng">
                <a:solidFill>
                  <a:schemeClr val="dk1"/>
                </a:solidFill>
                <a:latin typeface="Century Gothic"/>
                <a:ea typeface="Century Gothic"/>
                <a:cs typeface="Century Gothic"/>
                <a:sym typeface="Century Gothic"/>
              </a:rPr>
              <a:t>Although </a:t>
            </a:r>
            <a:r>
              <a:rPr lang="en-AU" sz="2000" u="sng">
                <a:solidFill>
                  <a:schemeClr val="dk1"/>
                </a:solidFill>
                <a:latin typeface="Century Gothic"/>
                <a:ea typeface="Century Gothic"/>
                <a:cs typeface="Century Gothic"/>
                <a:sym typeface="Century Gothic"/>
              </a:rPr>
              <a:t>Peter eats ice cream</a:t>
            </a:r>
            <a:r>
              <a:rPr lang="en-AU" sz="2000">
                <a:solidFill>
                  <a:schemeClr val="dk1"/>
                </a:solidFill>
                <a:latin typeface="Century Gothic"/>
                <a:ea typeface="Century Gothic"/>
                <a:cs typeface="Century Gothic"/>
                <a:sym typeface="Century Gothic"/>
              </a:rPr>
              <a:t>, it is his favourite dessert. </a:t>
            </a:r>
            <a:r>
              <a:rPr b="1" lang="en-AU" sz="2000">
                <a:solidFill>
                  <a:srgbClr val="2F5496"/>
                </a:solidFill>
                <a:latin typeface="Century Gothic"/>
                <a:ea typeface="Century Gothic"/>
                <a:cs typeface="Century Gothic"/>
                <a:sym typeface="Century Gothic"/>
              </a:rPr>
              <a:t> </a:t>
            </a:r>
            <a:endParaRPr sz="2000">
              <a:solidFill>
                <a:schemeClr val="dk1"/>
              </a:solidFill>
              <a:latin typeface="Century Gothic"/>
              <a:ea typeface="Century Gothic"/>
              <a:cs typeface="Century Gothic"/>
              <a:sym typeface="Century Gothic"/>
            </a:endParaRPr>
          </a:p>
        </p:txBody>
      </p:sp>
      <p:sp>
        <p:nvSpPr>
          <p:cNvPr id="216" name="Google Shape;216;p22"/>
          <p:cNvSpPr txBox="1"/>
          <p:nvPr/>
        </p:nvSpPr>
        <p:spPr>
          <a:xfrm>
            <a:off x="154907" y="402386"/>
            <a:ext cx="8858464" cy="1809111"/>
          </a:xfrm>
          <a:prstGeom prst="rect">
            <a:avLst/>
          </a:prstGeom>
          <a:solidFill>
            <a:srgbClr val="F5D327"/>
          </a:solid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2000"/>
              <a:buFont typeface="Noto Sans Symbols"/>
              <a:buChar char="▪"/>
            </a:pPr>
            <a:r>
              <a:rPr lang="en-AU" sz="2000">
                <a:solidFill>
                  <a:schemeClr val="dk1"/>
                </a:solidFill>
                <a:latin typeface="Century Gothic"/>
                <a:ea typeface="Century Gothic"/>
                <a:cs typeface="Century Gothic"/>
                <a:sym typeface="Century Gothic"/>
              </a:rPr>
              <a:t>‘If’, “when’, ‘before’, ‘after’, ‘although’ and ‘even though’ are subordinating conjunctions that show the relationship between two actions. </a:t>
            </a:r>
            <a:endParaRPr/>
          </a:p>
          <a:p>
            <a:pPr indent="-228600" lvl="0" marL="228600" marR="0" rtl="0" algn="l">
              <a:lnSpc>
                <a:spcPct val="90000"/>
              </a:lnSpc>
              <a:spcBef>
                <a:spcPts val="1000"/>
              </a:spcBef>
              <a:spcAft>
                <a:spcPts val="0"/>
              </a:spcAft>
              <a:buClr>
                <a:schemeClr val="dk1"/>
              </a:buClr>
              <a:buSzPts val="2000"/>
              <a:buFont typeface="Noto Sans Symbols"/>
              <a:buChar char="▪"/>
            </a:pPr>
            <a:r>
              <a:rPr lang="en-AU" sz="2000">
                <a:solidFill>
                  <a:schemeClr val="dk1"/>
                </a:solidFill>
                <a:latin typeface="Century Gothic"/>
                <a:ea typeface="Century Gothic"/>
                <a:cs typeface="Century Gothic"/>
                <a:sym typeface="Century Gothic"/>
              </a:rPr>
              <a:t>When a sentence begins with a subordinating conjunction and one action (what happens), we need to complete the sentence by adding a subject and </a:t>
            </a:r>
            <a:r>
              <a:rPr b="1" lang="en-AU" sz="2000">
                <a:solidFill>
                  <a:schemeClr val="dk1"/>
                </a:solidFill>
                <a:latin typeface="Century Gothic"/>
                <a:ea typeface="Century Gothic"/>
                <a:cs typeface="Century Gothic"/>
                <a:sym typeface="Century Gothic"/>
              </a:rPr>
              <a:t>related</a:t>
            </a:r>
            <a:r>
              <a:rPr lang="en-AU" sz="2000">
                <a:solidFill>
                  <a:schemeClr val="dk1"/>
                </a:solidFill>
                <a:latin typeface="Century Gothic"/>
                <a:ea typeface="Century Gothic"/>
                <a:cs typeface="Century Gothic"/>
                <a:sym typeface="Century Gothic"/>
              </a:rPr>
              <a:t> action after the comma.                                                                                                                                                                                                                                                                                                                                                                                                                                                                                                                                                                                                                                                                                                                                                                                                                                                                                                                                                                                                                                                                                                                                                                                                                                                                                                                                                                                                                                                                                                                                                                                                                                                                                               </a:t>
            </a:r>
            <a:endParaRPr/>
          </a:p>
          <a:p>
            <a:pPr indent="0" lvl="0" marL="0" marR="0" rtl="0" algn="l">
              <a:lnSpc>
                <a:spcPct val="90000"/>
              </a:lnSpc>
              <a:spcBef>
                <a:spcPts val="1000"/>
              </a:spcBef>
              <a:spcAft>
                <a:spcPts val="0"/>
              </a:spcAft>
              <a:buClr>
                <a:schemeClr val="dk1"/>
              </a:buClr>
              <a:buSzPts val="2000"/>
              <a:buFont typeface="Calibri"/>
              <a:buNone/>
            </a:pPr>
            <a:r>
              <a:t/>
            </a:r>
            <a:endParaRPr sz="2000">
              <a:solidFill>
                <a:schemeClr val="dk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23"/>
          <p:cNvSpPr txBox="1"/>
          <p:nvPr>
            <p:ph idx="1" type="body"/>
          </p:nvPr>
        </p:nvSpPr>
        <p:spPr>
          <a:xfrm>
            <a:off x="154907" y="766354"/>
            <a:ext cx="11845504" cy="164660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t/>
            </a:r>
            <a:endParaRPr/>
          </a:p>
          <a:p>
            <a:pPr indent="-101600" lvl="0" marL="228600" rtl="0" algn="l">
              <a:lnSpc>
                <a:spcPct val="90000"/>
              </a:lnSpc>
              <a:spcBef>
                <a:spcPts val="1000"/>
              </a:spcBef>
              <a:spcAft>
                <a:spcPts val="0"/>
              </a:spcAft>
              <a:buClr>
                <a:schemeClr val="dk1"/>
              </a:buClr>
              <a:buSzPts val="2000"/>
              <a:buFont typeface="Noto Sans Symbols"/>
              <a:buNone/>
            </a:pPr>
            <a:r>
              <a:t/>
            </a:r>
            <a:endParaRPr/>
          </a:p>
          <a:p>
            <a:pPr indent="0" lvl="0" marL="0" rtl="0" algn="l">
              <a:lnSpc>
                <a:spcPct val="90000"/>
              </a:lnSpc>
              <a:spcBef>
                <a:spcPts val="1000"/>
              </a:spcBef>
              <a:spcAft>
                <a:spcPts val="0"/>
              </a:spcAft>
              <a:buClr>
                <a:schemeClr val="dk1"/>
              </a:buClr>
              <a:buSzPts val="2000"/>
              <a:buNone/>
            </a:pPr>
            <a:r>
              <a:t/>
            </a:r>
            <a:endParaRPr sz="2000"/>
          </a:p>
        </p:txBody>
      </p:sp>
      <p:sp>
        <p:nvSpPr>
          <p:cNvPr id="222" name="Google Shape;222;p23"/>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AU" sz="1800">
                <a:solidFill>
                  <a:schemeClr val="lt1"/>
                </a:solidFill>
                <a:latin typeface="Century Gothic"/>
                <a:ea typeface="Century Gothic"/>
                <a:cs typeface="Century Gothic"/>
                <a:sym typeface="Century Gothic"/>
              </a:rPr>
              <a:t>Concept Development – I do</a:t>
            </a:r>
            <a:endParaRPr/>
          </a:p>
        </p:txBody>
      </p:sp>
      <p:pic>
        <p:nvPicPr>
          <p:cNvPr descr="Logo, icon&#10;&#10;Description automatically generated" id="223" name="Google Shape;223;p23"/>
          <p:cNvPicPr preferRelativeResize="0"/>
          <p:nvPr/>
        </p:nvPicPr>
        <p:blipFill rotWithShape="1">
          <a:blip r:embed="rId3">
            <a:alphaModFix/>
          </a:blip>
          <a:srcRect b="0" l="0" r="0" t="0"/>
          <a:stretch/>
        </p:blipFill>
        <p:spPr>
          <a:xfrm>
            <a:off x="11411429" y="111175"/>
            <a:ext cx="674078" cy="674078"/>
          </a:xfrm>
          <a:prstGeom prst="rect">
            <a:avLst/>
          </a:prstGeom>
          <a:noFill/>
          <a:ln>
            <a:noFill/>
          </a:ln>
        </p:spPr>
      </p:pic>
      <p:pic>
        <p:nvPicPr>
          <p:cNvPr descr="Icon&#10;&#10;Description automatically generated" id="224" name="Google Shape;224;p23"/>
          <p:cNvPicPr preferRelativeResize="0"/>
          <p:nvPr/>
        </p:nvPicPr>
        <p:blipFill rotWithShape="1">
          <a:blip r:embed="rId4">
            <a:alphaModFix/>
          </a:blip>
          <a:srcRect b="0" l="0" r="0" t="0"/>
          <a:stretch/>
        </p:blipFill>
        <p:spPr>
          <a:xfrm>
            <a:off x="10604475" y="127102"/>
            <a:ext cx="674078" cy="674078"/>
          </a:xfrm>
          <a:prstGeom prst="rect">
            <a:avLst/>
          </a:prstGeom>
          <a:noFill/>
          <a:ln>
            <a:noFill/>
          </a:ln>
        </p:spPr>
      </p:pic>
      <p:pic>
        <p:nvPicPr>
          <p:cNvPr descr="Icon&#10;&#10;Description automatically generated" id="225" name="Google Shape;225;p23"/>
          <p:cNvPicPr preferRelativeResize="0"/>
          <p:nvPr/>
        </p:nvPicPr>
        <p:blipFill rotWithShape="1">
          <a:blip r:embed="rId5">
            <a:alphaModFix/>
          </a:blip>
          <a:srcRect b="0" l="0" r="0" t="0"/>
          <a:stretch/>
        </p:blipFill>
        <p:spPr>
          <a:xfrm>
            <a:off x="9771566" y="120342"/>
            <a:ext cx="693813" cy="679158"/>
          </a:xfrm>
          <a:prstGeom prst="rect">
            <a:avLst/>
          </a:prstGeom>
          <a:noFill/>
          <a:ln>
            <a:noFill/>
          </a:ln>
        </p:spPr>
      </p:pic>
      <p:sp>
        <p:nvSpPr>
          <p:cNvPr id="226" name="Google Shape;226;p23"/>
          <p:cNvSpPr/>
          <p:nvPr/>
        </p:nvSpPr>
        <p:spPr>
          <a:xfrm>
            <a:off x="240003" y="2333667"/>
            <a:ext cx="8301849" cy="1754326"/>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Read the sentence stem. Circle the subordinating conjunction ‘if’, ‘when’, ‘before’, ‘after’, ‘although’, or ‘even though’.</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Underline the action/ verb (what they are doing) that is being described before the comma.</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Now read the action/ verb (what they are doing) after the comma. </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Are the actions related to each other? </a:t>
            </a:r>
            <a:endParaRPr/>
          </a:p>
        </p:txBody>
      </p:sp>
      <p:sp>
        <p:nvSpPr>
          <p:cNvPr id="227" name="Google Shape;227;p23"/>
          <p:cNvSpPr txBox="1"/>
          <p:nvPr/>
        </p:nvSpPr>
        <p:spPr>
          <a:xfrm>
            <a:off x="266117" y="4410387"/>
            <a:ext cx="3925873"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lang="en-AU" sz="2000">
                <a:solidFill>
                  <a:schemeClr val="dk1"/>
                </a:solidFill>
                <a:latin typeface="Century Gothic"/>
                <a:ea typeface="Century Gothic"/>
                <a:cs typeface="Century Gothic"/>
                <a:sym typeface="Century Gothic"/>
              </a:rPr>
              <a:t>If you empty your lunch box, </a:t>
            </a:r>
            <a:endParaRPr/>
          </a:p>
        </p:txBody>
      </p:sp>
      <p:sp>
        <p:nvSpPr>
          <p:cNvPr id="228" name="Google Shape;228;p23"/>
          <p:cNvSpPr txBox="1"/>
          <p:nvPr/>
        </p:nvSpPr>
        <p:spPr>
          <a:xfrm>
            <a:off x="213677" y="5060783"/>
            <a:ext cx="3360447"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lang="en-AU" sz="2000">
                <a:solidFill>
                  <a:schemeClr val="dk1"/>
                </a:solidFill>
                <a:latin typeface="Century Gothic"/>
                <a:ea typeface="Century Gothic"/>
                <a:cs typeface="Century Gothic"/>
                <a:sym typeface="Century Gothic"/>
              </a:rPr>
              <a:t>When  it is 8pm,</a:t>
            </a:r>
            <a:r>
              <a:rPr b="1" lang="en-AU" sz="2000">
                <a:solidFill>
                  <a:srgbClr val="2F5496"/>
                </a:solidFill>
                <a:latin typeface="Century Gothic"/>
                <a:ea typeface="Century Gothic"/>
                <a:cs typeface="Century Gothic"/>
                <a:sym typeface="Century Gothic"/>
              </a:rPr>
              <a:t> </a:t>
            </a:r>
            <a:endParaRPr sz="2000">
              <a:solidFill>
                <a:schemeClr val="dk1"/>
              </a:solidFill>
              <a:latin typeface="Century Gothic"/>
              <a:ea typeface="Century Gothic"/>
              <a:cs typeface="Century Gothic"/>
              <a:sym typeface="Century Gothic"/>
            </a:endParaRPr>
          </a:p>
        </p:txBody>
      </p:sp>
      <p:sp>
        <p:nvSpPr>
          <p:cNvPr id="229" name="Google Shape;229;p23"/>
          <p:cNvSpPr/>
          <p:nvPr/>
        </p:nvSpPr>
        <p:spPr>
          <a:xfrm>
            <a:off x="182157" y="4358904"/>
            <a:ext cx="394283" cy="522514"/>
          </a:xfrm>
          <a:prstGeom prst="ellipse">
            <a:avLst/>
          </a:prstGeom>
          <a:no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30" name="Google Shape;230;p23"/>
          <p:cNvSpPr/>
          <p:nvPr/>
        </p:nvSpPr>
        <p:spPr>
          <a:xfrm>
            <a:off x="205704" y="5008845"/>
            <a:ext cx="848360" cy="522514"/>
          </a:xfrm>
          <a:prstGeom prst="ellipse">
            <a:avLst/>
          </a:prstGeom>
          <a:no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31" name="Google Shape;231;p23"/>
          <p:cNvSpPr/>
          <p:nvPr/>
        </p:nvSpPr>
        <p:spPr>
          <a:xfrm flipH="1" rot="10800000">
            <a:off x="1088024" y="4735094"/>
            <a:ext cx="2676453" cy="45719"/>
          </a:xfrm>
          <a:prstGeom prst="rect">
            <a:avLst/>
          </a:prstGeom>
          <a:solidFill>
            <a:srgbClr val="00B050"/>
          </a:solidFill>
          <a:ln cap="flat" cmpd="sng" w="127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32" name="Google Shape;232;p23"/>
          <p:cNvSpPr/>
          <p:nvPr/>
        </p:nvSpPr>
        <p:spPr>
          <a:xfrm flipH="1" rot="10800000">
            <a:off x="1116171" y="5372493"/>
            <a:ext cx="1092640" cy="45719"/>
          </a:xfrm>
          <a:prstGeom prst="rect">
            <a:avLst/>
          </a:prstGeom>
          <a:solidFill>
            <a:srgbClr val="00B050"/>
          </a:solidFill>
          <a:ln cap="flat" cmpd="sng" w="127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33" name="Google Shape;233;p23"/>
          <p:cNvSpPr txBox="1"/>
          <p:nvPr/>
        </p:nvSpPr>
        <p:spPr>
          <a:xfrm>
            <a:off x="3873500" y="4394483"/>
            <a:ext cx="4759659"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lang="en-AU" sz="2000">
                <a:solidFill>
                  <a:schemeClr val="dk1"/>
                </a:solidFill>
                <a:latin typeface="Century Gothic"/>
                <a:ea typeface="Century Gothic"/>
                <a:cs typeface="Century Gothic"/>
                <a:sym typeface="Century Gothic"/>
              </a:rPr>
              <a:t>I will pack it for tomorrow. </a:t>
            </a:r>
            <a:endParaRPr/>
          </a:p>
        </p:txBody>
      </p:sp>
      <p:sp>
        <p:nvSpPr>
          <p:cNvPr id="234" name="Google Shape;234;p23"/>
          <p:cNvSpPr txBox="1"/>
          <p:nvPr/>
        </p:nvSpPr>
        <p:spPr>
          <a:xfrm>
            <a:off x="2353403" y="5055142"/>
            <a:ext cx="4065099"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lang="en-AU" sz="2000">
                <a:solidFill>
                  <a:schemeClr val="dk1"/>
                </a:solidFill>
                <a:latin typeface="Century Gothic"/>
                <a:ea typeface="Century Gothic"/>
                <a:cs typeface="Century Gothic"/>
                <a:sym typeface="Century Gothic"/>
              </a:rPr>
              <a:t>Billy goes to bed.</a:t>
            </a:r>
            <a:endParaRPr/>
          </a:p>
        </p:txBody>
      </p:sp>
      <p:sp>
        <p:nvSpPr>
          <p:cNvPr id="235" name="Google Shape;235;p23"/>
          <p:cNvSpPr txBox="1"/>
          <p:nvPr/>
        </p:nvSpPr>
        <p:spPr>
          <a:xfrm>
            <a:off x="266117" y="5643169"/>
            <a:ext cx="3607383"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lang="en-AU" sz="2000">
                <a:solidFill>
                  <a:schemeClr val="dk1"/>
                </a:solidFill>
                <a:latin typeface="Century Gothic"/>
                <a:ea typeface="Century Gothic"/>
                <a:cs typeface="Century Gothic"/>
                <a:sym typeface="Century Gothic"/>
              </a:rPr>
              <a:t>Although it is bed time, </a:t>
            </a:r>
            <a:endParaRPr/>
          </a:p>
        </p:txBody>
      </p:sp>
      <p:sp>
        <p:nvSpPr>
          <p:cNvPr id="236" name="Google Shape;236;p23"/>
          <p:cNvSpPr txBox="1"/>
          <p:nvPr/>
        </p:nvSpPr>
        <p:spPr>
          <a:xfrm>
            <a:off x="213677" y="6293565"/>
            <a:ext cx="3978313"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lang="en-AU" sz="2000">
                <a:solidFill>
                  <a:schemeClr val="dk1"/>
                </a:solidFill>
                <a:latin typeface="Century Gothic"/>
                <a:ea typeface="Century Gothic"/>
                <a:cs typeface="Century Gothic"/>
                <a:sym typeface="Century Gothic"/>
              </a:rPr>
              <a:t>After Linda ate a sandwich,</a:t>
            </a:r>
            <a:r>
              <a:rPr b="1" lang="en-AU" sz="2000">
                <a:solidFill>
                  <a:srgbClr val="2F5496"/>
                </a:solidFill>
                <a:latin typeface="Century Gothic"/>
                <a:ea typeface="Century Gothic"/>
                <a:cs typeface="Century Gothic"/>
                <a:sym typeface="Century Gothic"/>
              </a:rPr>
              <a:t> </a:t>
            </a:r>
            <a:endParaRPr sz="2000">
              <a:solidFill>
                <a:schemeClr val="dk1"/>
              </a:solidFill>
              <a:latin typeface="Century Gothic"/>
              <a:ea typeface="Century Gothic"/>
              <a:cs typeface="Century Gothic"/>
              <a:sym typeface="Century Gothic"/>
            </a:endParaRPr>
          </a:p>
        </p:txBody>
      </p:sp>
      <p:sp>
        <p:nvSpPr>
          <p:cNvPr id="237" name="Google Shape;237;p23"/>
          <p:cNvSpPr/>
          <p:nvPr/>
        </p:nvSpPr>
        <p:spPr>
          <a:xfrm>
            <a:off x="145546" y="5569132"/>
            <a:ext cx="1405287" cy="522514"/>
          </a:xfrm>
          <a:prstGeom prst="ellipse">
            <a:avLst/>
          </a:prstGeom>
          <a:no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38" name="Google Shape;238;p23"/>
          <p:cNvSpPr/>
          <p:nvPr/>
        </p:nvSpPr>
        <p:spPr>
          <a:xfrm>
            <a:off x="145546" y="6206082"/>
            <a:ext cx="848360" cy="522514"/>
          </a:xfrm>
          <a:prstGeom prst="ellipse">
            <a:avLst/>
          </a:prstGeom>
          <a:no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39" name="Google Shape;239;p23"/>
          <p:cNvSpPr/>
          <p:nvPr/>
        </p:nvSpPr>
        <p:spPr>
          <a:xfrm flipH="1" rot="10800000">
            <a:off x="1550833" y="5965241"/>
            <a:ext cx="1547966" cy="45719"/>
          </a:xfrm>
          <a:prstGeom prst="rect">
            <a:avLst/>
          </a:prstGeom>
          <a:solidFill>
            <a:srgbClr val="00B050"/>
          </a:solidFill>
          <a:ln cap="flat" cmpd="sng" w="127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40" name="Google Shape;240;p23"/>
          <p:cNvSpPr/>
          <p:nvPr/>
        </p:nvSpPr>
        <p:spPr>
          <a:xfrm>
            <a:off x="1733840" y="6606485"/>
            <a:ext cx="1866610" cy="45719"/>
          </a:xfrm>
          <a:prstGeom prst="rect">
            <a:avLst/>
          </a:prstGeom>
          <a:solidFill>
            <a:srgbClr val="00B050"/>
          </a:solidFill>
          <a:ln cap="flat" cmpd="sng" w="127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41" name="Google Shape;241;p23"/>
          <p:cNvSpPr txBox="1"/>
          <p:nvPr/>
        </p:nvSpPr>
        <p:spPr>
          <a:xfrm>
            <a:off x="3182474" y="5654055"/>
            <a:ext cx="3951483"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lang="en-AU" sz="2000">
                <a:solidFill>
                  <a:schemeClr val="dk1"/>
                </a:solidFill>
                <a:latin typeface="Century Gothic"/>
                <a:ea typeface="Century Gothic"/>
                <a:cs typeface="Century Gothic"/>
                <a:sym typeface="Century Gothic"/>
              </a:rPr>
              <a:t>Suzy was still playing games. </a:t>
            </a:r>
            <a:endParaRPr/>
          </a:p>
        </p:txBody>
      </p:sp>
      <p:sp>
        <p:nvSpPr>
          <p:cNvPr id="242" name="Google Shape;242;p23"/>
          <p:cNvSpPr txBox="1"/>
          <p:nvPr/>
        </p:nvSpPr>
        <p:spPr>
          <a:xfrm>
            <a:off x="3744469" y="6268621"/>
            <a:ext cx="4666380"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lang="en-AU" sz="2000">
                <a:solidFill>
                  <a:schemeClr val="dk1"/>
                </a:solidFill>
                <a:latin typeface="Century Gothic"/>
                <a:ea typeface="Century Gothic"/>
                <a:cs typeface="Century Gothic"/>
                <a:sym typeface="Century Gothic"/>
              </a:rPr>
              <a:t>she went outside to play.</a:t>
            </a:r>
            <a:endParaRPr/>
          </a:p>
        </p:txBody>
      </p:sp>
      <p:sp>
        <p:nvSpPr>
          <p:cNvPr id="243" name="Google Shape;243;p23"/>
          <p:cNvSpPr txBox="1"/>
          <p:nvPr/>
        </p:nvSpPr>
        <p:spPr>
          <a:xfrm>
            <a:off x="9771566" y="966408"/>
            <a:ext cx="2420434" cy="2246769"/>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AU" sz="1400">
                <a:solidFill>
                  <a:schemeClr val="dk1"/>
                </a:solidFill>
                <a:latin typeface="Century Gothic"/>
                <a:ea typeface="Century Gothic"/>
                <a:cs typeface="Century Gothic"/>
                <a:sym typeface="Century Gothic"/>
              </a:rPr>
              <a:t>CFU:</a:t>
            </a:r>
            <a:endParaRPr/>
          </a:p>
          <a:p>
            <a:pPr indent="-285750" lvl="0" marL="285750" marR="0" rtl="0" algn="l">
              <a:spcBef>
                <a:spcPts val="0"/>
              </a:spcBef>
              <a:spcAft>
                <a:spcPts val="0"/>
              </a:spcAft>
              <a:buClr>
                <a:schemeClr val="dk1"/>
              </a:buClr>
              <a:buSzPts val="1400"/>
              <a:buFont typeface="Arial"/>
              <a:buChar char="•"/>
            </a:pPr>
            <a:r>
              <a:rPr lang="en-AU" sz="1400">
                <a:solidFill>
                  <a:schemeClr val="dk1"/>
                </a:solidFill>
                <a:latin typeface="Century Gothic"/>
                <a:ea typeface="Century Gothic"/>
                <a:cs typeface="Century Gothic"/>
                <a:sym typeface="Century Gothic"/>
              </a:rPr>
              <a:t>Does the part after the comma have a subject and a verb?</a:t>
            </a:r>
            <a:endParaRPr/>
          </a:p>
          <a:p>
            <a:pPr indent="-285750" lvl="0" marL="285750" marR="0" rtl="0" algn="l">
              <a:spcBef>
                <a:spcPts val="0"/>
              </a:spcBef>
              <a:spcAft>
                <a:spcPts val="0"/>
              </a:spcAft>
              <a:buClr>
                <a:schemeClr val="dk1"/>
              </a:buClr>
              <a:buSzPts val="1400"/>
              <a:buFont typeface="Arial"/>
              <a:buChar char="•"/>
            </a:pPr>
            <a:r>
              <a:rPr lang="en-AU" sz="1400">
                <a:solidFill>
                  <a:schemeClr val="dk1"/>
                </a:solidFill>
                <a:latin typeface="Century Gothic"/>
                <a:ea typeface="Century Gothic"/>
                <a:cs typeface="Century Gothic"/>
                <a:sym typeface="Century Gothic"/>
              </a:rPr>
              <a:t>What are they?</a:t>
            </a:r>
            <a:endParaRPr/>
          </a:p>
          <a:p>
            <a:pPr indent="-285750" lvl="0" marL="285750" marR="0" rtl="0" algn="l">
              <a:spcBef>
                <a:spcPts val="0"/>
              </a:spcBef>
              <a:spcAft>
                <a:spcPts val="0"/>
              </a:spcAft>
              <a:buClr>
                <a:schemeClr val="dk1"/>
              </a:buClr>
              <a:buSzPts val="1400"/>
              <a:buFont typeface="Arial"/>
              <a:buChar char="•"/>
            </a:pPr>
            <a:r>
              <a:rPr lang="en-AU" sz="1400">
                <a:solidFill>
                  <a:schemeClr val="dk1"/>
                </a:solidFill>
                <a:latin typeface="Century Gothic"/>
                <a:ea typeface="Century Gothic"/>
                <a:cs typeface="Century Gothic"/>
                <a:sym typeface="Century Gothic"/>
              </a:rPr>
              <a:t>Do the two actions match with the conjunction used?</a:t>
            </a:r>
            <a:endParaRPr/>
          </a:p>
          <a:p>
            <a:pPr indent="-285750" lvl="0" marL="285750" marR="0" rtl="0" algn="l">
              <a:spcBef>
                <a:spcPts val="0"/>
              </a:spcBef>
              <a:spcAft>
                <a:spcPts val="0"/>
              </a:spcAft>
              <a:buClr>
                <a:schemeClr val="dk1"/>
              </a:buClr>
              <a:buSzPts val="1400"/>
              <a:buFont typeface="Arial"/>
              <a:buChar char="•"/>
            </a:pPr>
            <a:r>
              <a:rPr lang="en-AU" sz="1400">
                <a:solidFill>
                  <a:schemeClr val="dk1"/>
                </a:solidFill>
                <a:latin typeface="Century Gothic"/>
                <a:ea typeface="Century Gothic"/>
                <a:cs typeface="Century Gothic"/>
                <a:sym typeface="Century Gothic"/>
              </a:rPr>
              <a:t>Is the new sentence a complete thought?</a:t>
            </a:r>
            <a:endParaRPr/>
          </a:p>
        </p:txBody>
      </p:sp>
      <p:sp>
        <p:nvSpPr>
          <p:cNvPr id="244" name="Google Shape;244;p23"/>
          <p:cNvSpPr txBox="1"/>
          <p:nvPr/>
        </p:nvSpPr>
        <p:spPr>
          <a:xfrm>
            <a:off x="154907" y="402386"/>
            <a:ext cx="8858464" cy="1809111"/>
          </a:xfrm>
          <a:prstGeom prst="rect">
            <a:avLst/>
          </a:prstGeom>
          <a:solidFill>
            <a:srgbClr val="F5D327"/>
          </a:solid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2000"/>
              <a:buFont typeface="Noto Sans Symbols"/>
              <a:buChar char="▪"/>
            </a:pPr>
            <a:r>
              <a:rPr lang="en-AU" sz="2000">
                <a:solidFill>
                  <a:schemeClr val="dk1"/>
                </a:solidFill>
                <a:latin typeface="Century Gothic"/>
                <a:ea typeface="Century Gothic"/>
                <a:cs typeface="Century Gothic"/>
                <a:sym typeface="Century Gothic"/>
              </a:rPr>
              <a:t>‘If’, “when’, ‘before’, ‘after’, ‘although’ and ‘even though’ are subordinating conjunctions that show the relationship between two actions. </a:t>
            </a:r>
            <a:endParaRPr/>
          </a:p>
          <a:p>
            <a:pPr indent="-228600" lvl="0" marL="228600" marR="0" rtl="0" algn="l">
              <a:lnSpc>
                <a:spcPct val="90000"/>
              </a:lnSpc>
              <a:spcBef>
                <a:spcPts val="1000"/>
              </a:spcBef>
              <a:spcAft>
                <a:spcPts val="0"/>
              </a:spcAft>
              <a:buClr>
                <a:schemeClr val="dk1"/>
              </a:buClr>
              <a:buSzPts val="2000"/>
              <a:buFont typeface="Noto Sans Symbols"/>
              <a:buChar char="▪"/>
            </a:pPr>
            <a:r>
              <a:rPr lang="en-AU" sz="2000">
                <a:solidFill>
                  <a:schemeClr val="dk1"/>
                </a:solidFill>
                <a:latin typeface="Century Gothic"/>
                <a:ea typeface="Century Gothic"/>
                <a:cs typeface="Century Gothic"/>
                <a:sym typeface="Century Gothic"/>
              </a:rPr>
              <a:t>When a sentence begins with a subordinating conjunction and one action (what happens), we need to complete the sentence by adding a subject and </a:t>
            </a:r>
            <a:r>
              <a:rPr b="1" lang="en-AU" sz="2000">
                <a:solidFill>
                  <a:schemeClr val="dk1"/>
                </a:solidFill>
                <a:latin typeface="Century Gothic"/>
                <a:ea typeface="Century Gothic"/>
                <a:cs typeface="Century Gothic"/>
                <a:sym typeface="Century Gothic"/>
              </a:rPr>
              <a:t>related</a:t>
            </a:r>
            <a:r>
              <a:rPr lang="en-AU" sz="2000">
                <a:solidFill>
                  <a:schemeClr val="dk1"/>
                </a:solidFill>
                <a:latin typeface="Century Gothic"/>
                <a:ea typeface="Century Gothic"/>
                <a:cs typeface="Century Gothic"/>
                <a:sym typeface="Century Gothic"/>
              </a:rPr>
              <a:t> action after the comma.                                                                                                                                                                                                                                                                                                                                                                                                                                                                                                                                                                                                                                                                                                                                                                                                                                                                                                                                                                                                                                                                                                                                                                                                                                                                                                                                                                                                                                                                                                                                                                                                                                                                                               </a:t>
            </a:r>
            <a:endParaRPr/>
          </a:p>
          <a:p>
            <a:pPr indent="0" lvl="0" marL="0" marR="0" rtl="0" algn="l">
              <a:lnSpc>
                <a:spcPct val="90000"/>
              </a:lnSpc>
              <a:spcBef>
                <a:spcPts val="1000"/>
              </a:spcBef>
              <a:spcAft>
                <a:spcPts val="0"/>
              </a:spcAft>
              <a:buClr>
                <a:schemeClr val="dk1"/>
              </a:buClr>
              <a:buSzPts val="2000"/>
              <a:buFont typeface="Calibri"/>
              <a:buNone/>
            </a:pPr>
            <a:r>
              <a:t/>
            </a:r>
            <a:endParaRPr sz="2000">
              <a:solidFill>
                <a:schemeClr val="dk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24"/>
          <p:cNvSpPr txBox="1"/>
          <p:nvPr>
            <p:ph idx="1" type="body"/>
          </p:nvPr>
        </p:nvSpPr>
        <p:spPr>
          <a:xfrm>
            <a:off x="154907" y="766354"/>
            <a:ext cx="11845504" cy="164660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t/>
            </a:r>
            <a:endParaRPr/>
          </a:p>
          <a:p>
            <a:pPr indent="-101600" lvl="0" marL="228600" rtl="0" algn="l">
              <a:lnSpc>
                <a:spcPct val="90000"/>
              </a:lnSpc>
              <a:spcBef>
                <a:spcPts val="1000"/>
              </a:spcBef>
              <a:spcAft>
                <a:spcPts val="0"/>
              </a:spcAft>
              <a:buClr>
                <a:schemeClr val="dk1"/>
              </a:buClr>
              <a:buSzPts val="2000"/>
              <a:buFont typeface="Noto Sans Symbols"/>
              <a:buNone/>
            </a:pPr>
            <a:r>
              <a:t/>
            </a:r>
            <a:endParaRPr/>
          </a:p>
          <a:p>
            <a:pPr indent="0" lvl="0" marL="0" rtl="0" algn="l">
              <a:lnSpc>
                <a:spcPct val="90000"/>
              </a:lnSpc>
              <a:spcBef>
                <a:spcPts val="1000"/>
              </a:spcBef>
              <a:spcAft>
                <a:spcPts val="0"/>
              </a:spcAft>
              <a:buClr>
                <a:schemeClr val="dk1"/>
              </a:buClr>
              <a:buSzPts val="2000"/>
              <a:buNone/>
            </a:pPr>
            <a:r>
              <a:t/>
            </a:r>
            <a:endParaRPr sz="2000"/>
          </a:p>
        </p:txBody>
      </p:sp>
      <p:sp>
        <p:nvSpPr>
          <p:cNvPr id="250" name="Google Shape;250;p24"/>
          <p:cNvSpPr txBox="1"/>
          <p:nvPr/>
        </p:nvSpPr>
        <p:spPr>
          <a:xfrm>
            <a:off x="0" y="-1"/>
            <a:ext cx="3957638"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AU" sz="1800">
                <a:solidFill>
                  <a:schemeClr val="lt1"/>
                </a:solidFill>
                <a:latin typeface="Century Gothic"/>
                <a:ea typeface="Century Gothic"/>
                <a:cs typeface="Century Gothic"/>
                <a:sym typeface="Century Gothic"/>
              </a:rPr>
              <a:t>Concept Development – We do</a:t>
            </a:r>
            <a:endParaRPr/>
          </a:p>
        </p:txBody>
      </p:sp>
      <p:pic>
        <p:nvPicPr>
          <p:cNvPr descr="Logo, icon&#10;&#10;Description automatically generated" id="251" name="Google Shape;251;p24"/>
          <p:cNvPicPr preferRelativeResize="0"/>
          <p:nvPr/>
        </p:nvPicPr>
        <p:blipFill rotWithShape="1">
          <a:blip r:embed="rId3">
            <a:alphaModFix/>
          </a:blip>
          <a:srcRect b="0" l="0" r="0" t="0"/>
          <a:stretch/>
        </p:blipFill>
        <p:spPr>
          <a:xfrm>
            <a:off x="11411429" y="111175"/>
            <a:ext cx="674078" cy="674078"/>
          </a:xfrm>
          <a:prstGeom prst="rect">
            <a:avLst/>
          </a:prstGeom>
          <a:noFill/>
          <a:ln>
            <a:noFill/>
          </a:ln>
        </p:spPr>
      </p:pic>
      <p:pic>
        <p:nvPicPr>
          <p:cNvPr descr="Icon&#10;&#10;Description automatically generated" id="252" name="Google Shape;252;p24"/>
          <p:cNvPicPr preferRelativeResize="0"/>
          <p:nvPr/>
        </p:nvPicPr>
        <p:blipFill rotWithShape="1">
          <a:blip r:embed="rId4">
            <a:alphaModFix/>
          </a:blip>
          <a:srcRect b="0" l="0" r="0" t="0"/>
          <a:stretch/>
        </p:blipFill>
        <p:spPr>
          <a:xfrm>
            <a:off x="10604475" y="127102"/>
            <a:ext cx="674078" cy="674078"/>
          </a:xfrm>
          <a:prstGeom prst="rect">
            <a:avLst/>
          </a:prstGeom>
          <a:noFill/>
          <a:ln>
            <a:noFill/>
          </a:ln>
        </p:spPr>
      </p:pic>
      <p:pic>
        <p:nvPicPr>
          <p:cNvPr descr="Icon&#10;&#10;Description automatically generated" id="253" name="Google Shape;253;p24"/>
          <p:cNvPicPr preferRelativeResize="0"/>
          <p:nvPr/>
        </p:nvPicPr>
        <p:blipFill rotWithShape="1">
          <a:blip r:embed="rId5">
            <a:alphaModFix/>
          </a:blip>
          <a:srcRect b="0" l="0" r="0" t="0"/>
          <a:stretch/>
        </p:blipFill>
        <p:spPr>
          <a:xfrm>
            <a:off x="9771566" y="111768"/>
            <a:ext cx="693813" cy="679158"/>
          </a:xfrm>
          <a:prstGeom prst="rect">
            <a:avLst/>
          </a:prstGeom>
          <a:noFill/>
          <a:ln>
            <a:noFill/>
          </a:ln>
        </p:spPr>
      </p:pic>
      <p:sp>
        <p:nvSpPr>
          <p:cNvPr id="254" name="Google Shape;254;p24"/>
          <p:cNvSpPr txBox="1"/>
          <p:nvPr/>
        </p:nvSpPr>
        <p:spPr>
          <a:xfrm>
            <a:off x="266116" y="4410387"/>
            <a:ext cx="7322215"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lang="en-AU" sz="2000">
                <a:solidFill>
                  <a:schemeClr val="dk1"/>
                </a:solidFill>
                <a:latin typeface="Century Gothic"/>
                <a:ea typeface="Century Gothic"/>
                <a:cs typeface="Century Gothic"/>
                <a:sym typeface="Century Gothic"/>
              </a:rPr>
              <a:t>Even though the wolf blew the first pig’s house down, </a:t>
            </a:r>
            <a:endParaRPr/>
          </a:p>
        </p:txBody>
      </p:sp>
      <p:sp>
        <p:nvSpPr>
          <p:cNvPr id="255" name="Google Shape;255;p24"/>
          <p:cNvSpPr txBox="1"/>
          <p:nvPr/>
        </p:nvSpPr>
        <p:spPr>
          <a:xfrm>
            <a:off x="213677" y="5060783"/>
            <a:ext cx="5106468"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lang="en-AU" sz="2000">
                <a:solidFill>
                  <a:schemeClr val="dk1"/>
                </a:solidFill>
                <a:latin typeface="Century Gothic"/>
                <a:ea typeface="Century Gothic"/>
                <a:cs typeface="Century Gothic"/>
                <a:sym typeface="Century Gothic"/>
              </a:rPr>
              <a:t>When the wolf blew the house down,</a:t>
            </a:r>
            <a:r>
              <a:rPr b="1" lang="en-AU" sz="2000">
                <a:solidFill>
                  <a:srgbClr val="2F5496"/>
                </a:solidFill>
                <a:latin typeface="Century Gothic"/>
                <a:ea typeface="Century Gothic"/>
                <a:cs typeface="Century Gothic"/>
                <a:sym typeface="Century Gothic"/>
              </a:rPr>
              <a:t> </a:t>
            </a:r>
            <a:endParaRPr sz="2000">
              <a:solidFill>
                <a:schemeClr val="dk1"/>
              </a:solidFill>
              <a:latin typeface="Century Gothic"/>
              <a:ea typeface="Century Gothic"/>
              <a:cs typeface="Century Gothic"/>
              <a:sym typeface="Century Gothic"/>
            </a:endParaRPr>
          </a:p>
        </p:txBody>
      </p:sp>
      <p:sp>
        <p:nvSpPr>
          <p:cNvPr id="256" name="Google Shape;256;p24"/>
          <p:cNvSpPr/>
          <p:nvPr/>
        </p:nvSpPr>
        <p:spPr>
          <a:xfrm>
            <a:off x="182157" y="4358904"/>
            <a:ext cx="1778163" cy="522514"/>
          </a:xfrm>
          <a:prstGeom prst="ellipse">
            <a:avLst/>
          </a:prstGeom>
          <a:no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57" name="Google Shape;257;p24"/>
          <p:cNvSpPr/>
          <p:nvPr/>
        </p:nvSpPr>
        <p:spPr>
          <a:xfrm>
            <a:off x="205704" y="5008845"/>
            <a:ext cx="848360" cy="522514"/>
          </a:xfrm>
          <a:prstGeom prst="ellipse">
            <a:avLst/>
          </a:prstGeom>
          <a:no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58" name="Google Shape;258;p24"/>
          <p:cNvSpPr/>
          <p:nvPr/>
        </p:nvSpPr>
        <p:spPr>
          <a:xfrm>
            <a:off x="1960320" y="4743165"/>
            <a:ext cx="4911536" cy="45719"/>
          </a:xfrm>
          <a:prstGeom prst="rect">
            <a:avLst/>
          </a:prstGeom>
          <a:solidFill>
            <a:srgbClr val="00B050"/>
          </a:solidFill>
          <a:ln cap="flat" cmpd="sng" w="127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59" name="Google Shape;259;p24"/>
          <p:cNvSpPr/>
          <p:nvPr/>
        </p:nvSpPr>
        <p:spPr>
          <a:xfrm flipH="1" rot="10800000">
            <a:off x="1733841" y="5355125"/>
            <a:ext cx="3095424" cy="51070"/>
          </a:xfrm>
          <a:prstGeom prst="rect">
            <a:avLst/>
          </a:prstGeom>
          <a:solidFill>
            <a:srgbClr val="00B050"/>
          </a:solidFill>
          <a:ln cap="flat" cmpd="sng" w="127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60" name="Google Shape;260;p24"/>
          <p:cNvSpPr txBox="1"/>
          <p:nvPr/>
        </p:nvSpPr>
        <p:spPr>
          <a:xfrm>
            <a:off x="6871856" y="4419262"/>
            <a:ext cx="4776401"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lang="en-AU" sz="2000">
                <a:solidFill>
                  <a:schemeClr val="dk1"/>
                </a:solidFill>
                <a:latin typeface="Century Gothic"/>
                <a:ea typeface="Century Gothic"/>
                <a:cs typeface="Century Gothic"/>
                <a:sym typeface="Century Gothic"/>
              </a:rPr>
              <a:t>he didn’t get to eat the pig. </a:t>
            </a:r>
            <a:endParaRPr/>
          </a:p>
        </p:txBody>
      </p:sp>
      <p:sp>
        <p:nvSpPr>
          <p:cNvPr id="261" name="Google Shape;261;p24"/>
          <p:cNvSpPr txBox="1"/>
          <p:nvPr/>
        </p:nvSpPr>
        <p:spPr>
          <a:xfrm>
            <a:off x="4944315" y="5056112"/>
            <a:ext cx="4065099"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lang="en-AU" sz="2000">
                <a:solidFill>
                  <a:schemeClr val="dk1"/>
                </a:solidFill>
                <a:latin typeface="Century Gothic"/>
                <a:ea typeface="Century Gothic"/>
                <a:cs typeface="Century Gothic"/>
                <a:sym typeface="Century Gothic"/>
              </a:rPr>
              <a:t>the pig ran away. </a:t>
            </a:r>
            <a:endParaRPr/>
          </a:p>
        </p:txBody>
      </p:sp>
      <p:sp>
        <p:nvSpPr>
          <p:cNvPr id="262" name="Google Shape;262;p24"/>
          <p:cNvSpPr txBox="1"/>
          <p:nvPr/>
        </p:nvSpPr>
        <p:spPr>
          <a:xfrm>
            <a:off x="266117" y="5643169"/>
            <a:ext cx="3843970"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lang="en-AU" sz="2000">
                <a:solidFill>
                  <a:schemeClr val="dk1"/>
                </a:solidFill>
                <a:latin typeface="Century Gothic"/>
                <a:ea typeface="Century Gothic"/>
                <a:cs typeface="Century Gothic"/>
                <a:sym typeface="Century Gothic"/>
              </a:rPr>
              <a:t>Before the pigs left home, </a:t>
            </a:r>
            <a:endParaRPr/>
          </a:p>
        </p:txBody>
      </p:sp>
      <p:sp>
        <p:nvSpPr>
          <p:cNvPr id="263" name="Google Shape;263;p24"/>
          <p:cNvSpPr txBox="1"/>
          <p:nvPr/>
        </p:nvSpPr>
        <p:spPr>
          <a:xfrm>
            <a:off x="213677" y="6293565"/>
            <a:ext cx="5342104"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lang="en-AU" sz="2000">
                <a:solidFill>
                  <a:schemeClr val="dk1"/>
                </a:solidFill>
                <a:latin typeface="Century Gothic"/>
                <a:ea typeface="Century Gothic"/>
                <a:cs typeface="Century Gothic"/>
                <a:sym typeface="Century Gothic"/>
              </a:rPr>
              <a:t>If  the wolf blew the brick house down,</a:t>
            </a:r>
            <a:r>
              <a:rPr b="1" lang="en-AU" sz="2000">
                <a:solidFill>
                  <a:srgbClr val="2F5496"/>
                </a:solidFill>
                <a:latin typeface="Century Gothic"/>
                <a:ea typeface="Century Gothic"/>
                <a:cs typeface="Century Gothic"/>
                <a:sym typeface="Century Gothic"/>
              </a:rPr>
              <a:t> </a:t>
            </a:r>
            <a:endParaRPr sz="2000">
              <a:solidFill>
                <a:schemeClr val="dk1"/>
              </a:solidFill>
              <a:latin typeface="Century Gothic"/>
              <a:ea typeface="Century Gothic"/>
              <a:cs typeface="Century Gothic"/>
              <a:sym typeface="Century Gothic"/>
            </a:endParaRPr>
          </a:p>
        </p:txBody>
      </p:sp>
      <p:sp>
        <p:nvSpPr>
          <p:cNvPr id="264" name="Google Shape;264;p24"/>
          <p:cNvSpPr/>
          <p:nvPr/>
        </p:nvSpPr>
        <p:spPr>
          <a:xfrm>
            <a:off x="182157" y="5591686"/>
            <a:ext cx="986957" cy="522514"/>
          </a:xfrm>
          <a:prstGeom prst="ellipse">
            <a:avLst/>
          </a:prstGeom>
          <a:no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65" name="Google Shape;265;p24"/>
          <p:cNvSpPr/>
          <p:nvPr/>
        </p:nvSpPr>
        <p:spPr>
          <a:xfrm>
            <a:off x="145546" y="6206082"/>
            <a:ext cx="424470" cy="522514"/>
          </a:xfrm>
          <a:prstGeom prst="ellipse">
            <a:avLst/>
          </a:prstGeom>
          <a:no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66" name="Google Shape;266;p24"/>
          <p:cNvSpPr/>
          <p:nvPr/>
        </p:nvSpPr>
        <p:spPr>
          <a:xfrm>
            <a:off x="2253760" y="5927725"/>
            <a:ext cx="1143238" cy="45719"/>
          </a:xfrm>
          <a:prstGeom prst="rect">
            <a:avLst/>
          </a:prstGeom>
          <a:solidFill>
            <a:srgbClr val="00B050"/>
          </a:solidFill>
          <a:ln cap="flat" cmpd="sng" w="127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67" name="Google Shape;267;p24"/>
          <p:cNvSpPr/>
          <p:nvPr/>
        </p:nvSpPr>
        <p:spPr>
          <a:xfrm flipH="1" rot="10800000">
            <a:off x="1533492" y="6616221"/>
            <a:ext cx="3446447" cy="45719"/>
          </a:xfrm>
          <a:prstGeom prst="rect">
            <a:avLst/>
          </a:prstGeom>
          <a:solidFill>
            <a:srgbClr val="00B050"/>
          </a:solidFill>
          <a:ln cap="flat" cmpd="sng" w="127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68" name="Google Shape;268;p24"/>
          <p:cNvSpPr txBox="1"/>
          <p:nvPr/>
        </p:nvSpPr>
        <p:spPr>
          <a:xfrm>
            <a:off x="3562099" y="5634993"/>
            <a:ext cx="6467114"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lang="en-AU" sz="2000">
                <a:solidFill>
                  <a:schemeClr val="dk1"/>
                </a:solidFill>
                <a:latin typeface="Century Gothic"/>
                <a:ea typeface="Century Gothic"/>
                <a:cs typeface="Century Gothic"/>
                <a:sym typeface="Century Gothic"/>
              </a:rPr>
              <a:t>their mother told them to go find their fortunes. </a:t>
            </a:r>
            <a:endParaRPr/>
          </a:p>
        </p:txBody>
      </p:sp>
      <p:sp>
        <p:nvSpPr>
          <p:cNvPr id="269" name="Google Shape;269;p24"/>
          <p:cNvSpPr txBox="1"/>
          <p:nvPr/>
        </p:nvSpPr>
        <p:spPr>
          <a:xfrm>
            <a:off x="5080768" y="6288111"/>
            <a:ext cx="4065099"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lang="en-AU" sz="2000">
                <a:solidFill>
                  <a:schemeClr val="dk1"/>
                </a:solidFill>
                <a:latin typeface="Century Gothic"/>
                <a:ea typeface="Century Gothic"/>
                <a:cs typeface="Century Gothic"/>
                <a:sym typeface="Century Gothic"/>
              </a:rPr>
              <a:t>he could eat the pigs. </a:t>
            </a:r>
            <a:endParaRPr/>
          </a:p>
        </p:txBody>
      </p:sp>
      <p:sp>
        <p:nvSpPr>
          <p:cNvPr id="270" name="Google Shape;270;p24"/>
          <p:cNvSpPr/>
          <p:nvPr/>
        </p:nvSpPr>
        <p:spPr>
          <a:xfrm>
            <a:off x="240003" y="2255610"/>
            <a:ext cx="8301849" cy="1754326"/>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Read the sentence stem. Circle the subordinating conjunction ‘if’, ‘when’, ‘before’, or ‘after’.</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Underline the action/ verb (what they are doing) that is being described before the comma.</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Now read the action/ verb (what they are doing) after the comma. </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Are the actions related to each other? </a:t>
            </a:r>
            <a:endParaRPr/>
          </a:p>
        </p:txBody>
      </p:sp>
      <p:sp>
        <p:nvSpPr>
          <p:cNvPr id="271" name="Google Shape;271;p24"/>
          <p:cNvSpPr txBox="1"/>
          <p:nvPr/>
        </p:nvSpPr>
        <p:spPr>
          <a:xfrm>
            <a:off x="9771566" y="966408"/>
            <a:ext cx="2420434" cy="2246769"/>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AU" sz="1400">
                <a:solidFill>
                  <a:schemeClr val="dk1"/>
                </a:solidFill>
                <a:latin typeface="Century Gothic"/>
                <a:ea typeface="Century Gothic"/>
                <a:cs typeface="Century Gothic"/>
                <a:sym typeface="Century Gothic"/>
              </a:rPr>
              <a:t>CFU:</a:t>
            </a:r>
            <a:endParaRPr/>
          </a:p>
          <a:p>
            <a:pPr indent="-285750" lvl="0" marL="285750" marR="0" rtl="0" algn="l">
              <a:spcBef>
                <a:spcPts val="0"/>
              </a:spcBef>
              <a:spcAft>
                <a:spcPts val="0"/>
              </a:spcAft>
              <a:buClr>
                <a:schemeClr val="dk1"/>
              </a:buClr>
              <a:buSzPts val="1400"/>
              <a:buFont typeface="Arial"/>
              <a:buChar char="•"/>
            </a:pPr>
            <a:r>
              <a:rPr lang="en-AU" sz="1400">
                <a:solidFill>
                  <a:schemeClr val="dk1"/>
                </a:solidFill>
                <a:latin typeface="Century Gothic"/>
                <a:ea typeface="Century Gothic"/>
                <a:cs typeface="Century Gothic"/>
                <a:sym typeface="Century Gothic"/>
              </a:rPr>
              <a:t>Does the part after the comma have a subject and a verb?</a:t>
            </a:r>
            <a:endParaRPr/>
          </a:p>
          <a:p>
            <a:pPr indent="-285750" lvl="0" marL="285750" marR="0" rtl="0" algn="l">
              <a:spcBef>
                <a:spcPts val="0"/>
              </a:spcBef>
              <a:spcAft>
                <a:spcPts val="0"/>
              </a:spcAft>
              <a:buClr>
                <a:schemeClr val="dk1"/>
              </a:buClr>
              <a:buSzPts val="1400"/>
              <a:buFont typeface="Arial"/>
              <a:buChar char="•"/>
            </a:pPr>
            <a:r>
              <a:rPr lang="en-AU" sz="1400">
                <a:solidFill>
                  <a:schemeClr val="dk1"/>
                </a:solidFill>
                <a:latin typeface="Century Gothic"/>
                <a:ea typeface="Century Gothic"/>
                <a:cs typeface="Century Gothic"/>
                <a:sym typeface="Century Gothic"/>
              </a:rPr>
              <a:t>What are they?</a:t>
            </a:r>
            <a:endParaRPr/>
          </a:p>
          <a:p>
            <a:pPr indent="-285750" lvl="0" marL="285750" marR="0" rtl="0" algn="l">
              <a:spcBef>
                <a:spcPts val="0"/>
              </a:spcBef>
              <a:spcAft>
                <a:spcPts val="0"/>
              </a:spcAft>
              <a:buClr>
                <a:schemeClr val="dk1"/>
              </a:buClr>
              <a:buSzPts val="1400"/>
              <a:buFont typeface="Arial"/>
              <a:buChar char="•"/>
            </a:pPr>
            <a:r>
              <a:rPr lang="en-AU" sz="1400">
                <a:solidFill>
                  <a:schemeClr val="dk1"/>
                </a:solidFill>
                <a:latin typeface="Century Gothic"/>
                <a:ea typeface="Century Gothic"/>
                <a:cs typeface="Century Gothic"/>
                <a:sym typeface="Century Gothic"/>
              </a:rPr>
              <a:t>Do the two actions match with the conjunction used?</a:t>
            </a:r>
            <a:endParaRPr/>
          </a:p>
          <a:p>
            <a:pPr indent="-285750" lvl="0" marL="285750" marR="0" rtl="0" algn="l">
              <a:spcBef>
                <a:spcPts val="0"/>
              </a:spcBef>
              <a:spcAft>
                <a:spcPts val="0"/>
              </a:spcAft>
              <a:buClr>
                <a:schemeClr val="dk1"/>
              </a:buClr>
              <a:buSzPts val="1400"/>
              <a:buFont typeface="Arial"/>
              <a:buChar char="•"/>
            </a:pPr>
            <a:r>
              <a:rPr lang="en-AU" sz="1400">
                <a:solidFill>
                  <a:schemeClr val="dk1"/>
                </a:solidFill>
                <a:latin typeface="Century Gothic"/>
                <a:ea typeface="Century Gothic"/>
                <a:cs typeface="Century Gothic"/>
                <a:sym typeface="Century Gothic"/>
              </a:rPr>
              <a:t>Is the new sentence a complete thought?</a:t>
            </a:r>
            <a:endParaRPr/>
          </a:p>
        </p:txBody>
      </p:sp>
      <p:sp>
        <p:nvSpPr>
          <p:cNvPr id="272" name="Google Shape;272;p24"/>
          <p:cNvSpPr txBox="1"/>
          <p:nvPr/>
        </p:nvSpPr>
        <p:spPr>
          <a:xfrm>
            <a:off x="154907" y="402386"/>
            <a:ext cx="8858464" cy="1809111"/>
          </a:xfrm>
          <a:prstGeom prst="rect">
            <a:avLst/>
          </a:prstGeom>
          <a:solidFill>
            <a:srgbClr val="F5D327"/>
          </a:solid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2000"/>
              <a:buFont typeface="Noto Sans Symbols"/>
              <a:buChar char="▪"/>
            </a:pPr>
            <a:r>
              <a:rPr lang="en-AU" sz="2000">
                <a:solidFill>
                  <a:schemeClr val="dk1"/>
                </a:solidFill>
                <a:latin typeface="Century Gothic"/>
                <a:ea typeface="Century Gothic"/>
                <a:cs typeface="Century Gothic"/>
                <a:sym typeface="Century Gothic"/>
              </a:rPr>
              <a:t>‘If’, “when’, ‘before’, ‘after’, ‘although’ and ‘even though’ are subordinating conjunctions that show the relationship between two actions. </a:t>
            </a:r>
            <a:endParaRPr/>
          </a:p>
          <a:p>
            <a:pPr indent="-228600" lvl="0" marL="228600" marR="0" rtl="0" algn="l">
              <a:lnSpc>
                <a:spcPct val="90000"/>
              </a:lnSpc>
              <a:spcBef>
                <a:spcPts val="1000"/>
              </a:spcBef>
              <a:spcAft>
                <a:spcPts val="0"/>
              </a:spcAft>
              <a:buClr>
                <a:schemeClr val="dk1"/>
              </a:buClr>
              <a:buSzPts val="2000"/>
              <a:buFont typeface="Noto Sans Symbols"/>
              <a:buChar char="▪"/>
            </a:pPr>
            <a:r>
              <a:rPr lang="en-AU" sz="2000">
                <a:solidFill>
                  <a:schemeClr val="dk1"/>
                </a:solidFill>
                <a:latin typeface="Century Gothic"/>
                <a:ea typeface="Century Gothic"/>
                <a:cs typeface="Century Gothic"/>
                <a:sym typeface="Century Gothic"/>
              </a:rPr>
              <a:t>When a sentence begins with a subordinating conjunction and one action (what happens), we need to complete the sentence by adding a subject and </a:t>
            </a:r>
            <a:r>
              <a:rPr b="1" lang="en-AU" sz="2000">
                <a:solidFill>
                  <a:schemeClr val="dk1"/>
                </a:solidFill>
                <a:latin typeface="Century Gothic"/>
                <a:ea typeface="Century Gothic"/>
                <a:cs typeface="Century Gothic"/>
                <a:sym typeface="Century Gothic"/>
              </a:rPr>
              <a:t>related</a:t>
            </a:r>
            <a:r>
              <a:rPr lang="en-AU" sz="2000">
                <a:solidFill>
                  <a:schemeClr val="dk1"/>
                </a:solidFill>
                <a:latin typeface="Century Gothic"/>
                <a:ea typeface="Century Gothic"/>
                <a:cs typeface="Century Gothic"/>
                <a:sym typeface="Century Gothic"/>
              </a:rPr>
              <a:t> action after the comma.                                                                                                                                                                                                                                                                                                                                                                                                                                                                                                                                                                                                                                                                                                                                                                                                                                                                                                                                                                                                                                                                                                                                                                                                                                                                                                                                                                                                                                                                                                                                                                                                                                                                                               </a:t>
            </a:r>
            <a:endParaRPr/>
          </a:p>
          <a:p>
            <a:pPr indent="0" lvl="0" marL="0" marR="0" rtl="0" algn="l">
              <a:lnSpc>
                <a:spcPct val="90000"/>
              </a:lnSpc>
              <a:spcBef>
                <a:spcPts val="1000"/>
              </a:spcBef>
              <a:spcAft>
                <a:spcPts val="0"/>
              </a:spcAft>
              <a:buClr>
                <a:schemeClr val="dk1"/>
              </a:buClr>
              <a:buSzPts val="2000"/>
              <a:buFont typeface="Calibri"/>
              <a:buNone/>
            </a:pPr>
            <a:r>
              <a:t/>
            </a:r>
            <a:endParaRPr sz="2000">
              <a:solidFill>
                <a:schemeClr val="dk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25"/>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AU" sz="1800">
                <a:solidFill>
                  <a:schemeClr val="lt1"/>
                </a:solidFill>
                <a:latin typeface="Century Gothic"/>
                <a:ea typeface="Century Gothic"/>
                <a:cs typeface="Century Gothic"/>
                <a:sym typeface="Century Gothic"/>
              </a:rPr>
              <a:t>Hinge Point Question</a:t>
            </a:r>
            <a:endParaRPr/>
          </a:p>
        </p:txBody>
      </p:sp>
      <p:sp>
        <p:nvSpPr>
          <p:cNvPr id="278" name="Google Shape;278;p25"/>
          <p:cNvSpPr txBox="1"/>
          <p:nvPr/>
        </p:nvSpPr>
        <p:spPr>
          <a:xfrm>
            <a:off x="10221800" y="1027753"/>
            <a:ext cx="1988664" cy="2246769"/>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AU" sz="1400">
                <a:solidFill>
                  <a:schemeClr val="dk1"/>
                </a:solidFill>
                <a:latin typeface="Century Gothic"/>
                <a:ea typeface="Century Gothic"/>
                <a:cs typeface="Century Gothic"/>
                <a:sym typeface="Century Gothic"/>
              </a:rPr>
              <a:t>CFU:</a:t>
            </a:r>
            <a:endParaRPr/>
          </a:p>
          <a:p>
            <a:pPr indent="-285750" lvl="0" marL="285750" marR="0" rtl="0" algn="l">
              <a:spcBef>
                <a:spcPts val="0"/>
              </a:spcBef>
              <a:spcAft>
                <a:spcPts val="0"/>
              </a:spcAft>
              <a:buClr>
                <a:schemeClr val="dk1"/>
              </a:buClr>
              <a:buSzPts val="1400"/>
              <a:buFont typeface="Arial"/>
              <a:buChar char="•"/>
            </a:pPr>
            <a:r>
              <a:rPr lang="en-AU" sz="1400">
                <a:solidFill>
                  <a:schemeClr val="dk1"/>
                </a:solidFill>
                <a:latin typeface="Century Gothic"/>
                <a:ea typeface="Century Gothic"/>
                <a:cs typeface="Century Gothic"/>
                <a:sym typeface="Century Gothic"/>
              </a:rPr>
              <a:t>Do the actions before and after the comma match?</a:t>
            </a:r>
            <a:endParaRPr/>
          </a:p>
          <a:p>
            <a:pPr indent="-285750" lvl="0" marL="285750" marR="0" rtl="0" algn="l">
              <a:spcBef>
                <a:spcPts val="0"/>
              </a:spcBef>
              <a:spcAft>
                <a:spcPts val="0"/>
              </a:spcAft>
              <a:buClr>
                <a:schemeClr val="dk1"/>
              </a:buClr>
              <a:buSzPts val="1400"/>
              <a:buFont typeface="Arial"/>
              <a:buChar char="•"/>
            </a:pPr>
            <a:r>
              <a:rPr lang="en-AU" sz="1400">
                <a:solidFill>
                  <a:schemeClr val="dk1"/>
                </a:solidFill>
                <a:latin typeface="Century Gothic"/>
                <a:ea typeface="Century Gothic"/>
                <a:cs typeface="Century Gothic"/>
                <a:sym typeface="Century Gothic"/>
              </a:rPr>
              <a:t>Are they in the correct order?</a:t>
            </a:r>
            <a:endParaRPr/>
          </a:p>
          <a:p>
            <a:pPr indent="-285750" lvl="0" marL="285750" marR="0" rtl="0" algn="l">
              <a:spcBef>
                <a:spcPts val="0"/>
              </a:spcBef>
              <a:spcAft>
                <a:spcPts val="0"/>
              </a:spcAft>
              <a:buClr>
                <a:schemeClr val="dk1"/>
              </a:buClr>
              <a:buSzPts val="1400"/>
              <a:buFont typeface="Arial"/>
              <a:buChar char="•"/>
            </a:pPr>
            <a:r>
              <a:rPr lang="en-AU" sz="1400">
                <a:solidFill>
                  <a:schemeClr val="dk1"/>
                </a:solidFill>
                <a:latin typeface="Century Gothic"/>
                <a:ea typeface="Century Gothic"/>
                <a:cs typeface="Century Gothic"/>
                <a:sym typeface="Century Gothic"/>
              </a:rPr>
              <a:t>How are they related?</a:t>
            </a:r>
            <a:endParaRPr/>
          </a:p>
          <a:p>
            <a:pPr indent="-196850" lvl="0" marL="285750" marR="0" rtl="0" algn="l">
              <a:spcBef>
                <a:spcPts val="0"/>
              </a:spcBef>
              <a:spcAft>
                <a:spcPts val="0"/>
              </a:spcAft>
              <a:buClr>
                <a:schemeClr val="dk1"/>
              </a:buClr>
              <a:buSzPts val="1400"/>
              <a:buFont typeface="Arial"/>
              <a:buNone/>
            </a:pPr>
            <a:r>
              <a:t/>
            </a:r>
            <a:endParaRPr sz="1400">
              <a:solidFill>
                <a:schemeClr val="dk1"/>
              </a:solidFill>
              <a:latin typeface="Century Gothic"/>
              <a:ea typeface="Century Gothic"/>
              <a:cs typeface="Century Gothic"/>
              <a:sym typeface="Century Gothic"/>
            </a:endParaRPr>
          </a:p>
        </p:txBody>
      </p:sp>
      <p:pic>
        <p:nvPicPr>
          <p:cNvPr descr="Icon&#10;&#10;Description automatically generated" id="279" name="Google Shape;279;p25"/>
          <p:cNvPicPr preferRelativeResize="0"/>
          <p:nvPr/>
        </p:nvPicPr>
        <p:blipFill rotWithShape="1">
          <a:blip r:embed="rId3">
            <a:alphaModFix/>
          </a:blip>
          <a:srcRect b="0" l="0" r="0" t="0"/>
          <a:stretch/>
        </p:blipFill>
        <p:spPr>
          <a:xfrm>
            <a:off x="10018958" y="68648"/>
            <a:ext cx="674079" cy="674079"/>
          </a:xfrm>
          <a:prstGeom prst="rect">
            <a:avLst/>
          </a:prstGeom>
          <a:noFill/>
          <a:ln>
            <a:noFill/>
          </a:ln>
        </p:spPr>
      </p:pic>
      <p:sp>
        <p:nvSpPr>
          <p:cNvPr id="280" name="Google Shape;280;p25"/>
          <p:cNvSpPr/>
          <p:nvPr/>
        </p:nvSpPr>
        <p:spPr>
          <a:xfrm>
            <a:off x="289446" y="2853200"/>
            <a:ext cx="6931706"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1. Before we watched a movie, mum made some popcorn. </a:t>
            </a:r>
            <a:endParaRPr sz="1800">
              <a:solidFill>
                <a:schemeClr val="dk1"/>
              </a:solidFill>
              <a:latin typeface="Calibri"/>
              <a:ea typeface="Calibri"/>
              <a:cs typeface="Calibri"/>
              <a:sym typeface="Calibri"/>
            </a:endParaRPr>
          </a:p>
        </p:txBody>
      </p:sp>
      <p:sp>
        <p:nvSpPr>
          <p:cNvPr id="281" name="Google Shape;281;p25"/>
          <p:cNvSpPr/>
          <p:nvPr/>
        </p:nvSpPr>
        <p:spPr>
          <a:xfrm>
            <a:off x="289446" y="3492837"/>
            <a:ext cx="5798382"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2. Although it was night time, Chris went to school. </a:t>
            </a:r>
            <a:endParaRPr sz="1800">
              <a:solidFill>
                <a:schemeClr val="dk1"/>
              </a:solidFill>
              <a:latin typeface="Calibri"/>
              <a:ea typeface="Calibri"/>
              <a:cs typeface="Calibri"/>
              <a:sym typeface="Calibri"/>
            </a:endParaRPr>
          </a:p>
        </p:txBody>
      </p:sp>
      <p:sp>
        <p:nvSpPr>
          <p:cNvPr id="282" name="Google Shape;282;p25"/>
          <p:cNvSpPr/>
          <p:nvPr/>
        </p:nvSpPr>
        <p:spPr>
          <a:xfrm>
            <a:off x="289446" y="4156975"/>
            <a:ext cx="7989688"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3. When he got to the swimming pool, Mark put on his winter clothes.  </a:t>
            </a:r>
            <a:endParaRPr sz="1800">
              <a:solidFill>
                <a:schemeClr val="dk1"/>
              </a:solidFill>
              <a:latin typeface="Calibri"/>
              <a:ea typeface="Calibri"/>
              <a:cs typeface="Calibri"/>
              <a:sym typeface="Calibri"/>
            </a:endParaRPr>
          </a:p>
        </p:txBody>
      </p:sp>
      <p:sp>
        <p:nvSpPr>
          <p:cNvPr id="283" name="Google Shape;283;p25"/>
          <p:cNvSpPr/>
          <p:nvPr/>
        </p:nvSpPr>
        <p:spPr>
          <a:xfrm>
            <a:off x="289446" y="4780509"/>
            <a:ext cx="7151317"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4. After Santa visits, presents are left under the Christmas tree.  </a:t>
            </a:r>
            <a:endParaRPr sz="1800">
              <a:solidFill>
                <a:schemeClr val="dk1"/>
              </a:solidFill>
              <a:latin typeface="Calibri"/>
              <a:ea typeface="Calibri"/>
              <a:cs typeface="Calibri"/>
              <a:sym typeface="Calibri"/>
            </a:endParaRPr>
          </a:p>
        </p:txBody>
      </p:sp>
      <p:pic>
        <p:nvPicPr>
          <p:cNvPr descr="https://cdn3.vectorstock.com/i/1000x1000/77/52/yes-tick-icon-vector-22957752.jpg" id="284" name="Google Shape;284;p25"/>
          <p:cNvPicPr preferRelativeResize="0"/>
          <p:nvPr/>
        </p:nvPicPr>
        <p:blipFill rotWithShape="1">
          <a:blip r:embed="rId4">
            <a:alphaModFix/>
          </a:blip>
          <a:srcRect b="10582" l="0" r="0" t="0"/>
          <a:stretch/>
        </p:blipFill>
        <p:spPr>
          <a:xfrm>
            <a:off x="8822357" y="4853540"/>
            <a:ext cx="395901" cy="293470"/>
          </a:xfrm>
          <a:prstGeom prst="rect">
            <a:avLst/>
          </a:prstGeom>
          <a:noFill/>
          <a:ln>
            <a:noFill/>
          </a:ln>
        </p:spPr>
      </p:pic>
      <p:pic>
        <p:nvPicPr>
          <p:cNvPr descr="See the source image" id="285" name="Google Shape;285;p25"/>
          <p:cNvPicPr preferRelativeResize="0"/>
          <p:nvPr/>
        </p:nvPicPr>
        <p:blipFill rotWithShape="1">
          <a:blip r:embed="rId5">
            <a:alphaModFix/>
          </a:blip>
          <a:srcRect b="0" l="50750" r="0" t="0"/>
          <a:stretch/>
        </p:blipFill>
        <p:spPr>
          <a:xfrm>
            <a:off x="8754892" y="4111314"/>
            <a:ext cx="350327" cy="320689"/>
          </a:xfrm>
          <a:prstGeom prst="rect">
            <a:avLst/>
          </a:prstGeom>
          <a:noFill/>
          <a:ln>
            <a:noFill/>
          </a:ln>
        </p:spPr>
      </p:pic>
      <p:pic>
        <p:nvPicPr>
          <p:cNvPr descr="https://cdn3.vectorstock.com/i/1000x1000/77/52/yes-tick-icon-vector-22957752.jpg" id="286" name="Google Shape;286;p25"/>
          <p:cNvPicPr preferRelativeResize="0"/>
          <p:nvPr/>
        </p:nvPicPr>
        <p:blipFill rotWithShape="1">
          <a:blip r:embed="rId4">
            <a:alphaModFix/>
          </a:blip>
          <a:srcRect b="10582" l="0" r="0" t="0"/>
          <a:stretch/>
        </p:blipFill>
        <p:spPr>
          <a:xfrm>
            <a:off x="8732106" y="2874964"/>
            <a:ext cx="395901" cy="293470"/>
          </a:xfrm>
          <a:prstGeom prst="rect">
            <a:avLst/>
          </a:prstGeom>
          <a:noFill/>
          <a:ln>
            <a:noFill/>
          </a:ln>
        </p:spPr>
      </p:pic>
      <p:pic>
        <p:nvPicPr>
          <p:cNvPr descr="See the source image" id="287" name="Google Shape;287;p25"/>
          <p:cNvPicPr preferRelativeResize="0"/>
          <p:nvPr/>
        </p:nvPicPr>
        <p:blipFill rotWithShape="1">
          <a:blip r:embed="rId5">
            <a:alphaModFix/>
          </a:blip>
          <a:srcRect b="0" l="50750" r="0" t="0"/>
          <a:stretch/>
        </p:blipFill>
        <p:spPr>
          <a:xfrm>
            <a:off x="8728921" y="3409867"/>
            <a:ext cx="350327" cy="320689"/>
          </a:xfrm>
          <a:prstGeom prst="rect">
            <a:avLst/>
          </a:prstGeom>
          <a:noFill/>
          <a:ln>
            <a:noFill/>
          </a:ln>
        </p:spPr>
      </p:pic>
      <p:grpSp>
        <p:nvGrpSpPr>
          <p:cNvPr id="288" name="Google Shape;288;p25"/>
          <p:cNvGrpSpPr/>
          <p:nvPr/>
        </p:nvGrpSpPr>
        <p:grpSpPr>
          <a:xfrm>
            <a:off x="9322118" y="129646"/>
            <a:ext cx="659077" cy="640983"/>
            <a:chOff x="9322118" y="129646"/>
            <a:chExt cx="659077" cy="640983"/>
          </a:xfrm>
        </p:grpSpPr>
        <p:pic>
          <p:nvPicPr>
            <p:cNvPr descr="Logo, icon&#10;&#10;Description automatically generated" id="289" name="Google Shape;289;p25"/>
            <p:cNvPicPr preferRelativeResize="0"/>
            <p:nvPr/>
          </p:nvPicPr>
          <p:blipFill rotWithShape="1">
            <a:blip r:embed="rId6">
              <a:alphaModFix/>
            </a:blip>
            <a:srcRect b="0" l="0" r="0" t="0"/>
            <a:stretch/>
          </p:blipFill>
          <p:spPr>
            <a:xfrm>
              <a:off x="9322118" y="129646"/>
              <a:ext cx="293746" cy="293746"/>
            </a:xfrm>
            <a:prstGeom prst="rect">
              <a:avLst/>
            </a:prstGeom>
            <a:noFill/>
            <a:ln>
              <a:noFill/>
            </a:ln>
          </p:spPr>
        </p:pic>
        <p:pic>
          <p:nvPicPr>
            <p:cNvPr descr="Icon&#10;&#10;Description automatically generated" id="290" name="Google Shape;290;p25"/>
            <p:cNvPicPr preferRelativeResize="0"/>
            <p:nvPr/>
          </p:nvPicPr>
          <p:blipFill rotWithShape="1">
            <a:blip r:embed="rId7">
              <a:alphaModFix/>
            </a:blip>
            <a:srcRect b="0" l="0" r="0" t="0"/>
            <a:stretch/>
          </p:blipFill>
          <p:spPr>
            <a:xfrm>
              <a:off x="9687449" y="129646"/>
              <a:ext cx="293746" cy="293746"/>
            </a:xfrm>
            <a:prstGeom prst="rect">
              <a:avLst/>
            </a:prstGeom>
            <a:noFill/>
            <a:ln>
              <a:noFill/>
            </a:ln>
          </p:spPr>
        </p:pic>
        <p:pic>
          <p:nvPicPr>
            <p:cNvPr descr="Icon&#10;&#10;Description automatically generated" id="291" name="Google Shape;291;p25"/>
            <p:cNvPicPr preferRelativeResize="0"/>
            <p:nvPr/>
          </p:nvPicPr>
          <p:blipFill rotWithShape="1">
            <a:blip r:embed="rId8">
              <a:alphaModFix/>
            </a:blip>
            <a:srcRect b="0" l="0" r="0" t="0"/>
            <a:stretch/>
          </p:blipFill>
          <p:spPr>
            <a:xfrm>
              <a:off x="9354993" y="476883"/>
              <a:ext cx="293746" cy="293746"/>
            </a:xfrm>
            <a:prstGeom prst="rect">
              <a:avLst/>
            </a:prstGeom>
            <a:noFill/>
            <a:ln>
              <a:noFill/>
            </a:ln>
          </p:spPr>
        </p:pic>
        <p:pic>
          <p:nvPicPr>
            <p:cNvPr descr="Icon&#10;&#10;Description automatically generated" id="292" name="Google Shape;292;p25"/>
            <p:cNvPicPr preferRelativeResize="0"/>
            <p:nvPr/>
          </p:nvPicPr>
          <p:blipFill rotWithShape="1">
            <a:blip r:embed="rId9">
              <a:alphaModFix/>
            </a:blip>
            <a:srcRect b="0" l="0" r="0" t="0"/>
            <a:stretch/>
          </p:blipFill>
          <p:spPr>
            <a:xfrm>
              <a:off x="9687449" y="476883"/>
              <a:ext cx="293746" cy="293746"/>
            </a:xfrm>
            <a:prstGeom prst="rect">
              <a:avLst/>
            </a:prstGeom>
            <a:noFill/>
            <a:ln>
              <a:noFill/>
            </a:ln>
          </p:spPr>
        </p:pic>
      </p:grpSp>
      <p:pic>
        <p:nvPicPr>
          <p:cNvPr descr="Icon&#10;&#10;Description automatically generated" id="293" name="Google Shape;293;p25"/>
          <p:cNvPicPr preferRelativeResize="0"/>
          <p:nvPr/>
        </p:nvPicPr>
        <p:blipFill rotWithShape="1">
          <a:blip r:embed="rId10">
            <a:alphaModFix/>
          </a:blip>
          <a:srcRect b="0" l="0" r="0" t="0"/>
          <a:stretch/>
        </p:blipFill>
        <p:spPr>
          <a:xfrm>
            <a:off x="10764622" y="77327"/>
            <a:ext cx="674079" cy="674079"/>
          </a:xfrm>
          <a:prstGeom prst="rect">
            <a:avLst/>
          </a:prstGeom>
          <a:noFill/>
          <a:ln>
            <a:noFill/>
          </a:ln>
        </p:spPr>
      </p:pic>
      <p:pic>
        <p:nvPicPr>
          <p:cNvPr descr="Logo, icon&#10;&#10;Description automatically generated" id="294" name="Google Shape;294;p25"/>
          <p:cNvPicPr preferRelativeResize="0"/>
          <p:nvPr/>
        </p:nvPicPr>
        <p:blipFill rotWithShape="1">
          <a:blip r:embed="rId11">
            <a:alphaModFix/>
          </a:blip>
          <a:srcRect b="0" l="0" r="0" t="0"/>
          <a:stretch/>
        </p:blipFill>
        <p:spPr>
          <a:xfrm>
            <a:off x="11461299" y="77327"/>
            <a:ext cx="674078" cy="674078"/>
          </a:xfrm>
          <a:prstGeom prst="rect">
            <a:avLst/>
          </a:prstGeom>
          <a:noFill/>
          <a:ln>
            <a:noFill/>
          </a:ln>
        </p:spPr>
      </p:pic>
      <p:pic>
        <p:nvPicPr>
          <p:cNvPr descr="https://cdn3.vectorstock.com/i/1000x1000/77/52/yes-tick-icon-vector-22957752.jpg" id="295" name="Google Shape;295;p25"/>
          <p:cNvPicPr preferRelativeResize="0"/>
          <p:nvPr/>
        </p:nvPicPr>
        <p:blipFill rotWithShape="1">
          <a:blip r:embed="rId4">
            <a:alphaModFix/>
          </a:blip>
          <a:srcRect b="10582" l="0" r="0" t="0"/>
          <a:stretch/>
        </p:blipFill>
        <p:spPr>
          <a:xfrm>
            <a:off x="8838207" y="6229216"/>
            <a:ext cx="395901" cy="293470"/>
          </a:xfrm>
          <a:prstGeom prst="rect">
            <a:avLst/>
          </a:prstGeom>
          <a:noFill/>
          <a:ln>
            <a:noFill/>
          </a:ln>
        </p:spPr>
      </p:pic>
      <p:pic>
        <p:nvPicPr>
          <p:cNvPr descr="See the source image" id="296" name="Google Shape;296;p25"/>
          <p:cNvPicPr preferRelativeResize="0"/>
          <p:nvPr/>
        </p:nvPicPr>
        <p:blipFill rotWithShape="1">
          <a:blip r:embed="rId5">
            <a:alphaModFix/>
          </a:blip>
          <a:srcRect b="0" l="50750" r="0" t="0"/>
          <a:stretch/>
        </p:blipFill>
        <p:spPr>
          <a:xfrm>
            <a:off x="8838207" y="5482517"/>
            <a:ext cx="350327" cy="320689"/>
          </a:xfrm>
          <a:prstGeom prst="rect">
            <a:avLst/>
          </a:prstGeom>
          <a:noFill/>
          <a:ln>
            <a:noFill/>
          </a:ln>
        </p:spPr>
      </p:pic>
      <p:sp>
        <p:nvSpPr>
          <p:cNvPr id="297" name="Google Shape;297;p25"/>
          <p:cNvSpPr/>
          <p:nvPr/>
        </p:nvSpPr>
        <p:spPr>
          <a:xfrm>
            <a:off x="289446" y="5492898"/>
            <a:ext cx="7103227"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5. Even though Callum was thirsty, he would not have a drink. </a:t>
            </a:r>
            <a:endParaRPr sz="1800">
              <a:solidFill>
                <a:schemeClr val="dk1"/>
              </a:solidFill>
              <a:latin typeface="Calibri"/>
              <a:ea typeface="Calibri"/>
              <a:cs typeface="Calibri"/>
              <a:sym typeface="Calibri"/>
            </a:endParaRPr>
          </a:p>
        </p:txBody>
      </p:sp>
      <p:sp>
        <p:nvSpPr>
          <p:cNvPr id="298" name="Google Shape;298;p25"/>
          <p:cNvSpPr/>
          <p:nvPr/>
        </p:nvSpPr>
        <p:spPr>
          <a:xfrm>
            <a:off x="289446" y="6153354"/>
            <a:ext cx="6325771"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6. If you want to play outside, you need to wear a hat. </a:t>
            </a:r>
            <a:endParaRPr sz="1800">
              <a:solidFill>
                <a:schemeClr val="dk1"/>
              </a:solidFill>
              <a:latin typeface="Calibri"/>
              <a:ea typeface="Calibri"/>
              <a:cs typeface="Calibri"/>
              <a:sym typeface="Calibri"/>
            </a:endParaRPr>
          </a:p>
        </p:txBody>
      </p:sp>
      <p:sp>
        <p:nvSpPr>
          <p:cNvPr id="299" name="Google Shape;299;p25"/>
          <p:cNvSpPr txBox="1"/>
          <p:nvPr/>
        </p:nvSpPr>
        <p:spPr>
          <a:xfrm>
            <a:off x="154907" y="402386"/>
            <a:ext cx="8858464" cy="1809111"/>
          </a:xfrm>
          <a:prstGeom prst="rect">
            <a:avLst/>
          </a:prstGeom>
          <a:solidFill>
            <a:srgbClr val="F5D327"/>
          </a:solid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2000"/>
              <a:buFont typeface="Noto Sans Symbols"/>
              <a:buChar char="▪"/>
            </a:pPr>
            <a:r>
              <a:rPr lang="en-AU" sz="2000">
                <a:solidFill>
                  <a:schemeClr val="dk1"/>
                </a:solidFill>
                <a:latin typeface="Century Gothic"/>
                <a:ea typeface="Century Gothic"/>
                <a:cs typeface="Century Gothic"/>
                <a:sym typeface="Century Gothic"/>
              </a:rPr>
              <a:t>‘If’, “when’, ‘before’, ‘after’, ‘although’ and ‘even though’ are subordinating conjunctions that show the relationship between two actions. </a:t>
            </a:r>
            <a:endParaRPr/>
          </a:p>
          <a:p>
            <a:pPr indent="-228600" lvl="0" marL="228600" marR="0" rtl="0" algn="l">
              <a:lnSpc>
                <a:spcPct val="90000"/>
              </a:lnSpc>
              <a:spcBef>
                <a:spcPts val="1000"/>
              </a:spcBef>
              <a:spcAft>
                <a:spcPts val="0"/>
              </a:spcAft>
              <a:buClr>
                <a:schemeClr val="dk1"/>
              </a:buClr>
              <a:buSzPts val="2000"/>
              <a:buFont typeface="Noto Sans Symbols"/>
              <a:buChar char="▪"/>
            </a:pPr>
            <a:r>
              <a:rPr lang="en-AU" sz="2000">
                <a:solidFill>
                  <a:schemeClr val="dk1"/>
                </a:solidFill>
                <a:latin typeface="Century Gothic"/>
                <a:ea typeface="Century Gothic"/>
                <a:cs typeface="Century Gothic"/>
                <a:sym typeface="Century Gothic"/>
              </a:rPr>
              <a:t>When a sentence begins with a subordinating conjunction and one action (what happens), we need to complete the sentence by adding a subject and </a:t>
            </a:r>
            <a:r>
              <a:rPr b="1" lang="en-AU" sz="2000">
                <a:solidFill>
                  <a:schemeClr val="dk1"/>
                </a:solidFill>
                <a:latin typeface="Century Gothic"/>
                <a:ea typeface="Century Gothic"/>
                <a:cs typeface="Century Gothic"/>
                <a:sym typeface="Century Gothic"/>
              </a:rPr>
              <a:t>related</a:t>
            </a:r>
            <a:r>
              <a:rPr lang="en-AU" sz="2000">
                <a:solidFill>
                  <a:schemeClr val="dk1"/>
                </a:solidFill>
                <a:latin typeface="Century Gothic"/>
                <a:ea typeface="Century Gothic"/>
                <a:cs typeface="Century Gothic"/>
                <a:sym typeface="Century Gothic"/>
              </a:rPr>
              <a:t> action after the comma.                                                                                                                                                                                                                                                                                                                                                                                                                                                                                                                                                                                                                                                                                                                                                                                                                                                                                                                                                                                                                                                                                                                                                                                                                                                                                                                                                                                                                                                                                                                                                                                                                                                                                               </a:t>
            </a:r>
            <a:endParaRPr/>
          </a:p>
          <a:p>
            <a:pPr indent="0" lvl="0" marL="0" marR="0" rtl="0" algn="l">
              <a:lnSpc>
                <a:spcPct val="90000"/>
              </a:lnSpc>
              <a:spcBef>
                <a:spcPts val="1000"/>
              </a:spcBef>
              <a:spcAft>
                <a:spcPts val="0"/>
              </a:spcAft>
              <a:buClr>
                <a:schemeClr val="dk1"/>
              </a:buClr>
              <a:buSzPts val="2000"/>
              <a:buFont typeface="Calibri"/>
              <a:buNone/>
            </a:pPr>
            <a:r>
              <a:t/>
            </a:r>
            <a:endParaRPr sz="2000">
              <a:solidFill>
                <a:schemeClr val="dk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26"/>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lt1"/>
                </a:solidFill>
                <a:latin typeface="Century Gothic"/>
                <a:ea typeface="Century Gothic"/>
                <a:cs typeface="Century Gothic"/>
                <a:sym typeface="Century Gothic"/>
              </a:rPr>
              <a:t>Skill development: I do</a:t>
            </a:r>
            <a:endParaRPr/>
          </a:p>
        </p:txBody>
      </p:sp>
      <p:pic>
        <p:nvPicPr>
          <p:cNvPr descr="Logo, icon&#10;&#10;Description automatically generated" id="306" name="Google Shape;306;p26"/>
          <p:cNvPicPr preferRelativeResize="0"/>
          <p:nvPr/>
        </p:nvPicPr>
        <p:blipFill rotWithShape="1">
          <a:blip r:embed="rId3">
            <a:alphaModFix/>
          </a:blip>
          <a:srcRect b="0" l="0" r="0" t="0"/>
          <a:stretch/>
        </p:blipFill>
        <p:spPr>
          <a:xfrm>
            <a:off x="10611593" y="72152"/>
            <a:ext cx="674078" cy="674078"/>
          </a:xfrm>
          <a:prstGeom prst="rect">
            <a:avLst/>
          </a:prstGeom>
          <a:noFill/>
          <a:ln>
            <a:noFill/>
          </a:ln>
        </p:spPr>
      </p:pic>
      <p:pic>
        <p:nvPicPr>
          <p:cNvPr descr="Icon&#10;&#10;Description automatically generated" id="307" name="Google Shape;307;p26"/>
          <p:cNvPicPr preferRelativeResize="0"/>
          <p:nvPr/>
        </p:nvPicPr>
        <p:blipFill rotWithShape="1">
          <a:blip r:embed="rId4">
            <a:alphaModFix/>
          </a:blip>
          <a:srcRect b="0" l="0" r="0" t="0"/>
          <a:stretch/>
        </p:blipFill>
        <p:spPr>
          <a:xfrm>
            <a:off x="9040068" y="72152"/>
            <a:ext cx="674079" cy="674079"/>
          </a:xfrm>
          <a:prstGeom prst="rect">
            <a:avLst/>
          </a:prstGeom>
          <a:noFill/>
          <a:ln>
            <a:noFill/>
          </a:ln>
        </p:spPr>
      </p:pic>
      <p:pic>
        <p:nvPicPr>
          <p:cNvPr descr="Icon&#10;&#10;Description automatically generated" id="308" name="Google Shape;308;p26"/>
          <p:cNvPicPr preferRelativeResize="0"/>
          <p:nvPr/>
        </p:nvPicPr>
        <p:blipFill rotWithShape="1">
          <a:blip r:embed="rId5">
            <a:alphaModFix/>
          </a:blip>
          <a:srcRect b="0" l="0" r="0" t="0"/>
          <a:stretch/>
        </p:blipFill>
        <p:spPr>
          <a:xfrm>
            <a:off x="9807973" y="72152"/>
            <a:ext cx="674078" cy="674078"/>
          </a:xfrm>
          <a:prstGeom prst="rect">
            <a:avLst/>
          </a:prstGeom>
          <a:noFill/>
          <a:ln>
            <a:noFill/>
          </a:ln>
        </p:spPr>
      </p:pic>
      <p:sp>
        <p:nvSpPr>
          <p:cNvPr id="309" name="Google Shape;309;p26"/>
          <p:cNvSpPr txBox="1"/>
          <p:nvPr/>
        </p:nvSpPr>
        <p:spPr>
          <a:xfrm>
            <a:off x="151834" y="2879217"/>
            <a:ext cx="522305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When Little Red goes to Grandma’s house, </a:t>
            </a:r>
            <a:endParaRPr/>
          </a:p>
        </p:txBody>
      </p:sp>
      <p:cxnSp>
        <p:nvCxnSpPr>
          <p:cNvPr id="310" name="Google Shape;310;p26"/>
          <p:cNvCxnSpPr/>
          <p:nvPr/>
        </p:nvCxnSpPr>
        <p:spPr>
          <a:xfrm>
            <a:off x="5047288" y="3244219"/>
            <a:ext cx="3855378" cy="0"/>
          </a:xfrm>
          <a:prstGeom prst="straightConnector1">
            <a:avLst/>
          </a:prstGeom>
          <a:noFill/>
          <a:ln cap="flat" cmpd="sng" w="25400">
            <a:solidFill>
              <a:schemeClr val="dk1"/>
            </a:solidFill>
            <a:prstDash val="dot"/>
            <a:miter lim="800000"/>
            <a:headEnd len="sm" w="sm" type="none"/>
            <a:tailEnd len="sm" w="sm" type="none"/>
          </a:ln>
        </p:spPr>
      </p:cxnSp>
      <p:sp>
        <p:nvSpPr>
          <p:cNvPr id="311" name="Google Shape;311;p26"/>
          <p:cNvSpPr txBox="1"/>
          <p:nvPr/>
        </p:nvSpPr>
        <p:spPr>
          <a:xfrm>
            <a:off x="5052630" y="2874887"/>
            <a:ext cx="567156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she walks through the woods.</a:t>
            </a:r>
            <a:endParaRPr/>
          </a:p>
        </p:txBody>
      </p:sp>
      <p:sp>
        <p:nvSpPr>
          <p:cNvPr id="312" name="Google Shape;312;p26"/>
          <p:cNvSpPr/>
          <p:nvPr/>
        </p:nvSpPr>
        <p:spPr>
          <a:xfrm>
            <a:off x="10245683" y="2710978"/>
            <a:ext cx="1778014" cy="412474"/>
          </a:xfrm>
          <a:prstGeom prst="wedgeRoundRectCallout">
            <a:avLst>
              <a:gd fmla="val -20833" name="adj1"/>
              <a:gd fmla="val 62500" name="adj2"/>
              <a:gd fmla="val 0" name="adj3"/>
            </a:avLst>
          </a:prstGeom>
          <a:noFill/>
          <a:ln cap="flat" cmpd="sng" w="254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AU" sz="1200">
                <a:solidFill>
                  <a:schemeClr val="dk1"/>
                </a:solidFill>
                <a:latin typeface="Calibri"/>
                <a:ea typeface="Calibri"/>
                <a:cs typeface="Calibri"/>
                <a:sym typeface="Calibri"/>
              </a:rPr>
              <a:t>What will the result/ effect be?</a:t>
            </a:r>
            <a:endParaRPr/>
          </a:p>
        </p:txBody>
      </p:sp>
      <p:sp>
        <p:nvSpPr>
          <p:cNvPr id="313" name="Google Shape;313;p26"/>
          <p:cNvSpPr txBox="1"/>
          <p:nvPr/>
        </p:nvSpPr>
        <p:spPr>
          <a:xfrm>
            <a:off x="151834" y="3523071"/>
            <a:ext cx="491593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If Little Red goes to Grandma’s house, </a:t>
            </a:r>
            <a:endParaRPr/>
          </a:p>
        </p:txBody>
      </p:sp>
      <p:cxnSp>
        <p:nvCxnSpPr>
          <p:cNvPr id="314" name="Google Shape;314;p26"/>
          <p:cNvCxnSpPr/>
          <p:nvPr/>
        </p:nvCxnSpPr>
        <p:spPr>
          <a:xfrm>
            <a:off x="4574119" y="3903719"/>
            <a:ext cx="3855378" cy="0"/>
          </a:xfrm>
          <a:prstGeom prst="straightConnector1">
            <a:avLst/>
          </a:prstGeom>
          <a:noFill/>
          <a:ln cap="flat" cmpd="sng" w="25400">
            <a:solidFill>
              <a:schemeClr val="dk1"/>
            </a:solidFill>
            <a:prstDash val="dot"/>
            <a:miter lim="800000"/>
            <a:headEnd len="sm" w="sm" type="none"/>
            <a:tailEnd len="sm" w="sm" type="none"/>
          </a:ln>
        </p:spPr>
      </p:cxnSp>
      <p:sp>
        <p:nvSpPr>
          <p:cNvPr id="315" name="Google Shape;315;p26"/>
          <p:cNvSpPr txBox="1"/>
          <p:nvPr/>
        </p:nvSpPr>
        <p:spPr>
          <a:xfrm>
            <a:off x="4574119" y="3511735"/>
            <a:ext cx="567156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she takes treats for Grandma.</a:t>
            </a:r>
            <a:endParaRPr/>
          </a:p>
        </p:txBody>
      </p:sp>
      <p:sp>
        <p:nvSpPr>
          <p:cNvPr id="316" name="Google Shape;316;p26"/>
          <p:cNvSpPr/>
          <p:nvPr/>
        </p:nvSpPr>
        <p:spPr>
          <a:xfrm>
            <a:off x="10245683" y="3343443"/>
            <a:ext cx="1778014" cy="484401"/>
          </a:xfrm>
          <a:prstGeom prst="wedgeRoundRectCallout">
            <a:avLst>
              <a:gd fmla="val -20833" name="adj1"/>
              <a:gd fmla="val 62500" name="adj2"/>
              <a:gd fmla="val 0" name="adj3"/>
            </a:avLst>
          </a:prstGeom>
          <a:noFill/>
          <a:ln cap="flat" cmpd="sng" w="254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AU" sz="1200">
                <a:solidFill>
                  <a:schemeClr val="dk1"/>
                </a:solidFill>
                <a:latin typeface="Calibri"/>
                <a:ea typeface="Calibri"/>
                <a:cs typeface="Calibri"/>
                <a:sym typeface="Calibri"/>
              </a:rPr>
              <a:t>What will the result/ effect/ next action be?</a:t>
            </a:r>
            <a:endParaRPr/>
          </a:p>
        </p:txBody>
      </p:sp>
      <p:sp>
        <p:nvSpPr>
          <p:cNvPr id="317" name="Google Shape;317;p26"/>
          <p:cNvSpPr txBox="1"/>
          <p:nvPr/>
        </p:nvSpPr>
        <p:spPr>
          <a:xfrm>
            <a:off x="138956" y="4166805"/>
            <a:ext cx="500823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After Little Red went to Grandma’s house, </a:t>
            </a:r>
            <a:endParaRPr/>
          </a:p>
        </p:txBody>
      </p:sp>
      <p:cxnSp>
        <p:nvCxnSpPr>
          <p:cNvPr id="318" name="Google Shape;318;p26"/>
          <p:cNvCxnSpPr/>
          <p:nvPr/>
        </p:nvCxnSpPr>
        <p:spPr>
          <a:xfrm flipH="1" rot="10800000">
            <a:off x="5067769" y="4513484"/>
            <a:ext cx="4829014" cy="22653"/>
          </a:xfrm>
          <a:prstGeom prst="straightConnector1">
            <a:avLst/>
          </a:prstGeom>
          <a:noFill/>
          <a:ln cap="flat" cmpd="sng" w="25400">
            <a:solidFill>
              <a:schemeClr val="dk1"/>
            </a:solidFill>
            <a:prstDash val="dot"/>
            <a:miter lim="800000"/>
            <a:headEnd len="sm" w="sm" type="none"/>
            <a:tailEnd len="sm" w="sm" type="none"/>
          </a:ln>
        </p:spPr>
      </p:cxnSp>
      <p:sp>
        <p:nvSpPr>
          <p:cNvPr id="319" name="Google Shape;319;p26"/>
          <p:cNvSpPr txBox="1"/>
          <p:nvPr/>
        </p:nvSpPr>
        <p:spPr>
          <a:xfrm>
            <a:off x="5020311" y="4144152"/>
            <a:ext cx="546174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she wandered why Grandma had big eyes. </a:t>
            </a:r>
            <a:endParaRPr/>
          </a:p>
        </p:txBody>
      </p:sp>
      <p:sp>
        <p:nvSpPr>
          <p:cNvPr id="320" name="Google Shape;320;p26"/>
          <p:cNvSpPr/>
          <p:nvPr/>
        </p:nvSpPr>
        <p:spPr>
          <a:xfrm>
            <a:off x="10313070" y="3985870"/>
            <a:ext cx="1778014" cy="456967"/>
          </a:xfrm>
          <a:prstGeom prst="wedgeRoundRectCallout">
            <a:avLst>
              <a:gd fmla="val -20833" name="adj1"/>
              <a:gd fmla="val 62500" name="adj2"/>
              <a:gd fmla="val 0" name="adj3"/>
            </a:avLst>
          </a:prstGeom>
          <a:noFill/>
          <a:ln cap="flat" cmpd="sng" w="254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AU" sz="1200">
                <a:solidFill>
                  <a:schemeClr val="dk1"/>
                </a:solidFill>
                <a:latin typeface="Calibri"/>
                <a:ea typeface="Calibri"/>
                <a:cs typeface="Calibri"/>
                <a:sym typeface="Calibri"/>
              </a:rPr>
              <a:t>What might happen next?</a:t>
            </a:r>
            <a:endParaRPr/>
          </a:p>
        </p:txBody>
      </p:sp>
      <p:sp>
        <p:nvSpPr>
          <p:cNvPr id="321" name="Google Shape;321;p26"/>
          <p:cNvSpPr txBox="1"/>
          <p:nvPr/>
        </p:nvSpPr>
        <p:spPr>
          <a:xfrm>
            <a:off x="138956" y="4819991"/>
            <a:ext cx="523593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Before Little Red went to Grandma’s house, </a:t>
            </a:r>
            <a:endParaRPr/>
          </a:p>
        </p:txBody>
      </p:sp>
      <p:cxnSp>
        <p:nvCxnSpPr>
          <p:cNvPr id="322" name="Google Shape;322;p26"/>
          <p:cNvCxnSpPr/>
          <p:nvPr/>
        </p:nvCxnSpPr>
        <p:spPr>
          <a:xfrm>
            <a:off x="5189776" y="5120561"/>
            <a:ext cx="4187331" cy="0"/>
          </a:xfrm>
          <a:prstGeom prst="straightConnector1">
            <a:avLst/>
          </a:prstGeom>
          <a:noFill/>
          <a:ln cap="flat" cmpd="sng" w="25400">
            <a:solidFill>
              <a:schemeClr val="dk1"/>
            </a:solidFill>
            <a:prstDash val="dot"/>
            <a:miter lim="800000"/>
            <a:headEnd len="sm" w="sm" type="none"/>
            <a:tailEnd len="sm" w="sm" type="none"/>
          </a:ln>
        </p:spPr>
      </p:cxnSp>
      <p:sp>
        <p:nvSpPr>
          <p:cNvPr id="323" name="Google Shape;323;p26"/>
          <p:cNvSpPr txBox="1"/>
          <p:nvPr/>
        </p:nvSpPr>
        <p:spPr>
          <a:xfrm>
            <a:off x="5164375" y="4724331"/>
            <a:ext cx="443092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her mum told her to stay on the path.</a:t>
            </a:r>
            <a:endParaRPr/>
          </a:p>
        </p:txBody>
      </p:sp>
      <p:sp>
        <p:nvSpPr>
          <p:cNvPr id="324" name="Google Shape;324;p26"/>
          <p:cNvSpPr/>
          <p:nvPr/>
        </p:nvSpPr>
        <p:spPr>
          <a:xfrm>
            <a:off x="10313070" y="4589137"/>
            <a:ext cx="1857263" cy="456963"/>
          </a:xfrm>
          <a:prstGeom prst="wedgeRoundRectCallout">
            <a:avLst>
              <a:gd fmla="val -20833" name="adj1"/>
              <a:gd fmla="val 62500" name="adj2"/>
              <a:gd fmla="val 0" name="adj3"/>
            </a:avLst>
          </a:prstGeom>
          <a:noFill/>
          <a:ln cap="flat" cmpd="sng" w="254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AU" sz="1200">
                <a:solidFill>
                  <a:schemeClr val="dk1"/>
                </a:solidFill>
                <a:latin typeface="Calibri"/>
                <a:ea typeface="Calibri"/>
                <a:cs typeface="Calibri"/>
                <a:sym typeface="Calibri"/>
              </a:rPr>
              <a:t>What might happen beforehand?</a:t>
            </a:r>
            <a:endParaRPr/>
          </a:p>
        </p:txBody>
      </p:sp>
      <p:sp>
        <p:nvSpPr>
          <p:cNvPr id="325" name="Google Shape;325;p26"/>
          <p:cNvSpPr/>
          <p:nvPr/>
        </p:nvSpPr>
        <p:spPr>
          <a:xfrm>
            <a:off x="0" y="369331"/>
            <a:ext cx="8301849" cy="2308324"/>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Read the sentence stem. Circle the subordinating conjunction ‘if’, ‘when’, ‘after’, ‘before’, ‘even though’, or ‘although’.</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Underline the action/ verb (what they are doing) that is being described before the comma.</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Use this information to orally complete the sentence with a </a:t>
            </a:r>
            <a:r>
              <a:rPr lang="en-AU" sz="1800">
                <a:solidFill>
                  <a:schemeClr val="accent2"/>
                </a:solidFill>
                <a:latin typeface="Century Gothic"/>
                <a:ea typeface="Century Gothic"/>
                <a:cs typeface="Century Gothic"/>
                <a:sym typeface="Century Gothic"/>
              </a:rPr>
              <a:t>who</a:t>
            </a:r>
            <a:r>
              <a:rPr lang="en-AU" sz="1800">
                <a:solidFill>
                  <a:schemeClr val="dk1"/>
                </a:solidFill>
                <a:latin typeface="Century Gothic"/>
                <a:ea typeface="Century Gothic"/>
                <a:cs typeface="Century Gothic"/>
                <a:sym typeface="Century Gothic"/>
              </a:rPr>
              <a:t> and an </a:t>
            </a:r>
            <a:r>
              <a:rPr lang="en-AU" sz="1800">
                <a:solidFill>
                  <a:srgbClr val="00B050"/>
                </a:solidFill>
                <a:latin typeface="Century Gothic"/>
                <a:ea typeface="Century Gothic"/>
                <a:cs typeface="Century Gothic"/>
                <a:sym typeface="Century Gothic"/>
              </a:rPr>
              <a:t>action/ verb (what they are doing).</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Write the </a:t>
            </a:r>
            <a:r>
              <a:rPr b="1" lang="en-AU" sz="1800">
                <a:solidFill>
                  <a:schemeClr val="dk1"/>
                </a:solidFill>
                <a:latin typeface="Century Gothic"/>
                <a:ea typeface="Century Gothic"/>
                <a:cs typeface="Century Gothic"/>
                <a:sym typeface="Century Gothic"/>
              </a:rPr>
              <a:t>sentence stem</a:t>
            </a:r>
            <a:r>
              <a:rPr lang="en-AU" sz="1800">
                <a:solidFill>
                  <a:schemeClr val="dk1"/>
                </a:solidFill>
                <a:latin typeface="Century Gothic"/>
                <a:ea typeface="Century Gothic"/>
                <a:cs typeface="Century Gothic"/>
                <a:sym typeface="Century Gothic"/>
              </a:rPr>
              <a:t>, followed by a </a:t>
            </a:r>
            <a:r>
              <a:rPr b="1" lang="en-AU" sz="1800">
                <a:solidFill>
                  <a:schemeClr val="dk1"/>
                </a:solidFill>
                <a:latin typeface="Century Gothic"/>
                <a:ea typeface="Century Gothic"/>
                <a:cs typeface="Century Gothic"/>
                <a:sym typeface="Century Gothic"/>
              </a:rPr>
              <a:t>comma</a:t>
            </a:r>
            <a:r>
              <a:rPr lang="en-AU" sz="1800">
                <a:solidFill>
                  <a:schemeClr val="dk1"/>
                </a:solidFill>
                <a:latin typeface="Century Gothic"/>
                <a:ea typeface="Century Gothic"/>
                <a:cs typeface="Century Gothic"/>
                <a:sym typeface="Century Gothic"/>
              </a:rPr>
              <a:t>, then </a:t>
            </a:r>
            <a:r>
              <a:rPr b="1" lang="en-AU" sz="1800">
                <a:solidFill>
                  <a:schemeClr val="accent2"/>
                </a:solidFill>
                <a:latin typeface="Century Gothic"/>
                <a:ea typeface="Century Gothic"/>
                <a:cs typeface="Century Gothic"/>
                <a:sym typeface="Century Gothic"/>
              </a:rPr>
              <a:t>who</a:t>
            </a:r>
            <a:r>
              <a:rPr lang="en-AU" sz="1800">
                <a:solidFill>
                  <a:schemeClr val="dk1"/>
                </a:solidFill>
                <a:latin typeface="Century Gothic"/>
                <a:ea typeface="Century Gothic"/>
                <a:cs typeface="Century Gothic"/>
                <a:sym typeface="Century Gothic"/>
              </a:rPr>
              <a:t> and an </a:t>
            </a:r>
            <a:r>
              <a:rPr b="1" lang="en-AU" sz="1800">
                <a:solidFill>
                  <a:srgbClr val="00B050"/>
                </a:solidFill>
                <a:latin typeface="Century Gothic"/>
                <a:ea typeface="Century Gothic"/>
                <a:cs typeface="Century Gothic"/>
                <a:sym typeface="Century Gothic"/>
              </a:rPr>
              <a:t>action/ verb </a:t>
            </a:r>
            <a:r>
              <a:rPr lang="en-AU" sz="1800">
                <a:solidFill>
                  <a:srgbClr val="00B050"/>
                </a:solidFill>
                <a:latin typeface="Century Gothic"/>
                <a:ea typeface="Century Gothic"/>
                <a:cs typeface="Century Gothic"/>
                <a:sym typeface="Century Gothic"/>
              </a:rPr>
              <a:t>(what they are doing).</a:t>
            </a:r>
            <a:endParaRPr/>
          </a:p>
        </p:txBody>
      </p:sp>
      <p:sp>
        <p:nvSpPr>
          <p:cNvPr id="326" name="Google Shape;326;p26"/>
          <p:cNvSpPr txBox="1"/>
          <p:nvPr/>
        </p:nvSpPr>
        <p:spPr>
          <a:xfrm>
            <a:off x="86150" y="5472328"/>
            <a:ext cx="594294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Even though Little Red went to Grandma’s house, </a:t>
            </a:r>
            <a:endParaRPr/>
          </a:p>
        </p:txBody>
      </p:sp>
      <p:cxnSp>
        <p:nvCxnSpPr>
          <p:cNvPr id="327" name="Google Shape;327;p26"/>
          <p:cNvCxnSpPr/>
          <p:nvPr/>
        </p:nvCxnSpPr>
        <p:spPr>
          <a:xfrm>
            <a:off x="5858769" y="5838226"/>
            <a:ext cx="4386914" cy="0"/>
          </a:xfrm>
          <a:prstGeom prst="straightConnector1">
            <a:avLst/>
          </a:prstGeom>
          <a:noFill/>
          <a:ln cap="flat" cmpd="sng" w="25400">
            <a:solidFill>
              <a:schemeClr val="dk1"/>
            </a:solidFill>
            <a:prstDash val="dot"/>
            <a:miter lim="800000"/>
            <a:headEnd len="sm" w="sm" type="none"/>
            <a:tailEnd len="sm" w="sm" type="none"/>
          </a:ln>
        </p:spPr>
      </p:cxnSp>
      <p:sp>
        <p:nvSpPr>
          <p:cNvPr id="328" name="Google Shape;328;p26"/>
          <p:cNvSpPr txBox="1"/>
          <p:nvPr/>
        </p:nvSpPr>
        <p:spPr>
          <a:xfrm>
            <a:off x="5683597" y="5472328"/>
            <a:ext cx="494023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she did not follow her mum’s instructions.</a:t>
            </a:r>
            <a:endParaRPr/>
          </a:p>
        </p:txBody>
      </p:sp>
      <p:sp>
        <p:nvSpPr>
          <p:cNvPr id="329" name="Google Shape;329;p26"/>
          <p:cNvSpPr/>
          <p:nvPr/>
        </p:nvSpPr>
        <p:spPr>
          <a:xfrm>
            <a:off x="10381784" y="5150742"/>
            <a:ext cx="1788549" cy="456963"/>
          </a:xfrm>
          <a:prstGeom prst="wedgeRoundRectCallout">
            <a:avLst>
              <a:gd fmla="val -20833" name="adj1"/>
              <a:gd fmla="val 62500" name="adj2"/>
              <a:gd fmla="val 0" name="adj3"/>
            </a:avLst>
          </a:prstGeom>
          <a:noFill/>
          <a:ln cap="flat" cmpd="sng" w="254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AU" sz="1200">
                <a:solidFill>
                  <a:schemeClr val="dk1"/>
                </a:solidFill>
                <a:latin typeface="Calibri"/>
                <a:ea typeface="Calibri"/>
                <a:cs typeface="Calibri"/>
                <a:sym typeface="Calibri"/>
              </a:rPr>
              <a:t>What is a contrast or turn around?</a:t>
            </a:r>
            <a:endParaRPr/>
          </a:p>
        </p:txBody>
      </p:sp>
      <p:sp>
        <p:nvSpPr>
          <p:cNvPr id="330" name="Google Shape;330;p26"/>
          <p:cNvSpPr txBox="1"/>
          <p:nvPr/>
        </p:nvSpPr>
        <p:spPr>
          <a:xfrm>
            <a:off x="167156" y="6124665"/>
            <a:ext cx="612213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Although Little Red went to Grandma’s house, </a:t>
            </a:r>
            <a:endParaRPr/>
          </a:p>
        </p:txBody>
      </p:sp>
      <p:cxnSp>
        <p:nvCxnSpPr>
          <p:cNvPr id="331" name="Google Shape;331;p26"/>
          <p:cNvCxnSpPr/>
          <p:nvPr/>
        </p:nvCxnSpPr>
        <p:spPr>
          <a:xfrm>
            <a:off x="5452147" y="6451027"/>
            <a:ext cx="4262000" cy="0"/>
          </a:xfrm>
          <a:prstGeom prst="straightConnector1">
            <a:avLst/>
          </a:prstGeom>
          <a:noFill/>
          <a:ln cap="flat" cmpd="sng" w="25400">
            <a:solidFill>
              <a:schemeClr val="dk1"/>
            </a:solidFill>
            <a:prstDash val="dot"/>
            <a:miter lim="800000"/>
            <a:headEnd len="sm" w="sm" type="none"/>
            <a:tailEnd len="sm" w="sm" type="none"/>
          </a:ln>
        </p:spPr>
      </p:cxnSp>
      <p:sp>
        <p:nvSpPr>
          <p:cNvPr id="332" name="Google Shape;332;p26"/>
          <p:cNvSpPr txBox="1"/>
          <p:nvPr/>
        </p:nvSpPr>
        <p:spPr>
          <a:xfrm>
            <a:off x="5465860" y="6068411"/>
            <a:ext cx="443092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dk1"/>
                </a:solidFill>
                <a:latin typeface="Century Gothic"/>
                <a:ea typeface="Century Gothic"/>
                <a:cs typeface="Century Gothic"/>
                <a:sym typeface="Century Gothic"/>
              </a:rPr>
              <a:t>Grandma was not there to greet her.</a:t>
            </a:r>
            <a:endParaRPr/>
          </a:p>
        </p:txBody>
      </p:sp>
      <p:sp>
        <p:nvSpPr>
          <p:cNvPr id="333" name="Google Shape;333;p26"/>
          <p:cNvSpPr/>
          <p:nvPr/>
        </p:nvSpPr>
        <p:spPr>
          <a:xfrm>
            <a:off x="10381784" y="5946302"/>
            <a:ext cx="1721162" cy="456963"/>
          </a:xfrm>
          <a:prstGeom prst="wedgeRoundRectCallout">
            <a:avLst>
              <a:gd fmla="val -20833" name="adj1"/>
              <a:gd fmla="val 62500" name="adj2"/>
              <a:gd fmla="val 0" name="adj3"/>
            </a:avLst>
          </a:prstGeom>
          <a:noFill/>
          <a:ln cap="flat" cmpd="sng" w="254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AU" sz="1200">
                <a:solidFill>
                  <a:schemeClr val="dk1"/>
                </a:solidFill>
                <a:latin typeface="Calibri"/>
                <a:ea typeface="Calibri"/>
                <a:cs typeface="Calibri"/>
                <a:sym typeface="Calibri"/>
              </a:rPr>
              <a:t>What is a contrast or turn around?</a:t>
            </a:r>
            <a:endParaRPr/>
          </a:p>
        </p:txBody>
      </p:sp>
      <p:sp>
        <p:nvSpPr>
          <p:cNvPr id="334" name="Google Shape;334;p26"/>
          <p:cNvSpPr txBox="1"/>
          <p:nvPr/>
        </p:nvSpPr>
        <p:spPr>
          <a:xfrm>
            <a:off x="10118035" y="913049"/>
            <a:ext cx="2073965" cy="1600438"/>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400">
                <a:solidFill>
                  <a:schemeClr val="dk1"/>
                </a:solidFill>
                <a:latin typeface="Century Gothic"/>
                <a:ea typeface="Century Gothic"/>
                <a:cs typeface="Century Gothic"/>
                <a:sym typeface="Century Gothic"/>
              </a:rPr>
              <a:t>CFU:</a:t>
            </a:r>
            <a:endParaRPr/>
          </a:p>
          <a:p>
            <a:pPr indent="-285750" lvl="0" marL="285750" marR="0" rtl="0" algn="l">
              <a:spcBef>
                <a:spcPts val="0"/>
              </a:spcBef>
              <a:spcAft>
                <a:spcPts val="0"/>
              </a:spcAft>
              <a:buClr>
                <a:schemeClr val="dk1"/>
              </a:buClr>
              <a:buSzPts val="1200"/>
              <a:buFont typeface="Arial"/>
              <a:buChar char="•"/>
            </a:pPr>
            <a:r>
              <a:rPr lang="en-AU" sz="1200">
                <a:solidFill>
                  <a:schemeClr val="dk1"/>
                </a:solidFill>
                <a:latin typeface="Century Gothic"/>
                <a:ea typeface="Century Gothic"/>
                <a:cs typeface="Century Gothic"/>
                <a:sym typeface="Century Gothic"/>
              </a:rPr>
              <a:t>What is subordinating conjunction?</a:t>
            </a:r>
            <a:endParaRPr/>
          </a:p>
          <a:p>
            <a:pPr indent="-285750" lvl="0" marL="285750" marR="0" rtl="0" algn="l">
              <a:spcBef>
                <a:spcPts val="0"/>
              </a:spcBef>
              <a:spcAft>
                <a:spcPts val="0"/>
              </a:spcAft>
              <a:buClr>
                <a:schemeClr val="dk1"/>
              </a:buClr>
              <a:buSzPts val="1200"/>
              <a:buFont typeface="Arial"/>
              <a:buChar char="•"/>
            </a:pPr>
            <a:r>
              <a:rPr lang="en-AU" sz="1200">
                <a:solidFill>
                  <a:schemeClr val="dk1"/>
                </a:solidFill>
                <a:latin typeface="Century Gothic"/>
                <a:ea typeface="Century Gothic"/>
                <a:cs typeface="Century Gothic"/>
                <a:sym typeface="Century Gothic"/>
              </a:rPr>
              <a:t>What is the relationship between what happened before and after the comma?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27"/>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lt1"/>
                </a:solidFill>
                <a:latin typeface="Century Gothic"/>
                <a:ea typeface="Century Gothic"/>
                <a:cs typeface="Century Gothic"/>
                <a:sym typeface="Century Gothic"/>
              </a:rPr>
              <a:t>Skill development: We do</a:t>
            </a:r>
            <a:endParaRPr/>
          </a:p>
        </p:txBody>
      </p:sp>
      <p:pic>
        <p:nvPicPr>
          <p:cNvPr descr="Logo, icon&#10;&#10;Description automatically generated" id="340" name="Google Shape;340;p27"/>
          <p:cNvPicPr preferRelativeResize="0"/>
          <p:nvPr/>
        </p:nvPicPr>
        <p:blipFill rotWithShape="1">
          <a:blip r:embed="rId3">
            <a:alphaModFix/>
          </a:blip>
          <a:srcRect b="0" l="0" r="0" t="0"/>
          <a:stretch/>
        </p:blipFill>
        <p:spPr>
          <a:xfrm>
            <a:off x="10611593" y="72152"/>
            <a:ext cx="674078" cy="674078"/>
          </a:xfrm>
          <a:prstGeom prst="rect">
            <a:avLst/>
          </a:prstGeom>
          <a:noFill/>
          <a:ln>
            <a:noFill/>
          </a:ln>
        </p:spPr>
      </p:pic>
      <p:pic>
        <p:nvPicPr>
          <p:cNvPr descr="Icon&#10;&#10;Description automatically generated" id="341" name="Google Shape;341;p27"/>
          <p:cNvPicPr preferRelativeResize="0"/>
          <p:nvPr/>
        </p:nvPicPr>
        <p:blipFill rotWithShape="1">
          <a:blip r:embed="rId4">
            <a:alphaModFix/>
          </a:blip>
          <a:srcRect b="0" l="0" r="0" t="0"/>
          <a:stretch/>
        </p:blipFill>
        <p:spPr>
          <a:xfrm>
            <a:off x="9040068" y="72152"/>
            <a:ext cx="674079" cy="674079"/>
          </a:xfrm>
          <a:prstGeom prst="rect">
            <a:avLst/>
          </a:prstGeom>
          <a:noFill/>
          <a:ln>
            <a:noFill/>
          </a:ln>
        </p:spPr>
      </p:pic>
      <p:pic>
        <p:nvPicPr>
          <p:cNvPr descr="Icon&#10;&#10;Description automatically generated" id="342" name="Google Shape;342;p27"/>
          <p:cNvPicPr preferRelativeResize="0"/>
          <p:nvPr/>
        </p:nvPicPr>
        <p:blipFill rotWithShape="1">
          <a:blip r:embed="rId5">
            <a:alphaModFix/>
          </a:blip>
          <a:srcRect b="0" l="0" r="0" t="0"/>
          <a:stretch/>
        </p:blipFill>
        <p:spPr>
          <a:xfrm>
            <a:off x="9807973" y="72152"/>
            <a:ext cx="674078" cy="674078"/>
          </a:xfrm>
          <a:prstGeom prst="rect">
            <a:avLst/>
          </a:prstGeom>
          <a:noFill/>
          <a:ln>
            <a:noFill/>
          </a:ln>
        </p:spPr>
      </p:pic>
      <p:sp>
        <p:nvSpPr>
          <p:cNvPr id="343" name="Google Shape;343;p27"/>
          <p:cNvSpPr txBox="1"/>
          <p:nvPr/>
        </p:nvSpPr>
        <p:spPr>
          <a:xfrm>
            <a:off x="138956" y="3513625"/>
            <a:ext cx="5223054"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600">
                <a:solidFill>
                  <a:schemeClr val="dk1"/>
                </a:solidFill>
                <a:latin typeface="Century Gothic"/>
                <a:ea typeface="Century Gothic"/>
                <a:cs typeface="Century Gothic"/>
                <a:sym typeface="Century Gothic"/>
              </a:rPr>
              <a:t>When Little Red talks to the wolf, </a:t>
            </a:r>
            <a:endParaRPr/>
          </a:p>
        </p:txBody>
      </p:sp>
      <p:cxnSp>
        <p:nvCxnSpPr>
          <p:cNvPr id="344" name="Google Shape;344;p27"/>
          <p:cNvCxnSpPr/>
          <p:nvPr/>
        </p:nvCxnSpPr>
        <p:spPr>
          <a:xfrm>
            <a:off x="3140080" y="3180670"/>
            <a:ext cx="3855378" cy="0"/>
          </a:xfrm>
          <a:prstGeom prst="straightConnector1">
            <a:avLst/>
          </a:prstGeom>
          <a:noFill/>
          <a:ln cap="flat" cmpd="sng" w="25400">
            <a:solidFill>
              <a:schemeClr val="dk1"/>
            </a:solidFill>
            <a:prstDash val="dot"/>
            <a:miter lim="800000"/>
            <a:headEnd len="sm" w="sm" type="none"/>
            <a:tailEnd len="sm" w="sm" type="none"/>
          </a:ln>
        </p:spPr>
      </p:cxnSp>
      <p:sp>
        <p:nvSpPr>
          <p:cNvPr id="345" name="Google Shape;345;p27"/>
          <p:cNvSpPr txBox="1"/>
          <p:nvPr/>
        </p:nvSpPr>
        <p:spPr>
          <a:xfrm>
            <a:off x="3022987" y="2842116"/>
            <a:ext cx="2630681"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600">
                <a:solidFill>
                  <a:schemeClr val="dk1"/>
                </a:solidFill>
                <a:latin typeface="Century Gothic"/>
                <a:ea typeface="Century Gothic"/>
                <a:cs typeface="Century Gothic"/>
                <a:sym typeface="Century Gothic"/>
              </a:rPr>
              <a:t>the wolf might eat her.</a:t>
            </a:r>
            <a:endParaRPr/>
          </a:p>
        </p:txBody>
      </p:sp>
      <p:sp>
        <p:nvSpPr>
          <p:cNvPr id="346" name="Google Shape;346;p27"/>
          <p:cNvSpPr/>
          <p:nvPr/>
        </p:nvSpPr>
        <p:spPr>
          <a:xfrm>
            <a:off x="10245683" y="2710978"/>
            <a:ext cx="1778014" cy="412474"/>
          </a:xfrm>
          <a:prstGeom prst="wedgeRoundRectCallout">
            <a:avLst>
              <a:gd fmla="val -20833" name="adj1"/>
              <a:gd fmla="val 62500" name="adj2"/>
              <a:gd fmla="val 0" name="adj3"/>
            </a:avLst>
          </a:prstGeom>
          <a:noFill/>
          <a:ln cap="flat" cmpd="sng" w="254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AU" sz="1200">
                <a:solidFill>
                  <a:schemeClr val="dk1"/>
                </a:solidFill>
                <a:latin typeface="Calibri"/>
                <a:ea typeface="Calibri"/>
                <a:cs typeface="Calibri"/>
                <a:sym typeface="Calibri"/>
              </a:rPr>
              <a:t>What will the result/ effect be?</a:t>
            </a:r>
            <a:endParaRPr/>
          </a:p>
        </p:txBody>
      </p:sp>
      <p:sp>
        <p:nvSpPr>
          <p:cNvPr id="347" name="Google Shape;347;p27"/>
          <p:cNvSpPr txBox="1"/>
          <p:nvPr/>
        </p:nvSpPr>
        <p:spPr>
          <a:xfrm>
            <a:off x="167156" y="2843213"/>
            <a:ext cx="4915935"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600">
                <a:solidFill>
                  <a:schemeClr val="dk1"/>
                </a:solidFill>
                <a:latin typeface="Century Gothic"/>
                <a:ea typeface="Century Gothic"/>
                <a:cs typeface="Century Gothic"/>
                <a:sym typeface="Century Gothic"/>
              </a:rPr>
              <a:t>If Little Red talks to the wolf, </a:t>
            </a:r>
            <a:endParaRPr/>
          </a:p>
        </p:txBody>
      </p:sp>
      <p:cxnSp>
        <p:nvCxnSpPr>
          <p:cNvPr id="348" name="Google Shape;348;p27"/>
          <p:cNvCxnSpPr/>
          <p:nvPr/>
        </p:nvCxnSpPr>
        <p:spPr>
          <a:xfrm>
            <a:off x="3490604" y="3851081"/>
            <a:ext cx="3855378" cy="0"/>
          </a:xfrm>
          <a:prstGeom prst="straightConnector1">
            <a:avLst/>
          </a:prstGeom>
          <a:noFill/>
          <a:ln cap="flat" cmpd="sng" w="25400">
            <a:solidFill>
              <a:schemeClr val="dk1"/>
            </a:solidFill>
            <a:prstDash val="dot"/>
            <a:miter lim="800000"/>
            <a:headEnd len="sm" w="sm" type="none"/>
            <a:tailEnd len="sm" w="sm" type="none"/>
          </a:ln>
        </p:spPr>
      </p:cxnSp>
      <p:sp>
        <p:nvSpPr>
          <p:cNvPr id="349" name="Google Shape;349;p27"/>
          <p:cNvSpPr txBox="1"/>
          <p:nvPr/>
        </p:nvSpPr>
        <p:spPr>
          <a:xfrm>
            <a:off x="3448669" y="3535983"/>
            <a:ext cx="5671564"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600">
                <a:solidFill>
                  <a:schemeClr val="dk1"/>
                </a:solidFill>
                <a:latin typeface="Century Gothic"/>
                <a:ea typeface="Century Gothic"/>
                <a:cs typeface="Century Gothic"/>
                <a:sym typeface="Century Gothic"/>
              </a:rPr>
              <a:t>the wolf suggest she pick some flowers.</a:t>
            </a:r>
            <a:endParaRPr/>
          </a:p>
        </p:txBody>
      </p:sp>
      <p:sp>
        <p:nvSpPr>
          <p:cNvPr id="350" name="Google Shape;350;p27"/>
          <p:cNvSpPr/>
          <p:nvPr/>
        </p:nvSpPr>
        <p:spPr>
          <a:xfrm>
            <a:off x="10245683" y="3343443"/>
            <a:ext cx="1778014" cy="484401"/>
          </a:xfrm>
          <a:prstGeom prst="wedgeRoundRectCallout">
            <a:avLst>
              <a:gd fmla="val -20833" name="adj1"/>
              <a:gd fmla="val 62500" name="adj2"/>
              <a:gd fmla="val 0" name="adj3"/>
            </a:avLst>
          </a:prstGeom>
          <a:noFill/>
          <a:ln cap="flat" cmpd="sng" w="254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AU" sz="1200">
                <a:solidFill>
                  <a:schemeClr val="dk1"/>
                </a:solidFill>
                <a:latin typeface="Calibri"/>
                <a:ea typeface="Calibri"/>
                <a:cs typeface="Calibri"/>
                <a:sym typeface="Calibri"/>
              </a:rPr>
              <a:t>What will the result/ effect/ next action be?</a:t>
            </a:r>
            <a:endParaRPr/>
          </a:p>
        </p:txBody>
      </p:sp>
      <p:sp>
        <p:nvSpPr>
          <p:cNvPr id="351" name="Google Shape;351;p27"/>
          <p:cNvSpPr txBox="1"/>
          <p:nvPr/>
        </p:nvSpPr>
        <p:spPr>
          <a:xfrm>
            <a:off x="138956" y="4166805"/>
            <a:ext cx="500823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600">
                <a:solidFill>
                  <a:schemeClr val="dk1"/>
                </a:solidFill>
                <a:latin typeface="Century Gothic"/>
                <a:ea typeface="Century Gothic"/>
                <a:cs typeface="Century Gothic"/>
                <a:sym typeface="Century Gothic"/>
              </a:rPr>
              <a:t>After Little Red talks to the wolf, </a:t>
            </a:r>
            <a:endParaRPr/>
          </a:p>
        </p:txBody>
      </p:sp>
      <p:cxnSp>
        <p:nvCxnSpPr>
          <p:cNvPr id="352" name="Google Shape;352;p27"/>
          <p:cNvCxnSpPr/>
          <p:nvPr/>
        </p:nvCxnSpPr>
        <p:spPr>
          <a:xfrm flipH="1" rot="10800000">
            <a:off x="3448669" y="4513114"/>
            <a:ext cx="4829014" cy="22653"/>
          </a:xfrm>
          <a:prstGeom prst="straightConnector1">
            <a:avLst/>
          </a:prstGeom>
          <a:noFill/>
          <a:ln cap="flat" cmpd="sng" w="25400">
            <a:solidFill>
              <a:schemeClr val="dk1"/>
            </a:solidFill>
            <a:prstDash val="dot"/>
            <a:miter lim="800000"/>
            <a:headEnd len="sm" w="sm" type="none"/>
            <a:tailEnd len="sm" w="sm" type="none"/>
          </a:ln>
        </p:spPr>
      </p:cxnSp>
      <p:sp>
        <p:nvSpPr>
          <p:cNvPr id="353" name="Google Shape;353;p27"/>
          <p:cNvSpPr txBox="1"/>
          <p:nvPr/>
        </p:nvSpPr>
        <p:spPr>
          <a:xfrm>
            <a:off x="3381160" y="4142883"/>
            <a:ext cx="5461740"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600">
                <a:solidFill>
                  <a:schemeClr val="dk1"/>
                </a:solidFill>
                <a:latin typeface="Century Gothic"/>
                <a:ea typeface="Century Gothic"/>
                <a:cs typeface="Century Gothic"/>
                <a:sym typeface="Century Gothic"/>
              </a:rPr>
              <a:t>the wolf races to Grandma’s house.</a:t>
            </a:r>
            <a:endParaRPr/>
          </a:p>
        </p:txBody>
      </p:sp>
      <p:sp>
        <p:nvSpPr>
          <p:cNvPr id="354" name="Google Shape;354;p27"/>
          <p:cNvSpPr/>
          <p:nvPr/>
        </p:nvSpPr>
        <p:spPr>
          <a:xfrm>
            <a:off x="10313070" y="3985870"/>
            <a:ext cx="1778014" cy="456967"/>
          </a:xfrm>
          <a:prstGeom prst="wedgeRoundRectCallout">
            <a:avLst>
              <a:gd fmla="val -20833" name="adj1"/>
              <a:gd fmla="val 62500" name="adj2"/>
              <a:gd fmla="val 0" name="adj3"/>
            </a:avLst>
          </a:prstGeom>
          <a:noFill/>
          <a:ln cap="flat" cmpd="sng" w="254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AU" sz="1200">
                <a:solidFill>
                  <a:schemeClr val="dk1"/>
                </a:solidFill>
                <a:latin typeface="Calibri"/>
                <a:ea typeface="Calibri"/>
                <a:cs typeface="Calibri"/>
                <a:sym typeface="Calibri"/>
              </a:rPr>
              <a:t>What might happen next?</a:t>
            </a:r>
            <a:endParaRPr/>
          </a:p>
        </p:txBody>
      </p:sp>
      <p:sp>
        <p:nvSpPr>
          <p:cNvPr id="355" name="Google Shape;355;p27"/>
          <p:cNvSpPr txBox="1"/>
          <p:nvPr/>
        </p:nvSpPr>
        <p:spPr>
          <a:xfrm>
            <a:off x="138956" y="4819991"/>
            <a:ext cx="523593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600">
                <a:solidFill>
                  <a:schemeClr val="dk1"/>
                </a:solidFill>
                <a:latin typeface="Century Gothic"/>
                <a:ea typeface="Century Gothic"/>
                <a:cs typeface="Century Gothic"/>
                <a:sym typeface="Century Gothic"/>
              </a:rPr>
              <a:t>Before Little Red talks to the wolf, </a:t>
            </a:r>
            <a:endParaRPr/>
          </a:p>
        </p:txBody>
      </p:sp>
      <p:cxnSp>
        <p:nvCxnSpPr>
          <p:cNvPr id="356" name="Google Shape;356;p27"/>
          <p:cNvCxnSpPr/>
          <p:nvPr/>
        </p:nvCxnSpPr>
        <p:spPr>
          <a:xfrm>
            <a:off x="3493990" y="5194150"/>
            <a:ext cx="4187331" cy="0"/>
          </a:xfrm>
          <a:prstGeom prst="straightConnector1">
            <a:avLst/>
          </a:prstGeom>
          <a:noFill/>
          <a:ln cap="flat" cmpd="sng" w="25400">
            <a:solidFill>
              <a:schemeClr val="dk1"/>
            </a:solidFill>
            <a:prstDash val="dot"/>
            <a:miter lim="800000"/>
            <a:headEnd len="sm" w="sm" type="none"/>
            <a:tailEnd len="sm" w="sm" type="none"/>
          </a:ln>
        </p:spPr>
      </p:cxnSp>
      <p:sp>
        <p:nvSpPr>
          <p:cNvPr id="357" name="Google Shape;357;p27"/>
          <p:cNvSpPr txBox="1"/>
          <p:nvPr/>
        </p:nvSpPr>
        <p:spPr>
          <a:xfrm>
            <a:off x="3457489" y="4804584"/>
            <a:ext cx="4430923"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600">
                <a:solidFill>
                  <a:schemeClr val="dk1"/>
                </a:solidFill>
                <a:latin typeface="Century Gothic"/>
                <a:ea typeface="Century Gothic"/>
                <a:cs typeface="Century Gothic"/>
                <a:sym typeface="Century Gothic"/>
              </a:rPr>
              <a:t>she happily walks along the path..</a:t>
            </a:r>
            <a:endParaRPr/>
          </a:p>
        </p:txBody>
      </p:sp>
      <p:sp>
        <p:nvSpPr>
          <p:cNvPr id="358" name="Google Shape;358;p27"/>
          <p:cNvSpPr/>
          <p:nvPr/>
        </p:nvSpPr>
        <p:spPr>
          <a:xfrm>
            <a:off x="10313070" y="4589137"/>
            <a:ext cx="1857263" cy="456963"/>
          </a:xfrm>
          <a:prstGeom prst="wedgeRoundRectCallout">
            <a:avLst>
              <a:gd fmla="val -20833" name="adj1"/>
              <a:gd fmla="val 62500" name="adj2"/>
              <a:gd fmla="val 0" name="adj3"/>
            </a:avLst>
          </a:prstGeom>
          <a:noFill/>
          <a:ln cap="flat" cmpd="sng" w="254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AU" sz="1200">
                <a:solidFill>
                  <a:schemeClr val="dk1"/>
                </a:solidFill>
                <a:latin typeface="Calibri"/>
                <a:ea typeface="Calibri"/>
                <a:cs typeface="Calibri"/>
                <a:sym typeface="Calibri"/>
              </a:rPr>
              <a:t>What might happen beforehand?</a:t>
            </a:r>
            <a:endParaRPr/>
          </a:p>
        </p:txBody>
      </p:sp>
      <p:sp>
        <p:nvSpPr>
          <p:cNvPr id="359" name="Google Shape;359;p27"/>
          <p:cNvSpPr txBox="1"/>
          <p:nvPr/>
        </p:nvSpPr>
        <p:spPr>
          <a:xfrm>
            <a:off x="169086" y="5461040"/>
            <a:ext cx="4187331"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600">
                <a:solidFill>
                  <a:schemeClr val="dk1"/>
                </a:solidFill>
                <a:latin typeface="Century Gothic"/>
                <a:ea typeface="Century Gothic"/>
                <a:cs typeface="Century Gothic"/>
                <a:sym typeface="Century Gothic"/>
              </a:rPr>
              <a:t>Even though Little Red talks to the wolf, </a:t>
            </a:r>
            <a:endParaRPr/>
          </a:p>
        </p:txBody>
      </p:sp>
      <p:cxnSp>
        <p:nvCxnSpPr>
          <p:cNvPr id="360" name="Google Shape;360;p27"/>
          <p:cNvCxnSpPr/>
          <p:nvPr/>
        </p:nvCxnSpPr>
        <p:spPr>
          <a:xfrm>
            <a:off x="4130330" y="5799594"/>
            <a:ext cx="4386914" cy="0"/>
          </a:xfrm>
          <a:prstGeom prst="straightConnector1">
            <a:avLst/>
          </a:prstGeom>
          <a:noFill/>
          <a:ln cap="flat" cmpd="sng" w="25400">
            <a:solidFill>
              <a:schemeClr val="dk1"/>
            </a:solidFill>
            <a:prstDash val="dot"/>
            <a:miter lim="800000"/>
            <a:headEnd len="sm" w="sm" type="none"/>
            <a:tailEnd len="sm" w="sm" type="none"/>
          </a:ln>
        </p:spPr>
      </p:cxnSp>
      <p:sp>
        <p:nvSpPr>
          <p:cNvPr id="361" name="Google Shape;361;p27"/>
          <p:cNvSpPr txBox="1"/>
          <p:nvPr/>
        </p:nvSpPr>
        <p:spPr>
          <a:xfrm>
            <a:off x="4091315" y="5448315"/>
            <a:ext cx="4940238"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600">
                <a:solidFill>
                  <a:schemeClr val="dk1"/>
                </a:solidFill>
                <a:latin typeface="Century Gothic"/>
                <a:ea typeface="Century Gothic"/>
                <a:cs typeface="Century Gothic"/>
                <a:sym typeface="Century Gothic"/>
              </a:rPr>
              <a:t>she was told not to.</a:t>
            </a:r>
            <a:endParaRPr/>
          </a:p>
        </p:txBody>
      </p:sp>
      <p:sp>
        <p:nvSpPr>
          <p:cNvPr id="362" name="Google Shape;362;p27"/>
          <p:cNvSpPr/>
          <p:nvPr/>
        </p:nvSpPr>
        <p:spPr>
          <a:xfrm>
            <a:off x="10314397" y="5288663"/>
            <a:ext cx="1788549" cy="456963"/>
          </a:xfrm>
          <a:prstGeom prst="wedgeRoundRectCallout">
            <a:avLst>
              <a:gd fmla="val -20833" name="adj1"/>
              <a:gd fmla="val 62500" name="adj2"/>
              <a:gd fmla="val 0" name="adj3"/>
            </a:avLst>
          </a:prstGeom>
          <a:noFill/>
          <a:ln cap="flat" cmpd="sng" w="254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AU" sz="1200">
                <a:solidFill>
                  <a:schemeClr val="dk1"/>
                </a:solidFill>
                <a:latin typeface="Calibri"/>
                <a:ea typeface="Calibri"/>
                <a:cs typeface="Calibri"/>
                <a:sym typeface="Calibri"/>
              </a:rPr>
              <a:t>What is a contrast or turn around?</a:t>
            </a:r>
            <a:endParaRPr/>
          </a:p>
        </p:txBody>
      </p:sp>
      <p:sp>
        <p:nvSpPr>
          <p:cNvPr id="363" name="Google Shape;363;p27"/>
          <p:cNvSpPr txBox="1"/>
          <p:nvPr/>
        </p:nvSpPr>
        <p:spPr>
          <a:xfrm>
            <a:off x="167156" y="6124665"/>
            <a:ext cx="4081459"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600">
                <a:solidFill>
                  <a:schemeClr val="dk1"/>
                </a:solidFill>
                <a:latin typeface="Century Gothic"/>
                <a:ea typeface="Century Gothic"/>
                <a:cs typeface="Century Gothic"/>
                <a:sym typeface="Century Gothic"/>
              </a:rPr>
              <a:t>Although Little Red talks to the wolf, </a:t>
            </a:r>
            <a:endParaRPr/>
          </a:p>
        </p:txBody>
      </p:sp>
      <p:cxnSp>
        <p:nvCxnSpPr>
          <p:cNvPr id="364" name="Google Shape;364;p27"/>
          <p:cNvCxnSpPr/>
          <p:nvPr/>
        </p:nvCxnSpPr>
        <p:spPr>
          <a:xfrm>
            <a:off x="3734859" y="6488669"/>
            <a:ext cx="4262000" cy="0"/>
          </a:xfrm>
          <a:prstGeom prst="straightConnector1">
            <a:avLst/>
          </a:prstGeom>
          <a:noFill/>
          <a:ln cap="flat" cmpd="sng" w="25400">
            <a:solidFill>
              <a:schemeClr val="dk1"/>
            </a:solidFill>
            <a:prstDash val="dot"/>
            <a:miter lim="800000"/>
            <a:headEnd len="sm" w="sm" type="none"/>
            <a:tailEnd len="sm" w="sm" type="none"/>
          </a:ln>
        </p:spPr>
      </p:cxnSp>
      <p:sp>
        <p:nvSpPr>
          <p:cNvPr id="365" name="Google Shape;365;p27"/>
          <p:cNvSpPr txBox="1"/>
          <p:nvPr/>
        </p:nvSpPr>
        <p:spPr>
          <a:xfrm>
            <a:off x="3805410" y="6124664"/>
            <a:ext cx="4430923"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600">
                <a:solidFill>
                  <a:schemeClr val="dk1"/>
                </a:solidFill>
                <a:latin typeface="Century Gothic"/>
                <a:ea typeface="Century Gothic"/>
                <a:cs typeface="Century Gothic"/>
                <a:sym typeface="Century Gothic"/>
              </a:rPr>
              <a:t>he does not hurt her, yet.</a:t>
            </a:r>
            <a:endParaRPr/>
          </a:p>
        </p:txBody>
      </p:sp>
      <p:sp>
        <p:nvSpPr>
          <p:cNvPr id="366" name="Google Shape;366;p27"/>
          <p:cNvSpPr/>
          <p:nvPr/>
        </p:nvSpPr>
        <p:spPr>
          <a:xfrm>
            <a:off x="10313070" y="5967238"/>
            <a:ext cx="1721162" cy="456963"/>
          </a:xfrm>
          <a:prstGeom prst="wedgeRoundRectCallout">
            <a:avLst>
              <a:gd fmla="val -20833" name="adj1"/>
              <a:gd fmla="val 62500" name="adj2"/>
              <a:gd fmla="val 0" name="adj3"/>
            </a:avLst>
          </a:prstGeom>
          <a:noFill/>
          <a:ln cap="flat" cmpd="sng" w="254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AU" sz="1200">
                <a:solidFill>
                  <a:schemeClr val="dk1"/>
                </a:solidFill>
                <a:latin typeface="Calibri"/>
                <a:ea typeface="Calibri"/>
                <a:cs typeface="Calibri"/>
                <a:sym typeface="Calibri"/>
              </a:rPr>
              <a:t>What is a contrast or turn around?</a:t>
            </a:r>
            <a:endParaRPr/>
          </a:p>
        </p:txBody>
      </p:sp>
      <p:sp>
        <p:nvSpPr>
          <p:cNvPr id="367" name="Google Shape;367;p27"/>
          <p:cNvSpPr txBox="1"/>
          <p:nvPr/>
        </p:nvSpPr>
        <p:spPr>
          <a:xfrm>
            <a:off x="10118035" y="913049"/>
            <a:ext cx="2073965" cy="1600438"/>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400">
                <a:solidFill>
                  <a:schemeClr val="dk1"/>
                </a:solidFill>
                <a:latin typeface="Century Gothic"/>
                <a:ea typeface="Century Gothic"/>
                <a:cs typeface="Century Gothic"/>
                <a:sym typeface="Century Gothic"/>
              </a:rPr>
              <a:t>CFU:</a:t>
            </a:r>
            <a:endParaRPr/>
          </a:p>
          <a:p>
            <a:pPr indent="-285750" lvl="0" marL="285750" marR="0" rtl="0" algn="l">
              <a:spcBef>
                <a:spcPts val="0"/>
              </a:spcBef>
              <a:spcAft>
                <a:spcPts val="0"/>
              </a:spcAft>
              <a:buClr>
                <a:schemeClr val="dk1"/>
              </a:buClr>
              <a:buSzPts val="1200"/>
              <a:buFont typeface="Arial"/>
              <a:buChar char="•"/>
            </a:pPr>
            <a:r>
              <a:rPr lang="en-AU" sz="1200">
                <a:solidFill>
                  <a:schemeClr val="dk1"/>
                </a:solidFill>
                <a:latin typeface="Century Gothic"/>
                <a:ea typeface="Century Gothic"/>
                <a:cs typeface="Century Gothic"/>
                <a:sym typeface="Century Gothic"/>
              </a:rPr>
              <a:t>What is subordinating conjunction?</a:t>
            </a:r>
            <a:endParaRPr/>
          </a:p>
          <a:p>
            <a:pPr indent="-285750" lvl="0" marL="285750" marR="0" rtl="0" algn="l">
              <a:spcBef>
                <a:spcPts val="0"/>
              </a:spcBef>
              <a:spcAft>
                <a:spcPts val="0"/>
              </a:spcAft>
              <a:buClr>
                <a:schemeClr val="dk1"/>
              </a:buClr>
              <a:buSzPts val="1200"/>
              <a:buFont typeface="Arial"/>
              <a:buChar char="•"/>
            </a:pPr>
            <a:r>
              <a:rPr lang="en-AU" sz="1200">
                <a:solidFill>
                  <a:schemeClr val="dk1"/>
                </a:solidFill>
                <a:latin typeface="Century Gothic"/>
                <a:ea typeface="Century Gothic"/>
                <a:cs typeface="Century Gothic"/>
                <a:sym typeface="Century Gothic"/>
              </a:rPr>
              <a:t>What is the relationship between what happened before and after the comma?</a:t>
            </a:r>
            <a:endParaRPr/>
          </a:p>
        </p:txBody>
      </p:sp>
      <p:sp>
        <p:nvSpPr>
          <p:cNvPr id="368" name="Google Shape;368;p27"/>
          <p:cNvSpPr/>
          <p:nvPr/>
        </p:nvSpPr>
        <p:spPr>
          <a:xfrm>
            <a:off x="0" y="369331"/>
            <a:ext cx="8301849" cy="2308324"/>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Read the sentence stem. Circle the subordinating conjunction ‘if’, ‘when’, ‘after’, ‘before’, ‘even though’, or ‘although’.</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Underline the action/ verb (what they are doing) that is being described before the comma.</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Use this information to orally complete the sentence with a </a:t>
            </a:r>
            <a:r>
              <a:rPr lang="en-AU" sz="1800">
                <a:solidFill>
                  <a:schemeClr val="accent2"/>
                </a:solidFill>
                <a:latin typeface="Century Gothic"/>
                <a:ea typeface="Century Gothic"/>
                <a:cs typeface="Century Gothic"/>
                <a:sym typeface="Century Gothic"/>
              </a:rPr>
              <a:t>who</a:t>
            </a:r>
            <a:r>
              <a:rPr lang="en-AU" sz="1800">
                <a:solidFill>
                  <a:schemeClr val="dk1"/>
                </a:solidFill>
                <a:latin typeface="Century Gothic"/>
                <a:ea typeface="Century Gothic"/>
                <a:cs typeface="Century Gothic"/>
                <a:sym typeface="Century Gothic"/>
              </a:rPr>
              <a:t> and an </a:t>
            </a:r>
            <a:r>
              <a:rPr lang="en-AU" sz="1800">
                <a:solidFill>
                  <a:srgbClr val="00B050"/>
                </a:solidFill>
                <a:latin typeface="Century Gothic"/>
                <a:ea typeface="Century Gothic"/>
                <a:cs typeface="Century Gothic"/>
                <a:sym typeface="Century Gothic"/>
              </a:rPr>
              <a:t>action/ verb (what they are doing).</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Write the </a:t>
            </a:r>
            <a:r>
              <a:rPr b="1" lang="en-AU" sz="1800">
                <a:solidFill>
                  <a:schemeClr val="dk1"/>
                </a:solidFill>
                <a:latin typeface="Century Gothic"/>
                <a:ea typeface="Century Gothic"/>
                <a:cs typeface="Century Gothic"/>
                <a:sym typeface="Century Gothic"/>
              </a:rPr>
              <a:t>sentence stem</a:t>
            </a:r>
            <a:r>
              <a:rPr lang="en-AU" sz="1800">
                <a:solidFill>
                  <a:schemeClr val="dk1"/>
                </a:solidFill>
                <a:latin typeface="Century Gothic"/>
                <a:ea typeface="Century Gothic"/>
                <a:cs typeface="Century Gothic"/>
                <a:sym typeface="Century Gothic"/>
              </a:rPr>
              <a:t>, followed by a </a:t>
            </a:r>
            <a:r>
              <a:rPr b="1" lang="en-AU" sz="1800">
                <a:solidFill>
                  <a:schemeClr val="dk1"/>
                </a:solidFill>
                <a:latin typeface="Century Gothic"/>
                <a:ea typeface="Century Gothic"/>
                <a:cs typeface="Century Gothic"/>
                <a:sym typeface="Century Gothic"/>
              </a:rPr>
              <a:t>comma</a:t>
            </a:r>
            <a:r>
              <a:rPr lang="en-AU" sz="1800">
                <a:solidFill>
                  <a:schemeClr val="dk1"/>
                </a:solidFill>
                <a:latin typeface="Century Gothic"/>
                <a:ea typeface="Century Gothic"/>
                <a:cs typeface="Century Gothic"/>
                <a:sym typeface="Century Gothic"/>
              </a:rPr>
              <a:t>, then </a:t>
            </a:r>
            <a:r>
              <a:rPr b="1" lang="en-AU" sz="1800">
                <a:solidFill>
                  <a:schemeClr val="accent2"/>
                </a:solidFill>
                <a:latin typeface="Century Gothic"/>
                <a:ea typeface="Century Gothic"/>
                <a:cs typeface="Century Gothic"/>
                <a:sym typeface="Century Gothic"/>
              </a:rPr>
              <a:t>who</a:t>
            </a:r>
            <a:r>
              <a:rPr lang="en-AU" sz="1800">
                <a:solidFill>
                  <a:schemeClr val="dk1"/>
                </a:solidFill>
                <a:latin typeface="Century Gothic"/>
                <a:ea typeface="Century Gothic"/>
                <a:cs typeface="Century Gothic"/>
                <a:sym typeface="Century Gothic"/>
              </a:rPr>
              <a:t> and an </a:t>
            </a:r>
            <a:r>
              <a:rPr b="1" lang="en-AU" sz="1800">
                <a:solidFill>
                  <a:srgbClr val="00B050"/>
                </a:solidFill>
                <a:latin typeface="Century Gothic"/>
                <a:ea typeface="Century Gothic"/>
                <a:cs typeface="Century Gothic"/>
                <a:sym typeface="Century Gothic"/>
              </a:rPr>
              <a:t>action/ verb </a:t>
            </a:r>
            <a:r>
              <a:rPr lang="en-AU" sz="1800">
                <a:solidFill>
                  <a:srgbClr val="00B050"/>
                </a:solidFill>
                <a:latin typeface="Century Gothic"/>
                <a:ea typeface="Century Gothic"/>
                <a:cs typeface="Century Gothic"/>
                <a:sym typeface="Century Gothic"/>
              </a:rPr>
              <a:t>(what they are doing).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28"/>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lt1"/>
                </a:solidFill>
                <a:latin typeface="Century Gothic"/>
                <a:ea typeface="Century Gothic"/>
                <a:cs typeface="Century Gothic"/>
                <a:sym typeface="Century Gothic"/>
              </a:rPr>
              <a:t>Skill development: We do</a:t>
            </a:r>
            <a:endParaRPr/>
          </a:p>
        </p:txBody>
      </p:sp>
      <p:pic>
        <p:nvPicPr>
          <p:cNvPr descr="Logo, icon&#10;&#10;Description automatically generated" id="374" name="Google Shape;374;p28"/>
          <p:cNvPicPr preferRelativeResize="0"/>
          <p:nvPr/>
        </p:nvPicPr>
        <p:blipFill rotWithShape="1">
          <a:blip r:embed="rId3">
            <a:alphaModFix/>
          </a:blip>
          <a:srcRect b="0" l="0" r="0" t="0"/>
          <a:stretch/>
        </p:blipFill>
        <p:spPr>
          <a:xfrm>
            <a:off x="10611593" y="72152"/>
            <a:ext cx="674078" cy="674078"/>
          </a:xfrm>
          <a:prstGeom prst="rect">
            <a:avLst/>
          </a:prstGeom>
          <a:noFill/>
          <a:ln>
            <a:noFill/>
          </a:ln>
        </p:spPr>
      </p:pic>
      <p:pic>
        <p:nvPicPr>
          <p:cNvPr descr="Icon&#10;&#10;Description automatically generated" id="375" name="Google Shape;375;p28"/>
          <p:cNvPicPr preferRelativeResize="0"/>
          <p:nvPr/>
        </p:nvPicPr>
        <p:blipFill rotWithShape="1">
          <a:blip r:embed="rId4">
            <a:alphaModFix/>
          </a:blip>
          <a:srcRect b="0" l="0" r="0" t="0"/>
          <a:stretch/>
        </p:blipFill>
        <p:spPr>
          <a:xfrm>
            <a:off x="9040068" y="72152"/>
            <a:ext cx="674079" cy="674079"/>
          </a:xfrm>
          <a:prstGeom prst="rect">
            <a:avLst/>
          </a:prstGeom>
          <a:noFill/>
          <a:ln>
            <a:noFill/>
          </a:ln>
        </p:spPr>
      </p:pic>
      <p:pic>
        <p:nvPicPr>
          <p:cNvPr descr="Icon&#10;&#10;Description automatically generated" id="376" name="Google Shape;376;p28"/>
          <p:cNvPicPr preferRelativeResize="0"/>
          <p:nvPr/>
        </p:nvPicPr>
        <p:blipFill rotWithShape="1">
          <a:blip r:embed="rId5">
            <a:alphaModFix/>
          </a:blip>
          <a:srcRect b="0" l="0" r="0" t="0"/>
          <a:stretch/>
        </p:blipFill>
        <p:spPr>
          <a:xfrm>
            <a:off x="9807973" y="72152"/>
            <a:ext cx="674078" cy="674078"/>
          </a:xfrm>
          <a:prstGeom prst="rect">
            <a:avLst/>
          </a:prstGeom>
          <a:noFill/>
          <a:ln>
            <a:noFill/>
          </a:ln>
        </p:spPr>
      </p:pic>
      <p:sp>
        <p:nvSpPr>
          <p:cNvPr id="377" name="Google Shape;377;p28"/>
          <p:cNvSpPr txBox="1"/>
          <p:nvPr/>
        </p:nvSpPr>
        <p:spPr>
          <a:xfrm>
            <a:off x="138956" y="3513625"/>
            <a:ext cx="5223054"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600">
                <a:solidFill>
                  <a:schemeClr val="dk1"/>
                </a:solidFill>
                <a:latin typeface="Century Gothic"/>
                <a:ea typeface="Century Gothic"/>
                <a:cs typeface="Century Gothic"/>
                <a:sym typeface="Century Gothic"/>
              </a:rPr>
              <a:t>When Little Red talks to the wolf, </a:t>
            </a:r>
            <a:endParaRPr/>
          </a:p>
        </p:txBody>
      </p:sp>
      <p:cxnSp>
        <p:nvCxnSpPr>
          <p:cNvPr id="378" name="Google Shape;378;p28"/>
          <p:cNvCxnSpPr/>
          <p:nvPr/>
        </p:nvCxnSpPr>
        <p:spPr>
          <a:xfrm>
            <a:off x="3140080" y="3180670"/>
            <a:ext cx="3855378" cy="0"/>
          </a:xfrm>
          <a:prstGeom prst="straightConnector1">
            <a:avLst/>
          </a:prstGeom>
          <a:noFill/>
          <a:ln cap="flat" cmpd="sng" w="25400">
            <a:solidFill>
              <a:schemeClr val="dk1"/>
            </a:solidFill>
            <a:prstDash val="dot"/>
            <a:miter lim="800000"/>
            <a:headEnd len="sm" w="sm" type="none"/>
            <a:tailEnd len="sm" w="sm" type="none"/>
          </a:ln>
        </p:spPr>
      </p:cxnSp>
      <p:sp>
        <p:nvSpPr>
          <p:cNvPr id="379" name="Google Shape;379;p28"/>
          <p:cNvSpPr/>
          <p:nvPr/>
        </p:nvSpPr>
        <p:spPr>
          <a:xfrm>
            <a:off x="10245683" y="2710978"/>
            <a:ext cx="1778014" cy="412474"/>
          </a:xfrm>
          <a:prstGeom prst="wedgeRoundRectCallout">
            <a:avLst>
              <a:gd fmla="val -20833" name="adj1"/>
              <a:gd fmla="val 62500" name="adj2"/>
              <a:gd fmla="val 0" name="adj3"/>
            </a:avLst>
          </a:prstGeom>
          <a:noFill/>
          <a:ln cap="flat" cmpd="sng" w="254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AU" sz="1200">
                <a:solidFill>
                  <a:schemeClr val="dk1"/>
                </a:solidFill>
                <a:latin typeface="Calibri"/>
                <a:ea typeface="Calibri"/>
                <a:cs typeface="Calibri"/>
                <a:sym typeface="Calibri"/>
              </a:rPr>
              <a:t>What will the result/ effect be?</a:t>
            </a:r>
            <a:endParaRPr/>
          </a:p>
        </p:txBody>
      </p:sp>
      <p:sp>
        <p:nvSpPr>
          <p:cNvPr id="380" name="Google Shape;380;p28"/>
          <p:cNvSpPr txBox="1"/>
          <p:nvPr/>
        </p:nvSpPr>
        <p:spPr>
          <a:xfrm>
            <a:off x="167156" y="2843213"/>
            <a:ext cx="4915935"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600">
                <a:solidFill>
                  <a:schemeClr val="dk1"/>
                </a:solidFill>
                <a:latin typeface="Century Gothic"/>
                <a:ea typeface="Century Gothic"/>
                <a:cs typeface="Century Gothic"/>
                <a:sym typeface="Century Gothic"/>
              </a:rPr>
              <a:t>If Little Red talks to the wolf, </a:t>
            </a:r>
            <a:endParaRPr/>
          </a:p>
        </p:txBody>
      </p:sp>
      <p:cxnSp>
        <p:nvCxnSpPr>
          <p:cNvPr id="381" name="Google Shape;381;p28"/>
          <p:cNvCxnSpPr/>
          <p:nvPr/>
        </p:nvCxnSpPr>
        <p:spPr>
          <a:xfrm>
            <a:off x="3490604" y="3851081"/>
            <a:ext cx="3855378" cy="0"/>
          </a:xfrm>
          <a:prstGeom prst="straightConnector1">
            <a:avLst/>
          </a:prstGeom>
          <a:noFill/>
          <a:ln cap="flat" cmpd="sng" w="25400">
            <a:solidFill>
              <a:schemeClr val="dk1"/>
            </a:solidFill>
            <a:prstDash val="dot"/>
            <a:miter lim="800000"/>
            <a:headEnd len="sm" w="sm" type="none"/>
            <a:tailEnd len="sm" w="sm" type="none"/>
          </a:ln>
        </p:spPr>
      </p:cxnSp>
      <p:sp>
        <p:nvSpPr>
          <p:cNvPr id="382" name="Google Shape;382;p28"/>
          <p:cNvSpPr/>
          <p:nvPr/>
        </p:nvSpPr>
        <p:spPr>
          <a:xfrm>
            <a:off x="10245683" y="3343443"/>
            <a:ext cx="1778014" cy="484401"/>
          </a:xfrm>
          <a:prstGeom prst="wedgeRoundRectCallout">
            <a:avLst>
              <a:gd fmla="val -20833" name="adj1"/>
              <a:gd fmla="val 62500" name="adj2"/>
              <a:gd fmla="val 0" name="adj3"/>
            </a:avLst>
          </a:prstGeom>
          <a:noFill/>
          <a:ln cap="flat" cmpd="sng" w="254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AU" sz="1200">
                <a:solidFill>
                  <a:schemeClr val="dk1"/>
                </a:solidFill>
                <a:latin typeface="Calibri"/>
                <a:ea typeface="Calibri"/>
                <a:cs typeface="Calibri"/>
                <a:sym typeface="Calibri"/>
              </a:rPr>
              <a:t>What will the result/ effect/ next action be?</a:t>
            </a:r>
            <a:endParaRPr/>
          </a:p>
        </p:txBody>
      </p:sp>
      <p:sp>
        <p:nvSpPr>
          <p:cNvPr id="383" name="Google Shape;383;p28"/>
          <p:cNvSpPr txBox="1"/>
          <p:nvPr/>
        </p:nvSpPr>
        <p:spPr>
          <a:xfrm>
            <a:off x="138956" y="4166805"/>
            <a:ext cx="500823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600">
                <a:solidFill>
                  <a:schemeClr val="dk1"/>
                </a:solidFill>
                <a:latin typeface="Century Gothic"/>
                <a:ea typeface="Century Gothic"/>
                <a:cs typeface="Century Gothic"/>
                <a:sym typeface="Century Gothic"/>
              </a:rPr>
              <a:t>After Little Red talks to the wolf, </a:t>
            </a:r>
            <a:endParaRPr/>
          </a:p>
        </p:txBody>
      </p:sp>
      <p:cxnSp>
        <p:nvCxnSpPr>
          <p:cNvPr id="384" name="Google Shape;384;p28"/>
          <p:cNvCxnSpPr/>
          <p:nvPr/>
        </p:nvCxnSpPr>
        <p:spPr>
          <a:xfrm flipH="1" rot="10800000">
            <a:off x="3448669" y="4513114"/>
            <a:ext cx="4829014" cy="22653"/>
          </a:xfrm>
          <a:prstGeom prst="straightConnector1">
            <a:avLst/>
          </a:prstGeom>
          <a:noFill/>
          <a:ln cap="flat" cmpd="sng" w="25400">
            <a:solidFill>
              <a:schemeClr val="dk1"/>
            </a:solidFill>
            <a:prstDash val="dot"/>
            <a:miter lim="800000"/>
            <a:headEnd len="sm" w="sm" type="none"/>
            <a:tailEnd len="sm" w="sm" type="none"/>
          </a:ln>
        </p:spPr>
      </p:cxnSp>
      <p:sp>
        <p:nvSpPr>
          <p:cNvPr id="385" name="Google Shape;385;p28"/>
          <p:cNvSpPr/>
          <p:nvPr/>
        </p:nvSpPr>
        <p:spPr>
          <a:xfrm>
            <a:off x="10313070" y="3985870"/>
            <a:ext cx="1778014" cy="456967"/>
          </a:xfrm>
          <a:prstGeom prst="wedgeRoundRectCallout">
            <a:avLst>
              <a:gd fmla="val -20833" name="adj1"/>
              <a:gd fmla="val 62500" name="adj2"/>
              <a:gd fmla="val 0" name="adj3"/>
            </a:avLst>
          </a:prstGeom>
          <a:noFill/>
          <a:ln cap="flat" cmpd="sng" w="254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AU" sz="1200">
                <a:solidFill>
                  <a:schemeClr val="dk1"/>
                </a:solidFill>
                <a:latin typeface="Calibri"/>
                <a:ea typeface="Calibri"/>
                <a:cs typeface="Calibri"/>
                <a:sym typeface="Calibri"/>
              </a:rPr>
              <a:t>What might happen next?</a:t>
            </a:r>
            <a:endParaRPr/>
          </a:p>
        </p:txBody>
      </p:sp>
      <p:sp>
        <p:nvSpPr>
          <p:cNvPr id="386" name="Google Shape;386;p28"/>
          <p:cNvSpPr txBox="1"/>
          <p:nvPr/>
        </p:nvSpPr>
        <p:spPr>
          <a:xfrm>
            <a:off x="138956" y="4819991"/>
            <a:ext cx="523593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600">
                <a:solidFill>
                  <a:schemeClr val="dk1"/>
                </a:solidFill>
                <a:latin typeface="Century Gothic"/>
                <a:ea typeface="Century Gothic"/>
                <a:cs typeface="Century Gothic"/>
                <a:sym typeface="Century Gothic"/>
              </a:rPr>
              <a:t>Before Little Red talks to the wolf, </a:t>
            </a:r>
            <a:endParaRPr/>
          </a:p>
        </p:txBody>
      </p:sp>
      <p:cxnSp>
        <p:nvCxnSpPr>
          <p:cNvPr id="387" name="Google Shape;387;p28"/>
          <p:cNvCxnSpPr/>
          <p:nvPr/>
        </p:nvCxnSpPr>
        <p:spPr>
          <a:xfrm>
            <a:off x="3493990" y="5194150"/>
            <a:ext cx="4187331" cy="0"/>
          </a:xfrm>
          <a:prstGeom prst="straightConnector1">
            <a:avLst/>
          </a:prstGeom>
          <a:noFill/>
          <a:ln cap="flat" cmpd="sng" w="25400">
            <a:solidFill>
              <a:schemeClr val="dk1"/>
            </a:solidFill>
            <a:prstDash val="dot"/>
            <a:miter lim="800000"/>
            <a:headEnd len="sm" w="sm" type="none"/>
            <a:tailEnd len="sm" w="sm" type="none"/>
          </a:ln>
        </p:spPr>
      </p:cxnSp>
      <p:sp>
        <p:nvSpPr>
          <p:cNvPr id="388" name="Google Shape;388;p28"/>
          <p:cNvSpPr/>
          <p:nvPr/>
        </p:nvSpPr>
        <p:spPr>
          <a:xfrm>
            <a:off x="10313070" y="4589137"/>
            <a:ext cx="1857263" cy="456963"/>
          </a:xfrm>
          <a:prstGeom prst="wedgeRoundRectCallout">
            <a:avLst>
              <a:gd fmla="val -20833" name="adj1"/>
              <a:gd fmla="val 62500" name="adj2"/>
              <a:gd fmla="val 0" name="adj3"/>
            </a:avLst>
          </a:prstGeom>
          <a:noFill/>
          <a:ln cap="flat" cmpd="sng" w="254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AU" sz="1200">
                <a:solidFill>
                  <a:schemeClr val="dk1"/>
                </a:solidFill>
                <a:latin typeface="Calibri"/>
                <a:ea typeface="Calibri"/>
                <a:cs typeface="Calibri"/>
                <a:sym typeface="Calibri"/>
              </a:rPr>
              <a:t>What might happen beforehand?</a:t>
            </a:r>
            <a:endParaRPr/>
          </a:p>
        </p:txBody>
      </p:sp>
      <p:sp>
        <p:nvSpPr>
          <p:cNvPr id="389" name="Google Shape;389;p28"/>
          <p:cNvSpPr txBox="1"/>
          <p:nvPr/>
        </p:nvSpPr>
        <p:spPr>
          <a:xfrm>
            <a:off x="169086" y="5461040"/>
            <a:ext cx="4187331"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600">
                <a:solidFill>
                  <a:schemeClr val="dk1"/>
                </a:solidFill>
                <a:latin typeface="Century Gothic"/>
                <a:ea typeface="Century Gothic"/>
                <a:cs typeface="Century Gothic"/>
                <a:sym typeface="Century Gothic"/>
              </a:rPr>
              <a:t>Even though Little Red talks to the wolf, </a:t>
            </a:r>
            <a:endParaRPr/>
          </a:p>
        </p:txBody>
      </p:sp>
      <p:cxnSp>
        <p:nvCxnSpPr>
          <p:cNvPr id="390" name="Google Shape;390;p28"/>
          <p:cNvCxnSpPr/>
          <p:nvPr/>
        </p:nvCxnSpPr>
        <p:spPr>
          <a:xfrm>
            <a:off x="4130330" y="5799594"/>
            <a:ext cx="4386914" cy="0"/>
          </a:xfrm>
          <a:prstGeom prst="straightConnector1">
            <a:avLst/>
          </a:prstGeom>
          <a:noFill/>
          <a:ln cap="flat" cmpd="sng" w="25400">
            <a:solidFill>
              <a:schemeClr val="dk1"/>
            </a:solidFill>
            <a:prstDash val="dot"/>
            <a:miter lim="800000"/>
            <a:headEnd len="sm" w="sm" type="none"/>
            <a:tailEnd len="sm" w="sm" type="none"/>
          </a:ln>
        </p:spPr>
      </p:cxnSp>
      <p:sp>
        <p:nvSpPr>
          <p:cNvPr id="391" name="Google Shape;391;p28"/>
          <p:cNvSpPr/>
          <p:nvPr/>
        </p:nvSpPr>
        <p:spPr>
          <a:xfrm>
            <a:off x="10314397" y="5288663"/>
            <a:ext cx="1788549" cy="456963"/>
          </a:xfrm>
          <a:prstGeom prst="wedgeRoundRectCallout">
            <a:avLst>
              <a:gd fmla="val -20833" name="adj1"/>
              <a:gd fmla="val 62500" name="adj2"/>
              <a:gd fmla="val 0" name="adj3"/>
            </a:avLst>
          </a:prstGeom>
          <a:noFill/>
          <a:ln cap="flat" cmpd="sng" w="254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AU" sz="1200">
                <a:solidFill>
                  <a:schemeClr val="dk1"/>
                </a:solidFill>
                <a:latin typeface="Calibri"/>
                <a:ea typeface="Calibri"/>
                <a:cs typeface="Calibri"/>
                <a:sym typeface="Calibri"/>
              </a:rPr>
              <a:t>What is a contrast or turn around?</a:t>
            </a:r>
            <a:endParaRPr/>
          </a:p>
        </p:txBody>
      </p:sp>
      <p:sp>
        <p:nvSpPr>
          <p:cNvPr id="392" name="Google Shape;392;p28"/>
          <p:cNvSpPr txBox="1"/>
          <p:nvPr/>
        </p:nvSpPr>
        <p:spPr>
          <a:xfrm>
            <a:off x="167156" y="6124665"/>
            <a:ext cx="4081459"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600">
                <a:solidFill>
                  <a:schemeClr val="dk1"/>
                </a:solidFill>
                <a:latin typeface="Century Gothic"/>
                <a:ea typeface="Century Gothic"/>
                <a:cs typeface="Century Gothic"/>
                <a:sym typeface="Century Gothic"/>
              </a:rPr>
              <a:t>Although Little Red talks to the wolf, </a:t>
            </a:r>
            <a:endParaRPr/>
          </a:p>
        </p:txBody>
      </p:sp>
      <p:cxnSp>
        <p:nvCxnSpPr>
          <p:cNvPr id="393" name="Google Shape;393;p28"/>
          <p:cNvCxnSpPr/>
          <p:nvPr/>
        </p:nvCxnSpPr>
        <p:spPr>
          <a:xfrm>
            <a:off x="3734859" y="6488669"/>
            <a:ext cx="4262000" cy="0"/>
          </a:xfrm>
          <a:prstGeom prst="straightConnector1">
            <a:avLst/>
          </a:prstGeom>
          <a:noFill/>
          <a:ln cap="flat" cmpd="sng" w="25400">
            <a:solidFill>
              <a:schemeClr val="dk1"/>
            </a:solidFill>
            <a:prstDash val="dot"/>
            <a:miter lim="800000"/>
            <a:headEnd len="sm" w="sm" type="none"/>
            <a:tailEnd len="sm" w="sm" type="none"/>
          </a:ln>
        </p:spPr>
      </p:cxnSp>
      <p:sp>
        <p:nvSpPr>
          <p:cNvPr id="394" name="Google Shape;394;p28"/>
          <p:cNvSpPr/>
          <p:nvPr/>
        </p:nvSpPr>
        <p:spPr>
          <a:xfrm>
            <a:off x="10313070" y="5967238"/>
            <a:ext cx="1721162" cy="456963"/>
          </a:xfrm>
          <a:prstGeom prst="wedgeRoundRectCallout">
            <a:avLst>
              <a:gd fmla="val -20833" name="adj1"/>
              <a:gd fmla="val 62500" name="adj2"/>
              <a:gd fmla="val 0" name="adj3"/>
            </a:avLst>
          </a:prstGeom>
          <a:noFill/>
          <a:ln cap="flat" cmpd="sng" w="254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AU" sz="1200">
                <a:solidFill>
                  <a:schemeClr val="dk1"/>
                </a:solidFill>
                <a:latin typeface="Calibri"/>
                <a:ea typeface="Calibri"/>
                <a:cs typeface="Calibri"/>
                <a:sym typeface="Calibri"/>
              </a:rPr>
              <a:t>What is a contrast or turn around?</a:t>
            </a:r>
            <a:endParaRPr/>
          </a:p>
        </p:txBody>
      </p:sp>
      <p:sp>
        <p:nvSpPr>
          <p:cNvPr id="395" name="Google Shape;395;p28"/>
          <p:cNvSpPr txBox="1"/>
          <p:nvPr/>
        </p:nvSpPr>
        <p:spPr>
          <a:xfrm>
            <a:off x="10118035" y="913049"/>
            <a:ext cx="2073965" cy="1600438"/>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400">
                <a:solidFill>
                  <a:schemeClr val="dk1"/>
                </a:solidFill>
                <a:latin typeface="Century Gothic"/>
                <a:ea typeface="Century Gothic"/>
                <a:cs typeface="Century Gothic"/>
                <a:sym typeface="Century Gothic"/>
              </a:rPr>
              <a:t>CFU:</a:t>
            </a:r>
            <a:endParaRPr/>
          </a:p>
          <a:p>
            <a:pPr indent="-285750" lvl="0" marL="285750" marR="0" rtl="0" algn="l">
              <a:spcBef>
                <a:spcPts val="0"/>
              </a:spcBef>
              <a:spcAft>
                <a:spcPts val="0"/>
              </a:spcAft>
              <a:buClr>
                <a:schemeClr val="dk1"/>
              </a:buClr>
              <a:buSzPts val="1200"/>
              <a:buFont typeface="Arial"/>
              <a:buChar char="•"/>
            </a:pPr>
            <a:r>
              <a:rPr lang="en-AU" sz="1200">
                <a:solidFill>
                  <a:schemeClr val="dk1"/>
                </a:solidFill>
                <a:latin typeface="Century Gothic"/>
                <a:ea typeface="Century Gothic"/>
                <a:cs typeface="Century Gothic"/>
                <a:sym typeface="Century Gothic"/>
              </a:rPr>
              <a:t>What is subordinating conjunction?</a:t>
            </a:r>
            <a:endParaRPr/>
          </a:p>
          <a:p>
            <a:pPr indent="-285750" lvl="0" marL="285750" marR="0" rtl="0" algn="l">
              <a:spcBef>
                <a:spcPts val="0"/>
              </a:spcBef>
              <a:spcAft>
                <a:spcPts val="0"/>
              </a:spcAft>
              <a:buClr>
                <a:schemeClr val="dk1"/>
              </a:buClr>
              <a:buSzPts val="1200"/>
              <a:buFont typeface="Arial"/>
              <a:buChar char="•"/>
            </a:pPr>
            <a:r>
              <a:rPr lang="en-AU" sz="1200">
                <a:solidFill>
                  <a:schemeClr val="dk1"/>
                </a:solidFill>
                <a:latin typeface="Century Gothic"/>
                <a:ea typeface="Century Gothic"/>
                <a:cs typeface="Century Gothic"/>
                <a:sym typeface="Century Gothic"/>
              </a:rPr>
              <a:t>What is the relationship between what happened before and after the comma?</a:t>
            </a:r>
            <a:endParaRPr/>
          </a:p>
        </p:txBody>
      </p:sp>
      <p:sp>
        <p:nvSpPr>
          <p:cNvPr id="396" name="Google Shape;396;p28"/>
          <p:cNvSpPr/>
          <p:nvPr/>
        </p:nvSpPr>
        <p:spPr>
          <a:xfrm>
            <a:off x="0" y="369331"/>
            <a:ext cx="8301849" cy="2308324"/>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Read the sentence stem. Circle the subordinating conjunction ‘if’, ‘when’, ‘after’, ‘before’, ‘even though’, or ‘although’.</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Underline the action/ verb (what they are doing) that is being described before the comma.</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Use this information to orally complete the sentence with a </a:t>
            </a:r>
            <a:r>
              <a:rPr lang="en-AU" sz="1800">
                <a:solidFill>
                  <a:schemeClr val="accent2"/>
                </a:solidFill>
                <a:latin typeface="Century Gothic"/>
                <a:ea typeface="Century Gothic"/>
                <a:cs typeface="Century Gothic"/>
                <a:sym typeface="Century Gothic"/>
              </a:rPr>
              <a:t>who</a:t>
            </a:r>
            <a:r>
              <a:rPr lang="en-AU" sz="1800">
                <a:solidFill>
                  <a:schemeClr val="dk1"/>
                </a:solidFill>
                <a:latin typeface="Century Gothic"/>
                <a:ea typeface="Century Gothic"/>
                <a:cs typeface="Century Gothic"/>
                <a:sym typeface="Century Gothic"/>
              </a:rPr>
              <a:t> and an </a:t>
            </a:r>
            <a:r>
              <a:rPr lang="en-AU" sz="1800">
                <a:solidFill>
                  <a:srgbClr val="00B050"/>
                </a:solidFill>
                <a:latin typeface="Century Gothic"/>
                <a:ea typeface="Century Gothic"/>
                <a:cs typeface="Century Gothic"/>
                <a:sym typeface="Century Gothic"/>
              </a:rPr>
              <a:t>action/ verb (what they are doing).</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Write the </a:t>
            </a:r>
            <a:r>
              <a:rPr b="1" lang="en-AU" sz="1800">
                <a:solidFill>
                  <a:schemeClr val="dk1"/>
                </a:solidFill>
                <a:latin typeface="Century Gothic"/>
                <a:ea typeface="Century Gothic"/>
                <a:cs typeface="Century Gothic"/>
                <a:sym typeface="Century Gothic"/>
              </a:rPr>
              <a:t>sentence stem</a:t>
            </a:r>
            <a:r>
              <a:rPr lang="en-AU" sz="1800">
                <a:solidFill>
                  <a:schemeClr val="dk1"/>
                </a:solidFill>
                <a:latin typeface="Century Gothic"/>
                <a:ea typeface="Century Gothic"/>
                <a:cs typeface="Century Gothic"/>
                <a:sym typeface="Century Gothic"/>
              </a:rPr>
              <a:t>, followed by a </a:t>
            </a:r>
            <a:r>
              <a:rPr b="1" lang="en-AU" sz="1800">
                <a:solidFill>
                  <a:schemeClr val="dk1"/>
                </a:solidFill>
                <a:latin typeface="Century Gothic"/>
                <a:ea typeface="Century Gothic"/>
                <a:cs typeface="Century Gothic"/>
                <a:sym typeface="Century Gothic"/>
              </a:rPr>
              <a:t>comma</a:t>
            </a:r>
            <a:r>
              <a:rPr lang="en-AU" sz="1800">
                <a:solidFill>
                  <a:schemeClr val="dk1"/>
                </a:solidFill>
                <a:latin typeface="Century Gothic"/>
                <a:ea typeface="Century Gothic"/>
                <a:cs typeface="Century Gothic"/>
                <a:sym typeface="Century Gothic"/>
              </a:rPr>
              <a:t>, then </a:t>
            </a:r>
            <a:r>
              <a:rPr b="1" lang="en-AU" sz="1800">
                <a:solidFill>
                  <a:schemeClr val="accent2"/>
                </a:solidFill>
                <a:latin typeface="Century Gothic"/>
                <a:ea typeface="Century Gothic"/>
                <a:cs typeface="Century Gothic"/>
                <a:sym typeface="Century Gothic"/>
              </a:rPr>
              <a:t>who</a:t>
            </a:r>
            <a:r>
              <a:rPr lang="en-AU" sz="1800">
                <a:solidFill>
                  <a:schemeClr val="dk1"/>
                </a:solidFill>
                <a:latin typeface="Century Gothic"/>
                <a:ea typeface="Century Gothic"/>
                <a:cs typeface="Century Gothic"/>
                <a:sym typeface="Century Gothic"/>
              </a:rPr>
              <a:t> and an </a:t>
            </a:r>
            <a:r>
              <a:rPr b="1" lang="en-AU" sz="1800">
                <a:solidFill>
                  <a:srgbClr val="00B050"/>
                </a:solidFill>
                <a:latin typeface="Century Gothic"/>
                <a:ea typeface="Century Gothic"/>
                <a:cs typeface="Century Gothic"/>
                <a:sym typeface="Century Gothic"/>
              </a:rPr>
              <a:t>action/ verb </a:t>
            </a:r>
            <a:r>
              <a:rPr lang="en-AU" sz="1800">
                <a:solidFill>
                  <a:srgbClr val="00B050"/>
                </a:solidFill>
                <a:latin typeface="Century Gothic"/>
                <a:ea typeface="Century Gothic"/>
                <a:cs typeface="Century Gothic"/>
                <a:sym typeface="Century Gothic"/>
              </a:rPr>
              <a:t>(what they are doing).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29"/>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lt1"/>
                </a:solidFill>
                <a:latin typeface="Century Gothic"/>
                <a:ea typeface="Century Gothic"/>
                <a:cs typeface="Century Gothic"/>
                <a:sym typeface="Century Gothic"/>
              </a:rPr>
              <a:t>Skill development: We do</a:t>
            </a:r>
            <a:endParaRPr/>
          </a:p>
        </p:txBody>
      </p:sp>
      <p:pic>
        <p:nvPicPr>
          <p:cNvPr descr="Logo, icon&#10;&#10;Description automatically generated" id="402" name="Google Shape;402;p29"/>
          <p:cNvPicPr preferRelativeResize="0"/>
          <p:nvPr/>
        </p:nvPicPr>
        <p:blipFill rotWithShape="1">
          <a:blip r:embed="rId3">
            <a:alphaModFix/>
          </a:blip>
          <a:srcRect b="0" l="0" r="0" t="0"/>
          <a:stretch/>
        </p:blipFill>
        <p:spPr>
          <a:xfrm>
            <a:off x="10611593" y="72152"/>
            <a:ext cx="674078" cy="674078"/>
          </a:xfrm>
          <a:prstGeom prst="rect">
            <a:avLst/>
          </a:prstGeom>
          <a:noFill/>
          <a:ln>
            <a:noFill/>
          </a:ln>
        </p:spPr>
      </p:pic>
      <p:pic>
        <p:nvPicPr>
          <p:cNvPr descr="Icon&#10;&#10;Description automatically generated" id="403" name="Google Shape;403;p29"/>
          <p:cNvPicPr preferRelativeResize="0"/>
          <p:nvPr/>
        </p:nvPicPr>
        <p:blipFill rotWithShape="1">
          <a:blip r:embed="rId4">
            <a:alphaModFix/>
          </a:blip>
          <a:srcRect b="0" l="0" r="0" t="0"/>
          <a:stretch/>
        </p:blipFill>
        <p:spPr>
          <a:xfrm>
            <a:off x="9040068" y="72152"/>
            <a:ext cx="674079" cy="674079"/>
          </a:xfrm>
          <a:prstGeom prst="rect">
            <a:avLst/>
          </a:prstGeom>
          <a:noFill/>
          <a:ln>
            <a:noFill/>
          </a:ln>
        </p:spPr>
      </p:pic>
      <p:pic>
        <p:nvPicPr>
          <p:cNvPr descr="Icon&#10;&#10;Description automatically generated" id="404" name="Google Shape;404;p29"/>
          <p:cNvPicPr preferRelativeResize="0"/>
          <p:nvPr/>
        </p:nvPicPr>
        <p:blipFill rotWithShape="1">
          <a:blip r:embed="rId5">
            <a:alphaModFix/>
          </a:blip>
          <a:srcRect b="0" l="0" r="0" t="0"/>
          <a:stretch/>
        </p:blipFill>
        <p:spPr>
          <a:xfrm>
            <a:off x="9807973" y="72152"/>
            <a:ext cx="674078" cy="674078"/>
          </a:xfrm>
          <a:prstGeom prst="rect">
            <a:avLst/>
          </a:prstGeom>
          <a:noFill/>
          <a:ln>
            <a:noFill/>
          </a:ln>
        </p:spPr>
      </p:pic>
      <p:sp>
        <p:nvSpPr>
          <p:cNvPr id="405" name="Google Shape;405;p29"/>
          <p:cNvSpPr txBox="1"/>
          <p:nvPr/>
        </p:nvSpPr>
        <p:spPr>
          <a:xfrm>
            <a:off x="138956" y="3513625"/>
            <a:ext cx="5223054"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600">
                <a:solidFill>
                  <a:schemeClr val="dk1"/>
                </a:solidFill>
                <a:latin typeface="Century Gothic"/>
                <a:ea typeface="Century Gothic"/>
                <a:cs typeface="Century Gothic"/>
                <a:sym typeface="Century Gothic"/>
              </a:rPr>
              <a:t>When Little Red picks flowers in the wood, </a:t>
            </a:r>
            <a:endParaRPr/>
          </a:p>
        </p:txBody>
      </p:sp>
      <p:cxnSp>
        <p:nvCxnSpPr>
          <p:cNvPr id="406" name="Google Shape;406;p29"/>
          <p:cNvCxnSpPr/>
          <p:nvPr/>
        </p:nvCxnSpPr>
        <p:spPr>
          <a:xfrm>
            <a:off x="4168311" y="3207739"/>
            <a:ext cx="3855378" cy="0"/>
          </a:xfrm>
          <a:prstGeom prst="straightConnector1">
            <a:avLst/>
          </a:prstGeom>
          <a:noFill/>
          <a:ln cap="flat" cmpd="sng" w="25400">
            <a:solidFill>
              <a:schemeClr val="dk1"/>
            </a:solidFill>
            <a:prstDash val="dot"/>
            <a:miter lim="800000"/>
            <a:headEnd len="sm" w="sm" type="none"/>
            <a:tailEnd len="sm" w="sm" type="none"/>
          </a:ln>
        </p:spPr>
      </p:cxnSp>
      <p:sp>
        <p:nvSpPr>
          <p:cNvPr id="407" name="Google Shape;407;p29"/>
          <p:cNvSpPr/>
          <p:nvPr/>
        </p:nvSpPr>
        <p:spPr>
          <a:xfrm>
            <a:off x="10245683" y="2710978"/>
            <a:ext cx="1778014" cy="412474"/>
          </a:xfrm>
          <a:prstGeom prst="wedgeRoundRectCallout">
            <a:avLst>
              <a:gd fmla="val -20833" name="adj1"/>
              <a:gd fmla="val 62500" name="adj2"/>
              <a:gd fmla="val 0" name="adj3"/>
            </a:avLst>
          </a:prstGeom>
          <a:noFill/>
          <a:ln cap="flat" cmpd="sng" w="254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AU" sz="1200">
                <a:solidFill>
                  <a:schemeClr val="dk1"/>
                </a:solidFill>
                <a:latin typeface="Calibri"/>
                <a:ea typeface="Calibri"/>
                <a:cs typeface="Calibri"/>
                <a:sym typeface="Calibri"/>
              </a:rPr>
              <a:t>What will the result/ effect be?</a:t>
            </a:r>
            <a:endParaRPr/>
          </a:p>
        </p:txBody>
      </p:sp>
      <p:sp>
        <p:nvSpPr>
          <p:cNvPr id="408" name="Google Shape;408;p29"/>
          <p:cNvSpPr txBox="1"/>
          <p:nvPr/>
        </p:nvSpPr>
        <p:spPr>
          <a:xfrm>
            <a:off x="167156" y="2843213"/>
            <a:ext cx="4915935"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600">
                <a:solidFill>
                  <a:schemeClr val="dk1"/>
                </a:solidFill>
                <a:latin typeface="Century Gothic"/>
                <a:ea typeface="Century Gothic"/>
                <a:cs typeface="Century Gothic"/>
                <a:sym typeface="Century Gothic"/>
              </a:rPr>
              <a:t>If the woodcutter hadn’t come along, </a:t>
            </a:r>
            <a:endParaRPr/>
          </a:p>
        </p:txBody>
      </p:sp>
      <p:cxnSp>
        <p:nvCxnSpPr>
          <p:cNvPr id="409" name="Google Shape;409;p29"/>
          <p:cNvCxnSpPr/>
          <p:nvPr/>
        </p:nvCxnSpPr>
        <p:spPr>
          <a:xfrm>
            <a:off x="4446471" y="3856089"/>
            <a:ext cx="3855378" cy="0"/>
          </a:xfrm>
          <a:prstGeom prst="straightConnector1">
            <a:avLst/>
          </a:prstGeom>
          <a:noFill/>
          <a:ln cap="flat" cmpd="sng" w="25400">
            <a:solidFill>
              <a:schemeClr val="dk1"/>
            </a:solidFill>
            <a:prstDash val="dot"/>
            <a:miter lim="800000"/>
            <a:headEnd len="sm" w="sm" type="none"/>
            <a:tailEnd len="sm" w="sm" type="none"/>
          </a:ln>
        </p:spPr>
      </p:cxnSp>
      <p:sp>
        <p:nvSpPr>
          <p:cNvPr id="410" name="Google Shape;410;p29"/>
          <p:cNvSpPr/>
          <p:nvPr/>
        </p:nvSpPr>
        <p:spPr>
          <a:xfrm>
            <a:off x="10245683" y="3343443"/>
            <a:ext cx="1778014" cy="484401"/>
          </a:xfrm>
          <a:prstGeom prst="wedgeRoundRectCallout">
            <a:avLst>
              <a:gd fmla="val -20833" name="adj1"/>
              <a:gd fmla="val 62500" name="adj2"/>
              <a:gd fmla="val 0" name="adj3"/>
            </a:avLst>
          </a:prstGeom>
          <a:noFill/>
          <a:ln cap="flat" cmpd="sng" w="254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AU" sz="1200">
                <a:solidFill>
                  <a:schemeClr val="dk1"/>
                </a:solidFill>
                <a:latin typeface="Calibri"/>
                <a:ea typeface="Calibri"/>
                <a:cs typeface="Calibri"/>
                <a:sym typeface="Calibri"/>
              </a:rPr>
              <a:t>What will the result/ effect/ next action be?</a:t>
            </a:r>
            <a:endParaRPr/>
          </a:p>
        </p:txBody>
      </p:sp>
      <p:sp>
        <p:nvSpPr>
          <p:cNvPr id="411" name="Google Shape;411;p29"/>
          <p:cNvSpPr txBox="1"/>
          <p:nvPr/>
        </p:nvSpPr>
        <p:spPr>
          <a:xfrm>
            <a:off x="138956" y="4166805"/>
            <a:ext cx="500823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600">
                <a:solidFill>
                  <a:schemeClr val="dk1"/>
                </a:solidFill>
                <a:latin typeface="Century Gothic"/>
                <a:ea typeface="Century Gothic"/>
                <a:cs typeface="Century Gothic"/>
                <a:sym typeface="Century Gothic"/>
              </a:rPr>
              <a:t>After the wolf gets to Granma’s house, </a:t>
            </a:r>
            <a:endParaRPr/>
          </a:p>
        </p:txBody>
      </p:sp>
      <p:cxnSp>
        <p:nvCxnSpPr>
          <p:cNvPr id="412" name="Google Shape;412;p29"/>
          <p:cNvCxnSpPr/>
          <p:nvPr/>
        </p:nvCxnSpPr>
        <p:spPr>
          <a:xfrm flipH="1" rot="10800000">
            <a:off x="3959653" y="4489182"/>
            <a:ext cx="4829014" cy="22653"/>
          </a:xfrm>
          <a:prstGeom prst="straightConnector1">
            <a:avLst/>
          </a:prstGeom>
          <a:noFill/>
          <a:ln cap="flat" cmpd="sng" w="25400">
            <a:solidFill>
              <a:schemeClr val="dk1"/>
            </a:solidFill>
            <a:prstDash val="dot"/>
            <a:miter lim="800000"/>
            <a:headEnd len="sm" w="sm" type="none"/>
            <a:tailEnd len="sm" w="sm" type="none"/>
          </a:ln>
        </p:spPr>
      </p:cxnSp>
      <p:sp>
        <p:nvSpPr>
          <p:cNvPr id="413" name="Google Shape;413;p29"/>
          <p:cNvSpPr/>
          <p:nvPr/>
        </p:nvSpPr>
        <p:spPr>
          <a:xfrm>
            <a:off x="10313070" y="3985870"/>
            <a:ext cx="1778014" cy="456967"/>
          </a:xfrm>
          <a:prstGeom prst="wedgeRoundRectCallout">
            <a:avLst>
              <a:gd fmla="val -20833" name="adj1"/>
              <a:gd fmla="val 62500" name="adj2"/>
              <a:gd fmla="val 0" name="adj3"/>
            </a:avLst>
          </a:prstGeom>
          <a:noFill/>
          <a:ln cap="flat" cmpd="sng" w="254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AU" sz="1200">
                <a:solidFill>
                  <a:schemeClr val="dk1"/>
                </a:solidFill>
                <a:latin typeface="Calibri"/>
                <a:ea typeface="Calibri"/>
                <a:cs typeface="Calibri"/>
                <a:sym typeface="Calibri"/>
              </a:rPr>
              <a:t>What might happen next?</a:t>
            </a:r>
            <a:endParaRPr/>
          </a:p>
        </p:txBody>
      </p:sp>
      <p:sp>
        <p:nvSpPr>
          <p:cNvPr id="414" name="Google Shape;414;p29"/>
          <p:cNvSpPr txBox="1"/>
          <p:nvPr/>
        </p:nvSpPr>
        <p:spPr>
          <a:xfrm>
            <a:off x="138956" y="4819991"/>
            <a:ext cx="523593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600">
                <a:solidFill>
                  <a:schemeClr val="dk1"/>
                </a:solidFill>
                <a:latin typeface="Century Gothic"/>
                <a:ea typeface="Century Gothic"/>
                <a:cs typeface="Century Gothic"/>
                <a:sym typeface="Century Gothic"/>
              </a:rPr>
              <a:t>Before Little Red arrives at Grandma’s house, </a:t>
            </a:r>
            <a:endParaRPr/>
          </a:p>
        </p:txBody>
      </p:sp>
      <p:cxnSp>
        <p:nvCxnSpPr>
          <p:cNvPr id="415" name="Google Shape;415;p29"/>
          <p:cNvCxnSpPr/>
          <p:nvPr/>
        </p:nvCxnSpPr>
        <p:spPr>
          <a:xfrm>
            <a:off x="4752945" y="5158545"/>
            <a:ext cx="4187331" cy="0"/>
          </a:xfrm>
          <a:prstGeom prst="straightConnector1">
            <a:avLst/>
          </a:prstGeom>
          <a:noFill/>
          <a:ln cap="flat" cmpd="sng" w="25400">
            <a:solidFill>
              <a:schemeClr val="dk1"/>
            </a:solidFill>
            <a:prstDash val="dot"/>
            <a:miter lim="800000"/>
            <a:headEnd len="sm" w="sm" type="none"/>
            <a:tailEnd len="sm" w="sm" type="none"/>
          </a:ln>
        </p:spPr>
      </p:cxnSp>
      <p:sp>
        <p:nvSpPr>
          <p:cNvPr id="416" name="Google Shape;416;p29"/>
          <p:cNvSpPr/>
          <p:nvPr/>
        </p:nvSpPr>
        <p:spPr>
          <a:xfrm>
            <a:off x="10313070" y="4589137"/>
            <a:ext cx="1857263" cy="456963"/>
          </a:xfrm>
          <a:prstGeom prst="wedgeRoundRectCallout">
            <a:avLst>
              <a:gd fmla="val -20833" name="adj1"/>
              <a:gd fmla="val 62500" name="adj2"/>
              <a:gd fmla="val 0" name="adj3"/>
            </a:avLst>
          </a:prstGeom>
          <a:noFill/>
          <a:ln cap="flat" cmpd="sng" w="254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AU" sz="1200">
                <a:solidFill>
                  <a:schemeClr val="dk1"/>
                </a:solidFill>
                <a:latin typeface="Calibri"/>
                <a:ea typeface="Calibri"/>
                <a:cs typeface="Calibri"/>
                <a:sym typeface="Calibri"/>
              </a:rPr>
              <a:t>What might happen beforehand?</a:t>
            </a:r>
            <a:endParaRPr/>
          </a:p>
        </p:txBody>
      </p:sp>
      <p:sp>
        <p:nvSpPr>
          <p:cNvPr id="417" name="Google Shape;417;p29"/>
          <p:cNvSpPr txBox="1"/>
          <p:nvPr/>
        </p:nvSpPr>
        <p:spPr>
          <a:xfrm>
            <a:off x="169086" y="5461040"/>
            <a:ext cx="474860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600">
                <a:solidFill>
                  <a:schemeClr val="dk1"/>
                </a:solidFill>
                <a:latin typeface="Century Gothic"/>
                <a:ea typeface="Century Gothic"/>
                <a:cs typeface="Century Gothic"/>
                <a:sym typeface="Century Gothic"/>
              </a:rPr>
              <a:t>Even though the wolf tried to trick Little Red, </a:t>
            </a:r>
            <a:endParaRPr/>
          </a:p>
        </p:txBody>
      </p:sp>
      <p:cxnSp>
        <p:nvCxnSpPr>
          <p:cNvPr id="418" name="Google Shape;418;p29"/>
          <p:cNvCxnSpPr/>
          <p:nvPr/>
        </p:nvCxnSpPr>
        <p:spPr>
          <a:xfrm>
            <a:off x="4653154" y="5799594"/>
            <a:ext cx="4386914" cy="0"/>
          </a:xfrm>
          <a:prstGeom prst="straightConnector1">
            <a:avLst/>
          </a:prstGeom>
          <a:noFill/>
          <a:ln cap="flat" cmpd="sng" w="25400">
            <a:solidFill>
              <a:schemeClr val="dk1"/>
            </a:solidFill>
            <a:prstDash val="dot"/>
            <a:miter lim="800000"/>
            <a:headEnd len="sm" w="sm" type="none"/>
            <a:tailEnd len="sm" w="sm" type="none"/>
          </a:ln>
        </p:spPr>
      </p:cxnSp>
      <p:sp>
        <p:nvSpPr>
          <p:cNvPr id="419" name="Google Shape;419;p29"/>
          <p:cNvSpPr/>
          <p:nvPr/>
        </p:nvSpPr>
        <p:spPr>
          <a:xfrm>
            <a:off x="10314397" y="5288663"/>
            <a:ext cx="1788549" cy="456963"/>
          </a:xfrm>
          <a:prstGeom prst="wedgeRoundRectCallout">
            <a:avLst>
              <a:gd fmla="val -20833" name="adj1"/>
              <a:gd fmla="val 62500" name="adj2"/>
              <a:gd fmla="val 0" name="adj3"/>
            </a:avLst>
          </a:prstGeom>
          <a:noFill/>
          <a:ln cap="flat" cmpd="sng" w="254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AU" sz="1200">
                <a:solidFill>
                  <a:schemeClr val="dk1"/>
                </a:solidFill>
                <a:latin typeface="Calibri"/>
                <a:ea typeface="Calibri"/>
                <a:cs typeface="Calibri"/>
                <a:sym typeface="Calibri"/>
              </a:rPr>
              <a:t>What is a contrast or turn around?</a:t>
            </a:r>
            <a:endParaRPr/>
          </a:p>
        </p:txBody>
      </p:sp>
      <p:sp>
        <p:nvSpPr>
          <p:cNvPr id="420" name="Google Shape;420;p29"/>
          <p:cNvSpPr txBox="1"/>
          <p:nvPr/>
        </p:nvSpPr>
        <p:spPr>
          <a:xfrm>
            <a:off x="167156" y="6124665"/>
            <a:ext cx="6545878"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600">
                <a:solidFill>
                  <a:schemeClr val="dk1"/>
                </a:solidFill>
                <a:latin typeface="Century Gothic"/>
                <a:ea typeface="Century Gothic"/>
                <a:cs typeface="Century Gothic"/>
                <a:sym typeface="Century Gothic"/>
              </a:rPr>
              <a:t>Although the mum tells Little Red not to stray from the path, </a:t>
            </a:r>
            <a:endParaRPr/>
          </a:p>
        </p:txBody>
      </p:sp>
      <p:cxnSp>
        <p:nvCxnSpPr>
          <p:cNvPr id="421" name="Google Shape;421;p29"/>
          <p:cNvCxnSpPr/>
          <p:nvPr/>
        </p:nvCxnSpPr>
        <p:spPr>
          <a:xfrm>
            <a:off x="6051070" y="6484181"/>
            <a:ext cx="4262000" cy="0"/>
          </a:xfrm>
          <a:prstGeom prst="straightConnector1">
            <a:avLst/>
          </a:prstGeom>
          <a:noFill/>
          <a:ln cap="flat" cmpd="sng" w="25400">
            <a:solidFill>
              <a:schemeClr val="dk1"/>
            </a:solidFill>
            <a:prstDash val="dot"/>
            <a:miter lim="800000"/>
            <a:headEnd len="sm" w="sm" type="none"/>
            <a:tailEnd len="sm" w="sm" type="none"/>
          </a:ln>
        </p:spPr>
      </p:cxnSp>
      <p:sp>
        <p:nvSpPr>
          <p:cNvPr id="422" name="Google Shape;422;p29"/>
          <p:cNvSpPr/>
          <p:nvPr/>
        </p:nvSpPr>
        <p:spPr>
          <a:xfrm>
            <a:off x="10313070" y="5967238"/>
            <a:ext cx="1721162" cy="456963"/>
          </a:xfrm>
          <a:prstGeom prst="wedgeRoundRectCallout">
            <a:avLst>
              <a:gd fmla="val -20833" name="adj1"/>
              <a:gd fmla="val 62500" name="adj2"/>
              <a:gd fmla="val 0" name="adj3"/>
            </a:avLst>
          </a:prstGeom>
          <a:noFill/>
          <a:ln cap="flat" cmpd="sng" w="254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AU" sz="1200">
                <a:solidFill>
                  <a:schemeClr val="dk1"/>
                </a:solidFill>
                <a:latin typeface="Calibri"/>
                <a:ea typeface="Calibri"/>
                <a:cs typeface="Calibri"/>
                <a:sym typeface="Calibri"/>
              </a:rPr>
              <a:t>What is a contrast or turn around?</a:t>
            </a:r>
            <a:endParaRPr/>
          </a:p>
        </p:txBody>
      </p:sp>
      <p:sp>
        <p:nvSpPr>
          <p:cNvPr id="423" name="Google Shape;423;p29"/>
          <p:cNvSpPr txBox="1"/>
          <p:nvPr/>
        </p:nvSpPr>
        <p:spPr>
          <a:xfrm>
            <a:off x="10118035" y="913049"/>
            <a:ext cx="2073965" cy="1600438"/>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400">
                <a:solidFill>
                  <a:schemeClr val="dk1"/>
                </a:solidFill>
                <a:latin typeface="Century Gothic"/>
                <a:ea typeface="Century Gothic"/>
                <a:cs typeface="Century Gothic"/>
                <a:sym typeface="Century Gothic"/>
              </a:rPr>
              <a:t>CFU:</a:t>
            </a:r>
            <a:endParaRPr/>
          </a:p>
          <a:p>
            <a:pPr indent="-285750" lvl="0" marL="285750" marR="0" rtl="0" algn="l">
              <a:spcBef>
                <a:spcPts val="0"/>
              </a:spcBef>
              <a:spcAft>
                <a:spcPts val="0"/>
              </a:spcAft>
              <a:buClr>
                <a:schemeClr val="dk1"/>
              </a:buClr>
              <a:buSzPts val="1200"/>
              <a:buFont typeface="Arial"/>
              <a:buChar char="•"/>
            </a:pPr>
            <a:r>
              <a:rPr lang="en-AU" sz="1200">
                <a:solidFill>
                  <a:schemeClr val="dk1"/>
                </a:solidFill>
                <a:latin typeface="Century Gothic"/>
                <a:ea typeface="Century Gothic"/>
                <a:cs typeface="Century Gothic"/>
                <a:sym typeface="Century Gothic"/>
              </a:rPr>
              <a:t>What is subordinating conjunction?</a:t>
            </a:r>
            <a:endParaRPr/>
          </a:p>
          <a:p>
            <a:pPr indent="-285750" lvl="0" marL="285750" marR="0" rtl="0" algn="l">
              <a:spcBef>
                <a:spcPts val="0"/>
              </a:spcBef>
              <a:spcAft>
                <a:spcPts val="0"/>
              </a:spcAft>
              <a:buClr>
                <a:schemeClr val="dk1"/>
              </a:buClr>
              <a:buSzPts val="1200"/>
              <a:buFont typeface="Arial"/>
              <a:buChar char="•"/>
            </a:pPr>
            <a:r>
              <a:rPr lang="en-AU" sz="1200">
                <a:solidFill>
                  <a:schemeClr val="dk1"/>
                </a:solidFill>
                <a:latin typeface="Century Gothic"/>
                <a:ea typeface="Century Gothic"/>
                <a:cs typeface="Century Gothic"/>
                <a:sym typeface="Century Gothic"/>
              </a:rPr>
              <a:t>What is the relationship between what happened before and after the comma?</a:t>
            </a:r>
            <a:endParaRPr/>
          </a:p>
        </p:txBody>
      </p:sp>
      <p:sp>
        <p:nvSpPr>
          <p:cNvPr id="424" name="Google Shape;424;p29"/>
          <p:cNvSpPr/>
          <p:nvPr/>
        </p:nvSpPr>
        <p:spPr>
          <a:xfrm>
            <a:off x="0" y="369331"/>
            <a:ext cx="8301849" cy="2308324"/>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Read the sentence stem. Circle the subordinating conjunction ‘if’, ‘when’, ‘after’, ‘before’, ‘even though’, or ‘although’.</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Underline the action/ verb (what they are doing) that is being described before the comma.</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Use this information to orally complete the sentence with a </a:t>
            </a:r>
            <a:r>
              <a:rPr lang="en-AU" sz="1800">
                <a:solidFill>
                  <a:schemeClr val="accent2"/>
                </a:solidFill>
                <a:latin typeface="Century Gothic"/>
                <a:ea typeface="Century Gothic"/>
                <a:cs typeface="Century Gothic"/>
                <a:sym typeface="Century Gothic"/>
              </a:rPr>
              <a:t>who</a:t>
            </a:r>
            <a:r>
              <a:rPr lang="en-AU" sz="1800">
                <a:solidFill>
                  <a:schemeClr val="dk1"/>
                </a:solidFill>
                <a:latin typeface="Century Gothic"/>
                <a:ea typeface="Century Gothic"/>
                <a:cs typeface="Century Gothic"/>
                <a:sym typeface="Century Gothic"/>
              </a:rPr>
              <a:t> and an </a:t>
            </a:r>
            <a:r>
              <a:rPr lang="en-AU" sz="1800">
                <a:solidFill>
                  <a:srgbClr val="00B050"/>
                </a:solidFill>
                <a:latin typeface="Century Gothic"/>
                <a:ea typeface="Century Gothic"/>
                <a:cs typeface="Century Gothic"/>
                <a:sym typeface="Century Gothic"/>
              </a:rPr>
              <a:t>action/ verb (what they are doing).</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Write the </a:t>
            </a:r>
            <a:r>
              <a:rPr b="1" lang="en-AU" sz="1800">
                <a:solidFill>
                  <a:schemeClr val="dk1"/>
                </a:solidFill>
                <a:latin typeface="Century Gothic"/>
                <a:ea typeface="Century Gothic"/>
                <a:cs typeface="Century Gothic"/>
                <a:sym typeface="Century Gothic"/>
              </a:rPr>
              <a:t>sentence stem</a:t>
            </a:r>
            <a:r>
              <a:rPr lang="en-AU" sz="1800">
                <a:solidFill>
                  <a:schemeClr val="dk1"/>
                </a:solidFill>
                <a:latin typeface="Century Gothic"/>
                <a:ea typeface="Century Gothic"/>
                <a:cs typeface="Century Gothic"/>
                <a:sym typeface="Century Gothic"/>
              </a:rPr>
              <a:t>, followed by a </a:t>
            </a:r>
            <a:r>
              <a:rPr b="1" lang="en-AU" sz="1800">
                <a:solidFill>
                  <a:schemeClr val="dk1"/>
                </a:solidFill>
                <a:latin typeface="Century Gothic"/>
                <a:ea typeface="Century Gothic"/>
                <a:cs typeface="Century Gothic"/>
                <a:sym typeface="Century Gothic"/>
              </a:rPr>
              <a:t>comma</a:t>
            </a:r>
            <a:r>
              <a:rPr lang="en-AU" sz="1800">
                <a:solidFill>
                  <a:schemeClr val="dk1"/>
                </a:solidFill>
                <a:latin typeface="Century Gothic"/>
                <a:ea typeface="Century Gothic"/>
                <a:cs typeface="Century Gothic"/>
                <a:sym typeface="Century Gothic"/>
              </a:rPr>
              <a:t>, then </a:t>
            </a:r>
            <a:r>
              <a:rPr b="1" lang="en-AU" sz="1800">
                <a:solidFill>
                  <a:schemeClr val="accent2"/>
                </a:solidFill>
                <a:latin typeface="Century Gothic"/>
                <a:ea typeface="Century Gothic"/>
                <a:cs typeface="Century Gothic"/>
                <a:sym typeface="Century Gothic"/>
              </a:rPr>
              <a:t>who</a:t>
            </a:r>
            <a:r>
              <a:rPr lang="en-AU" sz="1800">
                <a:solidFill>
                  <a:schemeClr val="dk1"/>
                </a:solidFill>
                <a:latin typeface="Century Gothic"/>
                <a:ea typeface="Century Gothic"/>
                <a:cs typeface="Century Gothic"/>
                <a:sym typeface="Century Gothic"/>
              </a:rPr>
              <a:t> and an </a:t>
            </a:r>
            <a:r>
              <a:rPr b="1" lang="en-AU" sz="1800">
                <a:solidFill>
                  <a:srgbClr val="00B050"/>
                </a:solidFill>
                <a:latin typeface="Century Gothic"/>
                <a:ea typeface="Century Gothic"/>
                <a:cs typeface="Century Gothic"/>
                <a:sym typeface="Century Gothic"/>
              </a:rPr>
              <a:t>action/ verb </a:t>
            </a:r>
            <a:r>
              <a:rPr lang="en-AU" sz="1800">
                <a:solidFill>
                  <a:srgbClr val="00B050"/>
                </a:solidFill>
                <a:latin typeface="Century Gothic"/>
                <a:ea typeface="Century Gothic"/>
                <a:cs typeface="Century Gothic"/>
                <a:sym typeface="Century Gothic"/>
              </a:rPr>
              <a:t>(what they are doing).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30"/>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800">
                <a:solidFill>
                  <a:schemeClr val="lt1"/>
                </a:solidFill>
                <a:latin typeface="Century Gothic"/>
                <a:ea typeface="Century Gothic"/>
                <a:cs typeface="Century Gothic"/>
                <a:sym typeface="Century Gothic"/>
              </a:rPr>
              <a:t>Skill development: You do</a:t>
            </a:r>
            <a:endParaRPr/>
          </a:p>
        </p:txBody>
      </p:sp>
      <p:pic>
        <p:nvPicPr>
          <p:cNvPr descr="Logo, icon&#10;&#10;Description automatically generated" id="430" name="Google Shape;430;p30"/>
          <p:cNvPicPr preferRelativeResize="0"/>
          <p:nvPr/>
        </p:nvPicPr>
        <p:blipFill rotWithShape="1">
          <a:blip r:embed="rId3">
            <a:alphaModFix/>
          </a:blip>
          <a:srcRect b="0" l="0" r="0" t="0"/>
          <a:stretch/>
        </p:blipFill>
        <p:spPr>
          <a:xfrm>
            <a:off x="10611593" y="72152"/>
            <a:ext cx="674078" cy="674078"/>
          </a:xfrm>
          <a:prstGeom prst="rect">
            <a:avLst/>
          </a:prstGeom>
          <a:noFill/>
          <a:ln>
            <a:noFill/>
          </a:ln>
        </p:spPr>
      </p:pic>
      <p:pic>
        <p:nvPicPr>
          <p:cNvPr descr="Icon&#10;&#10;Description automatically generated" id="431" name="Google Shape;431;p30"/>
          <p:cNvPicPr preferRelativeResize="0"/>
          <p:nvPr/>
        </p:nvPicPr>
        <p:blipFill rotWithShape="1">
          <a:blip r:embed="rId4">
            <a:alphaModFix/>
          </a:blip>
          <a:srcRect b="0" l="0" r="0" t="0"/>
          <a:stretch/>
        </p:blipFill>
        <p:spPr>
          <a:xfrm>
            <a:off x="9040068" y="72152"/>
            <a:ext cx="674079" cy="674079"/>
          </a:xfrm>
          <a:prstGeom prst="rect">
            <a:avLst/>
          </a:prstGeom>
          <a:noFill/>
          <a:ln>
            <a:noFill/>
          </a:ln>
        </p:spPr>
      </p:pic>
      <p:pic>
        <p:nvPicPr>
          <p:cNvPr descr="Icon&#10;&#10;Description automatically generated" id="432" name="Google Shape;432;p30"/>
          <p:cNvPicPr preferRelativeResize="0"/>
          <p:nvPr/>
        </p:nvPicPr>
        <p:blipFill rotWithShape="1">
          <a:blip r:embed="rId5">
            <a:alphaModFix/>
          </a:blip>
          <a:srcRect b="0" l="0" r="0" t="0"/>
          <a:stretch/>
        </p:blipFill>
        <p:spPr>
          <a:xfrm>
            <a:off x="9807973" y="72152"/>
            <a:ext cx="674078" cy="674078"/>
          </a:xfrm>
          <a:prstGeom prst="rect">
            <a:avLst/>
          </a:prstGeom>
          <a:noFill/>
          <a:ln>
            <a:noFill/>
          </a:ln>
        </p:spPr>
      </p:pic>
      <p:sp>
        <p:nvSpPr>
          <p:cNvPr id="433" name="Google Shape;433;p30"/>
          <p:cNvSpPr txBox="1"/>
          <p:nvPr/>
        </p:nvSpPr>
        <p:spPr>
          <a:xfrm>
            <a:off x="138956" y="3513625"/>
            <a:ext cx="5223054"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600">
                <a:solidFill>
                  <a:schemeClr val="dk1"/>
                </a:solidFill>
                <a:latin typeface="Century Gothic"/>
                <a:ea typeface="Century Gothic"/>
                <a:cs typeface="Century Gothic"/>
                <a:sym typeface="Century Gothic"/>
              </a:rPr>
              <a:t>When Little Red gets to Grandma’s house, </a:t>
            </a:r>
            <a:endParaRPr/>
          </a:p>
        </p:txBody>
      </p:sp>
      <p:cxnSp>
        <p:nvCxnSpPr>
          <p:cNvPr id="434" name="Google Shape;434;p30"/>
          <p:cNvCxnSpPr/>
          <p:nvPr/>
        </p:nvCxnSpPr>
        <p:spPr>
          <a:xfrm>
            <a:off x="3536320" y="3180670"/>
            <a:ext cx="3855378" cy="0"/>
          </a:xfrm>
          <a:prstGeom prst="straightConnector1">
            <a:avLst/>
          </a:prstGeom>
          <a:noFill/>
          <a:ln cap="flat" cmpd="sng" w="25400">
            <a:solidFill>
              <a:schemeClr val="dk1"/>
            </a:solidFill>
            <a:prstDash val="dot"/>
            <a:miter lim="800000"/>
            <a:headEnd len="sm" w="sm" type="none"/>
            <a:tailEnd len="sm" w="sm" type="none"/>
          </a:ln>
        </p:spPr>
      </p:cxnSp>
      <p:sp>
        <p:nvSpPr>
          <p:cNvPr id="435" name="Google Shape;435;p30"/>
          <p:cNvSpPr/>
          <p:nvPr/>
        </p:nvSpPr>
        <p:spPr>
          <a:xfrm>
            <a:off x="10245683" y="2710978"/>
            <a:ext cx="1778014" cy="412474"/>
          </a:xfrm>
          <a:prstGeom prst="wedgeRoundRectCallout">
            <a:avLst>
              <a:gd fmla="val -20833" name="adj1"/>
              <a:gd fmla="val 62500" name="adj2"/>
              <a:gd fmla="val 0" name="adj3"/>
            </a:avLst>
          </a:prstGeom>
          <a:noFill/>
          <a:ln cap="flat" cmpd="sng" w="254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AU" sz="1200">
                <a:solidFill>
                  <a:schemeClr val="dk1"/>
                </a:solidFill>
                <a:latin typeface="Calibri"/>
                <a:ea typeface="Calibri"/>
                <a:cs typeface="Calibri"/>
                <a:sym typeface="Calibri"/>
              </a:rPr>
              <a:t>What will the result/ effect be?</a:t>
            </a:r>
            <a:endParaRPr/>
          </a:p>
        </p:txBody>
      </p:sp>
      <p:sp>
        <p:nvSpPr>
          <p:cNvPr id="436" name="Google Shape;436;p30"/>
          <p:cNvSpPr txBox="1"/>
          <p:nvPr/>
        </p:nvSpPr>
        <p:spPr>
          <a:xfrm>
            <a:off x="167156" y="2843213"/>
            <a:ext cx="4915935"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600">
                <a:solidFill>
                  <a:schemeClr val="dk1"/>
                </a:solidFill>
                <a:latin typeface="Century Gothic"/>
                <a:ea typeface="Century Gothic"/>
                <a:cs typeface="Century Gothic"/>
                <a:sym typeface="Century Gothic"/>
              </a:rPr>
              <a:t>If Little Red didn’t talk to the wolf, </a:t>
            </a:r>
            <a:endParaRPr/>
          </a:p>
        </p:txBody>
      </p:sp>
      <p:cxnSp>
        <p:nvCxnSpPr>
          <p:cNvPr id="437" name="Google Shape;437;p30"/>
          <p:cNvCxnSpPr/>
          <p:nvPr/>
        </p:nvCxnSpPr>
        <p:spPr>
          <a:xfrm>
            <a:off x="4446471" y="3856089"/>
            <a:ext cx="3855378" cy="0"/>
          </a:xfrm>
          <a:prstGeom prst="straightConnector1">
            <a:avLst/>
          </a:prstGeom>
          <a:noFill/>
          <a:ln cap="flat" cmpd="sng" w="25400">
            <a:solidFill>
              <a:schemeClr val="dk1"/>
            </a:solidFill>
            <a:prstDash val="dot"/>
            <a:miter lim="800000"/>
            <a:headEnd len="sm" w="sm" type="none"/>
            <a:tailEnd len="sm" w="sm" type="none"/>
          </a:ln>
        </p:spPr>
      </p:cxnSp>
      <p:sp>
        <p:nvSpPr>
          <p:cNvPr id="438" name="Google Shape;438;p30"/>
          <p:cNvSpPr/>
          <p:nvPr/>
        </p:nvSpPr>
        <p:spPr>
          <a:xfrm>
            <a:off x="10245683" y="3343443"/>
            <a:ext cx="1778014" cy="484401"/>
          </a:xfrm>
          <a:prstGeom prst="wedgeRoundRectCallout">
            <a:avLst>
              <a:gd fmla="val -20833" name="adj1"/>
              <a:gd fmla="val 62500" name="adj2"/>
              <a:gd fmla="val 0" name="adj3"/>
            </a:avLst>
          </a:prstGeom>
          <a:noFill/>
          <a:ln cap="flat" cmpd="sng" w="254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AU" sz="1200">
                <a:solidFill>
                  <a:schemeClr val="dk1"/>
                </a:solidFill>
                <a:latin typeface="Calibri"/>
                <a:ea typeface="Calibri"/>
                <a:cs typeface="Calibri"/>
                <a:sym typeface="Calibri"/>
              </a:rPr>
              <a:t>What will the result/ effect/ next action be?</a:t>
            </a:r>
            <a:endParaRPr/>
          </a:p>
        </p:txBody>
      </p:sp>
      <p:sp>
        <p:nvSpPr>
          <p:cNvPr id="439" name="Google Shape;439;p30"/>
          <p:cNvSpPr txBox="1"/>
          <p:nvPr/>
        </p:nvSpPr>
        <p:spPr>
          <a:xfrm>
            <a:off x="138956" y="4166805"/>
            <a:ext cx="500823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600">
                <a:solidFill>
                  <a:schemeClr val="dk1"/>
                </a:solidFill>
                <a:latin typeface="Century Gothic"/>
                <a:ea typeface="Century Gothic"/>
                <a:cs typeface="Century Gothic"/>
                <a:sym typeface="Century Gothic"/>
              </a:rPr>
              <a:t>After Little Red starts walking, </a:t>
            </a:r>
            <a:endParaRPr/>
          </a:p>
        </p:txBody>
      </p:sp>
      <p:cxnSp>
        <p:nvCxnSpPr>
          <p:cNvPr id="440" name="Google Shape;440;p30"/>
          <p:cNvCxnSpPr/>
          <p:nvPr/>
        </p:nvCxnSpPr>
        <p:spPr>
          <a:xfrm flipH="1" rot="10800000">
            <a:off x="3140080" y="4500600"/>
            <a:ext cx="4829014" cy="22653"/>
          </a:xfrm>
          <a:prstGeom prst="straightConnector1">
            <a:avLst/>
          </a:prstGeom>
          <a:noFill/>
          <a:ln cap="flat" cmpd="sng" w="25400">
            <a:solidFill>
              <a:schemeClr val="dk1"/>
            </a:solidFill>
            <a:prstDash val="dot"/>
            <a:miter lim="800000"/>
            <a:headEnd len="sm" w="sm" type="none"/>
            <a:tailEnd len="sm" w="sm" type="none"/>
          </a:ln>
        </p:spPr>
      </p:cxnSp>
      <p:sp>
        <p:nvSpPr>
          <p:cNvPr id="441" name="Google Shape;441;p30"/>
          <p:cNvSpPr/>
          <p:nvPr/>
        </p:nvSpPr>
        <p:spPr>
          <a:xfrm>
            <a:off x="10313070" y="3985870"/>
            <a:ext cx="1778014" cy="456967"/>
          </a:xfrm>
          <a:prstGeom prst="wedgeRoundRectCallout">
            <a:avLst>
              <a:gd fmla="val -20833" name="adj1"/>
              <a:gd fmla="val 62500" name="adj2"/>
              <a:gd fmla="val 0" name="adj3"/>
            </a:avLst>
          </a:prstGeom>
          <a:noFill/>
          <a:ln cap="flat" cmpd="sng" w="254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AU" sz="1200">
                <a:solidFill>
                  <a:schemeClr val="dk1"/>
                </a:solidFill>
                <a:latin typeface="Calibri"/>
                <a:ea typeface="Calibri"/>
                <a:cs typeface="Calibri"/>
                <a:sym typeface="Calibri"/>
              </a:rPr>
              <a:t>What might happen next?</a:t>
            </a:r>
            <a:endParaRPr/>
          </a:p>
        </p:txBody>
      </p:sp>
      <p:sp>
        <p:nvSpPr>
          <p:cNvPr id="442" name="Google Shape;442;p30"/>
          <p:cNvSpPr txBox="1"/>
          <p:nvPr/>
        </p:nvSpPr>
        <p:spPr>
          <a:xfrm>
            <a:off x="138956" y="4819991"/>
            <a:ext cx="523593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600">
                <a:solidFill>
                  <a:schemeClr val="dk1"/>
                </a:solidFill>
                <a:latin typeface="Century Gothic"/>
                <a:ea typeface="Century Gothic"/>
                <a:cs typeface="Century Gothic"/>
                <a:sym typeface="Century Gothic"/>
              </a:rPr>
              <a:t>Before the wolf talks to Little Red, </a:t>
            </a:r>
            <a:endParaRPr/>
          </a:p>
        </p:txBody>
      </p:sp>
      <p:cxnSp>
        <p:nvCxnSpPr>
          <p:cNvPr id="443" name="Google Shape;443;p30"/>
          <p:cNvCxnSpPr/>
          <p:nvPr/>
        </p:nvCxnSpPr>
        <p:spPr>
          <a:xfrm>
            <a:off x="3493990" y="5194150"/>
            <a:ext cx="4187331" cy="0"/>
          </a:xfrm>
          <a:prstGeom prst="straightConnector1">
            <a:avLst/>
          </a:prstGeom>
          <a:noFill/>
          <a:ln cap="flat" cmpd="sng" w="25400">
            <a:solidFill>
              <a:schemeClr val="dk1"/>
            </a:solidFill>
            <a:prstDash val="dot"/>
            <a:miter lim="800000"/>
            <a:headEnd len="sm" w="sm" type="none"/>
            <a:tailEnd len="sm" w="sm" type="none"/>
          </a:ln>
        </p:spPr>
      </p:cxnSp>
      <p:sp>
        <p:nvSpPr>
          <p:cNvPr id="444" name="Google Shape;444;p30"/>
          <p:cNvSpPr/>
          <p:nvPr/>
        </p:nvSpPr>
        <p:spPr>
          <a:xfrm>
            <a:off x="10313070" y="4589137"/>
            <a:ext cx="1857263" cy="456963"/>
          </a:xfrm>
          <a:prstGeom prst="wedgeRoundRectCallout">
            <a:avLst>
              <a:gd fmla="val -20833" name="adj1"/>
              <a:gd fmla="val 62500" name="adj2"/>
              <a:gd fmla="val 0" name="adj3"/>
            </a:avLst>
          </a:prstGeom>
          <a:noFill/>
          <a:ln cap="flat" cmpd="sng" w="254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AU" sz="1200">
                <a:solidFill>
                  <a:schemeClr val="dk1"/>
                </a:solidFill>
                <a:latin typeface="Calibri"/>
                <a:ea typeface="Calibri"/>
                <a:cs typeface="Calibri"/>
                <a:sym typeface="Calibri"/>
              </a:rPr>
              <a:t>What might happen beforehand?</a:t>
            </a:r>
            <a:endParaRPr/>
          </a:p>
        </p:txBody>
      </p:sp>
      <p:sp>
        <p:nvSpPr>
          <p:cNvPr id="445" name="Google Shape;445;p30"/>
          <p:cNvSpPr txBox="1"/>
          <p:nvPr/>
        </p:nvSpPr>
        <p:spPr>
          <a:xfrm>
            <a:off x="169086" y="5461040"/>
            <a:ext cx="457018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600">
                <a:solidFill>
                  <a:schemeClr val="dk1"/>
                </a:solidFill>
                <a:latin typeface="Century Gothic"/>
                <a:ea typeface="Century Gothic"/>
                <a:cs typeface="Century Gothic"/>
                <a:sym typeface="Century Gothic"/>
              </a:rPr>
              <a:t>Even though mum told Little Red not to stop, </a:t>
            </a:r>
            <a:endParaRPr/>
          </a:p>
        </p:txBody>
      </p:sp>
      <p:cxnSp>
        <p:nvCxnSpPr>
          <p:cNvPr id="446" name="Google Shape;446;p30"/>
          <p:cNvCxnSpPr/>
          <p:nvPr/>
        </p:nvCxnSpPr>
        <p:spPr>
          <a:xfrm>
            <a:off x="4653154" y="5799594"/>
            <a:ext cx="4386914" cy="0"/>
          </a:xfrm>
          <a:prstGeom prst="straightConnector1">
            <a:avLst/>
          </a:prstGeom>
          <a:noFill/>
          <a:ln cap="flat" cmpd="sng" w="25400">
            <a:solidFill>
              <a:schemeClr val="dk1"/>
            </a:solidFill>
            <a:prstDash val="dot"/>
            <a:miter lim="800000"/>
            <a:headEnd len="sm" w="sm" type="none"/>
            <a:tailEnd len="sm" w="sm" type="none"/>
          </a:ln>
        </p:spPr>
      </p:cxnSp>
      <p:sp>
        <p:nvSpPr>
          <p:cNvPr id="447" name="Google Shape;447;p30"/>
          <p:cNvSpPr/>
          <p:nvPr/>
        </p:nvSpPr>
        <p:spPr>
          <a:xfrm>
            <a:off x="10314397" y="5288663"/>
            <a:ext cx="1788549" cy="456963"/>
          </a:xfrm>
          <a:prstGeom prst="wedgeRoundRectCallout">
            <a:avLst>
              <a:gd fmla="val -20833" name="adj1"/>
              <a:gd fmla="val 62500" name="adj2"/>
              <a:gd fmla="val 0" name="adj3"/>
            </a:avLst>
          </a:prstGeom>
          <a:noFill/>
          <a:ln cap="flat" cmpd="sng" w="254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AU" sz="1200">
                <a:solidFill>
                  <a:schemeClr val="dk1"/>
                </a:solidFill>
                <a:latin typeface="Calibri"/>
                <a:ea typeface="Calibri"/>
                <a:cs typeface="Calibri"/>
                <a:sym typeface="Calibri"/>
              </a:rPr>
              <a:t>What is a contrast or turn around?</a:t>
            </a:r>
            <a:endParaRPr/>
          </a:p>
        </p:txBody>
      </p:sp>
      <p:sp>
        <p:nvSpPr>
          <p:cNvPr id="448" name="Google Shape;448;p30"/>
          <p:cNvSpPr txBox="1"/>
          <p:nvPr/>
        </p:nvSpPr>
        <p:spPr>
          <a:xfrm>
            <a:off x="167156" y="6124665"/>
            <a:ext cx="4485998"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600">
                <a:solidFill>
                  <a:schemeClr val="dk1"/>
                </a:solidFill>
                <a:latin typeface="Century Gothic"/>
                <a:ea typeface="Century Gothic"/>
                <a:cs typeface="Century Gothic"/>
                <a:sym typeface="Century Gothic"/>
              </a:rPr>
              <a:t>Although the wolf dresses up as Grandma, </a:t>
            </a:r>
            <a:endParaRPr/>
          </a:p>
        </p:txBody>
      </p:sp>
      <p:cxnSp>
        <p:nvCxnSpPr>
          <p:cNvPr id="449" name="Google Shape;449;p30"/>
          <p:cNvCxnSpPr/>
          <p:nvPr/>
        </p:nvCxnSpPr>
        <p:spPr>
          <a:xfrm>
            <a:off x="4446471" y="6488669"/>
            <a:ext cx="4262000" cy="0"/>
          </a:xfrm>
          <a:prstGeom prst="straightConnector1">
            <a:avLst/>
          </a:prstGeom>
          <a:noFill/>
          <a:ln cap="flat" cmpd="sng" w="25400">
            <a:solidFill>
              <a:schemeClr val="dk1"/>
            </a:solidFill>
            <a:prstDash val="dot"/>
            <a:miter lim="800000"/>
            <a:headEnd len="sm" w="sm" type="none"/>
            <a:tailEnd len="sm" w="sm" type="none"/>
          </a:ln>
        </p:spPr>
      </p:cxnSp>
      <p:sp>
        <p:nvSpPr>
          <p:cNvPr id="450" name="Google Shape;450;p30"/>
          <p:cNvSpPr/>
          <p:nvPr/>
        </p:nvSpPr>
        <p:spPr>
          <a:xfrm>
            <a:off x="10313070" y="5967238"/>
            <a:ext cx="1721162" cy="456963"/>
          </a:xfrm>
          <a:prstGeom prst="wedgeRoundRectCallout">
            <a:avLst>
              <a:gd fmla="val -20833" name="adj1"/>
              <a:gd fmla="val 62500" name="adj2"/>
              <a:gd fmla="val 0" name="adj3"/>
            </a:avLst>
          </a:prstGeom>
          <a:noFill/>
          <a:ln cap="flat" cmpd="sng" w="254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AU" sz="1200">
                <a:solidFill>
                  <a:schemeClr val="dk1"/>
                </a:solidFill>
                <a:latin typeface="Calibri"/>
                <a:ea typeface="Calibri"/>
                <a:cs typeface="Calibri"/>
                <a:sym typeface="Calibri"/>
              </a:rPr>
              <a:t>What is a contrast or turn around?</a:t>
            </a:r>
            <a:endParaRPr/>
          </a:p>
        </p:txBody>
      </p:sp>
      <p:sp>
        <p:nvSpPr>
          <p:cNvPr id="451" name="Google Shape;451;p30"/>
          <p:cNvSpPr txBox="1"/>
          <p:nvPr/>
        </p:nvSpPr>
        <p:spPr>
          <a:xfrm>
            <a:off x="10118035" y="913049"/>
            <a:ext cx="2073965" cy="1600438"/>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AU" sz="1400">
                <a:solidFill>
                  <a:schemeClr val="dk1"/>
                </a:solidFill>
                <a:latin typeface="Century Gothic"/>
                <a:ea typeface="Century Gothic"/>
                <a:cs typeface="Century Gothic"/>
                <a:sym typeface="Century Gothic"/>
              </a:rPr>
              <a:t>CFU:</a:t>
            </a:r>
            <a:endParaRPr/>
          </a:p>
          <a:p>
            <a:pPr indent="-285750" lvl="0" marL="285750" marR="0" rtl="0" algn="l">
              <a:spcBef>
                <a:spcPts val="0"/>
              </a:spcBef>
              <a:spcAft>
                <a:spcPts val="0"/>
              </a:spcAft>
              <a:buClr>
                <a:schemeClr val="dk1"/>
              </a:buClr>
              <a:buSzPts val="1200"/>
              <a:buFont typeface="Arial"/>
              <a:buChar char="•"/>
            </a:pPr>
            <a:r>
              <a:rPr lang="en-AU" sz="1200">
                <a:solidFill>
                  <a:schemeClr val="dk1"/>
                </a:solidFill>
                <a:latin typeface="Century Gothic"/>
                <a:ea typeface="Century Gothic"/>
                <a:cs typeface="Century Gothic"/>
                <a:sym typeface="Century Gothic"/>
              </a:rPr>
              <a:t>What is subordinating conjunction?</a:t>
            </a:r>
            <a:endParaRPr/>
          </a:p>
          <a:p>
            <a:pPr indent="-285750" lvl="0" marL="285750" marR="0" rtl="0" algn="l">
              <a:spcBef>
                <a:spcPts val="0"/>
              </a:spcBef>
              <a:spcAft>
                <a:spcPts val="0"/>
              </a:spcAft>
              <a:buClr>
                <a:schemeClr val="dk1"/>
              </a:buClr>
              <a:buSzPts val="1200"/>
              <a:buFont typeface="Arial"/>
              <a:buChar char="•"/>
            </a:pPr>
            <a:r>
              <a:rPr lang="en-AU" sz="1200">
                <a:solidFill>
                  <a:schemeClr val="dk1"/>
                </a:solidFill>
                <a:latin typeface="Century Gothic"/>
                <a:ea typeface="Century Gothic"/>
                <a:cs typeface="Century Gothic"/>
                <a:sym typeface="Century Gothic"/>
              </a:rPr>
              <a:t>What is the relationship between what happened before and after the comma?</a:t>
            </a:r>
            <a:endParaRPr/>
          </a:p>
        </p:txBody>
      </p:sp>
      <p:pic>
        <p:nvPicPr>
          <p:cNvPr descr="Icon&#10;&#10;Description automatically generated" id="452" name="Google Shape;452;p30"/>
          <p:cNvPicPr preferRelativeResize="0"/>
          <p:nvPr/>
        </p:nvPicPr>
        <p:blipFill rotWithShape="1">
          <a:blip r:embed="rId6">
            <a:alphaModFix/>
          </a:blip>
          <a:srcRect b="0" l="0" r="0" t="0"/>
          <a:stretch/>
        </p:blipFill>
        <p:spPr>
          <a:xfrm>
            <a:off x="11348305" y="101532"/>
            <a:ext cx="674078" cy="674078"/>
          </a:xfrm>
          <a:prstGeom prst="rect">
            <a:avLst/>
          </a:prstGeom>
          <a:noFill/>
          <a:ln>
            <a:noFill/>
          </a:ln>
        </p:spPr>
      </p:pic>
      <p:sp>
        <p:nvSpPr>
          <p:cNvPr id="453" name="Google Shape;453;p30"/>
          <p:cNvSpPr/>
          <p:nvPr/>
        </p:nvSpPr>
        <p:spPr>
          <a:xfrm>
            <a:off x="0" y="369331"/>
            <a:ext cx="8301849" cy="2308324"/>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Read the sentence stem. Circle the subordinating conjunction ‘if’, ‘when’, ‘after’, ‘before’, ‘even though’, or ‘although’.</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Underline the action/ verb (what they are doing) that is being described before the comma.</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Use this information to orally complete the sentence with a </a:t>
            </a:r>
            <a:r>
              <a:rPr lang="en-AU" sz="1800">
                <a:solidFill>
                  <a:schemeClr val="accent2"/>
                </a:solidFill>
                <a:latin typeface="Century Gothic"/>
                <a:ea typeface="Century Gothic"/>
                <a:cs typeface="Century Gothic"/>
                <a:sym typeface="Century Gothic"/>
              </a:rPr>
              <a:t>who</a:t>
            </a:r>
            <a:r>
              <a:rPr lang="en-AU" sz="1800">
                <a:solidFill>
                  <a:schemeClr val="dk1"/>
                </a:solidFill>
                <a:latin typeface="Century Gothic"/>
                <a:ea typeface="Century Gothic"/>
                <a:cs typeface="Century Gothic"/>
                <a:sym typeface="Century Gothic"/>
              </a:rPr>
              <a:t> and an </a:t>
            </a:r>
            <a:r>
              <a:rPr lang="en-AU" sz="1800">
                <a:solidFill>
                  <a:srgbClr val="00B050"/>
                </a:solidFill>
                <a:latin typeface="Century Gothic"/>
                <a:ea typeface="Century Gothic"/>
                <a:cs typeface="Century Gothic"/>
                <a:sym typeface="Century Gothic"/>
              </a:rPr>
              <a:t>action/ verb (what they are doing).</a:t>
            </a:r>
            <a:endParaRPr/>
          </a:p>
          <a:p>
            <a:pPr indent="-457200" lvl="0" marL="457200" marR="0" rtl="0" algn="l">
              <a:spcBef>
                <a:spcPts val="0"/>
              </a:spcBef>
              <a:spcAft>
                <a:spcPts val="0"/>
              </a:spcAft>
              <a:buClr>
                <a:schemeClr val="dk1"/>
              </a:buClr>
              <a:buSzPts val="1800"/>
              <a:buFont typeface="Calibri"/>
              <a:buAutoNum type="arabicPeriod"/>
            </a:pPr>
            <a:r>
              <a:rPr lang="en-AU" sz="1800">
                <a:solidFill>
                  <a:schemeClr val="dk1"/>
                </a:solidFill>
                <a:latin typeface="Century Gothic"/>
                <a:ea typeface="Century Gothic"/>
                <a:cs typeface="Century Gothic"/>
                <a:sym typeface="Century Gothic"/>
              </a:rPr>
              <a:t>Write the </a:t>
            </a:r>
            <a:r>
              <a:rPr b="1" lang="en-AU" sz="1800">
                <a:solidFill>
                  <a:schemeClr val="dk1"/>
                </a:solidFill>
                <a:latin typeface="Century Gothic"/>
                <a:ea typeface="Century Gothic"/>
                <a:cs typeface="Century Gothic"/>
                <a:sym typeface="Century Gothic"/>
              </a:rPr>
              <a:t>sentence stem</a:t>
            </a:r>
            <a:r>
              <a:rPr lang="en-AU" sz="1800">
                <a:solidFill>
                  <a:schemeClr val="dk1"/>
                </a:solidFill>
                <a:latin typeface="Century Gothic"/>
                <a:ea typeface="Century Gothic"/>
                <a:cs typeface="Century Gothic"/>
                <a:sym typeface="Century Gothic"/>
              </a:rPr>
              <a:t>, followed by a </a:t>
            </a:r>
            <a:r>
              <a:rPr b="1" lang="en-AU" sz="1800">
                <a:solidFill>
                  <a:schemeClr val="dk1"/>
                </a:solidFill>
                <a:latin typeface="Century Gothic"/>
                <a:ea typeface="Century Gothic"/>
                <a:cs typeface="Century Gothic"/>
                <a:sym typeface="Century Gothic"/>
              </a:rPr>
              <a:t>comma</a:t>
            </a:r>
            <a:r>
              <a:rPr lang="en-AU" sz="1800">
                <a:solidFill>
                  <a:schemeClr val="dk1"/>
                </a:solidFill>
                <a:latin typeface="Century Gothic"/>
                <a:ea typeface="Century Gothic"/>
                <a:cs typeface="Century Gothic"/>
                <a:sym typeface="Century Gothic"/>
              </a:rPr>
              <a:t>, then </a:t>
            </a:r>
            <a:r>
              <a:rPr b="1" lang="en-AU" sz="1800">
                <a:solidFill>
                  <a:schemeClr val="accent2"/>
                </a:solidFill>
                <a:latin typeface="Century Gothic"/>
                <a:ea typeface="Century Gothic"/>
                <a:cs typeface="Century Gothic"/>
                <a:sym typeface="Century Gothic"/>
              </a:rPr>
              <a:t>who</a:t>
            </a:r>
            <a:r>
              <a:rPr lang="en-AU" sz="1800">
                <a:solidFill>
                  <a:schemeClr val="dk1"/>
                </a:solidFill>
                <a:latin typeface="Century Gothic"/>
                <a:ea typeface="Century Gothic"/>
                <a:cs typeface="Century Gothic"/>
                <a:sym typeface="Century Gothic"/>
              </a:rPr>
              <a:t> and an </a:t>
            </a:r>
            <a:r>
              <a:rPr b="1" lang="en-AU" sz="1800">
                <a:solidFill>
                  <a:srgbClr val="00B050"/>
                </a:solidFill>
                <a:latin typeface="Century Gothic"/>
                <a:ea typeface="Century Gothic"/>
                <a:cs typeface="Century Gothic"/>
                <a:sym typeface="Century Gothic"/>
              </a:rPr>
              <a:t>action/ verb </a:t>
            </a:r>
            <a:r>
              <a:rPr lang="en-AU" sz="1800">
                <a:solidFill>
                  <a:srgbClr val="00B050"/>
                </a:solidFill>
                <a:latin typeface="Century Gothic"/>
                <a:ea typeface="Century Gothic"/>
                <a:cs typeface="Century Gothic"/>
                <a:sym typeface="Century Gothic"/>
              </a:rPr>
              <a:t>(what they are doing).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