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1"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Lst>
  <p:sldSz cy="6858000" cx="12192000"/>
  <p:notesSz cx="6858000" cy="9144000"/>
  <p:embeddedFontLst>
    <p:embeddedFont>
      <p:font typeface="Quattrocento Sans"/>
      <p:regular r:id="rId21"/>
      <p:bold r:id="rId22"/>
      <p:italic r:id="rId23"/>
      <p:boldItalic r:id="rId24"/>
    </p:embeddedFont>
    <p:embeddedFont>
      <p:font typeface="Century Gothic"/>
      <p:regular r:id="rId25"/>
      <p:bold r:id="rId26"/>
      <p:italic r:id="rId27"/>
      <p:boldItalic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font" Target="fonts/QuattrocentoSans-bold.fntdata"/><Relationship Id="rId21" Type="http://schemas.openxmlformats.org/officeDocument/2006/relationships/font" Target="fonts/QuattrocentoSans-regular.fntdata"/><Relationship Id="rId24" Type="http://schemas.openxmlformats.org/officeDocument/2006/relationships/font" Target="fonts/QuattrocentoSans-boldItalic.fntdata"/><Relationship Id="rId23" Type="http://schemas.openxmlformats.org/officeDocument/2006/relationships/font" Target="fonts/QuattrocentoSans-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CenturyGothic-bold.fntdata"/><Relationship Id="rId25" Type="http://schemas.openxmlformats.org/officeDocument/2006/relationships/font" Target="fonts/CenturyGothic-regular.fntdata"/><Relationship Id="rId28" Type="http://schemas.openxmlformats.org/officeDocument/2006/relationships/font" Target="fonts/CenturyGothic-boldItalic.fntdata"/><Relationship Id="rId27" Type="http://schemas.openxmlformats.org/officeDocument/2006/relationships/font" Target="fonts/CenturyGothic-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AU"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 name="Google Shape;90;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 name="Google Shape;95;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9" name="Google Shape;119;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6" name="Google Shape;126;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AU"/>
              <a:t>*Teacher note – it is not necessary to teach the children specifically what subordinating conjunctions do or are in any detail. The reason the terminology is used is to give students the language needed for discussion about the topic and to begin to familiarise them with the terminology for future years. </a:t>
            </a:r>
            <a:endParaRPr/>
          </a:p>
        </p:txBody>
      </p:sp>
      <p:sp>
        <p:nvSpPr>
          <p:cNvPr id="127" name="Google Shape;127;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8" name="Google Shape;138;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5" name="Google Shape;155;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2" name="Google Shape;172;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8" name="Google Shape;188;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AU"/>
              <a:t>Option 2 for non-examples to demonstrate how they can be fixed.</a:t>
            </a:r>
            <a:endParaRPr/>
          </a:p>
        </p:txBody>
      </p:sp>
      <p:sp>
        <p:nvSpPr>
          <p:cNvPr id="189" name="Google Shape;189;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9" name="Google Shape;209;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9" name="Google Shape;229;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9" name="Google Shape;249;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3" name="Google Shape;273;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AU"/>
              <a:t>https://www.publicdomainpictures.net/pictures/160000/velka/uitgeput.jpg</a:t>
            </a:r>
            <a:endParaRPr/>
          </a:p>
        </p:txBody>
      </p:sp>
      <p:sp>
        <p:nvSpPr>
          <p:cNvPr id="274" name="Google Shape;274;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9" name="Google Shape;289;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9" name="Google Shape;309;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9" name="Google Shape;329;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8" name="Google Shape;348;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entury Gothic"/>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ceptual Understanding">
  <p:cSld name="Conceptual Understanding">
    <p:spTree>
      <p:nvGrpSpPr>
        <p:cNvPr id="27" name="Shape 27"/>
        <p:cNvGrpSpPr/>
        <p:nvPr/>
      </p:nvGrpSpPr>
      <p:grpSpPr>
        <a:xfrm>
          <a:off x="0" y="0"/>
          <a:ext cx="0" cy="0"/>
          <a:chOff x="0" y="0"/>
          <a:chExt cx="0" cy="0"/>
        </a:xfrm>
      </p:grpSpPr>
      <p:sp>
        <p:nvSpPr>
          <p:cNvPr id="28" name="Google Shape;28;p4"/>
          <p:cNvSpPr txBox="1"/>
          <p:nvPr>
            <p:ph idx="1" type="body"/>
          </p:nvPr>
        </p:nvSpPr>
        <p:spPr>
          <a:xfrm>
            <a:off x="154907" y="766354"/>
            <a:ext cx="11845504" cy="5904410"/>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atin typeface="Century Gothic"/>
                <a:ea typeface="Century Gothic"/>
                <a:cs typeface="Century Gothic"/>
                <a:sym typeface="Century Goth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9" name="Shape 29"/>
        <p:cNvGrpSpPr/>
        <p:nvPr/>
      </p:nvGrpSpPr>
      <p:grpSpPr>
        <a:xfrm>
          <a:off x="0" y="0"/>
          <a:ext cx="0" cy="0"/>
          <a:chOff x="0" y="0"/>
          <a:chExt cx="0" cy="0"/>
        </a:xfrm>
      </p:grpSpPr>
      <p:sp>
        <p:nvSpPr>
          <p:cNvPr id="30" name="Google Shape;30;p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entury Gothic"/>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2" name="Google Shape;32;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5" name="Shape 35"/>
        <p:cNvGrpSpPr/>
        <p:nvPr/>
      </p:nvGrpSpPr>
      <p:grpSpPr>
        <a:xfrm>
          <a:off x="0" y="0"/>
          <a:ext cx="0" cy="0"/>
          <a:chOff x="0" y="0"/>
          <a:chExt cx="0" cy="0"/>
        </a:xfrm>
      </p:grpSpPr>
      <p:sp>
        <p:nvSpPr>
          <p:cNvPr id="36" name="Google Shape;36;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 name="Google Shape;37;p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 name="Google Shape;38;p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9" name="Google Shape;39;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2" name="Shape 42"/>
        <p:cNvGrpSpPr/>
        <p:nvPr/>
      </p:nvGrpSpPr>
      <p:grpSpPr>
        <a:xfrm>
          <a:off x="0" y="0"/>
          <a:ext cx="0" cy="0"/>
          <a:chOff x="0" y="0"/>
          <a:chExt cx="0" cy="0"/>
        </a:xfrm>
      </p:grpSpPr>
      <p:sp>
        <p:nvSpPr>
          <p:cNvPr id="43" name="Google Shape;43;p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 name="Google Shape;44;p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1" name="Shape 51"/>
        <p:cNvGrpSpPr/>
        <p:nvPr/>
      </p:nvGrpSpPr>
      <p:grpSpPr>
        <a:xfrm>
          <a:off x="0" y="0"/>
          <a:ext cx="0" cy="0"/>
          <a:chOff x="0" y="0"/>
          <a:chExt cx="0" cy="0"/>
        </a:xfrm>
      </p:grpSpPr>
      <p:sp>
        <p:nvSpPr>
          <p:cNvPr id="52" name="Google Shape;52;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 name="Google Shape;53;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6" name="Shape 56"/>
        <p:cNvGrpSpPr/>
        <p:nvPr/>
      </p:nvGrpSpPr>
      <p:grpSpPr>
        <a:xfrm>
          <a:off x="0" y="0"/>
          <a:ext cx="0" cy="0"/>
          <a:chOff x="0" y="0"/>
          <a:chExt cx="0" cy="0"/>
        </a:xfrm>
      </p:grpSpPr>
      <p:sp>
        <p:nvSpPr>
          <p:cNvPr id="57" name="Google Shape;57;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0" name="Shape 60"/>
        <p:cNvGrpSpPr/>
        <p:nvPr/>
      </p:nvGrpSpPr>
      <p:grpSpPr>
        <a:xfrm>
          <a:off x="0" y="0"/>
          <a:ext cx="0" cy="0"/>
          <a:chOff x="0" y="0"/>
          <a:chExt cx="0" cy="0"/>
        </a:xfrm>
      </p:grpSpPr>
      <p:sp>
        <p:nvSpPr>
          <p:cNvPr id="61" name="Google Shape;61;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entury Gothic"/>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p1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3" name="Google Shape;63;p1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4" name="Google Shape;64;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7" name="Shape 67"/>
        <p:cNvGrpSpPr/>
        <p:nvPr/>
      </p:nvGrpSpPr>
      <p:grpSpPr>
        <a:xfrm>
          <a:off x="0" y="0"/>
          <a:ext cx="0" cy="0"/>
          <a:chOff x="0" y="0"/>
          <a:chExt cx="0" cy="0"/>
        </a:xfrm>
      </p:grpSpPr>
      <p:sp>
        <p:nvSpPr>
          <p:cNvPr id="68" name="Google Shape;68;p1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entury Gothic"/>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11"/>
          <p:cNvSpPr/>
          <p:nvPr>
            <p:ph idx="2" type="pic"/>
          </p:nvPr>
        </p:nvSpPr>
        <p:spPr>
          <a:xfrm>
            <a:off x="5183188" y="987425"/>
            <a:ext cx="6172200" cy="4873625"/>
          </a:xfrm>
          <a:prstGeom prst="rect">
            <a:avLst/>
          </a:prstGeom>
          <a:noFill/>
          <a:ln>
            <a:noFill/>
          </a:ln>
        </p:spPr>
      </p:sp>
      <p:sp>
        <p:nvSpPr>
          <p:cNvPr id="70" name="Google Shape;70;p1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1" name="Google Shape;71;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4" name="Shape 74"/>
        <p:cNvGrpSpPr/>
        <p:nvPr/>
      </p:nvGrpSpPr>
      <p:grpSpPr>
        <a:xfrm>
          <a:off x="0" y="0"/>
          <a:ext cx="0" cy="0"/>
          <a:chOff x="0" y="0"/>
          <a:chExt cx="0" cy="0"/>
        </a:xfrm>
      </p:grpSpPr>
      <p:sp>
        <p:nvSpPr>
          <p:cNvPr id="75" name="Google Shape;75;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0" name="Shape 80"/>
        <p:cNvGrpSpPr/>
        <p:nvPr/>
      </p:nvGrpSpPr>
      <p:grpSpPr>
        <a:xfrm>
          <a:off x="0" y="0"/>
          <a:ext cx="0" cy="0"/>
          <a:chOff x="0" y="0"/>
          <a:chExt cx="0" cy="0"/>
        </a:xfrm>
      </p:grpSpPr>
      <p:sp>
        <p:nvSpPr>
          <p:cNvPr id="81" name="Google Shape;81;p1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 name="Google Shape;82;p1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 name="Google Shape;83;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ceptual Understanding">
  <p:cSld name="1_Conceptual Understanding">
    <p:spTree>
      <p:nvGrpSpPr>
        <p:cNvPr id="86" name="Shape 86"/>
        <p:cNvGrpSpPr/>
        <p:nvPr/>
      </p:nvGrpSpPr>
      <p:grpSpPr>
        <a:xfrm>
          <a:off x="0" y="0"/>
          <a:ext cx="0" cy="0"/>
          <a:chOff x="0" y="0"/>
          <a:chExt cx="0" cy="0"/>
        </a:xfrm>
      </p:grpSpPr>
      <p:sp>
        <p:nvSpPr>
          <p:cNvPr id="87" name="Google Shape;87;p14"/>
          <p:cNvSpPr txBox="1"/>
          <p:nvPr>
            <p:ph idx="1" type="body"/>
          </p:nvPr>
        </p:nvSpPr>
        <p:spPr>
          <a:xfrm>
            <a:off x="154907" y="766354"/>
            <a:ext cx="11845504" cy="5904410"/>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atin typeface="Century Gothic"/>
                <a:ea typeface="Century Gothic"/>
                <a:cs typeface="Century Gothic"/>
                <a:sym typeface="Century Goth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entury Gothic"/>
              <a:buNone/>
              <a:defRPr b="0" i="0" sz="4400" u="none" cap="none" strike="noStrike">
                <a:solidFill>
                  <a:schemeClr val="dk1"/>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entury Gothic"/>
                <a:ea typeface="Century Gothic"/>
                <a:cs typeface="Century Gothic"/>
                <a:sym typeface="Century Gothic"/>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entury Gothic"/>
                <a:ea typeface="Century Gothic"/>
                <a:cs typeface="Century Gothic"/>
                <a:sym typeface="Century Gothic"/>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entury Gothic"/>
                <a:ea typeface="Century Gothic"/>
                <a:cs typeface="Century Gothic"/>
                <a:sym typeface="Century Gothic"/>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entury Gothic"/>
                <a:ea typeface="Century Gothic"/>
                <a:cs typeface="Century Gothic"/>
                <a:sym typeface="Century Gothic"/>
              </a:defRPr>
            </a:lvl1pPr>
            <a:lvl2pPr indent="0" lvl="1" marL="0" marR="0" rtl="0" algn="r">
              <a:spcBef>
                <a:spcPts val="0"/>
              </a:spcBef>
              <a:buNone/>
              <a:defRPr b="0" i="0" sz="1200" u="none" cap="none" strike="noStrike">
                <a:solidFill>
                  <a:srgbClr val="888888"/>
                </a:solidFill>
                <a:latin typeface="Century Gothic"/>
                <a:ea typeface="Century Gothic"/>
                <a:cs typeface="Century Gothic"/>
                <a:sym typeface="Century Gothic"/>
              </a:defRPr>
            </a:lvl2pPr>
            <a:lvl3pPr indent="0" lvl="2" marL="0" marR="0" rtl="0" algn="r">
              <a:spcBef>
                <a:spcPts val="0"/>
              </a:spcBef>
              <a:buNone/>
              <a:defRPr b="0" i="0" sz="1200" u="none" cap="none" strike="noStrike">
                <a:solidFill>
                  <a:srgbClr val="888888"/>
                </a:solidFill>
                <a:latin typeface="Century Gothic"/>
                <a:ea typeface="Century Gothic"/>
                <a:cs typeface="Century Gothic"/>
                <a:sym typeface="Century Gothic"/>
              </a:defRPr>
            </a:lvl3pPr>
            <a:lvl4pPr indent="0" lvl="3" marL="0" marR="0" rtl="0" algn="r">
              <a:spcBef>
                <a:spcPts val="0"/>
              </a:spcBef>
              <a:buNone/>
              <a:defRPr b="0" i="0" sz="1200" u="none" cap="none" strike="noStrike">
                <a:solidFill>
                  <a:srgbClr val="888888"/>
                </a:solidFill>
                <a:latin typeface="Century Gothic"/>
                <a:ea typeface="Century Gothic"/>
                <a:cs typeface="Century Gothic"/>
                <a:sym typeface="Century Gothic"/>
              </a:defRPr>
            </a:lvl4pPr>
            <a:lvl5pPr indent="0" lvl="4" marL="0" marR="0" rtl="0" algn="r">
              <a:spcBef>
                <a:spcPts val="0"/>
              </a:spcBef>
              <a:buNone/>
              <a:defRPr b="0" i="0" sz="1200" u="none" cap="none" strike="noStrike">
                <a:solidFill>
                  <a:srgbClr val="888888"/>
                </a:solidFill>
                <a:latin typeface="Century Gothic"/>
                <a:ea typeface="Century Gothic"/>
                <a:cs typeface="Century Gothic"/>
                <a:sym typeface="Century Gothic"/>
              </a:defRPr>
            </a:lvl5pPr>
            <a:lvl6pPr indent="0" lvl="5" marL="0" marR="0" rtl="0" algn="r">
              <a:spcBef>
                <a:spcPts val="0"/>
              </a:spcBef>
              <a:buNone/>
              <a:defRPr b="0" i="0" sz="1200" u="none" cap="none" strike="noStrike">
                <a:solidFill>
                  <a:srgbClr val="888888"/>
                </a:solidFill>
                <a:latin typeface="Century Gothic"/>
                <a:ea typeface="Century Gothic"/>
                <a:cs typeface="Century Gothic"/>
                <a:sym typeface="Century Gothic"/>
              </a:defRPr>
            </a:lvl6pPr>
            <a:lvl7pPr indent="0" lvl="6" marL="0" marR="0" rtl="0" algn="r">
              <a:spcBef>
                <a:spcPts val="0"/>
              </a:spcBef>
              <a:buNone/>
              <a:defRPr b="0" i="0" sz="1200" u="none" cap="none" strike="noStrike">
                <a:solidFill>
                  <a:srgbClr val="888888"/>
                </a:solidFill>
                <a:latin typeface="Century Gothic"/>
                <a:ea typeface="Century Gothic"/>
                <a:cs typeface="Century Gothic"/>
                <a:sym typeface="Century Gothic"/>
              </a:defRPr>
            </a:lvl7pPr>
            <a:lvl8pPr indent="0" lvl="7" marL="0" marR="0" rtl="0" algn="r">
              <a:spcBef>
                <a:spcPts val="0"/>
              </a:spcBef>
              <a:buNone/>
              <a:defRPr b="0" i="0" sz="1200" u="none" cap="none" strike="noStrike">
                <a:solidFill>
                  <a:srgbClr val="888888"/>
                </a:solidFill>
                <a:latin typeface="Century Gothic"/>
                <a:ea typeface="Century Gothic"/>
                <a:cs typeface="Century Gothic"/>
                <a:sym typeface="Century Gothic"/>
              </a:defRPr>
            </a:lvl8pPr>
            <a:lvl9pPr indent="0" lvl="8" marL="0" marR="0" rtl="0" algn="r">
              <a:spcBef>
                <a:spcPts val="0"/>
              </a:spcBef>
              <a:buNone/>
              <a:defRPr b="0" i="0" sz="12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A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1" Type="http://schemas.openxmlformats.org/officeDocument/2006/relationships/image" Target="../media/image8.png"/><Relationship Id="rId10" Type="http://schemas.openxmlformats.org/officeDocument/2006/relationships/image" Target="../media/image19.png"/><Relationship Id="rId13" Type="http://schemas.openxmlformats.org/officeDocument/2006/relationships/image" Target="../media/image6.png"/><Relationship Id="rId12"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11.png"/><Relationship Id="rId9" Type="http://schemas.openxmlformats.org/officeDocument/2006/relationships/image" Target="../media/image12.png"/><Relationship Id="rId14" Type="http://schemas.openxmlformats.org/officeDocument/2006/relationships/image" Target="../media/image13.png"/><Relationship Id="rId5" Type="http://schemas.openxmlformats.org/officeDocument/2006/relationships/image" Target="../media/image5.png"/><Relationship Id="rId6" Type="http://schemas.openxmlformats.org/officeDocument/2006/relationships/image" Target="../media/image2.png"/><Relationship Id="rId7" Type="http://schemas.openxmlformats.org/officeDocument/2006/relationships/image" Target="../media/image16.png"/><Relationship Id="rId8"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4.jpg"/><Relationship Id="rId4" Type="http://schemas.openxmlformats.org/officeDocument/2006/relationships/image" Target="../media/image11.png"/><Relationship Id="rId5" Type="http://schemas.openxmlformats.org/officeDocument/2006/relationships/image" Target="../media/image10.png"/><Relationship Id="rId6"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1.png"/><Relationship Id="rId4" Type="http://schemas.openxmlformats.org/officeDocument/2006/relationships/image" Target="../media/image10.png"/><Relationship Id="rId5"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4.jpg"/><Relationship Id="rId4" Type="http://schemas.openxmlformats.org/officeDocument/2006/relationships/image" Target="../media/image11.png"/><Relationship Id="rId5" Type="http://schemas.openxmlformats.org/officeDocument/2006/relationships/image" Target="../media/image10.png"/><Relationship Id="rId6"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1.png"/><Relationship Id="rId4" Type="http://schemas.openxmlformats.org/officeDocument/2006/relationships/image" Target="../media/image10.png"/><Relationship Id="rId5" Type="http://schemas.openxmlformats.org/officeDocument/2006/relationships/image" Target="../media/image13.png"/><Relationship Id="rId6"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1.png"/><Relationship Id="rId4" Type="http://schemas.openxmlformats.org/officeDocument/2006/relationships/image" Target="../media/image10.png"/><Relationship Id="rId5" Type="http://schemas.openxmlformats.org/officeDocument/2006/relationships/image" Target="../media/image13.png"/><Relationship Id="rId6" Type="http://schemas.openxmlformats.org/officeDocument/2006/relationships/image" Target="../media/image14.png"/><Relationship Id="rId7" Type="http://schemas.openxmlformats.org/officeDocument/2006/relationships/image" Target="../media/image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1.png"/><Relationship Id="rId4" Type="http://schemas.openxmlformats.org/officeDocument/2006/relationships/image" Target="../media/image10.png"/><Relationship Id="rId5"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1.png"/><Relationship Id="rId4" Type="http://schemas.openxmlformats.org/officeDocument/2006/relationships/image" Target="../media/image10.png"/><Relationship Id="rId5" Type="http://schemas.openxmlformats.org/officeDocument/2006/relationships/image" Target="../media/image13.png"/></Relationships>
</file>

<file path=ppt/slides/_rels/slide11.xml.rels><?xml version="1.0" encoding="UTF-8" standalone="yes"?><Relationships xmlns="http://schemas.openxmlformats.org/package/2006/relationships"><Relationship Id="rId11" Type="http://schemas.openxmlformats.org/officeDocument/2006/relationships/image" Target="../media/image11.png"/><Relationship Id="rId10" Type="http://schemas.openxmlformats.org/officeDocument/2006/relationships/image" Target="../media/image6.png"/><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22.jpg"/><Relationship Id="rId9" Type="http://schemas.openxmlformats.org/officeDocument/2006/relationships/image" Target="../media/image12.png"/><Relationship Id="rId5" Type="http://schemas.openxmlformats.org/officeDocument/2006/relationships/image" Target="../media/image32.png"/><Relationship Id="rId6" Type="http://schemas.openxmlformats.org/officeDocument/2006/relationships/image" Target="../media/image2.png"/><Relationship Id="rId7" Type="http://schemas.openxmlformats.org/officeDocument/2006/relationships/image" Target="../media/image16.png"/><Relationship Id="rId8"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1.png"/><Relationship Id="rId4" Type="http://schemas.openxmlformats.org/officeDocument/2006/relationships/image" Target="../media/image1.png"/><Relationship Id="rId5" Type="http://schemas.openxmlformats.org/officeDocument/2006/relationships/image" Target="../media/image10.png"/><Relationship Id="rId6" Type="http://schemas.openxmlformats.org/officeDocument/2006/relationships/image" Target="../media/image3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1.png"/><Relationship Id="rId4" Type="http://schemas.openxmlformats.org/officeDocument/2006/relationships/image" Target="../media/image1.png"/><Relationship Id="rId5" Type="http://schemas.openxmlformats.org/officeDocument/2006/relationships/image" Target="../media/image10.png"/><Relationship Id="rId6" Type="http://schemas.openxmlformats.org/officeDocument/2006/relationships/image" Target="../media/image36.png"/><Relationship Id="rId7" Type="http://schemas.openxmlformats.org/officeDocument/2006/relationships/hyperlink" Target="https://n-oofs.blogspot.com/2015/08/why-children-need-quality-sleep.html" TargetMode="External"/><Relationship Id="rId8" Type="http://schemas.openxmlformats.org/officeDocument/2006/relationships/hyperlink" Target="https://creativecommons.org/licenses/by/3.0/"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1.png"/><Relationship Id="rId4" Type="http://schemas.openxmlformats.org/officeDocument/2006/relationships/image" Target="../media/image1.png"/><Relationship Id="rId5" Type="http://schemas.openxmlformats.org/officeDocument/2006/relationships/image" Target="../media/image10.png"/><Relationship Id="rId6" Type="http://schemas.openxmlformats.org/officeDocument/2006/relationships/image" Target="../media/image33.jpg"/><Relationship Id="rId7" Type="http://schemas.openxmlformats.org/officeDocument/2006/relationships/hyperlink" Target="https://www.flickr.com/photos/tmcw/20533874" TargetMode="External"/><Relationship Id="rId8" Type="http://schemas.openxmlformats.org/officeDocument/2006/relationships/hyperlink" Target="https://creativecommons.org/licenses/by-nc-sa/3.0/"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1.png"/><Relationship Id="rId4" Type="http://schemas.openxmlformats.org/officeDocument/2006/relationships/image" Target="../media/image1.png"/><Relationship Id="rId9" Type="http://schemas.openxmlformats.org/officeDocument/2006/relationships/hyperlink" Target="https://creativecommons.org/licenses/by/3.0/" TargetMode="External"/><Relationship Id="rId5" Type="http://schemas.openxmlformats.org/officeDocument/2006/relationships/image" Target="../media/image10.png"/><Relationship Id="rId6" Type="http://schemas.openxmlformats.org/officeDocument/2006/relationships/image" Target="../media/image6.png"/><Relationship Id="rId7" Type="http://schemas.openxmlformats.org/officeDocument/2006/relationships/image" Target="../media/image26.jpg"/><Relationship Id="rId8" Type="http://schemas.openxmlformats.org/officeDocument/2006/relationships/hyperlink" Target="https://www.flickr.com/photos/maurina/9699263392" TargetMode="External"/></Relationships>
</file>

<file path=ppt/slides/_rels/slide16.xml.rels><?xml version="1.0" encoding="UTF-8" standalone="yes"?><Relationships xmlns="http://schemas.openxmlformats.org/package/2006/relationships"><Relationship Id="rId11" Type="http://schemas.openxmlformats.org/officeDocument/2006/relationships/hyperlink" Target="https://www.unrealhawaii.com/2011/05/bodysurfing-at-sandy-beach/" TargetMode="External"/><Relationship Id="rId10" Type="http://schemas.openxmlformats.org/officeDocument/2006/relationships/image" Target="../media/image35.jpg"/><Relationship Id="rId12" Type="http://schemas.openxmlformats.org/officeDocument/2006/relationships/hyperlink" Target="https://creativecommons.org/licenses/by-nc-nd/3.0/" TargetMode="External"/><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1.png"/><Relationship Id="rId4" Type="http://schemas.openxmlformats.org/officeDocument/2006/relationships/image" Target="../media/image1.png"/><Relationship Id="rId9" Type="http://schemas.openxmlformats.org/officeDocument/2006/relationships/hyperlink" Target="https://creativecommons.org/licenses/by-sa/3.0/" TargetMode="External"/><Relationship Id="rId5" Type="http://schemas.openxmlformats.org/officeDocument/2006/relationships/image" Target="../media/image10.png"/><Relationship Id="rId6" Type="http://schemas.openxmlformats.org/officeDocument/2006/relationships/image" Target="../media/image5.png"/><Relationship Id="rId7" Type="http://schemas.openxmlformats.org/officeDocument/2006/relationships/image" Target="../media/image25.jpg"/><Relationship Id="rId8" Type="http://schemas.openxmlformats.org/officeDocument/2006/relationships/hyperlink" Target="https://www.geograph.org.uk/photo/5658618"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5"/>
          <p:cNvSpPr txBox="1"/>
          <p:nvPr>
            <p:ph idx="1" type="subTitle"/>
          </p:nvPr>
        </p:nvSpPr>
        <p:spPr>
          <a:xfrm>
            <a:off x="1561323" y="1773238"/>
            <a:ext cx="9144000" cy="3190648"/>
          </a:xfrm>
          <a:prstGeom prst="rect">
            <a:avLst/>
          </a:prstGeom>
          <a:solidFill>
            <a:srgbClr val="00B050"/>
          </a:solidFill>
          <a:ln cap="flat" cmpd="sng" w="9525">
            <a:solidFill>
              <a:schemeClr val="dk1"/>
            </a:solidFill>
            <a:prstDash val="solid"/>
            <a:round/>
            <a:headEnd len="sm" w="sm" type="none"/>
            <a:tailEnd len="sm" w="sm" type="none"/>
          </a:ln>
        </p:spPr>
        <p:txBody>
          <a:bodyPr anchorCtr="0" anchor="t" bIns="45700" lIns="91425" spcFirstLastPara="1" rIns="91425" wrap="square" tIns="45700">
            <a:normAutofit fontScale="85000" lnSpcReduction="20000"/>
          </a:bodyPr>
          <a:lstStyle/>
          <a:p>
            <a:pPr indent="0" lvl="0" marL="0" rtl="0" algn="l">
              <a:lnSpc>
                <a:spcPct val="90000"/>
              </a:lnSpc>
              <a:spcBef>
                <a:spcPts val="0"/>
              </a:spcBef>
              <a:spcAft>
                <a:spcPts val="0"/>
              </a:spcAft>
              <a:buClr>
                <a:schemeClr val="dk1"/>
              </a:buClr>
              <a:buSzPct val="100000"/>
              <a:buNone/>
            </a:pPr>
            <a:r>
              <a:rPr b="1" lang="en-AU"/>
              <a:t>Year: 2</a:t>
            </a:r>
            <a:endParaRPr/>
          </a:p>
          <a:p>
            <a:pPr indent="0" lvl="0" marL="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rPr b="1" lang="en-AU"/>
              <a:t>Term: </a:t>
            </a:r>
            <a:r>
              <a:rPr lang="en-AU"/>
              <a:t>2</a:t>
            </a:r>
            <a:endParaRPr/>
          </a:p>
          <a:p>
            <a:pPr indent="0" lvl="0" marL="0" rtl="0" algn="l">
              <a:lnSpc>
                <a:spcPct val="90000"/>
              </a:lnSpc>
              <a:spcBef>
                <a:spcPts val="1000"/>
              </a:spcBef>
              <a:spcAft>
                <a:spcPts val="0"/>
              </a:spcAft>
              <a:buClr>
                <a:schemeClr val="dk1"/>
              </a:buClr>
              <a:buSzPct val="100000"/>
              <a:buNone/>
            </a:pPr>
            <a:r>
              <a:t/>
            </a:r>
            <a:endParaRPr/>
          </a:p>
          <a:p>
            <a:pPr indent="0" lvl="0" marL="0" rtl="0" algn="l">
              <a:lnSpc>
                <a:spcPct val="110000"/>
              </a:lnSpc>
              <a:spcBef>
                <a:spcPts val="1000"/>
              </a:spcBef>
              <a:spcAft>
                <a:spcPts val="0"/>
              </a:spcAft>
              <a:buClr>
                <a:schemeClr val="dk1"/>
              </a:buClr>
              <a:buSzPct val="100000"/>
              <a:buNone/>
            </a:pPr>
            <a:r>
              <a:rPr b="1" lang="en-AU"/>
              <a:t>Objective: </a:t>
            </a:r>
            <a:r>
              <a:rPr lang="en-AU"/>
              <a:t>Complete a sentence when provided with a sentence stem beginning with a subordinating conjunction. </a:t>
            </a:r>
            <a:endParaRPr/>
          </a:p>
          <a:p>
            <a:pPr indent="0" lvl="0" marL="0" rtl="0" algn="l">
              <a:lnSpc>
                <a:spcPct val="110000"/>
              </a:lnSpc>
              <a:spcBef>
                <a:spcPts val="1000"/>
              </a:spcBef>
              <a:spcAft>
                <a:spcPts val="0"/>
              </a:spcAft>
              <a:buClr>
                <a:schemeClr val="dk1"/>
              </a:buClr>
              <a:buSzPct val="100000"/>
              <a:buNone/>
            </a:pPr>
            <a:r>
              <a:rPr lang="en-AU"/>
              <a:t>(Even though, although)</a:t>
            </a:r>
            <a:endParaRPr/>
          </a:p>
          <a:p>
            <a:pPr indent="0" lvl="0" marL="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rPr b="1" lang="en-AU"/>
              <a:t>Author: </a:t>
            </a:r>
            <a:r>
              <a:rPr lang="en-AU"/>
              <a:t>Rebecca Glasson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pic>
        <p:nvPicPr>
          <p:cNvPr descr="Icon&#10;&#10;Description automatically generated" id="97" name="Google Shape;97;p16"/>
          <p:cNvPicPr preferRelativeResize="0"/>
          <p:nvPr>
            <p:ph idx="1" type="body"/>
          </p:nvPr>
        </p:nvPicPr>
        <p:blipFill rotWithShape="1">
          <a:blip r:embed="rId3">
            <a:alphaModFix/>
          </a:blip>
          <a:srcRect b="0" l="0" r="0" t="0"/>
          <a:stretch/>
        </p:blipFill>
        <p:spPr>
          <a:xfrm>
            <a:off x="10432839" y="4874453"/>
            <a:ext cx="674079" cy="674079"/>
          </a:xfrm>
          <a:prstGeom prst="rect">
            <a:avLst/>
          </a:prstGeom>
          <a:noFill/>
          <a:ln>
            <a:noFill/>
          </a:ln>
        </p:spPr>
      </p:pic>
      <p:pic>
        <p:nvPicPr>
          <p:cNvPr descr="Logo, icon&#10;&#10;Description automatically generated" id="98" name="Google Shape;98;p16"/>
          <p:cNvPicPr preferRelativeResize="0"/>
          <p:nvPr/>
        </p:nvPicPr>
        <p:blipFill rotWithShape="1">
          <a:blip r:embed="rId4">
            <a:alphaModFix/>
          </a:blip>
          <a:srcRect b="0" l="0" r="0" t="0"/>
          <a:stretch/>
        </p:blipFill>
        <p:spPr>
          <a:xfrm>
            <a:off x="4299121" y="4284569"/>
            <a:ext cx="674078" cy="674078"/>
          </a:xfrm>
          <a:prstGeom prst="rect">
            <a:avLst/>
          </a:prstGeom>
          <a:noFill/>
          <a:ln>
            <a:noFill/>
          </a:ln>
        </p:spPr>
      </p:pic>
      <p:pic>
        <p:nvPicPr>
          <p:cNvPr descr="Icon&#10;&#10;Description automatically generated" id="99" name="Google Shape;99;p16"/>
          <p:cNvPicPr preferRelativeResize="0"/>
          <p:nvPr/>
        </p:nvPicPr>
        <p:blipFill rotWithShape="1">
          <a:blip r:embed="rId5">
            <a:alphaModFix/>
          </a:blip>
          <a:srcRect b="0" l="0" r="0" t="0"/>
          <a:stretch/>
        </p:blipFill>
        <p:spPr>
          <a:xfrm>
            <a:off x="4294065" y="5632726"/>
            <a:ext cx="674078" cy="674078"/>
          </a:xfrm>
          <a:prstGeom prst="rect">
            <a:avLst/>
          </a:prstGeom>
          <a:noFill/>
          <a:ln>
            <a:noFill/>
          </a:ln>
        </p:spPr>
      </p:pic>
      <p:pic>
        <p:nvPicPr>
          <p:cNvPr descr="Logo, icon&#10;&#10;Description automatically generated" id="100" name="Google Shape;100;p16"/>
          <p:cNvPicPr preferRelativeResize="0"/>
          <p:nvPr/>
        </p:nvPicPr>
        <p:blipFill rotWithShape="1">
          <a:blip r:embed="rId6">
            <a:alphaModFix/>
          </a:blip>
          <a:srcRect b="0" l="0" r="0" t="0"/>
          <a:stretch/>
        </p:blipFill>
        <p:spPr>
          <a:xfrm>
            <a:off x="715322" y="2389965"/>
            <a:ext cx="674078" cy="674078"/>
          </a:xfrm>
          <a:prstGeom prst="rect">
            <a:avLst/>
          </a:prstGeom>
          <a:noFill/>
          <a:ln>
            <a:noFill/>
          </a:ln>
        </p:spPr>
      </p:pic>
      <p:pic>
        <p:nvPicPr>
          <p:cNvPr descr="Icon&#10;&#10;Description automatically generated" id="101" name="Google Shape;101;p16"/>
          <p:cNvPicPr preferRelativeResize="0"/>
          <p:nvPr/>
        </p:nvPicPr>
        <p:blipFill rotWithShape="1">
          <a:blip r:embed="rId7">
            <a:alphaModFix/>
          </a:blip>
          <a:srcRect b="0" l="0" r="0" t="0"/>
          <a:stretch/>
        </p:blipFill>
        <p:spPr>
          <a:xfrm>
            <a:off x="1389400" y="2389965"/>
            <a:ext cx="674078" cy="674078"/>
          </a:xfrm>
          <a:prstGeom prst="rect">
            <a:avLst/>
          </a:prstGeom>
          <a:noFill/>
          <a:ln>
            <a:noFill/>
          </a:ln>
        </p:spPr>
      </p:pic>
      <p:pic>
        <p:nvPicPr>
          <p:cNvPr descr="Icon&#10;&#10;Description automatically generated" id="102" name="Google Shape;102;p16"/>
          <p:cNvPicPr preferRelativeResize="0"/>
          <p:nvPr/>
        </p:nvPicPr>
        <p:blipFill rotWithShape="1">
          <a:blip r:embed="rId8">
            <a:alphaModFix/>
          </a:blip>
          <a:srcRect b="0" l="0" r="0" t="0"/>
          <a:stretch/>
        </p:blipFill>
        <p:spPr>
          <a:xfrm>
            <a:off x="715322" y="3064043"/>
            <a:ext cx="674078" cy="674078"/>
          </a:xfrm>
          <a:prstGeom prst="rect">
            <a:avLst/>
          </a:prstGeom>
          <a:noFill/>
          <a:ln>
            <a:noFill/>
          </a:ln>
        </p:spPr>
      </p:pic>
      <p:pic>
        <p:nvPicPr>
          <p:cNvPr descr="Icon&#10;&#10;Description automatically generated" id="103" name="Google Shape;103;p16"/>
          <p:cNvPicPr preferRelativeResize="0"/>
          <p:nvPr/>
        </p:nvPicPr>
        <p:blipFill rotWithShape="1">
          <a:blip r:embed="rId9">
            <a:alphaModFix/>
          </a:blip>
          <a:srcRect b="0" l="0" r="0" t="0"/>
          <a:stretch/>
        </p:blipFill>
        <p:spPr>
          <a:xfrm>
            <a:off x="1389400" y="3049933"/>
            <a:ext cx="674078" cy="674078"/>
          </a:xfrm>
          <a:prstGeom prst="rect">
            <a:avLst/>
          </a:prstGeom>
          <a:noFill/>
          <a:ln>
            <a:noFill/>
          </a:ln>
        </p:spPr>
      </p:pic>
      <p:pic>
        <p:nvPicPr>
          <p:cNvPr id="104" name="Google Shape;104;p16"/>
          <p:cNvPicPr preferRelativeResize="0"/>
          <p:nvPr/>
        </p:nvPicPr>
        <p:blipFill rotWithShape="1">
          <a:blip r:embed="rId10">
            <a:alphaModFix/>
          </a:blip>
          <a:srcRect b="0" l="0" r="0" t="0"/>
          <a:stretch/>
        </p:blipFill>
        <p:spPr>
          <a:xfrm>
            <a:off x="885384" y="5618025"/>
            <a:ext cx="674078" cy="674078"/>
          </a:xfrm>
          <a:prstGeom prst="rect">
            <a:avLst/>
          </a:prstGeom>
          <a:noFill/>
          <a:ln>
            <a:noFill/>
          </a:ln>
        </p:spPr>
      </p:pic>
      <p:pic>
        <p:nvPicPr>
          <p:cNvPr descr="Icon&#10;&#10;Description automatically generated" id="105" name="Google Shape;105;p16"/>
          <p:cNvPicPr preferRelativeResize="0"/>
          <p:nvPr/>
        </p:nvPicPr>
        <p:blipFill rotWithShape="1">
          <a:blip r:embed="rId11">
            <a:alphaModFix/>
          </a:blip>
          <a:srcRect b="0" l="0" r="0" t="0"/>
          <a:stretch/>
        </p:blipFill>
        <p:spPr>
          <a:xfrm>
            <a:off x="885384" y="4929837"/>
            <a:ext cx="674078" cy="674078"/>
          </a:xfrm>
          <a:prstGeom prst="rect">
            <a:avLst/>
          </a:prstGeom>
          <a:noFill/>
          <a:ln>
            <a:noFill/>
          </a:ln>
        </p:spPr>
      </p:pic>
      <p:pic>
        <p:nvPicPr>
          <p:cNvPr descr="Icon&#10;&#10;Description automatically generated" id="106" name="Google Shape;106;p16"/>
          <p:cNvPicPr preferRelativeResize="0"/>
          <p:nvPr/>
        </p:nvPicPr>
        <p:blipFill rotWithShape="1">
          <a:blip r:embed="rId12">
            <a:alphaModFix/>
          </a:blip>
          <a:srcRect b="0" l="0" r="0" t="0"/>
          <a:stretch/>
        </p:blipFill>
        <p:spPr>
          <a:xfrm>
            <a:off x="4299121" y="3604476"/>
            <a:ext cx="674078" cy="674078"/>
          </a:xfrm>
          <a:prstGeom prst="rect">
            <a:avLst/>
          </a:prstGeom>
          <a:noFill/>
          <a:ln>
            <a:noFill/>
          </a:ln>
        </p:spPr>
      </p:pic>
      <p:pic>
        <p:nvPicPr>
          <p:cNvPr descr="Icon&#10;&#10;Description automatically generated" id="107" name="Google Shape;107;p16"/>
          <p:cNvPicPr preferRelativeResize="0"/>
          <p:nvPr/>
        </p:nvPicPr>
        <p:blipFill rotWithShape="1">
          <a:blip r:embed="rId13">
            <a:alphaModFix/>
          </a:blip>
          <a:srcRect b="0" l="0" r="0" t="0"/>
          <a:stretch/>
        </p:blipFill>
        <p:spPr>
          <a:xfrm>
            <a:off x="4294064" y="4958647"/>
            <a:ext cx="674079" cy="674079"/>
          </a:xfrm>
          <a:prstGeom prst="rect">
            <a:avLst/>
          </a:prstGeom>
          <a:noFill/>
          <a:ln>
            <a:noFill/>
          </a:ln>
        </p:spPr>
      </p:pic>
      <p:sp>
        <p:nvSpPr>
          <p:cNvPr id="108" name="Google Shape;108;p16"/>
          <p:cNvSpPr txBox="1"/>
          <p:nvPr/>
        </p:nvSpPr>
        <p:spPr>
          <a:xfrm>
            <a:off x="1999476" y="2617597"/>
            <a:ext cx="1525356" cy="504594"/>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0000"/>
              </a:buClr>
              <a:buSzPts val="1800"/>
              <a:buFont typeface="Quattrocento Sans"/>
              <a:buNone/>
            </a:pPr>
            <a:r>
              <a:rPr b="1" i="0" lang="en-AU" sz="1800" u="none" cap="none" strike="noStrike">
                <a:solidFill>
                  <a:srgbClr val="000000"/>
                </a:solidFill>
                <a:latin typeface="Quattrocento Sans"/>
                <a:ea typeface="Quattrocento Sans"/>
                <a:cs typeface="Quattrocento Sans"/>
                <a:sym typeface="Quattrocento Sans"/>
              </a:rPr>
              <a:t>Multiple Choice </a:t>
            </a:r>
            <a:endParaRPr b="1" i="0" sz="2400" u="none" cap="none" strike="noStrike">
              <a:solidFill>
                <a:srgbClr val="000000"/>
              </a:solidFill>
              <a:latin typeface="Quattrocento Sans"/>
              <a:ea typeface="Quattrocento Sans"/>
              <a:cs typeface="Quattrocento Sans"/>
              <a:sym typeface="Quattrocento Sans"/>
            </a:endParaRPr>
          </a:p>
        </p:txBody>
      </p:sp>
      <p:sp>
        <p:nvSpPr>
          <p:cNvPr id="109" name="Google Shape;109;p16"/>
          <p:cNvSpPr txBox="1"/>
          <p:nvPr/>
        </p:nvSpPr>
        <p:spPr>
          <a:xfrm>
            <a:off x="1026266" y="5381944"/>
            <a:ext cx="1807327" cy="504594"/>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0000"/>
              </a:buClr>
              <a:buSzPts val="1800"/>
              <a:buFont typeface="Quattrocento Sans"/>
              <a:buNone/>
            </a:pPr>
            <a:r>
              <a:rPr b="1" i="0" lang="en-AU" sz="1800" u="none" cap="none" strike="noStrike">
                <a:solidFill>
                  <a:srgbClr val="000000"/>
                </a:solidFill>
                <a:latin typeface="Quattrocento Sans"/>
                <a:ea typeface="Quattrocento Sans"/>
                <a:cs typeface="Quattrocento Sans"/>
                <a:sym typeface="Quattrocento Sans"/>
              </a:rPr>
              <a:t>Vote</a:t>
            </a:r>
            <a:endParaRPr b="1" i="0" sz="2400" u="none" cap="none" strike="noStrike">
              <a:solidFill>
                <a:srgbClr val="000000"/>
              </a:solidFill>
              <a:latin typeface="Quattrocento Sans"/>
              <a:ea typeface="Quattrocento Sans"/>
              <a:cs typeface="Quattrocento Sans"/>
              <a:sym typeface="Quattrocento Sans"/>
            </a:endParaRPr>
          </a:p>
        </p:txBody>
      </p:sp>
      <p:sp>
        <p:nvSpPr>
          <p:cNvPr id="110" name="Google Shape;110;p16"/>
          <p:cNvSpPr txBox="1"/>
          <p:nvPr/>
        </p:nvSpPr>
        <p:spPr>
          <a:xfrm>
            <a:off x="5005000" y="3782559"/>
            <a:ext cx="1807327" cy="504594"/>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800"/>
              <a:buFont typeface="Quattrocento Sans"/>
              <a:buNone/>
            </a:pPr>
            <a:r>
              <a:rPr b="1" i="0" lang="en-AU" sz="1800" u="none" cap="none" strike="noStrike">
                <a:solidFill>
                  <a:srgbClr val="000000"/>
                </a:solidFill>
                <a:latin typeface="Quattrocento Sans"/>
                <a:ea typeface="Quattrocento Sans"/>
                <a:cs typeface="Quattrocento Sans"/>
                <a:sym typeface="Quattrocento Sans"/>
              </a:rPr>
              <a:t>Pair Share</a:t>
            </a:r>
            <a:endParaRPr b="1" i="0" sz="2400" u="none" cap="none" strike="noStrike">
              <a:solidFill>
                <a:srgbClr val="000000"/>
              </a:solidFill>
              <a:latin typeface="Quattrocento Sans"/>
              <a:ea typeface="Quattrocento Sans"/>
              <a:cs typeface="Quattrocento Sans"/>
              <a:sym typeface="Quattrocento Sans"/>
            </a:endParaRPr>
          </a:p>
        </p:txBody>
      </p:sp>
      <p:sp>
        <p:nvSpPr>
          <p:cNvPr id="111" name="Google Shape;111;p16"/>
          <p:cNvSpPr txBox="1"/>
          <p:nvPr/>
        </p:nvSpPr>
        <p:spPr>
          <a:xfrm>
            <a:off x="5005000" y="4447989"/>
            <a:ext cx="2630530" cy="504594"/>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800"/>
              <a:buFont typeface="Quattrocento Sans"/>
              <a:buNone/>
            </a:pPr>
            <a:r>
              <a:rPr b="1" i="0" lang="en-AU" sz="1800" u="none" cap="none" strike="noStrike">
                <a:solidFill>
                  <a:srgbClr val="000000"/>
                </a:solidFill>
                <a:latin typeface="Quattrocento Sans"/>
                <a:ea typeface="Quattrocento Sans"/>
                <a:cs typeface="Quattrocento Sans"/>
                <a:sym typeface="Quattrocento Sans"/>
              </a:rPr>
              <a:t>Pick a Stick/Answer (non-volunteer)</a:t>
            </a:r>
            <a:endParaRPr b="1" i="0" sz="2400" u="none" cap="none" strike="noStrike">
              <a:solidFill>
                <a:srgbClr val="000000"/>
              </a:solidFill>
              <a:latin typeface="Quattrocento Sans"/>
              <a:ea typeface="Quattrocento Sans"/>
              <a:cs typeface="Quattrocento Sans"/>
              <a:sym typeface="Quattrocento Sans"/>
            </a:endParaRPr>
          </a:p>
        </p:txBody>
      </p:sp>
      <p:sp>
        <p:nvSpPr>
          <p:cNvPr id="112" name="Google Shape;112;p16"/>
          <p:cNvSpPr txBox="1"/>
          <p:nvPr/>
        </p:nvSpPr>
        <p:spPr>
          <a:xfrm>
            <a:off x="5005000" y="5113419"/>
            <a:ext cx="1807327" cy="504594"/>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800"/>
              <a:buFont typeface="Quattrocento Sans"/>
              <a:buNone/>
            </a:pPr>
            <a:r>
              <a:rPr b="1" i="0" lang="en-AU" sz="1800" u="none" cap="none" strike="noStrike">
                <a:solidFill>
                  <a:srgbClr val="000000"/>
                </a:solidFill>
                <a:latin typeface="Quattrocento Sans"/>
                <a:ea typeface="Quattrocento Sans"/>
                <a:cs typeface="Quattrocento Sans"/>
                <a:sym typeface="Quattrocento Sans"/>
              </a:rPr>
              <a:t>Whiteboards</a:t>
            </a:r>
            <a:endParaRPr b="1" i="0" sz="2400" u="none" cap="none" strike="noStrike">
              <a:solidFill>
                <a:srgbClr val="000000"/>
              </a:solidFill>
              <a:latin typeface="Quattrocento Sans"/>
              <a:ea typeface="Quattrocento Sans"/>
              <a:cs typeface="Quattrocento Sans"/>
              <a:sym typeface="Quattrocento Sans"/>
            </a:endParaRPr>
          </a:p>
        </p:txBody>
      </p:sp>
      <p:sp>
        <p:nvSpPr>
          <p:cNvPr id="113" name="Google Shape;113;p16"/>
          <p:cNvSpPr txBox="1"/>
          <p:nvPr/>
        </p:nvSpPr>
        <p:spPr>
          <a:xfrm>
            <a:off x="5005000" y="5787509"/>
            <a:ext cx="2485458" cy="504594"/>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800"/>
              <a:buFont typeface="Quattrocento Sans"/>
              <a:buNone/>
            </a:pPr>
            <a:r>
              <a:rPr b="1" i="0" lang="en-AU" sz="1800" u="none" cap="none" strike="noStrike">
                <a:solidFill>
                  <a:srgbClr val="000000"/>
                </a:solidFill>
                <a:latin typeface="Quattrocento Sans"/>
                <a:ea typeface="Quattrocento Sans"/>
                <a:cs typeface="Quattrocento Sans"/>
                <a:sym typeface="Quattrocento Sans"/>
              </a:rPr>
              <a:t>In Your Workbook</a:t>
            </a:r>
            <a:endParaRPr b="1" i="0" sz="2400" u="none" cap="none" strike="noStrike">
              <a:solidFill>
                <a:srgbClr val="000000"/>
              </a:solidFill>
              <a:latin typeface="Quattrocento Sans"/>
              <a:ea typeface="Quattrocento Sans"/>
              <a:cs typeface="Quattrocento Sans"/>
              <a:sym typeface="Quattrocento Sans"/>
            </a:endParaRPr>
          </a:p>
        </p:txBody>
      </p:sp>
      <p:sp>
        <p:nvSpPr>
          <p:cNvPr id="114" name="Google Shape;114;p16"/>
          <p:cNvSpPr txBox="1"/>
          <p:nvPr/>
        </p:nvSpPr>
        <p:spPr>
          <a:xfrm>
            <a:off x="9834568" y="5527738"/>
            <a:ext cx="1807327" cy="504594"/>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0000"/>
              </a:buClr>
              <a:buSzPts val="1800"/>
              <a:buFont typeface="Quattrocento Sans"/>
              <a:buNone/>
            </a:pPr>
            <a:r>
              <a:rPr b="1" i="0" lang="en-AU" sz="1800" u="none" cap="none" strike="noStrike">
                <a:solidFill>
                  <a:srgbClr val="000000"/>
                </a:solidFill>
                <a:latin typeface="Quattrocento Sans"/>
                <a:ea typeface="Quattrocento Sans"/>
                <a:cs typeface="Quattrocento Sans"/>
                <a:sym typeface="Quattrocento Sans"/>
              </a:rPr>
              <a:t>Read with me</a:t>
            </a:r>
            <a:endParaRPr b="1" i="0" sz="2400" u="none" cap="none" strike="noStrike">
              <a:solidFill>
                <a:srgbClr val="000000"/>
              </a:solidFill>
              <a:latin typeface="Quattrocento Sans"/>
              <a:ea typeface="Quattrocento Sans"/>
              <a:cs typeface="Quattrocento Sans"/>
              <a:sym typeface="Quattrocento Sans"/>
            </a:endParaRPr>
          </a:p>
        </p:txBody>
      </p:sp>
      <p:pic>
        <p:nvPicPr>
          <p:cNvPr descr="Icon&#10;&#10;Description automatically generated" id="115" name="Google Shape;115;p16"/>
          <p:cNvPicPr preferRelativeResize="0"/>
          <p:nvPr/>
        </p:nvPicPr>
        <p:blipFill rotWithShape="1">
          <a:blip r:embed="rId14">
            <a:alphaModFix/>
          </a:blip>
          <a:srcRect b="0" l="0" r="0" t="0"/>
          <a:stretch/>
        </p:blipFill>
        <p:spPr>
          <a:xfrm>
            <a:off x="10391324" y="3607995"/>
            <a:ext cx="693813" cy="679158"/>
          </a:xfrm>
          <a:prstGeom prst="rect">
            <a:avLst/>
          </a:prstGeom>
          <a:noFill/>
          <a:ln>
            <a:noFill/>
          </a:ln>
        </p:spPr>
      </p:pic>
      <p:sp>
        <p:nvSpPr>
          <p:cNvPr id="116" name="Google Shape;116;p16"/>
          <p:cNvSpPr txBox="1"/>
          <p:nvPr/>
        </p:nvSpPr>
        <p:spPr>
          <a:xfrm>
            <a:off x="9866214" y="4295514"/>
            <a:ext cx="1807327" cy="504594"/>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0000"/>
              </a:buClr>
              <a:buSzPts val="1800"/>
              <a:buFont typeface="Quattrocento Sans"/>
              <a:buNone/>
            </a:pPr>
            <a:r>
              <a:rPr b="1" i="0" lang="en-AU" sz="1800" u="none" cap="none" strike="noStrike">
                <a:solidFill>
                  <a:srgbClr val="000000"/>
                </a:solidFill>
                <a:latin typeface="Quattrocento Sans"/>
                <a:ea typeface="Quattrocento Sans"/>
                <a:cs typeface="Quattrocento Sans"/>
                <a:sym typeface="Quattrocento Sans"/>
              </a:rPr>
              <a:t>Track with me</a:t>
            </a:r>
            <a:endParaRPr b="1" i="0" sz="2400" u="none" cap="none" strike="noStrike">
              <a:solidFill>
                <a:srgbClr val="000000"/>
              </a:solidFill>
              <a:latin typeface="Quattrocento Sans"/>
              <a:ea typeface="Quattrocento Sans"/>
              <a:cs typeface="Quattrocento Sans"/>
              <a:sym typeface="Quattrocento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17"/>
          <p:cNvSpPr txBox="1"/>
          <p:nvPr/>
        </p:nvSpPr>
        <p:spPr>
          <a:xfrm>
            <a:off x="923925" y="2190750"/>
            <a:ext cx="10553700" cy="1384995"/>
          </a:xfrm>
          <a:prstGeom prst="rect">
            <a:avLst/>
          </a:prstGeom>
          <a:solidFill>
            <a:schemeClr val="lt1"/>
          </a:solidFill>
          <a:ln cap="flat" cmpd="sng" w="19050">
            <a:solidFill>
              <a:srgbClr val="00B050"/>
            </a:solidFill>
            <a:prstDash val="solid"/>
            <a:round/>
            <a:headEnd len="sm" w="sm" type="none"/>
            <a:tailEnd len="sm" w="sm" type="none"/>
          </a:ln>
          <a:effectLst>
            <a:outerShdw blurRad="57785" algn="ctr" dir="3180000" dist="33020">
              <a:srgbClr val="000000">
                <a:alpha val="29803"/>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0" i="0" lang="en-AU" sz="2800" u="none" cap="none" strike="noStrike">
                <a:solidFill>
                  <a:schemeClr val="dk1"/>
                </a:solidFill>
                <a:latin typeface="Century Gothic"/>
                <a:ea typeface="Century Gothic"/>
                <a:cs typeface="Century Gothic"/>
                <a:sym typeface="Century Gothic"/>
              </a:rPr>
              <a:t>We are learning to finish sentences when given a sentence stem (starting with a subordinating conjunction). </a:t>
            </a:r>
            <a:endParaRPr/>
          </a:p>
          <a:p>
            <a:pPr indent="0" lvl="0" marL="0" marR="0" rtl="0" algn="ctr">
              <a:spcBef>
                <a:spcPts val="0"/>
              </a:spcBef>
              <a:spcAft>
                <a:spcPts val="0"/>
              </a:spcAft>
              <a:buNone/>
            </a:pPr>
            <a:r>
              <a:rPr b="1" i="0" lang="en-AU" sz="2800" u="none" cap="none" strike="noStrike">
                <a:solidFill>
                  <a:schemeClr val="dk1"/>
                </a:solidFill>
                <a:latin typeface="Century Gothic"/>
                <a:ea typeface="Century Gothic"/>
                <a:cs typeface="Century Gothic"/>
                <a:sym typeface="Century Gothic"/>
              </a:rPr>
              <a:t>although</a:t>
            </a:r>
            <a:r>
              <a:rPr b="0" i="0" lang="en-AU" sz="2800" u="none" cap="none" strike="noStrike">
                <a:solidFill>
                  <a:schemeClr val="dk1"/>
                </a:solidFill>
                <a:latin typeface="Century Gothic"/>
                <a:ea typeface="Century Gothic"/>
                <a:cs typeface="Century Gothic"/>
                <a:sym typeface="Century Gothic"/>
              </a:rPr>
              <a:t> and </a:t>
            </a:r>
            <a:r>
              <a:rPr b="1" i="0" lang="en-AU" sz="2800" u="none" cap="none" strike="noStrike">
                <a:solidFill>
                  <a:schemeClr val="dk1"/>
                </a:solidFill>
                <a:latin typeface="Century Gothic"/>
                <a:ea typeface="Century Gothic"/>
                <a:cs typeface="Century Gothic"/>
                <a:sym typeface="Century Gothic"/>
              </a:rPr>
              <a:t>even though</a:t>
            </a:r>
            <a:endParaRPr/>
          </a:p>
        </p:txBody>
      </p:sp>
      <p:sp>
        <p:nvSpPr>
          <p:cNvPr id="122" name="Google Shape;122;p17"/>
          <p:cNvSpPr txBox="1"/>
          <p:nvPr/>
        </p:nvSpPr>
        <p:spPr>
          <a:xfrm>
            <a:off x="0" y="-1"/>
            <a:ext cx="3600450" cy="369332"/>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AU" sz="1800" u="none" cap="none" strike="noStrike">
                <a:solidFill>
                  <a:schemeClr val="lt1"/>
                </a:solidFill>
                <a:latin typeface="Century Gothic"/>
                <a:ea typeface="Century Gothic"/>
                <a:cs typeface="Century Gothic"/>
                <a:sym typeface="Century Gothic"/>
              </a:rPr>
              <a:t>Learning Objective</a:t>
            </a:r>
            <a:endParaRPr/>
          </a:p>
        </p:txBody>
      </p:sp>
      <p:pic>
        <p:nvPicPr>
          <p:cNvPr descr="Icon&#10;&#10;Description automatically generated" id="123" name="Google Shape;123;p17"/>
          <p:cNvPicPr preferRelativeResize="0"/>
          <p:nvPr>
            <p:ph idx="1" type="body"/>
          </p:nvPr>
        </p:nvPicPr>
        <p:blipFill rotWithShape="1">
          <a:blip r:embed="rId3">
            <a:alphaModFix/>
          </a:blip>
          <a:srcRect b="0" l="0" r="0" t="0"/>
          <a:stretch/>
        </p:blipFill>
        <p:spPr>
          <a:xfrm>
            <a:off x="10061364" y="184665"/>
            <a:ext cx="674079" cy="67407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8"/>
          <p:cNvSpPr txBox="1"/>
          <p:nvPr>
            <p:ph idx="1" type="body"/>
          </p:nvPr>
        </p:nvSpPr>
        <p:spPr>
          <a:xfrm>
            <a:off x="154907" y="766354"/>
            <a:ext cx="11845504" cy="67407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t/>
            </a:r>
            <a:endParaRPr/>
          </a:p>
          <a:p>
            <a:pPr indent="-101600" lvl="0" marL="228600" rtl="0" algn="l">
              <a:lnSpc>
                <a:spcPct val="90000"/>
              </a:lnSpc>
              <a:spcBef>
                <a:spcPts val="1000"/>
              </a:spcBef>
              <a:spcAft>
                <a:spcPts val="0"/>
              </a:spcAft>
              <a:buClr>
                <a:schemeClr val="dk1"/>
              </a:buClr>
              <a:buSzPts val="2000"/>
              <a:buFont typeface="Noto Sans Symbols"/>
              <a:buNone/>
            </a:pPr>
            <a:r>
              <a:t/>
            </a:r>
            <a:endParaRPr/>
          </a:p>
          <a:p>
            <a:pPr indent="0" lvl="0" marL="0" rtl="0" algn="l">
              <a:lnSpc>
                <a:spcPct val="90000"/>
              </a:lnSpc>
              <a:spcBef>
                <a:spcPts val="1000"/>
              </a:spcBef>
              <a:spcAft>
                <a:spcPts val="0"/>
              </a:spcAft>
              <a:buClr>
                <a:schemeClr val="dk1"/>
              </a:buClr>
              <a:buSzPts val="2000"/>
              <a:buNone/>
            </a:pPr>
            <a:r>
              <a:t/>
            </a:r>
            <a:endParaRPr sz="2000"/>
          </a:p>
        </p:txBody>
      </p:sp>
      <p:pic>
        <p:nvPicPr>
          <p:cNvPr descr="https://cdn3.vectorstock.com/i/1000x1000/77/52/yes-tick-icon-vector-22957752.jpg" id="130" name="Google Shape;130;p18"/>
          <p:cNvPicPr preferRelativeResize="0"/>
          <p:nvPr/>
        </p:nvPicPr>
        <p:blipFill rotWithShape="1">
          <a:blip r:embed="rId3">
            <a:alphaModFix/>
          </a:blip>
          <a:srcRect b="10582" l="0" r="0" t="0"/>
          <a:stretch/>
        </p:blipFill>
        <p:spPr>
          <a:xfrm>
            <a:off x="5677065" y="7421449"/>
            <a:ext cx="837870" cy="621089"/>
          </a:xfrm>
          <a:prstGeom prst="rect">
            <a:avLst/>
          </a:prstGeom>
          <a:noFill/>
          <a:ln>
            <a:noFill/>
          </a:ln>
        </p:spPr>
      </p:pic>
      <p:sp>
        <p:nvSpPr>
          <p:cNvPr id="131" name="Google Shape;131;p18"/>
          <p:cNvSpPr txBox="1"/>
          <p:nvPr/>
        </p:nvSpPr>
        <p:spPr>
          <a:xfrm>
            <a:off x="0" y="-1"/>
            <a:ext cx="3600450" cy="369332"/>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800">
                <a:solidFill>
                  <a:schemeClr val="lt1"/>
                </a:solidFill>
                <a:latin typeface="Century Gothic"/>
                <a:ea typeface="Century Gothic"/>
                <a:cs typeface="Century Gothic"/>
                <a:sym typeface="Century Gothic"/>
              </a:rPr>
              <a:t>Concept Development</a:t>
            </a:r>
            <a:endParaRPr/>
          </a:p>
        </p:txBody>
      </p:sp>
      <p:pic>
        <p:nvPicPr>
          <p:cNvPr descr="Logo, icon&#10;&#10;Description automatically generated" id="132" name="Google Shape;132;p18"/>
          <p:cNvPicPr preferRelativeResize="0"/>
          <p:nvPr/>
        </p:nvPicPr>
        <p:blipFill rotWithShape="1">
          <a:blip r:embed="rId4">
            <a:alphaModFix/>
          </a:blip>
          <a:srcRect b="0" l="0" r="0" t="0"/>
          <a:stretch/>
        </p:blipFill>
        <p:spPr>
          <a:xfrm>
            <a:off x="11411429" y="111175"/>
            <a:ext cx="674078" cy="674078"/>
          </a:xfrm>
          <a:prstGeom prst="rect">
            <a:avLst/>
          </a:prstGeom>
          <a:noFill/>
          <a:ln>
            <a:noFill/>
          </a:ln>
        </p:spPr>
      </p:pic>
      <p:pic>
        <p:nvPicPr>
          <p:cNvPr descr="Icon&#10;&#10;Description automatically generated" id="133" name="Google Shape;133;p18"/>
          <p:cNvPicPr preferRelativeResize="0"/>
          <p:nvPr/>
        </p:nvPicPr>
        <p:blipFill rotWithShape="1">
          <a:blip r:embed="rId5">
            <a:alphaModFix/>
          </a:blip>
          <a:srcRect b="0" l="0" r="0" t="0"/>
          <a:stretch/>
        </p:blipFill>
        <p:spPr>
          <a:xfrm>
            <a:off x="10604475" y="127102"/>
            <a:ext cx="674078" cy="674078"/>
          </a:xfrm>
          <a:prstGeom prst="rect">
            <a:avLst/>
          </a:prstGeom>
          <a:noFill/>
          <a:ln>
            <a:noFill/>
          </a:ln>
        </p:spPr>
      </p:pic>
      <p:pic>
        <p:nvPicPr>
          <p:cNvPr descr="Icon&#10;&#10;Description automatically generated" id="134" name="Google Shape;134;p18"/>
          <p:cNvPicPr preferRelativeResize="0"/>
          <p:nvPr/>
        </p:nvPicPr>
        <p:blipFill rotWithShape="1">
          <a:blip r:embed="rId6">
            <a:alphaModFix/>
          </a:blip>
          <a:srcRect b="0" l="0" r="0" t="0"/>
          <a:stretch/>
        </p:blipFill>
        <p:spPr>
          <a:xfrm>
            <a:off x="9771566" y="154632"/>
            <a:ext cx="693813" cy="679158"/>
          </a:xfrm>
          <a:prstGeom prst="rect">
            <a:avLst/>
          </a:prstGeom>
          <a:noFill/>
          <a:ln>
            <a:noFill/>
          </a:ln>
        </p:spPr>
      </p:pic>
      <p:sp>
        <p:nvSpPr>
          <p:cNvPr id="135" name="Google Shape;135;p18"/>
          <p:cNvSpPr txBox="1"/>
          <p:nvPr/>
        </p:nvSpPr>
        <p:spPr>
          <a:xfrm>
            <a:off x="534005" y="801179"/>
            <a:ext cx="8858464" cy="3867073"/>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2400"/>
              <a:buFont typeface="Noto Sans Symbols"/>
              <a:buChar char="▪"/>
            </a:pPr>
            <a:r>
              <a:rPr lang="en-AU" sz="2400">
                <a:solidFill>
                  <a:schemeClr val="dk1"/>
                </a:solidFill>
                <a:latin typeface="Century Gothic"/>
                <a:ea typeface="Century Gothic"/>
                <a:cs typeface="Century Gothic"/>
                <a:sym typeface="Century Gothic"/>
              </a:rPr>
              <a:t>When we are writing, we can use ‘even though’ and ‘although’ at the beginning of a sentence. </a:t>
            </a:r>
            <a:endParaRPr/>
          </a:p>
          <a:p>
            <a:pPr indent="-228600" lvl="0" marL="228600" marR="0" rtl="0" algn="l">
              <a:lnSpc>
                <a:spcPct val="90000"/>
              </a:lnSpc>
              <a:spcBef>
                <a:spcPts val="1000"/>
              </a:spcBef>
              <a:spcAft>
                <a:spcPts val="0"/>
              </a:spcAft>
              <a:buClr>
                <a:schemeClr val="dk1"/>
              </a:buClr>
              <a:buSzPts val="2400"/>
              <a:buFont typeface="Noto Sans Symbols"/>
              <a:buChar char="▪"/>
            </a:pPr>
            <a:r>
              <a:rPr lang="en-AU" sz="2400">
                <a:solidFill>
                  <a:schemeClr val="dk1"/>
                </a:solidFill>
                <a:latin typeface="Century Gothic"/>
                <a:ea typeface="Century Gothic"/>
                <a:cs typeface="Century Gothic"/>
                <a:sym typeface="Century Gothic"/>
              </a:rPr>
              <a:t>A special name for these words is ‘subordinating conjunctions’. </a:t>
            </a:r>
            <a:endParaRPr/>
          </a:p>
          <a:p>
            <a:pPr indent="-228600" lvl="0" marL="228600" marR="0" rtl="0" algn="l">
              <a:lnSpc>
                <a:spcPct val="90000"/>
              </a:lnSpc>
              <a:spcBef>
                <a:spcPts val="1000"/>
              </a:spcBef>
              <a:spcAft>
                <a:spcPts val="0"/>
              </a:spcAft>
              <a:buClr>
                <a:schemeClr val="dk1"/>
              </a:buClr>
              <a:buSzPts val="2400"/>
              <a:buFont typeface="Noto Sans Symbols"/>
              <a:buChar char="▪"/>
            </a:pPr>
            <a:r>
              <a:rPr lang="en-AU" sz="2400">
                <a:solidFill>
                  <a:schemeClr val="dk1"/>
                </a:solidFill>
                <a:latin typeface="Century Gothic"/>
                <a:ea typeface="Century Gothic"/>
                <a:cs typeface="Century Gothic"/>
                <a:sym typeface="Century Gothic"/>
              </a:rPr>
              <a:t>The subordinating conjunctions of ‘even though’ and ‘although’ tell us something has happened even though it should not have. </a:t>
            </a:r>
            <a:endParaRPr/>
          </a:p>
          <a:p>
            <a:pPr indent="-228600" lvl="0" marL="228600" marR="0" rtl="0" algn="l">
              <a:lnSpc>
                <a:spcPct val="90000"/>
              </a:lnSpc>
              <a:spcBef>
                <a:spcPts val="1000"/>
              </a:spcBef>
              <a:spcAft>
                <a:spcPts val="0"/>
              </a:spcAft>
              <a:buClr>
                <a:schemeClr val="dk1"/>
              </a:buClr>
              <a:buSzPts val="2400"/>
              <a:buFont typeface="Noto Sans Symbols"/>
              <a:buChar char="▪"/>
            </a:pPr>
            <a:r>
              <a:rPr lang="en-AU" sz="2400">
                <a:solidFill>
                  <a:schemeClr val="dk1"/>
                </a:solidFill>
                <a:latin typeface="Century Gothic"/>
                <a:ea typeface="Century Gothic"/>
                <a:cs typeface="Century Gothic"/>
                <a:sym typeface="Century Gothic"/>
              </a:rPr>
              <a:t>They have a similar meaning to the conjunction ‘but’</a:t>
            </a:r>
            <a:endParaRPr/>
          </a:p>
          <a:p>
            <a:pPr indent="0" lvl="0" marL="0" marR="0" rtl="0" algn="l">
              <a:lnSpc>
                <a:spcPct val="90000"/>
              </a:lnSpc>
              <a:spcBef>
                <a:spcPts val="1000"/>
              </a:spcBef>
              <a:spcAft>
                <a:spcPts val="0"/>
              </a:spcAft>
              <a:buClr>
                <a:schemeClr val="dk1"/>
              </a:buClr>
              <a:buSzPts val="2000"/>
              <a:buFont typeface="Calibri"/>
              <a:buNone/>
            </a:pPr>
            <a:r>
              <a:t/>
            </a:r>
            <a:endParaRPr sz="2000">
              <a:solidFill>
                <a:schemeClr val="dk1"/>
              </a:solidFill>
              <a:latin typeface="Century Gothic"/>
              <a:ea typeface="Century Gothic"/>
              <a:cs typeface="Century Gothic"/>
              <a:sym typeface="Century Gothic"/>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19"/>
          <p:cNvSpPr txBox="1"/>
          <p:nvPr>
            <p:ph idx="1" type="body"/>
          </p:nvPr>
        </p:nvSpPr>
        <p:spPr>
          <a:xfrm>
            <a:off x="154907" y="766354"/>
            <a:ext cx="11845504" cy="1646604"/>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t/>
            </a:r>
            <a:endParaRPr/>
          </a:p>
          <a:p>
            <a:pPr indent="-101600" lvl="0" marL="228600" rtl="0" algn="l">
              <a:lnSpc>
                <a:spcPct val="90000"/>
              </a:lnSpc>
              <a:spcBef>
                <a:spcPts val="1000"/>
              </a:spcBef>
              <a:spcAft>
                <a:spcPts val="0"/>
              </a:spcAft>
              <a:buClr>
                <a:schemeClr val="dk1"/>
              </a:buClr>
              <a:buSzPts val="2000"/>
              <a:buFont typeface="Noto Sans Symbols"/>
              <a:buNone/>
            </a:pPr>
            <a:r>
              <a:t/>
            </a:r>
            <a:endParaRPr/>
          </a:p>
          <a:p>
            <a:pPr indent="0" lvl="0" marL="0" rtl="0" algn="l">
              <a:lnSpc>
                <a:spcPct val="90000"/>
              </a:lnSpc>
              <a:spcBef>
                <a:spcPts val="1000"/>
              </a:spcBef>
              <a:spcAft>
                <a:spcPts val="0"/>
              </a:spcAft>
              <a:buClr>
                <a:schemeClr val="dk1"/>
              </a:buClr>
              <a:buSzPts val="2000"/>
              <a:buNone/>
            </a:pPr>
            <a:r>
              <a:t/>
            </a:r>
            <a:endParaRPr sz="2000"/>
          </a:p>
        </p:txBody>
      </p:sp>
      <p:sp>
        <p:nvSpPr>
          <p:cNvPr id="141" name="Google Shape;141;p19"/>
          <p:cNvSpPr/>
          <p:nvPr/>
        </p:nvSpPr>
        <p:spPr>
          <a:xfrm>
            <a:off x="325098" y="2412958"/>
            <a:ext cx="3275351" cy="46166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AU" sz="2400">
                <a:solidFill>
                  <a:srgbClr val="00B050"/>
                </a:solidFill>
                <a:latin typeface="Century Gothic"/>
                <a:ea typeface="Century Gothic"/>
                <a:cs typeface="Century Gothic"/>
                <a:sym typeface="Century Gothic"/>
              </a:rPr>
              <a:t>Sentence stems:</a:t>
            </a:r>
            <a:endParaRPr/>
          </a:p>
        </p:txBody>
      </p:sp>
      <p:sp>
        <p:nvSpPr>
          <p:cNvPr id="142" name="Google Shape;142;p19"/>
          <p:cNvSpPr txBox="1"/>
          <p:nvPr/>
        </p:nvSpPr>
        <p:spPr>
          <a:xfrm>
            <a:off x="301225" y="3156191"/>
            <a:ext cx="11845504" cy="54428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b="1" lang="en-AU" sz="2000" u="sng">
                <a:solidFill>
                  <a:schemeClr val="dk1"/>
                </a:solidFill>
                <a:latin typeface="Century Gothic"/>
                <a:ea typeface="Century Gothic"/>
                <a:cs typeface="Century Gothic"/>
                <a:sym typeface="Century Gothic"/>
              </a:rPr>
              <a:t>Even though</a:t>
            </a:r>
            <a:r>
              <a:rPr lang="en-AU" sz="2000" u="sng">
                <a:solidFill>
                  <a:schemeClr val="dk1"/>
                </a:solidFill>
                <a:latin typeface="Century Gothic"/>
                <a:ea typeface="Century Gothic"/>
                <a:cs typeface="Century Gothic"/>
                <a:sym typeface="Century Gothic"/>
              </a:rPr>
              <a:t> he</a:t>
            </a:r>
            <a:r>
              <a:rPr b="1" lang="en-AU" sz="2000" u="sng">
                <a:solidFill>
                  <a:schemeClr val="dk1"/>
                </a:solidFill>
                <a:latin typeface="Century Gothic"/>
                <a:ea typeface="Century Gothic"/>
                <a:cs typeface="Century Gothic"/>
                <a:sym typeface="Century Gothic"/>
              </a:rPr>
              <a:t> </a:t>
            </a:r>
            <a:r>
              <a:rPr lang="en-AU" sz="2000" u="sng">
                <a:solidFill>
                  <a:schemeClr val="dk1"/>
                </a:solidFill>
                <a:latin typeface="Century Gothic"/>
                <a:ea typeface="Century Gothic"/>
                <a:cs typeface="Century Gothic"/>
                <a:sym typeface="Century Gothic"/>
              </a:rPr>
              <a:t>ate breakfast</a:t>
            </a:r>
            <a:r>
              <a:rPr lang="en-AU" sz="2000">
                <a:solidFill>
                  <a:schemeClr val="dk1"/>
                </a:solidFill>
                <a:latin typeface="Century Gothic"/>
                <a:ea typeface="Century Gothic"/>
                <a:cs typeface="Century Gothic"/>
                <a:sym typeface="Century Gothic"/>
              </a:rPr>
              <a:t>,</a:t>
            </a:r>
            <a:r>
              <a:rPr b="1" lang="en-AU" sz="2000">
                <a:solidFill>
                  <a:srgbClr val="2F5496"/>
                </a:solidFill>
                <a:latin typeface="Century Gothic"/>
                <a:ea typeface="Century Gothic"/>
                <a:cs typeface="Century Gothic"/>
                <a:sym typeface="Century Gothic"/>
              </a:rPr>
              <a:t> </a:t>
            </a:r>
            <a:endParaRPr sz="2000">
              <a:solidFill>
                <a:schemeClr val="dk1"/>
              </a:solidFill>
              <a:latin typeface="Century Gothic"/>
              <a:ea typeface="Century Gothic"/>
              <a:cs typeface="Century Gothic"/>
              <a:sym typeface="Century Gothic"/>
            </a:endParaRPr>
          </a:p>
        </p:txBody>
      </p:sp>
      <p:sp>
        <p:nvSpPr>
          <p:cNvPr id="143" name="Google Shape;143;p19"/>
          <p:cNvSpPr txBox="1"/>
          <p:nvPr/>
        </p:nvSpPr>
        <p:spPr>
          <a:xfrm>
            <a:off x="0" y="-1"/>
            <a:ext cx="3600450" cy="369332"/>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AU" sz="1800">
                <a:solidFill>
                  <a:schemeClr val="lt1"/>
                </a:solidFill>
                <a:latin typeface="Century Gothic"/>
                <a:ea typeface="Century Gothic"/>
                <a:cs typeface="Century Gothic"/>
                <a:sym typeface="Century Gothic"/>
              </a:rPr>
              <a:t>Concept Development</a:t>
            </a:r>
            <a:endParaRPr/>
          </a:p>
        </p:txBody>
      </p:sp>
      <p:sp>
        <p:nvSpPr>
          <p:cNvPr id="144" name="Google Shape;144;p19"/>
          <p:cNvSpPr txBox="1"/>
          <p:nvPr/>
        </p:nvSpPr>
        <p:spPr>
          <a:xfrm>
            <a:off x="10181939" y="1250631"/>
            <a:ext cx="1988664" cy="1569660"/>
          </a:xfrm>
          <a:prstGeom prst="rect">
            <a:avLst/>
          </a:prstGeom>
          <a:solidFill>
            <a:srgbClr val="79FF9C"/>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AU" sz="1200">
                <a:solidFill>
                  <a:schemeClr val="dk1"/>
                </a:solidFill>
                <a:latin typeface="Century Gothic"/>
                <a:ea typeface="Century Gothic"/>
                <a:cs typeface="Century Gothic"/>
                <a:sym typeface="Century Gothic"/>
              </a:rPr>
              <a:t>CFU:</a:t>
            </a:r>
            <a:endParaRPr/>
          </a:p>
          <a:p>
            <a:pPr indent="-285750" lvl="0" marL="285750" marR="0" rtl="0" algn="l">
              <a:spcBef>
                <a:spcPts val="0"/>
              </a:spcBef>
              <a:spcAft>
                <a:spcPts val="0"/>
              </a:spcAft>
              <a:buClr>
                <a:schemeClr val="dk1"/>
              </a:buClr>
              <a:buSzPts val="1200"/>
              <a:buFont typeface="Arial"/>
              <a:buChar char="•"/>
            </a:pPr>
            <a:r>
              <a:rPr lang="en-AU" sz="1200">
                <a:solidFill>
                  <a:schemeClr val="dk1"/>
                </a:solidFill>
                <a:latin typeface="Century Gothic"/>
                <a:ea typeface="Century Gothic"/>
                <a:cs typeface="Century Gothic"/>
                <a:sym typeface="Century Gothic"/>
              </a:rPr>
              <a:t>What do sentences beginning with even though and although show us?</a:t>
            </a:r>
            <a:endParaRPr/>
          </a:p>
          <a:p>
            <a:pPr indent="-285750" lvl="0" marL="285750" marR="0" rtl="0" algn="l">
              <a:spcBef>
                <a:spcPts val="0"/>
              </a:spcBef>
              <a:spcAft>
                <a:spcPts val="0"/>
              </a:spcAft>
              <a:buClr>
                <a:schemeClr val="dk1"/>
              </a:buClr>
              <a:buSzPts val="1200"/>
              <a:buFont typeface="Arial"/>
              <a:buChar char="•"/>
            </a:pPr>
            <a:r>
              <a:rPr lang="en-AU" sz="1200">
                <a:solidFill>
                  <a:schemeClr val="dk1"/>
                </a:solidFill>
                <a:latin typeface="Century Gothic"/>
                <a:ea typeface="Century Gothic"/>
                <a:cs typeface="Century Gothic"/>
                <a:sym typeface="Century Gothic"/>
              </a:rPr>
              <a:t>These sentence stems are not ... (a complete thought)</a:t>
            </a:r>
            <a:endParaRPr/>
          </a:p>
        </p:txBody>
      </p:sp>
      <p:pic>
        <p:nvPicPr>
          <p:cNvPr descr="Logo, icon&#10;&#10;Description automatically generated" id="145" name="Google Shape;145;p19"/>
          <p:cNvPicPr preferRelativeResize="0"/>
          <p:nvPr/>
        </p:nvPicPr>
        <p:blipFill rotWithShape="1">
          <a:blip r:embed="rId3">
            <a:alphaModFix/>
          </a:blip>
          <a:srcRect b="0" l="0" r="0" t="0"/>
          <a:stretch/>
        </p:blipFill>
        <p:spPr>
          <a:xfrm>
            <a:off x="11411429" y="111175"/>
            <a:ext cx="674078" cy="674078"/>
          </a:xfrm>
          <a:prstGeom prst="rect">
            <a:avLst/>
          </a:prstGeom>
          <a:noFill/>
          <a:ln>
            <a:noFill/>
          </a:ln>
        </p:spPr>
      </p:pic>
      <p:pic>
        <p:nvPicPr>
          <p:cNvPr descr="Icon&#10;&#10;Description automatically generated" id="146" name="Google Shape;146;p19"/>
          <p:cNvPicPr preferRelativeResize="0"/>
          <p:nvPr/>
        </p:nvPicPr>
        <p:blipFill rotWithShape="1">
          <a:blip r:embed="rId4">
            <a:alphaModFix/>
          </a:blip>
          <a:srcRect b="0" l="0" r="0" t="0"/>
          <a:stretch/>
        </p:blipFill>
        <p:spPr>
          <a:xfrm>
            <a:off x="10604475" y="127102"/>
            <a:ext cx="674078" cy="674078"/>
          </a:xfrm>
          <a:prstGeom prst="rect">
            <a:avLst/>
          </a:prstGeom>
          <a:noFill/>
          <a:ln>
            <a:noFill/>
          </a:ln>
        </p:spPr>
      </p:pic>
      <p:pic>
        <p:nvPicPr>
          <p:cNvPr descr="Icon&#10;&#10;Description automatically generated" id="147" name="Google Shape;147;p19"/>
          <p:cNvPicPr preferRelativeResize="0"/>
          <p:nvPr/>
        </p:nvPicPr>
        <p:blipFill rotWithShape="1">
          <a:blip r:embed="rId5">
            <a:alphaModFix/>
          </a:blip>
          <a:srcRect b="0" l="0" r="0" t="0"/>
          <a:stretch/>
        </p:blipFill>
        <p:spPr>
          <a:xfrm>
            <a:off x="9771566" y="154632"/>
            <a:ext cx="693813" cy="679158"/>
          </a:xfrm>
          <a:prstGeom prst="rect">
            <a:avLst/>
          </a:prstGeom>
          <a:noFill/>
          <a:ln>
            <a:noFill/>
          </a:ln>
        </p:spPr>
      </p:pic>
      <p:sp>
        <p:nvSpPr>
          <p:cNvPr id="148" name="Google Shape;148;p19"/>
          <p:cNvSpPr txBox="1"/>
          <p:nvPr/>
        </p:nvSpPr>
        <p:spPr>
          <a:xfrm>
            <a:off x="301225" y="3696975"/>
            <a:ext cx="11845504" cy="54428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b="1" lang="en-AU" sz="2000" u="sng">
                <a:solidFill>
                  <a:schemeClr val="dk1"/>
                </a:solidFill>
                <a:latin typeface="Century Gothic"/>
                <a:ea typeface="Century Gothic"/>
                <a:cs typeface="Century Gothic"/>
                <a:sym typeface="Century Gothic"/>
              </a:rPr>
              <a:t>Although </a:t>
            </a:r>
            <a:r>
              <a:rPr lang="en-AU" sz="2000" u="sng">
                <a:solidFill>
                  <a:schemeClr val="dk1"/>
                </a:solidFill>
                <a:latin typeface="Century Gothic"/>
                <a:ea typeface="Century Gothic"/>
                <a:cs typeface="Century Gothic"/>
                <a:sym typeface="Century Gothic"/>
              </a:rPr>
              <a:t>he ate breakfast, </a:t>
            </a:r>
            <a:r>
              <a:rPr b="1" lang="en-AU" sz="2000">
                <a:solidFill>
                  <a:srgbClr val="2F5496"/>
                </a:solidFill>
                <a:latin typeface="Century Gothic"/>
                <a:ea typeface="Century Gothic"/>
                <a:cs typeface="Century Gothic"/>
                <a:sym typeface="Century Gothic"/>
              </a:rPr>
              <a:t> </a:t>
            </a:r>
            <a:endParaRPr sz="2000">
              <a:solidFill>
                <a:schemeClr val="dk1"/>
              </a:solidFill>
              <a:latin typeface="Century Gothic"/>
              <a:ea typeface="Century Gothic"/>
              <a:cs typeface="Century Gothic"/>
              <a:sym typeface="Century Gothic"/>
            </a:endParaRPr>
          </a:p>
        </p:txBody>
      </p:sp>
      <p:sp>
        <p:nvSpPr>
          <p:cNvPr id="149" name="Google Shape;149;p19"/>
          <p:cNvSpPr txBox="1"/>
          <p:nvPr/>
        </p:nvSpPr>
        <p:spPr>
          <a:xfrm>
            <a:off x="336711" y="4339791"/>
            <a:ext cx="11845504" cy="54428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b="1" lang="en-AU" sz="2000" u="sng">
                <a:solidFill>
                  <a:schemeClr val="dk1"/>
                </a:solidFill>
                <a:latin typeface="Century Gothic"/>
                <a:ea typeface="Century Gothic"/>
                <a:cs typeface="Century Gothic"/>
                <a:sym typeface="Century Gothic"/>
              </a:rPr>
              <a:t>Even though </a:t>
            </a:r>
            <a:r>
              <a:rPr lang="en-AU" sz="2000" u="sng">
                <a:solidFill>
                  <a:schemeClr val="dk1"/>
                </a:solidFill>
                <a:latin typeface="Century Gothic"/>
                <a:ea typeface="Century Gothic"/>
                <a:cs typeface="Century Gothic"/>
                <a:sym typeface="Century Gothic"/>
              </a:rPr>
              <a:t>we clean our teeth</a:t>
            </a:r>
            <a:r>
              <a:rPr lang="en-AU" sz="2000">
                <a:solidFill>
                  <a:schemeClr val="dk1"/>
                </a:solidFill>
                <a:latin typeface="Century Gothic"/>
                <a:ea typeface="Century Gothic"/>
                <a:cs typeface="Century Gothic"/>
                <a:sym typeface="Century Gothic"/>
              </a:rPr>
              <a:t>,</a:t>
            </a:r>
            <a:r>
              <a:rPr b="1" lang="en-AU" sz="2000">
                <a:solidFill>
                  <a:srgbClr val="2F5496"/>
                </a:solidFill>
                <a:latin typeface="Century Gothic"/>
                <a:ea typeface="Century Gothic"/>
                <a:cs typeface="Century Gothic"/>
                <a:sym typeface="Century Gothic"/>
              </a:rPr>
              <a:t> </a:t>
            </a:r>
            <a:endParaRPr sz="2000">
              <a:solidFill>
                <a:schemeClr val="dk1"/>
              </a:solidFill>
              <a:latin typeface="Century Gothic"/>
              <a:ea typeface="Century Gothic"/>
              <a:cs typeface="Century Gothic"/>
              <a:sym typeface="Century Gothic"/>
            </a:endParaRPr>
          </a:p>
        </p:txBody>
      </p:sp>
      <p:sp>
        <p:nvSpPr>
          <p:cNvPr id="150" name="Google Shape;150;p19"/>
          <p:cNvSpPr txBox="1"/>
          <p:nvPr/>
        </p:nvSpPr>
        <p:spPr>
          <a:xfrm>
            <a:off x="346496" y="4982607"/>
            <a:ext cx="11845504" cy="54428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b="1" lang="en-AU" sz="2000" u="sng">
                <a:solidFill>
                  <a:schemeClr val="dk1"/>
                </a:solidFill>
                <a:latin typeface="Century Gothic"/>
                <a:ea typeface="Century Gothic"/>
                <a:cs typeface="Century Gothic"/>
                <a:sym typeface="Century Gothic"/>
              </a:rPr>
              <a:t>Although </a:t>
            </a:r>
            <a:r>
              <a:rPr lang="en-AU" sz="2000" u="sng">
                <a:solidFill>
                  <a:schemeClr val="dk1"/>
                </a:solidFill>
                <a:latin typeface="Century Gothic"/>
                <a:ea typeface="Century Gothic"/>
                <a:cs typeface="Century Gothic"/>
                <a:sym typeface="Century Gothic"/>
              </a:rPr>
              <a:t>we clean our teeth</a:t>
            </a:r>
            <a:r>
              <a:rPr lang="en-AU" sz="2000">
                <a:solidFill>
                  <a:schemeClr val="dk1"/>
                </a:solidFill>
                <a:latin typeface="Century Gothic"/>
                <a:ea typeface="Century Gothic"/>
                <a:cs typeface="Century Gothic"/>
                <a:sym typeface="Century Gothic"/>
              </a:rPr>
              <a:t>,</a:t>
            </a:r>
            <a:r>
              <a:rPr b="1" lang="en-AU" sz="2000">
                <a:solidFill>
                  <a:srgbClr val="2F5496"/>
                </a:solidFill>
                <a:latin typeface="Century Gothic"/>
                <a:ea typeface="Century Gothic"/>
                <a:cs typeface="Century Gothic"/>
                <a:sym typeface="Century Gothic"/>
              </a:rPr>
              <a:t> </a:t>
            </a:r>
            <a:endParaRPr sz="2000">
              <a:solidFill>
                <a:schemeClr val="dk1"/>
              </a:solidFill>
              <a:latin typeface="Century Gothic"/>
              <a:ea typeface="Century Gothic"/>
              <a:cs typeface="Century Gothic"/>
              <a:sym typeface="Century Gothic"/>
            </a:endParaRPr>
          </a:p>
        </p:txBody>
      </p:sp>
      <p:sp>
        <p:nvSpPr>
          <p:cNvPr id="151" name="Google Shape;151;p19"/>
          <p:cNvSpPr txBox="1"/>
          <p:nvPr/>
        </p:nvSpPr>
        <p:spPr>
          <a:xfrm>
            <a:off x="1001301" y="5842507"/>
            <a:ext cx="9940213" cy="646331"/>
          </a:xfrm>
          <a:prstGeom prst="rect">
            <a:avLst/>
          </a:prstGeom>
          <a:solidFill>
            <a:schemeClr val="lt1"/>
          </a:solidFill>
          <a:ln cap="flat" cmpd="sng" w="9525">
            <a:solidFill>
              <a:srgbClr val="00B05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lang="en-AU" sz="1800">
                <a:solidFill>
                  <a:srgbClr val="FF0000"/>
                </a:solidFill>
                <a:latin typeface="Century Gothic"/>
                <a:ea typeface="Century Gothic"/>
                <a:cs typeface="Century Gothic"/>
                <a:sym typeface="Century Gothic"/>
              </a:rPr>
              <a:t>These sentence stems are not complete thoughts. They tell us when something has happened or will happen, but they are not a complete thought.</a:t>
            </a:r>
            <a:endParaRPr/>
          </a:p>
        </p:txBody>
      </p:sp>
      <p:sp>
        <p:nvSpPr>
          <p:cNvPr id="152" name="Google Shape;152;p19"/>
          <p:cNvSpPr txBox="1"/>
          <p:nvPr/>
        </p:nvSpPr>
        <p:spPr>
          <a:xfrm>
            <a:off x="154907" y="402386"/>
            <a:ext cx="8894802" cy="2048574"/>
          </a:xfrm>
          <a:prstGeom prst="rect">
            <a:avLst/>
          </a:prstGeom>
          <a:solidFill>
            <a:srgbClr val="F5D327"/>
          </a:solid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1800"/>
              <a:buFont typeface="Noto Sans Symbols"/>
              <a:buChar char="▪"/>
            </a:pPr>
            <a:r>
              <a:rPr lang="en-AU" sz="1800">
                <a:solidFill>
                  <a:schemeClr val="dk1"/>
                </a:solidFill>
                <a:latin typeface="Century Gothic"/>
                <a:ea typeface="Century Gothic"/>
                <a:cs typeface="Century Gothic"/>
                <a:sym typeface="Century Gothic"/>
              </a:rPr>
              <a:t>‘</a:t>
            </a:r>
            <a:r>
              <a:rPr b="1" lang="en-AU" sz="1800">
                <a:solidFill>
                  <a:schemeClr val="dk1"/>
                </a:solidFill>
                <a:latin typeface="Century Gothic"/>
                <a:ea typeface="Century Gothic"/>
                <a:cs typeface="Century Gothic"/>
                <a:sym typeface="Century Gothic"/>
              </a:rPr>
              <a:t>Even though</a:t>
            </a:r>
            <a:r>
              <a:rPr lang="en-AU" sz="1800">
                <a:solidFill>
                  <a:schemeClr val="dk1"/>
                </a:solidFill>
                <a:latin typeface="Century Gothic"/>
                <a:ea typeface="Century Gothic"/>
                <a:cs typeface="Century Gothic"/>
                <a:sym typeface="Century Gothic"/>
              </a:rPr>
              <a:t>’ and ‘</a:t>
            </a:r>
            <a:r>
              <a:rPr b="1" lang="en-AU" sz="1800">
                <a:solidFill>
                  <a:schemeClr val="dk1"/>
                </a:solidFill>
                <a:latin typeface="Century Gothic"/>
                <a:ea typeface="Century Gothic"/>
                <a:cs typeface="Century Gothic"/>
                <a:sym typeface="Century Gothic"/>
              </a:rPr>
              <a:t>Although</a:t>
            </a:r>
            <a:r>
              <a:rPr lang="en-AU" sz="1800">
                <a:solidFill>
                  <a:schemeClr val="dk1"/>
                </a:solidFill>
                <a:latin typeface="Century Gothic"/>
                <a:ea typeface="Century Gothic"/>
                <a:cs typeface="Century Gothic"/>
                <a:sym typeface="Century Gothic"/>
              </a:rPr>
              <a:t>’ are subordinating conjunctions that tell us something happened even if it should not have.</a:t>
            </a:r>
            <a:endParaRPr/>
          </a:p>
          <a:p>
            <a:pPr indent="-228600" lvl="0" marL="228600" marR="0" rtl="0" algn="l">
              <a:lnSpc>
                <a:spcPct val="90000"/>
              </a:lnSpc>
              <a:spcBef>
                <a:spcPts val="1000"/>
              </a:spcBef>
              <a:spcAft>
                <a:spcPts val="0"/>
              </a:spcAft>
              <a:buClr>
                <a:schemeClr val="dk1"/>
              </a:buClr>
              <a:buSzPts val="1800"/>
              <a:buFont typeface="Noto Sans Symbols"/>
              <a:buChar char="▪"/>
            </a:pPr>
            <a:r>
              <a:rPr lang="en-AU" sz="1800">
                <a:solidFill>
                  <a:schemeClr val="dk1"/>
                </a:solidFill>
                <a:latin typeface="Century Gothic"/>
                <a:ea typeface="Century Gothic"/>
                <a:cs typeface="Century Gothic"/>
                <a:sym typeface="Century Gothic"/>
              </a:rPr>
              <a:t>When a sentence begins with ‘</a:t>
            </a:r>
            <a:r>
              <a:rPr b="1" lang="en-AU" sz="1800">
                <a:solidFill>
                  <a:schemeClr val="dk1"/>
                </a:solidFill>
                <a:latin typeface="Century Gothic"/>
                <a:ea typeface="Century Gothic"/>
                <a:cs typeface="Century Gothic"/>
                <a:sym typeface="Century Gothic"/>
              </a:rPr>
              <a:t>even though</a:t>
            </a:r>
            <a:r>
              <a:rPr lang="en-AU" sz="1800">
                <a:solidFill>
                  <a:schemeClr val="dk1"/>
                </a:solidFill>
                <a:latin typeface="Century Gothic"/>
                <a:ea typeface="Century Gothic"/>
                <a:cs typeface="Century Gothic"/>
                <a:sym typeface="Century Gothic"/>
              </a:rPr>
              <a:t>’ or ‘</a:t>
            </a:r>
            <a:r>
              <a:rPr b="1" lang="en-AU" sz="1800">
                <a:solidFill>
                  <a:schemeClr val="dk1"/>
                </a:solidFill>
                <a:latin typeface="Century Gothic"/>
                <a:ea typeface="Century Gothic"/>
                <a:cs typeface="Century Gothic"/>
                <a:sym typeface="Century Gothic"/>
              </a:rPr>
              <a:t>although</a:t>
            </a:r>
            <a:r>
              <a:rPr lang="en-AU" sz="1800">
                <a:solidFill>
                  <a:schemeClr val="dk1"/>
                </a:solidFill>
                <a:latin typeface="Century Gothic"/>
                <a:ea typeface="Century Gothic"/>
                <a:cs typeface="Century Gothic"/>
                <a:sym typeface="Century Gothic"/>
              </a:rPr>
              <a:t>’ and one action (what happens), we need to complete the sentence by adding a </a:t>
            </a:r>
            <a:r>
              <a:rPr b="1" lang="en-AU" sz="1800">
                <a:solidFill>
                  <a:schemeClr val="dk1"/>
                </a:solidFill>
                <a:latin typeface="Century Gothic"/>
                <a:ea typeface="Century Gothic"/>
                <a:cs typeface="Century Gothic"/>
                <a:sym typeface="Century Gothic"/>
              </a:rPr>
              <a:t>turn around</a:t>
            </a:r>
            <a:r>
              <a:rPr lang="en-AU" sz="1800">
                <a:solidFill>
                  <a:schemeClr val="dk1"/>
                </a:solidFill>
                <a:latin typeface="Century Gothic"/>
                <a:ea typeface="Century Gothic"/>
                <a:cs typeface="Century Gothic"/>
                <a:sym typeface="Century Gothic"/>
              </a:rPr>
              <a:t> or </a:t>
            </a:r>
            <a:r>
              <a:rPr b="1" lang="en-AU" sz="1800">
                <a:solidFill>
                  <a:schemeClr val="dk1"/>
                </a:solidFill>
                <a:latin typeface="Century Gothic"/>
                <a:ea typeface="Century Gothic"/>
                <a:cs typeface="Century Gothic"/>
                <a:sym typeface="Century Gothic"/>
              </a:rPr>
              <a:t>contrasting </a:t>
            </a:r>
            <a:r>
              <a:rPr lang="en-AU" sz="1800">
                <a:solidFill>
                  <a:schemeClr val="dk1"/>
                </a:solidFill>
                <a:latin typeface="Century Gothic"/>
                <a:ea typeface="Century Gothic"/>
                <a:cs typeface="Century Gothic"/>
                <a:sym typeface="Century Gothic"/>
              </a:rPr>
              <a:t>action. </a:t>
            </a:r>
            <a:endParaRPr/>
          </a:p>
          <a:p>
            <a:pPr indent="-228600" lvl="0" marL="228600" marR="0" rtl="0" algn="l">
              <a:lnSpc>
                <a:spcPct val="90000"/>
              </a:lnSpc>
              <a:spcBef>
                <a:spcPts val="1000"/>
              </a:spcBef>
              <a:spcAft>
                <a:spcPts val="0"/>
              </a:spcAft>
              <a:buClr>
                <a:schemeClr val="dk1"/>
              </a:buClr>
              <a:buSzPts val="1800"/>
              <a:buFont typeface="Noto Sans Symbols"/>
              <a:buChar char="▪"/>
            </a:pPr>
            <a:r>
              <a:rPr lang="en-AU" sz="1800">
                <a:solidFill>
                  <a:schemeClr val="dk1"/>
                </a:solidFill>
                <a:latin typeface="Century Gothic"/>
                <a:ea typeface="Century Gothic"/>
                <a:cs typeface="Century Gothic"/>
                <a:sym typeface="Century Gothic"/>
              </a:rPr>
              <a:t>Their meaning is similar, but ‘even though’ gives more emphasis. </a:t>
            </a:r>
            <a:endParaRPr/>
          </a:p>
          <a:p>
            <a:pPr indent="0" lvl="0" marL="0" marR="0" rtl="0" algn="l">
              <a:lnSpc>
                <a:spcPct val="90000"/>
              </a:lnSpc>
              <a:spcBef>
                <a:spcPts val="1000"/>
              </a:spcBef>
              <a:spcAft>
                <a:spcPts val="0"/>
              </a:spcAft>
              <a:buClr>
                <a:schemeClr val="dk1"/>
              </a:buClr>
              <a:buSzPts val="2000"/>
              <a:buFont typeface="Calibri"/>
              <a:buNone/>
            </a:pPr>
            <a:r>
              <a:t/>
            </a:r>
            <a:endParaRPr sz="2000">
              <a:solidFill>
                <a:schemeClr val="dk1"/>
              </a:solidFill>
              <a:latin typeface="Century Gothic"/>
              <a:ea typeface="Century Gothic"/>
              <a:cs typeface="Century Gothic"/>
              <a:sym typeface="Century Goth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0"/>
          <p:cNvSpPr txBox="1"/>
          <p:nvPr>
            <p:ph idx="1" type="body"/>
          </p:nvPr>
        </p:nvSpPr>
        <p:spPr>
          <a:xfrm>
            <a:off x="154907" y="766354"/>
            <a:ext cx="11845504" cy="1646604"/>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t/>
            </a:r>
            <a:endParaRPr/>
          </a:p>
          <a:p>
            <a:pPr indent="-101600" lvl="0" marL="228600" rtl="0" algn="l">
              <a:lnSpc>
                <a:spcPct val="90000"/>
              </a:lnSpc>
              <a:spcBef>
                <a:spcPts val="1000"/>
              </a:spcBef>
              <a:spcAft>
                <a:spcPts val="0"/>
              </a:spcAft>
              <a:buClr>
                <a:schemeClr val="dk1"/>
              </a:buClr>
              <a:buSzPts val="2000"/>
              <a:buFont typeface="Noto Sans Symbols"/>
              <a:buNone/>
            </a:pPr>
            <a:r>
              <a:t/>
            </a:r>
            <a:endParaRPr/>
          </a:p>
          <a:p>
            <a:pPr indent="0" lvl="0" marL="0" rtl="0" algn="l">
              <a:lnSpc>
                <a:spcPct val="90000"/>
              </a:lnSpc>
              <a:spcBef>
                <a:spcPts val="1000"/>
              </a:spcBef>
              <a:spcAft>
                <a:spcPts val="0"/>
              </a:spcAft>
              <a:buClr>
                <a:schemeClr val="dk1"/>
              </a:buClr>
              <a:buSzPts val="2000"/>
              <a:buNone/>
            </a:pPr>
            <a:r>
              <a:t/>
            </a:r>
            <a:endParaRPr sz="2000"/>
          </a:p>
        </p:txBody>
      </p:sp>
      <p:sp>
        <p:nvSpPr>
          <p:cNvPr id="158" name="Google Shape;158;p20"/>
          <p:cNvSpPr/>
          <p:nvPr/>
        </p:nvSpPr>
        <p:spPr>
          <a:xfrm>
            <a:off x="334884" y="2971630"/>
            <a:ext cx="1858264" cy="46166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AU" sz="2400">
                <a:solidFill>
                  <a:srgbClr val="00B050"/>
                </a:solidFill>
                <a:latin typeface="Century Gothic"/>
                <a:ea typeface="Century Gothic"/>
                <a:cs typeface="Century Gothic"/>
                <a:sym typeface="Century Gothic"/>
              </a:rPr>
              <a:t>Examples:</a:t>
            </a:r>
            <a:endParaRPr/>
          </a:p>
        </p:txBody>
      </p:sp>
      <p:sp>
        <p:nvSpPr>
          <p:cNvPr id="159" name="Google Shape;159;p20"/>
          <p:cNvSpPr txBox="1"/>
          <p:nvPr/>
        </p:nvSpPr>
        <p:spPr>
          <a:xfrm>
            <a:off x="289613" y="4058223"/>
            <a:ext cx="11845504" cy="54428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b="1" lang="en-AU" sz="2000" u="sng">
                <a:solidFill>
                  <a:schemeClr val="dk1"/>
                </a:solidFill>
                <a:latin typeface="Century Gothic"/>
                <a:ea typeface="Century Gothic"/>
                <a:cs typeface="Century Gothic"/>
                <a:sym typeface="Century Gothic"/>
              </a:rPr>
              <a:t>Although </a:t>
            </a:r>
            <a:r>
              <a:rPr lang="en-AU" sz="2000" u="sng">
                <a:solidFill>
                  <a:schemeClr val="dk1"/>
                </a:solidFill>
                <a:latin typeface="Century Gothic"/>
                <a:ea typeface="Century Gothic"/>
                <a:cs typeface="Century Gothic"/>
                <a:sym typeface="Century Gothic"/>
              </a:rPr>
              <a:t>he ate breakfast</a:t>
            </a:r>
            <a:r>
              <a:rPr lang="en-AU" sz="2000">
                <a:solidFill>
                  <a:schemeClr val="dk1"/>
                </a:solidFill>
                <a:latin typeface="Century Gothic"/>
                <a:ea typeface="Century Gothic"/>
                <a:cs typeface="Century Gothic"/>
                <a:sym typeface="Century Gothic"/>
              </a:rPr>
              <a:t>,</a:t>
            </a:r>
            <a:r>
              <a:rPr b="1" lang="en-AU" sz="2000">
                <a:solidFill>
                  <a:srgbClr val="2F5496"/>
                </a:solidFill>
                <a:latin typeface="Century Gothic"/>
                <a:ea typeface="Century Gothic"/>
                <a:cs typeface="Century Gothic"/>
                <a:sym typeface="Century Gothic"/>
              </a:rPr>
              <a:t> </a:t>
            </a:r>
            <a:r>
              <a:rPr lang="en-AU" sz="2000">
                <a:solidFill>
                  <a:schemeClr val="dk1"/>
                </a:solidFill>
                <a:latin typeface="Century Gothic"/>
                <a:ea typeface="Century Gothic"/>
                <a:cs typeface="Century Gothic"/>
                <a:sym typeface="Century Gothic"/>
              </a:rPr>
              <a:t>Billy wanted a snack 10 minutes later. </a:t>
            </a:r>
            <a:endParaRPr/>
          </a:p>
        </p:txBody>
      </p:sp>
      <p:pic>
        <p:nvPicPr>
          <p:cNvPr descr="https://cdn3.vectorstock.com/i/1000x1000/77/52/yes-tick-icon-vector-22957752.jpg" id="160" name="Google Shape;160;p20"/>
          <p:cNvPicPr preferRelativeResize="0"/>
          <p:nvPr/>
        </p:nvPicPr>
        <p:blipFill rotWithShape="1">
          <a:blip r:embed="rId3">
            <a:alphaModFix/>
          </a:blip>
          <a:srcRect b="10582" l="0" r="0" t="0"/>
          <a:stretch/>
        </p:blipFill>
        <p:spPr>
          <a:xfrm>
            <a:off x="7447730" y="3264444"/>
            <a:ext cx="837870" cy="621089"/>
          </a:xfrm>
          <a:prstGeom prst="rect">
            <a:avLst/>
          </a:prstGeom>
          <a:noFill/>
          <a:ln>
            <a:noFill/>
          </a:ln>
        </p:spPr>
      </p:pic>
      <p:sp>
        <p:nvSpPr>
          <p:cNvPr id="161" name="Google Shape;161;p20"/>
          <p:cNvSpPr txBox="1"/>
          <p:nvPr/>
        </p:nvSpPr>
        <p:spPr>
          <a:xfrm>
            <a:off x="0" y="-1"/>
            <a:ext cx="3600450" cy="369332"/>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AU" sz="1800">
                <a:solidFill>
                  <a:schemeClr val="lt1"/>
                </a:solidFill>
                <a:latin typeface="Century Gothic"/>
                <a:ea typeface="Century Gothic"/>
                <a:cs typeface="Century Gothic"/>
                <a:sym typeface="Century Gothic"/>
              </a:rPr>
              <a:t>Concept Development</a:t>
            </a:r>
            <a:endParaRPr/>
          </a:p>
        </p:txBody>
      </p:sp>
      <p:sp>
        <p:nvSpPr>
          <p:cNvPr id="162" name="Google Shape;162;p20"/>
          <p:cNvSpPr txBox="1"/>
          <p:nvPr/>
        </p:nvSpPr>
        <p:spPr>
          <a:xfrm>
            <a:off x="10181939" y="1250631"/>
            <a:ext cx="1988664" cy="1754326"/>
          </a:xfrm>
          <a:prstGeom prst="rect">
            <a:avLst/>
          </a:prstGeom>
          <a:solidFill>
            <a:srgbClr val="79FF9C"/>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AU" sz="1200">
                <a:solidFill>
                  <a:schemeClr val="dk1"/>
                </a:solidFill>
                <a:latin typeface="Century Gothic"/>
                <a:ea typeface="Century Gothic"/>
                <a:cs typeface="Century Gothic"/>
                <a:sym typeface="Century Gothic"/>
              </a:rPr>
              <a:t>CFU:</a:t>
            </a:r>
            <a:endParaRPr/>
          </a:p>
          <a:p>
            <a:pPr indent="-285750" lvl="0" marL="285750" marR="0" rtl="0" algn="l">
              <a:spcBef>
                <a:spcPts val="0"/>
              </a:spcBef>
              <a:spcAft>
                <a:spcPts val="0"/>
              </a:spcAft>
              <a:buClr>
                <a:schemeClr val="dk1"/>
              </a:buClr>
              <a:buSzPts val="1200"/>
              <a:buFont typeface="Arial"/>
              <a:buChar char="•"/>
            </a:pPr>
            <a:r>
              <a:rPr lang="en-AU" sz="1200">
                <a:solidFill>
                  <a:schemeClr val="dk1"/>
                </a:solidFill>
                <a:latin typeface="Century Gothic"/>
                <a:ea typeface="Century Gothic"/>
                <a:cs typeface="Century Gothic"/>
                <a:sym typeface="Century Gothic"/>
              </a:rPr>
              <a:t>What do sentences beginning with even though and although show us?</a:t>
            </a:r>
            <a:endParaRPr/>
          </a:p>
          <a:p>
            <a:pPr indent="-285750" lvl="0" marL="285750" marR="0" rtl="0" algn="l">
              <a:spcBef>
                <a:spcPts val="0"/>
              </a:spcBef>
              <a:spcAft>
                <a:spcPts val="0"/>
              </a:spcAft>
              <a:buClr>
                <a:schemeClr val="dk1"/>
              </a:buClr>
              <a:buSzPts val="1200"/>
              <a:buFont typeface="Arial"/>
              <a:buChar char="•"/>
            </a:pPr>
            <a:r>
              <a:rPr lang="en-AU" sz="1200">
                <a:solidFill>
                  <a:schemeClr val="dk1"/>
                </a:solidFill>
                <a:latin typeface="Century Gothic"/>
                <a:ea typeface="Century Gothic"/>
                <a:cs typeface="Century Gothic"/>
                <a:sym typeface="Century Gothic"/>
              </a:rPr>
              <a:t>How do the sentences show a turn around or contrast?</a:t>
            </a:r>
            <a:endParaRPr/>
          </a:p>
        </p:txBody>
      </p:sp>
      <p:pic>
        <p:nvPicPr>
          <p:cNvPr descr="Logo, icon&#10;&#10;Description automatically generated" id="163" name="Google Shape;163;p20"/>
          <p:cNvPicPr preferRelativeResize="0"/>
          <p:nvPr/>
        </p:nvPicPr>
        <p:blipFill rotWithShape="1">
          <a:blip r:embed="rId4">
            <a:alphaModFix/>
          </a:blip>
          <a:srcRect b="0" l="0" r="0" t="0"/>
          <a:stretch/>
        </p:blipFill>
        <p:spPr>
          <a:xfrm>
            <a:off x="11411429" y="111175"/>
            <a:ext cx="674078" cy="674078"/>
          </a:xfrm>
          <a:prstGeom prst="rect">
            <a:avLst/>
          </a:prstGeom>
          <a:noFill/>
          <a:ln>
            <a:noFill/>
          </a:ln>
        </p:spPr>
      </p:pic>
      <p:pic>
        <p:nvPicPr>
          <p:cNvPr descr="Icon&#10;&#10;Description automatically generated" id="164" name="Google Shape;164;p20"/>
          <p:cNvPicPr preferRelativeResize="0"/>
          <p:nvPr/>
        </p:nvPicPr>
        <p:blipFill rotWithShape="1">
          <a:blip r:embed="rId5">
            <a:alphaModFix/>
          </a:blip>
          <a:srcRect b="0" l="0" r="0" t="0"/>
          <a:stretch/>
        </p:blipFill>
        <p:spPr>
          <a:xfrm>
            <a:off x="10604475" y="127102"/>
            <a:ext cx="674078" cy="674078"/>
          </a:xfrm>
          <a:prstGeom prst="rect">
            <a:avLst/>
          </a:prstGeom>
          <a:noFill/>
          <a:ln>
            <a:noFill/>
          </a:ln>
        </p:spPr>
      </p:pic>
      <p:pic>
        <p:nvPicPr>
          <p:cNvPr descr="Icon&#10;&#10;Description automatically generated" id="165" name="Google Shape;165;p20"/>
          <p:cNvPicPr preferRelativeResize="0"/>
          <p:nvPr/>
        </p:nvPicPr>
        <p:blipFill rotWithShape="1">
          <a:blip r:embed="rId6">
            <a:alphaModFix/>
          </a:blip>
          <a:srcRect b="0" l="0" r="0" t="0"/>
          <a:stretch/>
        </p:blipFill>
        <p:spPr>
          <a:xfrm>
            <a:off x="9771566" y="154632"/>
            <a:ext cx="693813" cy="679158"/>
          </a:xfrm>
          <a:prstGeom prst="rect">
            <a:avLst/>
          </a:prstGeom>
          <a:noFill/>
          <a:ln>
            <a:noFill/>
          </a:ln>
        </p:spPr>
      </p:pic>
      <p:sp>
        <p:nvSpPr>
          <p:cNvPr id="166" name="Google Shape;166;p20"/>
          <p:cNvSpPr txBox="1"/>
          <p:nvPr/>
        </p:nvSpPr>
        <p:spPr>
          <a:xfrm>
            <a:off x="289613" y="4599007"/>
            <a:ext cx="11845504" cy="54428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b="1" lang="en-AU" sz="2000" u="sng">
                <a:solidFill>
                  <a:schemeClr val="dk1"/>
                </a:solidFill>
                <a:latin typeface="Century Gothic"/>
                <a:ea typeface="Century Gothic"/>
                <a:cs typeface="Century Gothic"/>
                <a:sym typeface="Century Gothic"/>
              </a:rPr>
              <a:t>Even though </a:t>
            </a:r>
            <a:r>
              <a:rPr lang="en-AU" sz="2000" u="sng">
                <a:solidFill>
                  <a:schemeClr val="dk1"/>
                </a:solidFill>
                <a:latin typeface="Century Gothic"/>
                <a:ea typeface="Century Gothic"/>
                <a:cs typeface="Century Gothic"/>
                <a:sym typeface="Century Gothic"/>
              </a:rPr>
              <a:t>he ate breakfast</a:t>
            </a:r>
            <a:r>
              <a:rPr lang="en-AU" sz="2000">
                <a:solidFill>
                  <a:schemeClr val="dk1"/>
                </a:solidFill>
                <a:latin typeface="Century Gothic"/>
                <a:ea typeface="Century Gothic"/>
                <a:cs typeface="Century Gothic"/>
                <a:sym typeface="Century Gothic"/>
              </a:rPr>
              <a:t>,</a:t>
            </a:r>
            <a:r>
              <a:rPr b="1" lang="en-AU" sz="2000">
                <a:solidFill>
                  <a:srgbClr val="2F5496"/>
                </a:solidFill>
                <a:latin typeface="Century Gothic"/>
                <a:ea typeface="Century Gothic"/>
                <a:cs typeface="Century Gothic"/>
                <a:sym typeface="Century Gothic"/>
              </a:rPr>
              <a:t> </a:t>
            </a:r>
            <a:r>
              <a:rPr lang="en-AU" sz="2000">
                <a:solidFill>
                  <a:schemeClr val="dk1"/>
                </a:solidFill>
                <a:latin typeface="Century Gothic"/>
                <a:ea typeface="Century Gothic"/>
                <a:cs typeface="Century Gothic"/>
                <a:sym typeface="Century Gothic"/>
              </a:rPr>
              <a:t>Billy was still really hungry. </a:t>
            </a:r>
            <a:endParaRPr/>
          </a:p>
        </p:txBody>
      </p:sp>
      <p:sp>
        <p:nvSpPr>
          <p:cNvPr id="167" name="Google Shape;167;p20"/>
          <p:cNvSpPr txBox="1"/>
          <p:nvPr/>
        </p:nvSpPr>
        <p:spPr>
          <a:xfrm>
            <a:off x="325099" y="5241823"/>
            <a:ext cx="11845504" cy="54428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b="1" lang="en-AU" sz="2000" u="sng">
                <a:solidFill>
                  <a:schemeClr val="dk1"/>
                </a:solidFill>
                <a:latin typeface="Century Gothic"/>
                <a:ea typeface="Century Gothic"/>
                <a:cs typeface="Century Gothic"/>
                <a:sym typeface="Century Gothic"/>
              </a:rPr>
              <a:t>Although </a:t>
            </a:r>
            <a:r>
              <a:rPr lang="en-AU" sz="2000" u="sng">
                <a:solidFill>
                  <a:schemeClr val="dk1"/>
                </a:solidFill>
                <a:latin typeface="Century Gothic"/>
                <a:ea typeface="Century Gothic"/>
                <a:cs typeface="Century Gothic"/>
                <a:sym typeface="Century Gothic"/>
              </a:rPr>
              <a:t>it was late at night</a:t>
            </a:r>
            <a:r>
              <a:rPr lang="en-AU" sz="2000">
                <a:solidFill>
                  <a:schemeClr val="dk1"/>
                </a:solidFill>
                <a:latin typeface="Century Gothic"/>
                <a:ea typeface="Century Gothic"/>
                <a:cs typeface="Century Gothic"/>
                <a:sym typeface="Century Gothic"/>
              </a:rPr>
              <a:t>,</a:t>
            </a:r>
            <a:r>
              <a:rPr b="1" lang="en-AU" sz="2000">
                <a:solidFill>
                  <a:srgbClr val="2F5496"/>
                </a:solidFill>
                <a:latin typeface="Century Gothic"/>
                <a:ea typeface="Century Gothic"/>
                <a:cs typeface="Century Gothic"/>
                <a:sym typeface="Century Gothic"/>
              </a:rPr>
              <a:t> </a:t>
            </a:r>
            <a:r>
              <a:rPr lang="en-AU" sz="2000">
                <a:solidFill>
                  <a:schemeClr val="dk1"/>
                </a:solidFill>
                <a:latin typeface="Century Gothic"/>
                <a:ea typeface="Century Gothic"/>
                <a:cs typeface="Century Gothic"/>
                <a:sym typeface="Century Gothic"/>
              </a:rPr>
              <a:t>Bella was not in bed. </a:t>
            </a:r>
            <a:endParaRPr/>
          </a:p>
        </p:txBody>
      </p:sp>
      <p:sp>
        <p:nvSpPr>
          <p:cNvPr id="168" name="Google Shape;168;p20"/>
          <p:cNvSpPr txBox="1"/>
          <p:nvPr/>
        </p:nvSpPr>
        <p:spPr>
          <a:xfrm>
            <a:off x="334884" y="5884639"/>
            <a:ext cx="11845504" cy="54428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b="1" lang="en-AU" sz="2000" u="sng">
                <a:solidFill>
                  <a:schemeClr val="dk1"/>
                </a:solidFill>
                <a:latin typeface="Century Gothic"/>
                <a:ea typeface="Century Gothic"/>
                <a:cs typeface="Century Gothic"/>
                <a:sym typeface="Century Gothic"/>
              </a:rPr>
              <a:t>Even though </a:t>
            </a:r>
            <a:r>
              <a:rPr lang="en-AU" sz="2000" u="sng">
                <a:solidFill>
                  <a:schemeClr val="dk1"/>
                </a:solidFill>
                <a:latin typeface="Century Gothic"/>
                <a:ea typeface="Century Gothic"/>
                <a:cs typeface="Century Gothic"/>
                <a:sym typeface="Century Gothic"/>
              </a:rPr>
              <a:t>it was late at night</a:t>
            </a:r>
            <a:r>
              <a:rPr lang="en-AU" sz="2000">
                <a:solidFill>
                  <a:schemeClr val="dk1"/>
                </a:solidFill>
                <a:latin typeface="Century Gothic"/>
                <a:ea typeface="Century Gothic"/>
                <a:cs typeface="Century Gothic"/>
                <a:sym typeface="Century Gothic"/>
              </a:rPr>
              <a:t>,</a:t>
            </a:r>
            <a:r>
              <a:rPr b="1" lang="en-AU" sz="2000">
                <a:solidFill>
                  <a:srgbClr val="2F5496"/>
                </a:solidFill>
                <a:latin typeface="Century Gothic"/>
                <a:ea typeface="Century Gothic"/>
                <a:cs typeface="Century Gothic"/>
                <a:sym typeface="Century Gothic"/>
              </a:rPr>
              <a:t> </a:t>
            </a:r>
            <a:r>
              <a:rPr lang="en-AU" sz="2000">
                <a:solidFill>
                  <a:schemeClr val="dk1"/>
                </a:solidFill>
                <a:latin typeface="Century Gothic"/>
                <a:ea typeface="Century Gothic"/>
                <a:cs typeface="Century Gothic"/>
                <a:sym typeface="Century Gothic"/>
              </a:rPr>
              <a:t>Bella was not tired. </a:t>
            </a:r>
            <a:endParaRPr/>
          </a:p>
        </p:txBody>
      </p:sp>
      <p:sp>
        <p:nvSpPr>
          <p:cNvPr id="169" name="Google Shape;169;p20"/>
          <p:cNvSpPr txBox="1"/>
          <p:nvPr/>
        </p:nvSpPr>
        <p:spPr>
          <a:xfrm>
            <a:off x="154907" y="402386"/>
            <a:ext cx="8894802" cy="2048574"/>
          </a:xfrm>
          <a:prstGeom prst="rect">
            <a:avLst/>
          </a:prstGeom>
          <a:solidFill>
            <a:srgbClr val="F5D327"/>
          </a:solid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1800"/>
              <a:buFont typeface="Noto Sans Symbols"/>
              <a:buChar char="▪"/>
            </a:pPr>
            <a:r>
              <a:rPr lang="en-AU" sz="1800">
                <a:solidFill>
                  <a:schemeClr val="dk1"/>
                </a:solidFill>
                <a:latin typeface="Century Gothic"/>
                <a:ea typeface="Century Gothic"/>
                <a:cs typeface="Century Gothic"/>
                <a:sym typeface="Century Gothic"/>
              </a:rPr>
              <a:t>‘</a:t>
            </a:r>
            <a:r>
              <a:rPr b="1" lang="en-AU" sz="1800">
                <a:solidFill>
                  <a:schemeClr val="dk1"/>
                </a:solidFill>
                <a:latin typeface="Century Gothic"/>
                <a:ea typeface="Century Gothic"/>
                <a:cs typeface="Century Gothic"/>
                <a:sym typeface="Century Gothic"/>
              </a:rPr>
              <a:t>Even though</a:t>
            </a:r>
            <a:r>
              <a:rPr lang="en-AU" sz="1800">
                <a:solidFill>
                  <a:schemeClr val="dk1"/>
                </a:solidFill>
                <a:latin typeface="Century Gothic"/>
                <a:ea typeface="Century Gothic"/>
                <a:cs typeface="Century Gothic"/>
                <a:sym typeface="Century Gothic"/>
              </a:rPr>
              <a:t>’ and ‘</a:t>
            </a:r>
            <a:r>
              <a:rPr b="1" lang="en-AU" sz="1800">
                <a:solidFill>
                  <a:schemeClr val="dk1"/>
                </a:solidFill>
                <a:latin typeface="Century Gothic"/>
                <a:ea typeface="Century Gothic"/>
                <a:cs typeface="Century Gothic"/>
                <a:sym typeface="Century Gothic"/>
              </a:rPr>
              <a:t>Although</a:t>
            </a:r>
            <a:r>
              <a:rPr lang="en-AU" sz="1800">
                <a:solidFill>
                  <a:schemeClr val="dk1"/>
                </a:solidFill>
                <a:latin typeface="Century Gothic"/>
                <a:ea typeface="Century Gothic"/>
                <a:cs typeface="Century Gothic"/>
                <a:sym typeface="Century Gothic"/>
              </a:rPr>
              <a:t>’ are subordinating conjunctions that tell us something happened even if it should not have.</a:t>
            </a:r>
            <a:endParaRPr/>
          </a:p>
          <a:p>
            <a:pPr indent="-228600" lvl="0" marL="228600" marR="0" rtl="0" algn="l">
              <a:lnSpc>
                <a:spcPct val="90000"/>
              </a:lnSpc>
              <a:spcBef>
                <a:spcPts val="1000"/>
              </a:spcBef>
              <a:spcAft>
                <a:spcPts val="0"/>
              </a:spcAft>
              <a:buClr>
                <a:schemeClr val="dk1"/>
              </a:buClr>
              <a:buSzPts val="1800"/>
              <a:buFont typeface="Noto Sans Symbols"/>
              <a:buChar char="▪"/>
            </a:pPr>
            <a:r>
              <a:rPr lang="en-AU" sz="1800">
                <a:solidFill>
                  <a:schemeClr val="dk1"/>
                </a:solidFill>
                <a:latin typeface="Century Gothic"/>
                <a:ea typeface="Century Gothic"/>
                <a:cs typeface="Century Gothic"/>
                <a:sym typeface="Century Gothic"/>
              </a:rPr>
              <a:t>When a sentence begins with ‘</a:t>
            </a:r>
            <a:r>
              <a:rPr b="1" lang="en-AU" sz="1800">
                <a:solidFill>
                  <a:schemeClr val="dk1"/>
                </a:solidFill>
                <a:latin typeface="Century Gothic"/>
                <a:ea typeface="Century Gothic"/>
                <a:cs typeface="Century Gothic"/>
                <a:sym typeface="Century Gothic"/>
              </a:rPr>
              <a:t>even though</a:t>
            </a:r>
            <a:r>
              <a:rPr lang="en-AU" sz="1800">
                <a:solidFill>
                  <a:schemeClr val="dk1"/>
                </a:solidFill>
                <a:latin typeface="Century Gothic"/>
                <a:ea typeface="Century Gothic"/>
                <a:cs typeface="Century Gothic"/>
                <a:sym typeface="Century Gothic"/>
              </a:rPr>
              <a:t>’ or ‘</a:t>
            </a:r>
            <a:r>
              <a:rPr b="1" lang="en-AU" sz="1800">
                <a:solidFill>
                  <a:schemeClr val="dk1"/>
                </a:solidFill>
                <a:latin typeface="Century Gothic"/>
                <a:ea typeface="Century Gothic"/>
                <a:cs typeface="Century Gothic"/>
                <a:sym typeface="Century Gothic"/>
              </a:rPr>
              <a:t>although</a:t>
            </a:r>
            <a:r>
              <a:rPr lang="en-AU" sz="1800">
                <a:solidFill>
                  <a:schemeClr val="dk1"/>
                </a:solidFill>
                <a:latin typeface="Century Gothic"/>
                <a:ea typeface="Century Gothic"/>
                <a:cs typeface="Century Gothic"/>
                <a:sym typeface="Century Gothic"/>
              </a:rPr>
              <a:t>’ and one action (what happens), we need to complete the sentence by adding a </a:t>
            </a:r>
            <a:r>
              <a:rPr b="1" lang="en-AU" sz="1800">
                <a:solidFill>
                  <a:schemeClr val="dk1"/>
                </a:solidFill>
                <a:latin typeface="Century Gothic"/>
                <a:ea typeface="Century Gothic"/>
                <a:cs typeface="Century Gothic"/>
                <a:sym typeface="Century Gothic"/>
              </a:rPr>
              <a:t>turn around</a:t>
            </a:r>
            <a:r>
              <a:rPr lang="en-AU" sz="1800">
                <a:solidFill>
                  <a:schemeClr val="dk1"/>
                </a:solidFill>
                <a:latin typeface="Century Gothic"/>
                <a:ea typeface="Century Gothic"/>
                <a:cs typeface="Century Gothic"/>
                <a:sym typeface="Century Gothic"/>
              </a:rPr>
              <a:t> or </a:t>
            </a:r>
            <a:r>
              <a:rPr b="1" lang="en-AU" sz="1800">
                <a:solidFill>
                  <a:schemeClr val="dk1"/>
                </a:solidFill>
                <a:latin typeface="Century Gothic"/>
                <a:ea typeface="Century Gothic"/>
                <a:cs typeface="Century Gothic"/>
                <a:sym typeface="Century Gothic"/>
              </a:rPr>
              <a:t>contrasting </a:t>
            </a:r>
            <a:r>
              <a:rPr lang="en-AU" sz="1800">
                <a:solidFill>
                  <a:schemeClr val="dk1"/>
                </a:solidFill>
                <a:latin typeface="Century Gothic"/>
                <a:ea typeface="Century Gothic"/>
                <a:cs typeface="Century Gothic"/>
                <a:sym typeface="Century Gothic"/>
              </a:rPr>
              <a:t>action. </a:t>
            </a:r>
            <a:endParaRPr/>
          </a:p>
          <a:p>
            <a:pPr indent="-228600" lvl="0" marL="228600" marR="0" rtl="0" algn="l">
              <a:lnSpc>
                <a:spcPct val="90000"/>
              </a:lnSpc>
              <a:spcBef>
                <a:spcPts val="1000"/>
              </a:spcBef>
              <a:spcAft>
                <a:spcPts val="0"/>
              </a:spcAft>
              <a:buClr>
                <a:schemeClr val="dk1"/>
              </a:buClr>
              <a:buSzPts val="1800"/>
              <a:buFont typeface="Noto Sans Symbols"/>
              <a:buChar char="▪"/>
            </a:pPr>
            <a:r>
              <a:rPr lang="en-AU" sz="1800">
                <a:solidFill>
                  <a:schemeClr val="dk1"/>
                </a:solidFill>
                <a:latin typeface="Century Gothic"/>
                <a:ea typeface="Century Gothic"/>
                <a:cs typeface="Century Gothic"/>
                <a:sym typeface="Century Gothic"/>
              </a:rPr>
              <a:t>Their meaning is similar, but ‘even though’ is slightly stronger, giving more emphasis.                                                                                                                                                                                                                                                                                                                                                                                                                                                                                                                                                                                                                                                                                                                                                                                                                                                                                                                                                                                                                                                                                                                                                                                                                                                                                                                                                                                                                                                                                                                                                                                                                                                                                               </a:t>
            </a:r>
            <a:endParaRPr/>
          </a:p>
          <a:p>
            <a:pPr indent="0" lvl="0" marL="0" marR="0" rtl="0" algn="l">
              <a:lnSpc>
                <a:spcPct val="90000"/>
              </a:lnSpc>
              <a:spcBef>
                <a:spcPts val="1000"/>
              </a:spcBef>
              <a:spcAft>
                <a:spcPts val="0"/>
              </a:spcAft>
              <a:buClr>
                <a:schemeClr val="dk1"/>
              </a:buClr>
              <a:buSzPts val="2000"/>
              <a:buFont typeface="Calibri"/>
              <a:buNone/>
            </a:pPr>
            <a:r>
              <a:t/>
            </a:r>
            <a:endParaRPr sz="2000">
              <a:solidFill>
                <a:schemeClr val="dk1"/>
              </a:solidFill>
              <a:latin typeface="Century Gothic"/>
              <a:ea typeface="Century Gothic"/>
              <a:cs typeface="Century Gothic"/>
              <a:sym typeface="Century Goth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1"/>
          <p:cNvSpPr txBox="1"/>
          <p:nvPr/>
        </p:nvSpPr>
        <p:spPr>
          <a:xfrm>
            <a:off x="0" y="-1"/>
            <a:ext cx="3600450" cy="369332"/>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AU" sz="1800">
                <a:solidFill>
                  <a:schemeClr val="lt1"/>
                </a:solidFill>
                <a:latin typeface="Century Gothic"/>
                <a:ea typeface="Century Gothic"/>
                <a:cs typeface="Century Gothic"/>
                <a:sym typeface="Century Gothic"/>
              </a:rPr>
              <a:t>Concept Development</a:t>
            </a:r>
            <a:endParaRPr/>
          </a:p>
        </p:txBody>
      </p:sp>
      <p:pic>
        <p:nvPicPr>
          <p:cNvPr descr="Logo, icon&#10;&#10;Description automatically generated" id="175" name="Google Shape;175;p21"/>
          <p:cNvPicPr preferRelativeResize="0"/>
          <p:nvPr/>
        </p:nvPicPr>
        <p:blipFill rotWithShape="1">
          <a:blip r:embed="rId3">
            <a:alphaModFix/>
          </a:blip>
          <a:srcRect b="0" l="0" r="0" t="0"/>
          <a:stretch/>
        </p:blipFill>
        <p:spPr>
          <a:xfrm>
            <a:off x="11411429" y="111175"/>
            <a:ext cx="674078" cy="674078"/>
          </a:xfrm>
          <a:prstGeom prst="rect">
            <a:avLst/>
          </a:prstGeom>
          <a:noFill/>
          <a:ln>
            <a:noFill/>
          </a:ln>
        </p:spPr>
      </p:pic>
      <p:pic>
        <p:nvPicPr>
          <p:cNvPr descr="Icon&#10;&#10;Description automatically generated" id="176" name="Google Shape;176;p21"/>
          <p:cNvPicPr preferRelativeResize="0"/>
          <p:nvPr/>
        </p:nvPicPr>
        <p:blipFill rotWithShape="1">
          <a:blip r:embed="rId4">
            <a:alphaModFix/>
          </a:blip>
          <a:srcRect b="0" l="0" r="0" t="0"/>
          <a:stretch/>
        </p:blipFill>
        <p:spPr>
          <a:xfrm>
            <a:off x="10604475" y="127102"/>
            <a:ext cx="674078" cy="674078"/>
          </a:xfrm>
          <a:prstGeom prst="rect">
            <a:avLst/>
          </a:prstGeom>
          <a:noFill/>
          <a:ln>
            <a:noFill/>
          </a:ln>
        </p:spPr>
      </p:pic>
      <p:pic>
        <p:nvPicPr>
          <p:cNvPr descr="Icon&#10;&#10;Description automatically generated" id="177" name="Google Shape;177;p21"/>
          <p:cNvPicPr preferRelativeResize="0"/>
          <p:nvPr/>
        </p:nvPicPr>
        <p:blipFill rotWithShape="1">
          <a:blip r:embed="rId5">
            <a:alphaModFix/>
          </a:blip>
          <a:srcRect b="0" l="0" r="0" t="0"/>
          <a:stretch/>
        </p:blipFill>
        <p:spPr>
          <a:xfrm>
            <a:off x="9771566" y="111768"/>
            <a:ext cx="693813" cy="679158"/>
          </a:xfrm>
          <a:prstGeom prst="rect">
            <a:avLst/>
          </a:prstGeom>
          <a:noFill/>
          <a:ln>
            <a:noFill/>
          </a:ln>
        </p:spPr>
      </p:pic>
      <p:sp>
        <p:nvSpPr>
          <p:cNvPr id="178" name="Google Shape;178;p21"/>
          <p:cNvSpPr txBox="1"/>
          <p:nvPr/>
        </p:nvSpPr>
        <p:spPr>
          <a:xfrm>
            <a:off x="10118035" y="913049"/>
            <a:ext cx="2073965" cy="1169551"/>
          </a:xfrm>
          <a:prstGeom prst="rect">
            <a:avLst/>
          </a:prstGeom>
          <a:solidFill>
            <a:srgbClr val="79FF9C"/>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AU" sz="1400">
                <a:solidFill>
                  <a:schemeClr val="dk1"/>
                </a:solidFill>
                <a:latin typeface="Century Gothic"/>
                <a:ea typeface="Century Gothic"/>
                <a:cs typeface="Century Gothic"/>
                <a:sym typeface="Century Gothic"/>
              </a:rPr>
              <a:t>CFU:</a:t>
            </a:r>
            <a:endParaRPr/>
          </a:p>
          <a:p>
            <a:pPr indent="0" lvl="0" marL="0" marR="0" rtl="0" algn="l">
              <a:spcBef>
                <a:spcPts val="0"/>
              </a:spcBef>
              <a:spcAft>
                <a:spcPts val="0"/>
              </a:spcAft>
              <a:buNone/>
            </a:pPr>
            <a:r>
              <a:rPr lang="en-AU" sz="1400">
                <a:solidFill>
                  <a:schemeClr val="dk1"/>
                </a:solidFill>
                <a:latin typeface="Century Gothic"/>
                <a:ea typeface="Century Gothic"/>
                <a:cs typeface="Century Gothic"/>
                <a:sym typeface="Century Gothic"/>
              </a:rPr>
              <a:t>Why are these non examples?</a:t>
            </a:r>
            <a:endParaRPr/>
          </a:p>
          <a:p>
            <a:pPr indent="0" lvl="0" marL="0" marR="0" rtl="0" algn="l">
              <a:spcBef>
                <a:spcPts val="0"/>
              </a:spcBef>
              <a:spcAft>
                <a:spcPts val="0"/>
              </a:spcAft>
              <a:buNone/>
            </a:pPr>
            <a:r>
              <a:rPr lang="en-AU" sz="1400">
                <a:solidFill>
                  <a:schemeClr val="dk1"/>
                </a:solidFill>
                <a:latin typeface="Century Gothic"/>
                <a:ea typeface="Century Gothic"/>
                <a:cs typeface="Century Gothic"/>
                <a:sym typeface="Century Gothic"/>
              </a:rPr>
              <a:t>How can we fix the non-examples?</a:t>
            </a:r>
            <a:endParaRPr/>
          </a:p>
        </p:txBody>
      </p:sp>
      <p:sp>
        <p:nvSpPr>
          <p:cNvPr id="179" name="Google Shape;179;p21"/>
          <p:cNvSpPr txBox="1"/>
          <p:nvPr/>
        </p:nvSpPr>
        <p:spPr>
          <a:xfrm>
            <a:off x="325099" y="5256390"/>
            <a:ext cx="11845504" cy="54428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b="1" lang="en-AU" sz="2000">
                <a:solidFill>
                  <a:schemeClr val="dk1"/>
                </a:solidFill>
                <a:latin typeface="Century Gothic"/>
                <a:ea typeface="Century Gothic"/>
                <a:cs typeface="Century Gothic"/>
                <a:sym typeface="Century Gothic"/>
              </a:rPr>
              <a:t>Although </a:t>
            </a:r>
            <a:r>
              <a:rPr lang="en-AU" sz="2000">
                <a:solidFill>
                  <a:schemeClr val="dk1"/>
                </a:solidFill>
                <a:latin typeface="Century Gothic"/>
                <a:ea typeface="Century Gothic"/>
                <a:cs typeface="Century Gothic"/>
                <a:sym typeface="Century Gothic"/>
              </a:rPr>
              <a:t>Sam was not feeling well, finished race.</a:t>
            </a:r>
            <a:endParaRPr/>
          </a:p>
        </p:txBody>
      </p:sp>
      <p:sp>
        <p:nvSpPr>
          <p:cNvPr id="180" name="Google Shape;180;p21"/>
          <p:cNvSpPr/>
          <p:nvPr/>
        </p:nvSpPr>
        <p:spPr>
          <a:xfrm>
            <a:off x="479697" y="3245145"/>
            <a:ext cx="2592668" cy="46166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AU" sz="2400">
                <a:solidFill>
                  <a:srgbClr val="FF0000"/>
                </a:solidFill>
                <a:latin typeface="Century Gothic"/>
                <a:ea typeface="Century Gothic"/>
                <a:cs typeface="Century Gothic"/>
                <a:sym typeface="Century Gothic"/>
              </a:rPr>
              <a:t>Non-Examples:</a:t>
            </a:r>
            <a:endParaRPr/>
          </a:p>
        </p:txBody>
      </p:sp>
      <p:pic>
        <p:nvPicPr>
          <p:cNvPr descr="See the source image" id="181" name="Google Shape;181;p21"/>
          <p:cNvPicPr preferRelativeResize="0"/>
          <p:nvPr/>
        </p:nvPicPr>
        <p:blipFill rotWithShape="1">
          <a:blip r:embed="rId6">
            <a:alphaModFix/>
          </a:blip>
          <a:srcRect b="0" l="50750" r="0" t="0"/>
          <a:stretch/>
        </p:blipFill>
        <p:spPr>
          <a:xfrm>
            <a:off x="6416394" y="3100722"/>
            <a:ext cx="857250" cy="784725"/>
          </a:xfrm>
          <a:prstGeom prst="rect">
            <a:avLst/>
          </a:prstGeom>
          <a:noFill/>
          <a:ln>
            <a:noFill/>
          </a:ln>
        </p:spPr>
      </p:pic>
      <p:sp>
        <p:nvSpPr>
          <p:cNvPr id="182" name="Google Shape;182;p21"/>
          <p:cNvSpPr txBox="1"/>
          <p:nvPr/>
        </p:nvSpPr>
        <p:spPr>
          <a:xfrm>
            <a:off x="240003" y="3831077"/>
            <a:ext cx="11845504" cy="54428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b="1" lang="en-AU" sz="2000">
                <a:solidFill>
                  <a:schemeClr val="dk1"/>
                </a:solidFill>
                <a:latin typeface="Century Gothic"/>
                <a:ea typeface="Century Gothic"/>
                <a:cs typeface="Century Gothic"/>
                <a:sym typeface="Century Gothic"/>
              </a:rPr>
              <a:t>Even though </a:t>
            </a:r>
            <a:r>
              <a:rPr lang="en-AU" sz="2000">
                <a:solidFill>
                  <a:schemeClr val="dk1"/>
                </a:solidFill>
                <a:latin typeface="Century Gothic"/>
                <a:ea typeface="Century Gothic"/>
                <a:cs typeface="Century Gothic"/>
                <a:sym typeface="Century Gothic"/>
              </a:rPr>
              <a:t>Mike was hungry, he ate all his vegetables. </a:t>
            </a:r>
            <a:endParaRPr/>
          </a:p>
        </p:txBody>
      </p:sp>
      <p:sp>
        <p:nvSpPr>
          <p:cNvPr id="183" name="Google Shape;183;p21"/>
          <p:cNvSpPr txBox="1"/>
          <p:nvPr/>
        </p:nvSpPr>
        <p:spPr>
          <a:xfrm>
            <a:off x="1022806" y="4299628"/>
            <a:ext cx="9940213" cy="646331"/>
          </a:xfrm>
          <a:prstGeom prst="rect">
            <a:avLst/>
          </a:prstGeom>
          <a:solidFill>
            <a:schemeClr val="lt1"/>
          </a:solidFill>
          <a:ln cap="flat" cmpd="sng" w="9525">
            <a:solidFill>
              <a:srgbClr val="00B05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lang="en-AU" sz="1800">
                <a:solidFill>
                  <a:srgbClr val="FF0000"/>
                </a:solidFill>
                <a:latin typeface="Century Gothic"/>
                <a:ea typeface="Century Gothic"/>
                <a:cs typeface="Century Gothic"/>
                <a:sym typeface="Century Gothic"/>
              </a:rPr>
              <a:t>This sentences does begin with even though, but the information matches. There is no contrast or turn around information. </a:t>
            </a:r>
            <a:endParaRPr/>
          </a:p>
        </p:txBody>
      </p:sp>
      <p:sp>
        <p:nvSpPr>
          <p:cNvPr id="184" name="Google Shape;184;p21"/>
          <p:cNvSpPr txBox="1"/>
          <p:nvPr/>
        </p:nvSpPr>
        <p:spPr>
          <a:xfrm>
            <a:off x="1001301" y="5842507"/>
            <a:ext cx="9940213" cy="646331"/>
          </a:xfrm>
          <a:prstGeom prst="rect">
            <a:avLst/>
          </a:prstGeom>
          <a:solidFill>
            <a:schemeClr val="lt1"/>
          </a:solidFill>
          <a:ln cap="flat" cmpd="sng" w="9525">
            <a:solidFill>
              <a:srgbClr val="00B05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lang="en-AU" sz="1800">
                <a:solidFill>
                  <a:srgbClr val="FF0000"/>
                </a:solidFill>
                <a:latin typeface="Century Gothic"/>
                <a:ea typeface="Century Gothic"/>
                <a:cs typeface="Century Gothic"/>
                <a:sym typeface="Century Gothic"/>
              </a:rPr>
              <a:t>This sentences does begin with although, but it is not a complete thought. There is no subject or verb after the sentence stem.  </a:t>
            </a:r>
            <a:endParaRPr/>
          </a:p>
        </p:txBody>
      </p:sp>
      <p:sp>
        <p:nvSpPr>
          <p:cNvPr id="185" name="Google Shape;185;p21"/>
          <p:cNvSpPr txBox="1"/>
          <p:nvPr/>
        </p:nvSpPr>
        <p:spPr>
          <a:xfrm>
            <a:off x="154907" y="402386"/>
            <a:ext cx="8894802" cy="2048574"/>
          </a:xfrm>
          <a:prstGeom prst="rect">
            <a:avLst/>
          </a:prstGeom>
          <a:solidFill>
            <a:srgbClr val="F5D327"/>
          </a:solid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1800"/>
              <a:buFont typeface="Noto Sans Symbols"/>
              <a:buChar char="▪"/>
            </a:pPr>
            <a:r>
              <a:rPr lang="en-AU" sz="1800">
                <a:solidFill>
                  <a:schemeClr val="dk1"/>
                </a:solidFill>
                <a:latin typeface="Century Gothic"/>
                <a:ea typeface="Century Gothic"/>
                <a:cs typeface="Century Gothic"/>
                <a:sym typeface="Century Gothic"/>
              </a:rPr>
              <a:t>‘</a:t>
            </a:r>
            <a:r>
              <a:rPr b="1" lang="en-AU" sz="1800">
                <a:solidFill>
                  <a:schemeClr val="dk1"/>
                </a:solidFill>
                <a:latin typeface="Century Gothic"/>
                <a:ea typeface="Century Gothic"/>
                <a:cs typeface="Century Gothic"/>
                <a:sym typeface="Century Gothic"/>
              </a:rPr>
              <a:t>Even though</a:t>
            </a:r>
            <a:r>
              <a:rPr lang="en-AU" sz="1800">
                <a:solidFill>
                  <a:schemeClr val="dk1"/>
                </a:solidFill>
                <a:latin typeface="Century Gothic"/>
                <a:ea typeface="Century Gothic"/>
                <a:cs typeface="Century Gothic"/>
                <a:sym typeface="Century Gothic"/>
              </a:rPr>
              <a:t>’ and ‘</a:t>
            </a:r>
            <a:r>
              <a:rPr b="1" lang="en-AU" sz="1800">
                <a:solidFill>
                  <a:schemeClr val="dk1"/>
                </a:solidFill>
                <a:latin typeface="Century Gothic"/>
                <a:ea typeface="Century Gothic"/>
                <a:cs typeface="Century Gothic"/>
                <a:sym typeface="Century Gothic"/>
              </a:rPr>
              <a:t>Although</a:t>
            </a:r>
            <a:r>
              <a:rPr lang="en-AU" sz="1800">
                <a:solidFill>
                  <a:schemeClr val="dk1"/>
                </a:solidFill>
                <a:latin typeface="Century Gothic"/>
                <a:ea typeface="Century Gothic"/>
                <a:cs typeface="Century Gothic"/>
                <a:sym typeface="Century Gothic"/>
              </a:rPr>
              <a:t>’ are subordinating conjunctions that tell us something happened even if it should not have.</a:t>
            </a:r>
            <a:endParaRPr/>
          </a:p>
          <a:p>
            <a:pPr indent="-228600" lvl="0" marL="228600" marR="0" rtl="0" algn="l">
              <a:lnSpc>
                <a:spcPct val="90000"/>
              </a:lnSpc>
              <a:spcBef>
                <a:spcPts val="1000"/>
              </a:spcBef>
              <a:spcAft>
                <a:spcPts val="0"/>
              </a:spcAft>
              <a:buClr>
                <a:schemeClr val="dk1"/>
              </a:buClr>
              <a:buSzPts val="1800"/>
              <a:buFont typeface="Noto Sans Symbols"/>
              <a:buChar char="▪"/>
            </a:pPr>
            <a:r>
              <a:rPr lang="en-AU" sz="1800">
                <a:solidFill>
                  <a:schemeClr val="dk1"/>
                </a:solidFill>
                <a:latin typeface="Century Gothic"/>
                <a:ea typeface="Century Gothic"/>
                <a:cs typeface="Century Gothic"/>
                <a:sym typeface="Century Gothic"/>
              </a:rPr>
              <a:t>When a sentence begins with ‘</a:t>
            </a:r>
            <a:r>
              <a:rPr b="1" lang="en-AU" sz="1800">
                <a:solidFill>
                  <a:schemeClr val="dk1"/>
                </a:solidFill>
                <a:latin typeface="Century Gothic"/>
                <a:ea typeface="Century Gothic"/>
                <a:cs typeface="Century Gothic"/>
                <a:sym typeface="Century Gothic"/>
              </a:rPr>
              <a:t>even though</a:t>
            </a:r>
            <a:r>
              <a:rPr lang="en-AU" sz="1800">
                <a:solidFill>
                  <a:schemeClr val="dk1"/>
                </a:solidFill>
                <a:latin typeface="Century Gothic"/>
                <a:ea typeface="Century Gothic"/>
                <a:cs typeface="Century Gothic"/>
                <a:sym typeface="Century Gothic"/>
              </a:rPr>
              <a:t>’ or ‘</a:t>
            </a:r>
            <a:r>
              <a:rPr b="1" lang="en-AU" sz="1800">
                <a:solidFill>
                  <a:schemeClr val="dk1"/>
                </a:solidFill>
                <a:latin typeface="Century Gothic"/>
                <a:ea typeface="Century Gothic"/>
                <a:cs typeface="Century Gothic"/>
                <a:sym typeface="Century Gothic"/>
              </a:rPr>
              <a:t>although</a:t>
            </a:r>
            <a:r>
              <a:rPr lang="en-AU" sz="1800">
                <a:solidFill>
                  <a:schemeClr val="dk1"/>
                </a:solidFill>
                <a:latin typeface="Century Gothic"/>
                <a:ea typeface="Century Gothic"/>
                <a:cs typeface="Century Gothic"/>
                <a:sym typeface="Century Gothic"/>
              </a:rPr>
              <a:t>’ and one action (what happens), we need to complete the sentence by adding a </a:t>
            </a:r>
            <a:r>
              <a:rPr b="1" lang="en-AU" sz="1800">
                <a:solidFill>
                  <a:schemeClr val="dk1"/>
                </a:solidFill>
                <a:latin typeface="Century Gothic"/>
                <a:ea typeface="Century Gothic"/>
                <a:cs typeface="Century Gothic"/>
                <a:sym typeface="Century Gothic"/>
              </a:rPr>
              <a:t>turn around</a:t>
            </a:r>
            <a:r>
              <a:rPr lang="en-AU" sz="1800">
                <a:solidFill>
                  <a:schemeClr val="dk1"/>
                </a:solidFill>
                <a:latin typeface="Century Gothic"/>
                <a:ea typeface="Century Gothic"/>
                <a:cs typeface="Century Gothic"/>
                <a:sym typeface="Century Gothic"/>
              </a:rPr>
              <a:t> or </a:t>
            </a:r>
            <a:r>
              <a:rPr b="1" lang="en-AU" sz="1800">
                <a:solidFill>
                  <a:schemeClr val="dk1"/>
                </a:solidFill>
                <a:latin typeface="Century Gothic"/>
                <a:ea typeface="Century Gothic"/>
                <a:cs typeface="Century Gothic"/>
                <a:sym typeface="Century Gothic"/>
              </a:rPr>
              <a:t>contrasting </a:t>
            </a:r>
            <a:r>
              <a:rPr lang="en-AU" sz="1800">
                <a:solidFill>
                  <a:schemeClr val="dk1"/>
                </a:solidFill>
                <a:latin typeface="Century Gothic"/>
                <a:ea typeface="Century Gothic"/>
                <a:cs typeface="Century Gothic"/>
                <a:sym typeface="Century Gothic"/>
              </a:rPr>
              <a:t>action. </a:t>
            </a:r>
            <a:endParaRPr/>
          </a:p>
          <a:p>
            <a:pPr indent="-228600" lvl="0" marL="228600" marR="0" rtl="0" algn="l">
              <a:lnSpc>
                <a:spcPct val="90000"/>
              </a:lnSpc>
              <a:spcBef>
                <a:spcPts val="1000"/>
              </a:spcBef>
              <a:spcAft>
                <a:spcPts val="0"/>
              </a:spcAft>
              <a:buClr>
                <a:schemeClr val="dk1"/>
              </a:buClr>
              <a:buSzPts val="1800"/>
              <a:buFont typeface="Noto Sans Symbols"/>
              <a:buChar char="▪"/>
            </a:pPr>
            <a:r>
              <a:rPr lang="en-AU" sz="1800">
                <a:solidFill>
                  <a:schemeClr val="dk1"/>
                </a:solidFill>
                <a:latin typeface="Century Gothic"/>
                <a:ea typeface="Century Gothic"/>
                <a:cs typeface="Century Gothic"/>
                <a:sym typeface="Century Gothic"/>
              </a:rPr>
              <a:t>Their meaning is similar, but ‘even though’ is slightly stronger, giving more emphasis.                                                                                                                                                                                                                                                                                                                                                                                                                                                                                                                                                                                                                                                                                                                                                                                                                                                                                                                                                                                                                                                                                                                                                                                                                                                                                                                                                                                                                                                                                                                                                                                                                                                                                               </a:t>
            </a:r>
            <a:endParaRPr/>
          </a:p>
          <a:p>
            <a:pPr indent="0" lvl="0" marL="0" marR="0" rtl="0" algn="l">
              <a:lnSpc>
                <a:spcPct val="90000"/>
              </a:lnSpc>
              <a:spcBef>
                <a:spcPts val="1000"/>
              </a:spcBef>
              <a:spcAft>
                <a:spcPts val="0"/>
              </a:spcAft>
              <a:buClr>
                <a:schemeClr val="dk1"/>
              </a:buClr>
              <a:buSzPts val="2000"/>
              <a:buFont typeface="Calibri"/>
              <a:buNone/>
            </a:pPr>
            <a:r>
              <a:t/>
            </a:r>
            <a:endParaRPr sz="2000">
              <a:solidFill>
                <a:schemeClr val="dk1"/>
              </a:solidFill>
              <a:latin typeface="Century Gothic"/>
              <a:ea typeface="Century Gothic"/>
              <a:cs typeface="Century Gothic"/>
              <a:sym typeface="Century Goth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22"/>
          <p:cNvSpPr txBox="1"/>
          <p:nvPr/>
        </p:nvSpPr>
        <p:spPr>
          <a:xfrm>
            <a:off x="0" y="-1"/>
            <a:ext cx="3600450" cy="369332"/>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AU" sz="1800">
                <a:solidFill>
                  <a:schemeClr val="lt1"/>
                </a:solidFill>
                <a:latin typeface="Century Gothic"/>
                <a:ea typeface="Century Gothic"/>
                <a:cs typeface="Century Gothic"/>
                <a:sym typeface="Century Gothic"/>
              </a:rPr>
              <a:t>Concept Development</a:t>
            </a:r>
            <a:endParaRPr/>
          </a:p>
        </p:txBody>
      </p:sp>
      <p:pic>
        <p:nvPicPr>
          <p:cNvPr descr="Logo, icon&#10;&#10;Description automatically generated" id="192" name="Google Shape;192;p22"/>
          <p:cNvPicPr preferRelativeResize="0"/>
          <p:nvPr/>
        </p:nvPicPr>
        <p:blipFill rotWithShape="1">
          <a:blip r:embed="rId3">
            <a:alphaModFix/>
          </a:blip>
          <a:srcRect b="0" l="0" r="0" t="0"/>
          <a:stretch/>
        </p:blipFill>
        <p:spPr>
          <a:xfrm>
            <a:off x="11411429" y="111175"/>
            <a:ext cx="674078" cy="674078"/>
          </a:xfrm>
          <a:prstGeom prst="rect">
            <a:avLst/>
          </a:prstGeom>
          <a:noFill/>
          <a:ln>
            <a:noFill/>
          </a:ln>
        </p:spPr>
      </p:pic>
      <p:pic>
        <p:nvPicPr>
          <p:cNvPr descr="Icon&#10;&#10;Description automatically generated" id="193" name="Google Shape;193;p22"/>
          <p:cNvPicPr preferRelativeResize="0"/>
          <p:nvPr/>
        </p:nvPicPr>
        <p:blipFill rotWithShape="1">
          <a:blip r:embed="rId4">
            <a:alphaModFix/>
          </a:blip>
          <a:srcRect b="0" l="0" r="0" t="0"/>
          <a:stretch/>
        </p:blipFill>
        <p:spPr>
          <a:xfrm>
            <a:off x="10604475" y="127102"/>
            <a:ext cx="674078" cy="674078"/>
          </a:xfrm>
          <a:prstGeom prst="rect">
            <a:avLst/>
          </a:prstGeom>
          <a:noFill/>
          <a:ln>
            <a:noFill/>
          </a:ln>
        </p:spPr>
      </p:pic>
      <p:pic>
        <p:nvPicPr>
          <p:cNvPr descr="Icon&#10;&#10;Description automatically generated" id="194" name="Google Shape;194;p22"/>
          <p:cNvPicPr preferRelativeResize="0"/>
          <p:nvPr/>
        </p:nvPicPr>
        <p:blipFill rotWithShape="1">
          <a:blip r:embed="rId5">
            <a:alphaModFix/>
          </a:blip>
          <a:srcRect b="0" l="0" r="0" t="0"/>
          <a:stretch/>
        </p:blipFill>
        <p:spPr>
          <a:xfrm>
            <a:off x="9771566" y="126056"/>
            <a:ext cx="693813" cy="679158"/>
          </a:xfrm>
          <a:prstGeom prst="rect">
            <a:avLst/>
          </a:prstGeom>
          <a:noFill/>
          <a:ln>
            <a:noFill/>
          </a:ln>
        </p:spPr>
      </p:pic>
      <p:sp>
        <p:nvSpPr>
          <p:cNvPr id="195" name="Google Shape;195;p22"/>
          <p:cNvSpPr txBox="1"/>
          <p:nvPr/>
        </p:nvSpPr>
        <p:spPr>
          <a:xfrm>
            <a:off x="240003" y="5055540"/>
            <a:ext cx="5379748" cy="623573"/>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b="1" lang="en-AU" sz="2000">
                <a:solidFill>
                  <a:schemeClr val="dk1"/>
                </a:solidFill>
                <a:latin typeface="Century Gothic"/>
                <a:ea typeface="Century Gothic"/>
                <a:cs typeface="Century Gothic"/>
                <a:sym typeface="Century Gothic"/>
              </a:rPr>
              <a:t>Although </a:t>
            </a:r>
            <a:r>
              <a:rPr lang="en-AU" sz="2000">
                <a:solidFill>
                  <a:schemeClr val="dk1"/>
                </a:solidFill>
                <a:latin typeface="Century Gothic"/>
                <a:ea typeface="Century Gothic"/>
                <a:cs typeface="Century Gothic"/>
                <a:sym typeface="Century Gothic"/>
              </a:rPr>
              <a:t>Sam was not feeling well, finished race.</a:t>
            </a:r>
            <a:endParaRPr/>
          </a:p>
        </p:txBody>
      </p:sp>
      <p:sp>
        <p:nvSpPr>
          <p:cNvPr id="196" name="Google Shape;196;p22"/>
          <p:cNvSpPr/>
          <p:nvPr/>
        </p:nvSpPr>
        <p:spPr>
          <a:xfrm>
            <a:off x="394601" y="2753149"/>
            <a:ext cx="2592668" cy="46166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AU" sz="2400">
                <a:solidFill>
                  <a:srgbClr val="FF0000"/>
                </a:solidFill>
                <a:latin typeface="Century Gothic"/>
                <a:ea typeface="Century Gothic"/>
                <a:cs typeface="Century Gothic"/>
                <a:sym typeface="Century Gothic"/>
              </a:rPr>
              <a:t>Non-Examples:</a:t>
            </a:r>
            <a:endParaRPr/>
          </a:p>
        </p:txBody>
      </p:sp>
      <p:pic>
        <p:nvPicPr>
          <p:cNvPr descr="See the source image" id="197" name="Google Shape;197;p22"/>
          <p:cNvPicPr preferRelativeResize="0"/>
          <p:nvPr/>
        </p:nvPicPr>
        <p:blipFill rotWithShape="1">
          <a:blip r:embed="rId6">
            <a:alphaModFix/>
          </a:blip>
          <a:srcRect b="0" l="50750" r="0" t="0"/>
          <a:stretch/>
        </p:blipFill>
        <p:spPr>
          <a:xfrm>
            <a:off x="3600450" y="2475329"/>
            <a:ext cx="857250" cy="784725"/>
          </a:xfrm>
          <a:prstGeom prst="rect">
            <a:avLst/>
          </a:prstGeom>
          <a:noFill/>
          <a:ln>
            <a:noFill/>
          </a:ln>
        </p:spPr>
      </p:pic>
      <p:sp>
        <p:nvSpPr>
          <p:cNvPr id="198" name="Google Shape;198;p22"/>
          <p:cNvSpPr txBox="1"/>
          <p:nvPr/>
        </p:nvSpPr>
        <p:spPr>
          <a:xfrm>
            <a:off x="154907" y="3431027"/>
            <a:ext cx="5464844" cy="54428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b="1" lang="en-AU" sz="2000">
                <a:solidFill>
                  <a:schemeClr val="dk1"/>
                </a:solidFill>
                <a:latin typeface="Century Gothic"/>
                <a:ea typeface="Century Gothic"/>
                <a:cs typeface="Century Gothic"/>
                <a:sym typeface="Century Gothic"/>
              </a:rPr>
              <a:t>Even though </a:t>
            </a:r>
            <a:r>
              <a:rPr lang="en-AU" sz="2000">
                <a:solidFill>
                  <a:schemeClr val="dk1"/>
                </a:solidFill>
                <a:latin typeface="Century Gothic"/>
                <a:ea typeface="Century Gothic"/>
                <a:cs typeface="Century Gothic"/>
                <a:sym typeface="Century Gothic"/>
              </a:rPr>
              <a:t>Mike was hungry, he ate all his vegetables. </a:t>
            </a:r>
            <a:endParaRPr/>
          </a:p>
        </p:txBody>
      </p:sp>
      <p:sp>
        <p:nvSpPr>
          <p:cNvPr id="199" name="Google Shape;199;p22"/>
          <p:cNvSpPr txBox="1"/>
          <p:nvPr/>
        </p:nvSpPr>
        <p:spPr>
          <a:xfrm>
            <a:off x="505326" y="4032838"/>
            <a:ext cx="5114425" cy="923330"/>
          </a:xfrm>
          <a:prstGeom prst="rect">
            <a:avLst/>
          </a:prstGeom>
          <a:solidFill>
            <a:schemeClr val="lt1"/>
          </a:solidFill>
          <a:ln cap="flat" cmpd="sng" w="9525">
            <a:solidFill>
              <a:srgbClr val="00B05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lang="en-AU" sz="1800">
                <a:solidFill>
                  <a:srgbClr val="FF0000"/>
                </a:solidFill>
                <a:latin typeface="Century Gothic"/>
                <a:ea typeface="Century Gothic"/>
                <a:cs typeface="Century Gothic"/>
                <a:sym typeface="Century Gothic"/>
              </a:rPr>
              <a:t>This sentences does begin with even though, but the information matches. There is no contrast or turn around information. </a:t>
            </a:r>
            <a:endParaRPr/>
          </a:p>
        </p:txBody>
      </p:sp>
      <p:sp>
        <p:nvSpPr>
          <p:cNvPr id="200" name="Google Shape;200;p22"/>
          <p:cNvSpPr txBox="1"/>
          <p:nvPr/>
        </p:nvSpPr>
        <p:spPr>
          <a:xfrm>
            <a:off x="505326" y="5679114"/>
            <a:ext cx="5114426" cy="923330"/>
          </a:xfrm>
          <a:prstGeom prst="rect">
            <a:avLst/>
          </a:prstGeom>
          <a:solidFill>
            <a:schemeClr val="lt1"/>
          </a:solidFill>
          <a:ln cap="flat" cmpd="sng" w="9525">
            <a:solidFill>
              <a:srgbClr val="00B05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lang="en-AU" sz="1800">
                <a:solidFill>
                  <a:srgbClr val="FF0000"/>
                </a:solidFill>
                <a:latin typeface="Century Gothic"/>
                <a:ea typeface="Century Gothic"/>
                <a:cs typeface="Century Gothic"/>
                <a:sym typeface="Century Gothic"/>
              </a:rPr>
              <a:t>This sentences does begin with after, but it is not a complete thought. There is no subject or verb after the sentence stem.  </a:t>
            </a:r>
            <a:endParaRPr/>
          </a:p>
        </p:txBody>
      </p:sp>
      <p:sp>
        <p:nvSpPr>
          <p:cNvPr id="201" name="Google Shape;201;p22"/>
          <p:cNvSpPr/>
          <p:nvPr/>
        </p:nvSpPr>
        <p:spPr>
          <a:xfrm>
            <a:off x="6572249" y="2733991"/>
            <a:ext cx="1858264" cy="46166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AU" sz="2400">
                <a:solidFill>
                  <a:srgbClr val="00B050"/>
                </a:solidFill>
                <a:latin typeface="Century Gothic"/>
                <a:ea typeface="Century Gothic"/>
                <a:cs typeface="Century Gothic"/>
                <a:sym typeface="Century Gothic"/>
              </a:rPr>
              <a:t>Examples:</a:t>
            </a:r>
            <a:endParaRPr/>
          </a:p>
        </p:txBody>
      </p:sp>
      <p:pic>
        <p:nvPicPr>
          <p:cNvPr descr="https://cdn3.vectorstock.com/i/1000x1000/77/52/yes-tick-icon-vector-22957752.jpg" id="202" name="Google Shape;202;p22"/>
          <p:cNvPicPr preferRelativeResize="0"/>
          <p:nvPr/>
        </p:nvPicPr>
        <p:blipFill rotWithShape="1">
          <a:blip r:embed="rId7">
            <a:alphaModFix/>
          </a:blip>
          <a:srcRect b="10582" l="0" r="0" t="0"/>
          <a:stretch/>
        </p:blipFill>
        <p:spPr>
          <a:xfrm>
            <a:off x="9029587" y="2654278"/>
            <a:ext cx="837870" cy="621089"/>
          </a:xfrm>
          <a:prstGeom prst="rect">
            <a:avLst/>
          </a:prstGeom>
          <a:noFill/>
          <a:ln>
            <a:noFill/>
          </a:ln>
        </p:spPr>
      </p:pic>
      <p:sp>
        <p:nvSpPr>
          <p:cNvPr id="203" name="Google Shape;203;p22"/>
          <p:cNvSpPr txBox="1"/>
          <p:nvPr/>
        </p:nvSpPr>
        <p:spPr>
          <a:xfrm>
            <a:off x="6572249" y="4818239"/>
            <a:ext cx="5379748" cy="83873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b="1" lang="en-AU" sz="2000">
                <a:solidFill>
                  <a:schemeClr val="dk1"/>
                </a:solidFill>
                <a:latin typeface="Century Gothic"/>
                <a:ea typeface="Century Gothic"/>
                <a:cs typeface="Century Gothic"/>
                <a:sym typeface="Century Gothic"/>
              </a:rPr>
              <a:t>Although </a:t>
            </a:r>
            <a:r>
              <a:rPr lang="en-AU" sz="2000">
                <a:solidFill>
                  <a:schemeClr val="dk1"/>
                </a:solidFill>
                <a:latin typeface="Century Gothic"/>
                <a:ea typeface="Century Gothic"/>
                <a:cs typeface="Century Gothic"/>
                <a:sym typeface="Century Gothic"/>
              </a:rPr>
              <a:t>Sam was not feeling well, she still managed to finish the race.</a:t>
            </a:r>
            <a:endParaRPr/>
          </a:p>
        </p:txBody>
      </p:sp>
      <p:sp>
        <p:nvSpPr>
          <p:cNvPr id="204" name="Google Shape;204;p22"/>
          <p:cNvSpPr txBox="1"/>
          <p:nvPr/>
        </p:nvSpPr>
        <p:spPr>
          <a:xfrm>
            <a:off x="6487153" y="3392927"/>
            <a:ext cx="5464844" cy="54428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b="1" lang="en-AU" sz="2000">
                <a:solidFill>
                  <a:schemeClr val="dk1"/>
                </a:solidFill>
                <a:latin typeface="Century Gothic"/>
                <a:ea typeface="Century Gothic"/>
                <a:cs typeface="Century Gothic"/>
                <a:sym typeface="Century Gothic"/>
              </a:rPr>
              <a:t>Even though </a:t>
            </a:r>
            <a:r>
              <a:rPr lang="en-AU" sz="2000">
                <a:solidFill>
                  <a:schemeClr val="dk1"/>
                </a:solidFill>
                <a:latin typeface="Century Gothic"/>
                <a:ea typeface="Century Gothic"/>
                <a:cs typeface="Century Gothic"/>
                <a:sym typeface="Century Gothic"/>
              </a:rPr>
              <a:t>Mike was hungry, he would not eat all his vegetables. </a:t>
            </a:r>
            <a:endParaRPr/>
          </a:p>
        </p:txBody>
      </p:sp>
      <p:sp>
        <p:nvSpPr>
          <p:cNvPr id="205" name="Google Shape;205;p22"/>
          <p:cNvSpPr txBox="1"/>
          <p:nvPr/>
        </p:nvSpPr>
        <p:spPr>
          <a:xfrm>
            <a:off x="10118035" y="913049"/>
            <a:ext cx="2073965" cy="1169551"/>
          </a:xfrm>
          <a:prstGeom prst="rect">
            <a:avLst/>
          </a:prstGeom>
          <a:solidFill>
            <a:srgbClr val="79FF9C"/>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AU" sz="1400">
                <a:solidFill>
                  <a:schemeClr val="dk1"/>
                </a:solidFill>
                <a:latin typeface="Century Gothic"/>
                <a:ea typeface="Century Gothic"/>
                <a:cs typeface="Century Gothic"/>
                <a:sym typeface="Century Gothic"/>
              </a:rPr>
              <a:t>CFU:</a:t>
            </a:r>
            <a:endParaRPr/>
          </a:p>
          <a:p>
            <a:pPr indent="0" lvl="0" marL="0" marR="0" rtl="0" algn="l">
              <a:spcBef>
                <a:spcPts val="0"/>
              </a:spcBef>
              <a:spcAft>
                <a:spcPts val="0"/>
              </a:spcAft>
              <a:buNone/>
            </a:pPr>
            <a:r>
              <a:rPr lang="en-AU" sz="1400">
                <a:solidFill>
                  <a:schemeClr val="dk1"/>
                </a:solidFill>
                <a:latin typeface="Century Gothic"/>
                <a:ea typeface="Century Gothic"/>
                <a:cs typeface="Century Gothic"/>
                <a:sym typeface="Century Gothic"/>
              </a:rPr>
              <a:t>Why are these non examples?</a:t>
            </a:r>
            <a:endParaRPr/>
          </a:p>
          <a:p>
            <a:pPr indent="0" lvl="0" marL="0" marR="0" rtl="0" algn="l">
              <a:spcBef>
                <a:spcPts val="0"/>
              </a:spcBef>
              <a:spcAft>
                <a:spcPts val="0"/>
              </a:spcAft>
              <a:buNone/>
            </a:pPr>
            <a:r>
              <a:rPr lang="en-AU" sz="1400">
                <a:solidFill>
                  <a:schemeClr val="dk1"/>
                </a:solidFill>
                <a:latin typeface="Century Gothic"/>
                <a:ea typeface="Century Gothic"/>
                <a:cs typeface="Century Gothic"/>
                <a:sym typeface="Century Gothic"/>
              </a:rPr>
              <a:t>How can we fix the non-examples?</a:t>
            </a:r>
            <a:endParaRPr/>
          </a:p>
        </p:txBody>
      </p:sp>
      <p:sp>
        <p:nvSpPr>
          <p:cNvPr id="206" name="Google Shape;206;p22"/>
          <p:cNvSpPr txBox="1"/>
          <p:nvPr/>
        </p:nvSpPr>
        <p:spPr>
          <a:xfrm>
            <a:off x="154907" y="402386"/>
            <a:ext cx="8894802" cy="2048574"/>
          </a:xfrm>
          <a:prstGeom prst="rect">
            <a:avLst/>
          </a:prstGeom>
          <a:solidFill>
            <a:srgbClr val="F5D327"/>
          </a:solid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1800"/>
              <a:buFont typeface="Noto Sans Symbols"/>
              <a:buChar char="▪"/>
            </a:pPr>
            <a:r>
              <a:rPr lang="en-AU" sz="1800">
                <a:solidFill>
                  <a:schemeClr val="dk1"/>
                </a:solidFill>
                <a:latin typeface="Century Gothic"/>
                <a:ea typeface="Century Gothic"/>
                <a:cs typeface="Century Gothic"/>
                <a:sym typeface="Century Gothic"/>
              </a:rPr>
              <a:t>‘</a:t>
            </a:r>
            <a:r>
              <a:rPr b="1" lang="en-AU" sz="1800">
                <a:solidFill>
                  <a:schemeClr val="dk1"/>
                </a:solidFill>
                <a:latin typeface="Century Gothic"/>
                <a:ea typeface="Century Gothic"/>
                <a:cs typeface="Century Gothic"/>
                <a:sym typeface="Century Gothic"/>
              </a:rPr>
              <a:t>Even though</a:t>
            </a:r>
            <a:r>
              <a:rPr lang="en-AU" sz="1800">
                <a:solidFill>
                  <a:schemeClr val="dk1"/>
                </a:solidFill>
                <a:latin typeface="Century Gothic"/>
                <a:ea typeface="Century Gothic"/>
                <a:cs typeface="Century Gothic"/>
                <a:sym typeface="Century Gothic"/>
              </a:rPr>
              <a:t>’ and ‘</a:t>
            </a:r>
            <a:r>
              <a:rPr b="1" lang="en-AU" sz="1800">
                <a:solidFill>
                  <a:schemeClr val="dk1"/>
                </a:solidFill>
                <a:latin typeface="Century Gothic"/>
                <a:ea typeface="Century Gothic"/>
                <a:cs typeface="Century Gothic"/>
                <a:sym typeface="Century Gothic"/>
              </a:rPr>
              <a:t>Although</a:t>
            </a:r>
            <a:r>
              <a:rPr lang="en-AU" sz="1800">
                <a:solidFill>
                  <a:schemeClr val="dk1"/>
                </a:solidFill>
                <a:latin typeface="Century Gothic"/>
                <a:ea typeface="Century Gothic"/>
                <a:cs typeface="Century Gothic"/>
                <a:sym typeface="Century Gothic"/>
              </a:rPr>
              <a:t>’ are subordinating conjunctions that tell us something happened even if it should not have.</a:t>
            </a:r>
            <a:endParaRPr/>
          </a:p>
          <a:p>
            <a:pPr indent="-228600" lvl="0" marL="228600" marR="0" rtl="0" algn="l">
              <a:lnSpc>
                <a:spcPct val="90000"/>
              </a:lnSpc>
              <a:spcBef>
                <a:spcPts val="1000"/>
              </a:spcBef>
              <a:spcAft>
                <a:spcPts val="0"/>
              </a:spcAft>
              <a:buClr>
                <a:schemeClr val="dk1"/>
              </a:buClr>
              <a:buSzPts val="1800"/>
              <a:buFont typeface="Noto Sans Symbols"/>
              <a:buChar char="▪"/>
            </a:pPr>
            <a:r>
              <a:rPr lang="en-AU" sz="1800">
                <a:solidFill>
                  <a:schemeClr val="dk1"/>
                </a:solidFill>
                <a:latin typeface="Century Gothic"/>
                <a:ea typeface="Century Gothic"/>
                <a:cs typeface="Century Gothic"/>
                <a:sym typeface="Century Gothic"/>
              </a:rPr>
              <a:t>When a sentence begins with ‘</a:t>
            </a:r>
            <a:r>
              <a:rPr b="1" lang="en-AU" sz="1800">
                <a:solidFill>
                  <a:schemeClr val="dk1"/>
                </a:solidFill>
                <a:latin typeface="Century Gothic"/>
                <a:ea typeface="Century Gothic"/>
                <a:cs typeface="Century Gothic"/>
                <a:sym typeface="Century Gothic"/>
              </a:rPr>
              <a:t>even though</a:t>
            </a:r>
            <a:r>
              <a:rPr lang="en-AU" sz="1800">
                <a:solidFill>
                  <a:schemeClr val="dk1"/>
                </a:solidFill>
                <a:latin typeface="Century Gothic"/>
                <a:ea typeface="Century Gothic"/>
                <a:cs typeface="Century Gothic"/>
                <a:sym typeface="Century Gothic"/>
              </a:rPr>
              <a:t>’ or ‘</a:t>
            </a:r>
            <a:r>
              <a:rPr b="1" lang="en-AU" sz="1800">
                <a:solidFill>
                  <a:schemeClr val="dk1"/>
                </a:solidFill>
                <a:latin typeface="Century Gothic"/>
                <a:ea typeface="Century Gothic"/>
                <a:cs typeface="Century Gothic"/>
                <a:sym typeface="Century Gothic"/>
              </a:rPr>
              <a:t>although</a:t>
            </a:r>
            <a:r>
              <a:rPr lang="en-AU" sz="1800">
                <a:solidFill>
                  <a:schemeClr val="dk1"/>
                </a:solidFill>
                <a:latin typeface="Century Gothic"/>
                <a:ea typeface="Century Gothic"/>
                <a:cs typeface="Century Gothic"/>
                <a:sym typeface="Century Gothic"/>
              </a:rPr>
              <a:t>’ and one action (what happens), we need to complete the sentence by adding a </a:t>
            </a:r>
            <a:r>
              <a:rPr b="1" lang="en-AU" sz="1800">
                <a:solidFill>
                  <a:schemeClr val="dk1"/>
                </a:solidFill>
                <a:latin typeface="Century Gothic"/>
                <a:ea typeface="Century Gothic"/>
                <a:cs typeface="Century Gothic"/>
                <a:sym typeface="Century Gothic"/>
              </a:rPr>
              <a:t>turn around</a:t>
            </a:r>
            <a:r>
              <a:rPr lang="en-AU" sz="1800">
                <a:solidFill>
                  <a:schemeClr val="dk1"/>
                </a:solidFill>
                <a:latin typeface="Century Gothic"/>
                <a:ea typeface="Century Gothic"/>
                <a:cs typeface="Century Gothic"/>
                <a:sym typeface="Century Gothic"/>
              </a:rPr>
              <a:t> or </a:t>
            </a:r>
            <a:r>
              <a:rPr b="1" lang="en-AU" sz="1800">
                <a:solidFill>
                  <a:schemeClr val="dk1"/>
                </a:solidFill>
                <a:latin typeface="Century Gothic"/>
                <a:ea typeface="Century Gothic"/>
                <a:cs typeface="Century Gothic"/>
                <a:sym typeface="Century Gothic"/>
              </a:rPr>
              <a:t>contrasting </a:t>
            </a:r>
            <a:r>
              <a:rPr lang="en-AU" sz="1800">
                <a:solidFill>
                  <a:schemeClr val="dk1"/>
                </a:solidFill>
                <a:latin typeface="Century Gothic"/>
                <a:ea typeface="Century Gothic"/>
                <a:cs typeface="Century Gothic"/>
                <a:sym typeface="Century Gothic"/>
              </a:rPr>
              <a:t>action. </a:t>
            </a:r>
            <a:endParaRPr/>
          </a:p>
          <a:p>
            <a:pPr indent="-228600" lvl="0" marL="228600" marR="0" rtl="0" algn="l">
              <a:lnSpc>
                <a:spcPct val="90000"/>
              </a:lnSpc>
              <a:spcBef>
                <a:spcPts val="1000"/>
              </a:spcBef>
              <a:spcAft>
                <a:spcPts val="0"/>
              </a:spcAft>
              <a:buClr>
                <a:schemeClr val="dk1"/>
              </a:buClr>
              <a:buSzPts val="1800"/>
              <a:buFont typeface="Noto Sans Symbols"/>
              <a:buChar char="▪"/>
            </a:pPr>
            <a:r>
              <a:rPr lang="en-AU" sz="1800">
                <a:solidFill>
                  <a:schemeClr val="dk1"/>
                </a:solidFill>
                <a:latin typeface="Century Gothic"/>
                <a:ea typeface="Century Gothic"/>
                <a:cs typeface="Century Gothic"/>
                <a:sym typeface="Century Gothic"/>
              </a:rPr>
              <a:t>Their meaning is similar, but ‘even though’ is slightly stronger, giving more emphasis.                                                                                                                                                                                                                                                                                                                                                                                                                                                                                                                                                                                                                                                                                                                                                                                                                                                                                                                                                                                                                                                                                                                                                                                                                                                                                                                                                                                                                                                                                                                                                                                                                                                                                               </a:t>
            </a:r>
            <a:endParaRPr/>
          </a:p>
          <a:p>
            <a:pPr indent="0" lvl="0" marL="0" marR="0" rtl="0" algn="l">
              <a:lnSpc>
                <a:spcPct val="90000"/>
              </a:lnSpc>
              <a:spcBef>
                <a:spcPts val="1000"/>
              </a:spcBef>
              <a:spcAft>
                <a:spcPts val="0"/>
              </a:spcAft>
              <a:buClr>
                <a:schemeClr val="dk1"/>
              </a:buClr>
              <a:buSzPts val="2000"/>
              <a:buFont typeface="Calibri"/>
              <a:buNone/>
            </a:pPr>
            <a:r>
              <a:t/>
            </a:r>
            <a:endParaRPr sz="2000">
              <a:solidFill>
                <a:schemeClr val="dk1"/>
              </a:solidFill>
              <a:latin typeface="Century Gothic"/>
              <a:ea typeface="Century Gothic"/>
              <a:cs typeface="Century Gothic"/>
              <a:sym typeface="Century Goth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23"/>
          <p:cNvSpPr txBox="1"/>
          <p:nvPr>
            <p:ph idx="1" type="body"/>
          </p:nvPr>
        </p:nvSpPr>
        <p:spPr>
          <a:xfrm>
            <a:off x="154907" y="766354"/>
            <a:ext cx="11845504" cy="1646604"/>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t/>
            </a:r>
            <a:endParaRPr/>
          </a:p>
          <a:p>
            <a:pPr indent="-101600" lvl="0" marL="228600" rtl="0" algn="l">
              <a:lnSpc>
                <a:spcPct val="90000"/>
              </a:lnSpc>
              <a:spcBef>
                <a:spcPts val="1000"/>
              </a:spcBef>
              <a:spcAft>
                <a:spcPts val="0"/>
              </a:spcAft>
              <a:buClr>
                <a:schemeClr val="dk1"/>
              </a:buClr>
              <a:buSzPts val="2000"/>
              <a:buFont typeface="Noto Sans Symbols"/>
              <a:buNone/>
            </a:pPr>
            <a:r>
              <a:t/>
            </a:r>
            <a:endParaRPr/>
          </a:p>
          <a:p>
            <a:pPr indent="0" lvl="0" marL="0" rtl="0" algn="l">
              <a:lnSpc>
                <a:spcPct val="90000"/>
              </a:lnSpc>
              <a:spcBef>
                <a:spcPts val="1000"/>
              </a:spcBef>
              <a:spcAft>
                <a:spcPts val="0"/>
              </a:spcAft>
              <a:buClr>
                <a:schemeClr val="dk1"/>
              </a:buClr>
              <a:buSzPts val="2000"/>
              <a:buNone/>
            </a:pPr>
            <a:r>
              <a:t/>
            </a:r>
            <a:endParaRPr sz="2000"/>
          </a:p>
        </p:txBody>
      </p:sp>
      <p:sp>
        <p:nvSpPr>
          <p:cNvPr id="212" name="Google Shape;212;p23"/>
          <p:cNvSpPr txBox="1"/>
          <p:nvPr/>
        </p:nvSpPr>
        <p:spPr>
          <a:xfrm>
            <a:off x="0" y="-1"/>
            <a:ext cx="3600450" cy="369332"/>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AU" sz="1800">
                <a:solidFill>
                  <a:schemeClr val="lt1"/>
                </a:solidFill>
                <a:latin typeface="Century Gothic"/>
                <a:ea typeface="Century Gothic"/>
                <a:cs typeface="Century Gothic"/>
                <a:sym typeface="Century Gothic"/>
              </a:rPr>
              <a:t>Concept Development – I do</a:t>
            </a:r>
            <a:endParaRPr/>
          </a:p>
        </p:txBody>
      </p:sp>
      <p:sp>
        <p:nvSpPr>
          <p:cNvPr id="213" name="Google Shape;213;p23"/>
          <p:cNvSpPr txBox="1"/>
          <p:nvPr/>
        </p:nvSpPr>
        <p:spPr>
          <a:xfrm>
            <a:off x="9771566" y="966408"/>
            <a:ext cx="2420434" cy="2031325"/>
          </a:xfrm>
          <a:prstGeom prst="rect">
            <a:avLst/>
          </a:prstGeom>
          <a:solidFill>
            <a:srgbClr val="79FF9C"/>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AU" sz="1400">
                <a:solidFill>
                  <a:schemeClr val="dk1"/>
                </a:solidFill>
                <a:latin typeface="Century Gothic"/>
                <a:ea typeface="Century Gothic"/>
                <a:cs typeface="Century Gothic"/>
                <a:sym typeface="Century Gothic"/>
              </a:rPr>
              <a:t>CFU:</a:t>
            </a:r>
            <a:endParaRPr/>
          </a:p>
          <a:p>
            <a:pPr indent="-285750" lvl="0" marL="285750" marR="0" rtl="0" algn="l">
              <a:spcBef>
                <a:spcPts val="0"/>
              </a:spcBef>
              <a:spcAft>
                <a:spcPts val="0"/>
              </a:spcAft>
              <a:buClr>
                <a:schemeClr val="dk1"/>
              </a:buClr>
              <a:buSzPts val="1400"/>
              <a:buFont typeface="Arial"/>
              <a:buChar char="•"/>
            </a:pPr>
            <a:r>
              <a:rPr lang="en-AU" sz="1400">
                <a:solidFill>
                  <a:schemeClr val="dk1"/>
                </a:solidFill>
                <a:latin typeface="Century Gothic"/>
                <a:ea typeface="Century Gothic"/>
                <a:cs typeface="Century Gothic"/>
                <a:sym typeface="Century Gothic"/>
              </a:rPr>
              <a:t>Does the part after the comma have a subject and a verb?</a:t>
            </a:r>
            <a:endParaRPr/>
          </a:p>
          <a:p>
            <a:pPr indent="-285750" lvl="0" marL="285750" marR="0" rtl="0" algn="l">
              <a:spcBef>
                <a:spcPts val="0"/>
              </a:spcBef>
              <a:spcAft>
                <a:spcPts val="0"/>
              </a:spcAft>
              <a:buClr>
                <a:schemeClr val="dk1"/>
              </a:buClr>
              <a:buSzPts val="1400"/>
              <a:buFont typeface="Arial"/>
              <a:buChar char="•"/>
            </a:pPr>
            <a:r>
              <a:rPr lang="en-AU" sz="1400">
                <a:solidFill>
                  <a:schemeClr val="dk1"/>
                </a:solidFill>
                <a:latin typeface="Century Gothic"/>
                <a:ea typeface="Century Gothic"/>
                <a:cs typeface="Century Gothic"/>
                <a:sym typeface="Century Gothic"/>
              </a:rPr>
              <a:t>What are they?</a:t>
            </a:r>
            <a:endParaRPr/>
          </a:p>
          <a:p>
            <a:pPr indent="-285750" lvl="0" marL="285750" marR="0" rtl="0" algn="l">
              <a:spcBef>
                <a:spcPts val="0"/>
              </a:spcBef>
              <a:spcAft>
                <a:spcPts val="0"/>
              </a:spcAft>
              <a:buClr>
                <a:schemeClr val="dk1"/>
              </a:buClr>
              <a:buSzPts val="1400"/>
              <a:buFont typeface="Arial"/>
              <a:buChar char="•"/>
            </a:pPr>
            <a:r>
              <a:rPr lang="en-AU" sz="1400">
                <a:solidFill>
                  <a:schemeClr val="dk1"/>
                </a:solidFill>
                <a:latin typeface="Century Gothic"/>
                <a:ea typeface="Century Gothic"/>
                <a:cs typeface="Century Gothic"/>
                <a:sym typeface="Century Gothic"/>
              </a:rPr>
              <a:t>Are the two actions contrasting?</a:t>
            </a:r>
            <a:endParaRPr/>
          </a:p>
          <a:p>
            <a:pPr indent="-285750" lvl="0" marL="285750" marR="0" rtl="0" algn="l">
              <a:spcBef>
                <a:spcPts val="0"/>
              </a:spcBef>
              <a:spcAft>
                <a:spcPts val="0"/>
              </a:spcAft>
              <a:buClr>
                <a:schemeClr val="dk1"/>
              </a:buClr>
              <a:buSzPts val="1400"/>
              <a:buFont typeface="Arial"/>
              <a:buChar char="•"/>
            </a:pPr>
            <a:r>
              <a:rPr lang="en-AU" sz="1400">
                <a:solidFill>
                  <a:schemeClr val="dk1"/>
                </a:solidFill>
                <a:latin typeface="Century Gothic"/>
                <a:ea typeface="Century Gothic"/>
                <a:cs typeface="Century Gothic"/>
                <a:sym typeface="Century Gothic"/>
              </a:rPr>
              <a:t>Is the new sentence a complete thought?</a:t>
            </a:r>
            <a:endParaRPr/>
          </a:p>
        </p:txBody>
      </p:sp>
      <p:pic>
        <p:nvPicPr>
          <p:cNvPr descr="Logo, icon&#10;&#10;Description automatically generated" id="214" name="Google Shape;214;p23"/>
          <p:cNvPicPr preferRelativeResize="0"/>
          <p:nvPr/>
        </p:nvPicPr>
        <p:blipFill rotWithShape="1">
          <a:blip r:embed="rId3">
            <a:alphaModFix/>
          </a:blip>
          <a:srcRect b="0" l="0" r="0" t="0"/>
          <a:stretch/>
        </p:blipFill>
        <p:spPr>
          <a:xfrm>
            <a:off x="11411429" y="111175"/>
            <a:ext cx="674078" cy="674078"/>
          </a:xfrm>
          <a:prstGeom prst="rect">
            <a:avLst/>
          </a:prstGeom>
          <a:noFill/>
          <a:ln>
            <a:noFill/>
          </a:ln>
        </p:spPr>
      </p:pic>
      <p:pic>
        <p:nvPicPr>
          <p:cNvPr descr="Icon&#10;&#10;Description automatically generated" id="215" name="Google Shape;215;p23"/>
          <p:cNvPicPr preferRelativeResize="0"/>
          <p:nvPr/>
        </p:nvPicPr>
        <p:blipFill rotWithShape="1">
          <a:blip r:embed="rId4">
            <a:alphaModFix/>
          </a:blip>
          <a:srcRect b="0" l="0" r="0" t="0"/>
          <a:stretch/>
        </p:blipFill>
        <p:spPr>
          <a:xfrm>
            <a:off x="10604475" y="127102"/>
            <a:ext cx="674078" cy="674078"/>
          </a:xfrm>
          <a:prstGeom prst="rect">
            <a:avLst/>
          </a:prstGeom>
          <a:noFill/>
          <a:ln>
            <a:noFill/>
          </a:ln>
        </p:spPr>
      </p:pic>
      <p:pic>
        <p:nvPicPr>
          <p:cNvPr descr="Icon&#10;&#10;Description automatically generated" id="216" name="Google Shape;216;p23"/>
          <p:cNvPicPr preferRelativeResize="0"/>
          <p:nvPr/>
        </p:nvPicPr>
        <p:blipFill rotWithShape="1">
          <a:blip r:embed="rId5">
            <a:alphaModFix/>
          </a:blip>
          <a:srcRect b="0" l="0" r="0" t="0"/>
          <a:stretch/>
        </p:blipFill>
        <p:spPr>
          <a:xfrm>
            <a:off x="9771566" y="120342"/>
            <a:ext cx="693813" cy="679158"/>
          </a:xfrm>
          <a:prstGeom prst="rect">
            <a:avLst/>
          </a:prstGeom>
          <a:noFill/>
          <a:ln>
            <a:noFill/>
          </a:ln>
        </p:spPr>
      </p:pic>
      <p:sp>
        <p:nvSpPr>
          <p:cNvPr id="217" name="Google Shape;217;p23"/>
          <p:cNvSpPr/>
          <p:nvPr/>
        </p:nvSpPr>
        <p:spPr>
          <a:xfrm>
            <a:off x="240003" y="2557721"/>
            <a:ext cx="8301849" cy="1477328"/>
          </a:xfrm>
          <a:prstGeom prst="rect">
            <a:avLst/>
          </a:prstGeom>
          <a:solidFill>
            <a:schemeClr val="lt1"/>
          </a:solidFill>
          <a:ln cap="flat" cmpd="sng" w="38100">
            <a:solidFill>
              <a:srgbClr val="00B050"/>
            </a:solidFill>
            <a:prstDash val="solid"/>
            <a:round/>
            <a:headEnd len="sm" w="sm" type="none"/>
            <a:tailEnd len="sm" w="sm" type="none"/>
          </a:ln>
        </p:spPr>
        <p:txBody>
          <a:bodyPr anchorCtr="0" anchor="t" bIns="45700" lIns="91425" spcFirstLastPara="1" rIns="91425" wrap="square" tIns="45700">
            <a:noAutofit/>
          </a:bodyPr>
          <a:lstStyle/>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Read the sentence stem. Circle the subordinating conjunction ‘even though’ or ‘although’.</a:t>
            </a:r>
            <a:endParaRPr/>
          </a:p>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Underline the important information.</a:t>
            </a:r>
            <a:endParaRPr/>
          </a:p>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Now read the action/ verb (what they are doing) after the comma. </a:t>
            </a:r>
            <a:endParaRPr/>
          </a:p>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Are the actions contrasting?</a:t>
            </a:r>
            <a:endParaRPr/>
          </a:p>
        </p:txBody>
      </p:sp>
      <p:sp>
        <p:nvSpPr>
          <p:cNvPr id="218" name="Google Shape;218;p23"/>
          <p:cNvSpPr txBox="1"/>
          <p:nvPr/>
        </p:nvSpPr>
        <p:spPr>
          <a:xfrm>
            <a:off x="266117" y="4802286"/>
            <a:ext cx="4755807" cy="54428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lang="en-AU" sz="2000">
                <a:solidFill>
                  <a:schemeClr val="dk1"/>
                </a:solidFill>
                <a:latin typeface="Century Gothic"/>
                <a:ea typeface="Century Gothic"/>
                <a:cs typeface="Century Gothic"/>
                <a:sym typeface="Century Gothic"/>
              </a:rPr>
              <a:t>Even though  </a:t>
            </a:r>
            <a:r>
              <a:rPr b="1" lang="en-AU" sz="2000">
                <a:solidFill>
                  <a:schemeClr val="dk1"/>
                </a:solidFill>
                <a:latin typeface="Century Gothic"/>
                <a:ea typeface="Century Gothic"/>
                <a:cs typeface="Century Gothic"/>
                <a:sym typeface="Century Gothic"/>
              </a:rPr>
              <a:t> </a:t>
            </a:r>
            <a:r>
              <a:rPr lang="en-AU" sz="2000">
                <a:solidFill>
                  <a:schemeClr val="dk1"/>
                </a:solidFill>
                <a:latin typeface="Century Gothic"/>
                <a:ea typeface="Century Gothic"/>
                <a:cs typeface="Century Gothic"/>
                <a:sym typeface="Century Gothic"/>
              </a:rPr>
              <a:t>it is winter,</a:t>
            </a:r>
            <a:endParaRPr/>
          </a:p>
        </p:txBody>
      </p:sp>
      <p:sp>
        <p:nvSpPr>
          <p:cNvPr id="219" name="Google Shape;219;p23"/>
          <p:cNvSpPr txBox="1"/>
          <p:nvPr/>
        </p:nvSpPr>
        <p:spPr>
          <a:xfrm>
            <a:off x="240003" y="5435444"/>
            <a:ext cx="5202839" cy="54428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lang="en-AU" sz="2000">
                <a:solidFill>
                  <a:schemeClr val="dk1"/>
                </a:solidFill>
                <a:latin typeface="Century Gothic"/>
                <a:ea typeface="Century Gothic"/>
                <a:cs typeface="Century Gothic"/>
                <a:sym typeface="Century Gothic"/>
              </a:rPr>
              <a:t>Although  Sam is only five,</a:t>
            </a:r>
            <a:r>
              <a:rPr b="1" lang="en-AU" sz="2000">
                <a:solidFill>
                  <a:srgbClr val="2F5496"/>
                </a:solidFill>
                <a:latin typeface="Century Gothic"/>
                <a:ea typeface="Century Gothic"/>
                <a:cs typeface="Century Gothic"/>
                <a:sym typeface="Century Gothic"/>
              </a:rPr>
              <a:t> </a:t>
            </a:r>
            <a:endParaRPr sz="2000">
              <a:solidFill>
                <a:schemeClr val="dk1"/>
              </a:solidFill>
              <a:latin typeface="Century Gothic"/>
              <a:ea typeface="Century Gothic"/>
              <a:cs typeface="Century Gothic"/>
              <a:sym typeface="Century Gothic"/>
            </a:endParaRPr>
          </a:p>
        </p:txBody>
      </p:sp>
      <p:sp>
        <p:nvSpPr>
          <p:cNvPr id="220" name="Google Shape;220;p23"/>
          <p:cNvSpPr/>
          <p:nvPr/>
        </p:nvSpPr>
        <p:spPr>
          <a:xfrm>
            <a:off x="266117" y="4711992"/>
            <a:ext cx="1802541" cy="522514"/>
          </a:xfrm>
          <a:prstGeom prst="ellipse">
            <a:avLst/>
          </a:prstGeom>
          <a:no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21" name="Google Shape;221;p23"/>
          <p:cNvSpPr/>
          <p:nvPr/>
        </p:nvSpPr>
        <p:spPr>
          <a:xfrm>
            <a:off x="269568" y="5342071"/>
            <a:ext cx="1311582" cy="522514"/>
          </a:xfrm>
          <a:prstGeom prst="ellipse">
            <a:avLst/>
          </a:prstGeom>
          <a:no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22" name="Google Shape;222;p23"/>
          <p:cNvSpPr/>
          <p:nvPr/>
        </p:nvSpPr>
        <p:spPr>
          <a:xfrm>
            <a:off x="2068659" y="5234071"/>
            <a:ext cx="1398442" cy="45719"/>
          </a:xfrm>
          <a:prstGeom prst="rect">
            <a:avLst/>
          </a:prstGeom>
          <a:solidFill>
            <a:srgbClr val="00B050"/>
          </a:solidFill>
          <a:ln cap="flat" cmpd="sng" w="127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23" name="Google Shape;223;p23"/>
          <p:cNvSpPr/>
          <p:nvPr/>
        </p:nvSpPr>
        <p:spPr>
          <a:xfrm>
            <a:off x="1610715" y="5836811"/>
            <a:ext cx="1856386" cy="45719"/>
          </a:xfrm>
          <a:prstGeom prst="rect">
            <a:avLst/>
          </a:prstGeom>
          <a:solidFill>
            <a:srgbClr val="00B050"/>
          </a:solidFill>
          <a:ln cap="flat" cmpd="sng" w="127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24" name="Google Shape;224;p23"/>
          <p:cNvSpPr txBox="1"/>
          <p:nvPr/>
        </p:nvSpPr>
        <p:spPr>
          <a:xfrm>
            <a:off x="3467101" y="4785377"/>
            <a:ext cx="3951483" cy="54428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lang="en-AU" sz="2000">
                <a:solidFill>
                  <a:schemeClr val="dk1"/>
                </a:solidFill>
                <a:latin typeface="Century Gothic"/>
                <a:ea typeface="Century Gothic"/>
                <a:cs typeface="Century Gothic"/>
                <a:sym typeface="Century Gothic"/>
              </a:rPr>
              <a:t>I will still eat ice cream. </a:t>
            </a:r>
            <a:endParaRPr/>
          </a:p>
        </p:txBody>
      </p:sp>
      <p:sp>
        <p:nvSpPr>
          <p:cNvPr id="225" name="Google Shape;225;p23"/>
          <p:cNvSpPr txBox="1"/>
          <p:nvPr/>
        </p:nvSpPr>
        <p:spPr>
          <a:xfrm>
            <a:off x="3600450" y="5435444"/>
            <a:ext cx="6171116" cy="54428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lang="en-AU" sz="2000">
                <a:solidFill>
                  <a:schemeClr val="dk1"/>
                </a:solidFill>
                <a:latin typeface="Century Gothic"/>
                <a:ea typeface="Century Gothic"/>
                <a:cs typeface="Century Gothic"/>
                <a:sym typeface="Century Gothic"/>
              </a:rPr>
              <a:t>she can read the Harry Potter books by herself.</a:t>
            </a:r>
            <a:endParaRPr/>
          </a:p>
        </p:txBody>
      </p:sp>
      <p:sp>
        <p:nvSpPr>
          <p:cNvPr id="226" name="Google Shape;226;p23"/>
          <p:cNvSpPr txBox="1"/>
          <p:nvPr/>
        </p:nvSpPr>
        <p:spPr>
          <a:xfrm>
            <a:off x="154907" y="402386"/>
            <a:ext cx="8894802" cy="2048574"/>
          </a:xfrm>
          <a:prstGeom prst="rect">
            <a:avLst/>
          </a:prstGeom>
          <a:solidFill>
            <a:srgbClr val="F5D327"/>
          </a:solid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1800"/>
              <a:buFont typeface="Noto Sans Symbols"/>
              <a:buChar char="▪"/>
            </a:pPr>
            <a:r>
              <a:rPr lang="en-AU" sz="1800">
                <a:solidFill>
                  <a:schemeClr val="dk1"/>
                </a:solidFill>
                <a:latin typeface="Century Gothic"/>
                <a:ea typeface="Century Gothic"/>
                <a:cs typeface="Century Gothic"/>
                <a:sym typeface="Century Gothic"/>
              </a:rPr>
              <a:t>‘</a:t>
            </a:r>
            <a:r>
              <a:rPr b="1" lang="en-AU" sz="1800">
                <a:solidFill>
                  <a:schemeClr val="dk1"/>
                </a:solidFill>
                <a:latin typeface="Century Gothic"/>
                <a:ea typeface="Century Gothic"/>
                <a:cs typeface="Century Gothic"/>
                <a:sym typeface="Century Gothic"/>
              </a:rPr>
              <a:t>Even though</a:t>
            </a:r>
            <a:r>
              <a:rPr lang="en-AU" sz="1800">
                <a:solidFill>
                  <a:schemeClr val="dk1"/>
                </a:solidFill>
                <a:latin typeface="Century Gothic"/>
                <a:ea typeface="Century Gothic"/>
                <a:cs typeface="Century Gothic"/>
                <a:sym typeface="Century Gothic"/>
              </a:rPr>
              <a:t>’ and ‘</a:t>
            </a:r>
            <a:r>
              <a:rPr b="1" lang="en-AU" sz="1800">
                <a:solidFill>
                  <a:schemeClr val="dk1"/>
                </a:solidFill>
                <a:latin typeface="Century Gothic"/>
                <a:ea typeface="Century Gothic"/>
                <a:cs typeface="Century Gothic"/>
                <a:sym typeface="Century Gothic"/>
              </a:rPr>
              <a:t>Although</a:t>
            </a:r>
            <a:r>
              <a:rPr lang="en-AU" sz="1800">
                <a:solidFill>
                  <a:schemeClr val="dk1"/>
                </a:solidFill>
                <a:latin typeface="Century Gothic"/>
                <a:ea typeface="Century Gothic"/>
                <a:cs typeface="Century Gothic"/>
                <a:sym typeface="Century Gothic"/>
              </a:rPr>
              <a:t>’ are subordinating conjunctions that tell us something happened even if it should not have.</a:t>
            </a:r>
            <a:endParaRPr/>
          </a:p>
          <a:p>
            <a:pPr indent="-228600" lvl="0" marL="228600" marR="0" rtl="0" algn="l">
              <a:lnSpc>
                <a:spcPct val="90000"/>
              </a:lnSpc>
              <a:spcBef>
                <a:spcPts val="1000"/>
              </a:spcBef>
              <a:spcAft>
                <a:spcPts val="0"/>
              </a:spcAft>
              <a:buClr>
                <a:schemeClr val="dk1"/>
              </a:buClr>
              <a:buSzPts val="1800"/>
              <a:buFont typeface="Noto Sans Symbols"/>
              <a:buChar char="▪"/>
            </a:pPr>
            <a:r>
              <a:rPr lang="en-AU" sz="1800">
                <a:solidFill>
                  <a:schemeClr val="dk1"/>
                </a:solidFill>
                <a:latin typeface="Century Gothic"/>
                <a:ea typeface="Century Gothic"/>
                <a:cs typeface="Century Gothic"/>
                <a:sym typeface="Century Gothic"/>
              </a:rPr>
              <a:t>When a sentence begins with ‘</a:t>
            </a:r>
            <a:r>
              <a:rPr b="1" lang="en-AU" sz="1800">
                <a:solidFill>
                  <a:schemeClr val="dk1"/>
                </a:solidFill>
                <a:latin typeface="Century Gothic"/>
                <a:ea typeface="Century Gothic"/>
                <a:cs typeface="Century Gothic"/>
                <a:sym typeface="Century Gothic"/>
              </a:rPr>
              <a:t>even though</a:t>
            </a:r>
            <a:r>
              <a:rPr lang="en-AU" sz="1800">
                <a:solidFill>
                  <a:schemeClr val="dk1"/>
                </a:solidFill>
                <a:latin typeface="Century Gothic"/>
                <a:ea typeface="Century Gothic"/>
                <a:cs typeface="Century Gothic"/>
                <a:sym typeface="Century Gothic"/>
              </a:rPr>
              <a:t>’ or ‘</a:t>
            </a:r>
            <a:r>
              <a:rPr b="1" lang="en-AU" sz="1800">
                <a:solidFill>
                  <a:schemeClr val="dk1"/>
                </a:solidFill>
                <a:latin typeface="Century Gothic"/>
                <a:ea typeface="Century Gothic"/>
                <a:cs typeface="Century Gothic"/>
                <a:sym typeface="Century Gothic"/>
              </a:rPr>
              <a:t>although</a:t>
            </a:r>
            <a:r>
              <a:rPr lang="en-AU" sz="1800">
                <a:solidFill>
                  <a:schemeClr val="dk1"/>
                </a:solidFill>
                <a:latin typeface="Century Gothic"/>
                <a:ea typeface="Century Gothic"/>
                <a:cs typeface="Century Gothic"/>
                <a:sym typeface="Century Gothic"/>
              </a:rPr>
              <a:t>’ and one action (what happens), we need to complete the sentence by adding a </a:t>
            </a:r>
            <a:r>
              <a:rPr b="1" lang="en-AU" sz="1800">
                <a:solidFill>
                  <a:schemeClr val="dk1"/>
                </a:solidFill>
                <a:latin typeface="Century Gothic"/>
                <a:ea typeface="Century Gothic"/>
                <a:cs typeface="Century Gothic"/>
                <a:sym typeface="Century Gothic"/>
              </a:rPr>
              <a:t>turn around</a:t>
            </a:r>
            <a:r>
              <a:rPr lang="en-AU" sz="1800">
                <a:solidFill>
                  <a:schemeClr val="dk1"/>
                </a:solidFill>
                <a:latin typeface="Century Gothic"/>
                <a:ea typeface="Century Gothic"/>
                <a:cs typeface="Century Gothic"/>
                <a:sym typeface="Century Gothic"/>
              </a:rPr>
              <a:t> or </a:t>
            </a:r>
            <a:r>
              <a:rPr b="1" lang="en-AU" sz="1800">
                <a:solidFill>
                  <a:schemeClr val="dk1"/>
                </a:solidFill>
                <a:latin typeface="Century Gothic"/>
                <a:ea typeface="Century Gothic"/>
                <a:cs typeface="Century Gothic"/>
                <a:sym typeface="Century Gothic"/>
              </a:rPr>
              <a:t>contrasting </a:t>
            </a:r>
            <a:r>
              <a:rPr lang="en-AU" sz="1800">
                <a:solidFill>
                  <a:schemeClr val="dk1"/>
                </a:solidFill>
                <a:latin typeface="Century Gothic"/>
                <a:ea typeface="Century Gothic"/>
                <a:cs typeface="Century Gothic"/>
                <a:sym typeface="Century Gothic"/>
              </a:rPr>
              <a:t>action. </a:t>
            </a:r>
            <a:endParaRPr/>
          </a:p>
          <a:p>
            <a:pPr indent="-228600" lvl="0" marL="228600" marR="0" rtl="0" algn="l">
              <a:lnSpc>
                <a:spcPct val="90000"/>
              </a:lnSpc>
              <a:spcBef>
                <a:spcPts val="1000"/>
              </a:spcBef>
              <a:spcAft>
                <a:spcPts val="0"/>
              </a:spcAft>
              <a:buClr>
                <a:schemeClr val="dk1"/>
              </a:buClr>
              <a:buSzPts val="1800"/>
              <a:buFont typeface="Noto Sans Symbols"/>
              <a:buChar char="▪"/>
            </a:pPr>
            <a:r>
              <a:rPr lang="en-AU" sz="1800">
                <a:solidFill>
                  <a:schemeClr val="dk1"/>
                </a:solidFill>
                <a:latin typeface="Century Gothic"/>
                <a:ea typeface="Century Gothic"/>
                <a:cs typeface="Century Gothic"/>
                <a:sym typeface="Century Gothic"/>
              </a:rPr>
              <a:t>Their meaning is similar, but ‘even though’ is slightly stronger, giving more emphasis.                                                                                                                                                                                                                                                                                                                                                                                                                                                                                                                                                                                                                                                                                                                                                                                                                                                                                                                                                                                                                                                                                                                                                                                                                                                                                                                                                                                                                                                                                                                                                                                                                                                                                               </a:t>
            </a:r>
            <a:endParaRPr/>
          </a:p>
          <a:p>
            <a:pPr indent="0" lvl="0" marL="0" marR="0" rtl="0" algn="l">
              <a:lnSpc>
                <a:spcPct val="90000"/>
              </a:lnSpc>
              <a:spcBef>
                <a:spcPts val="1000"/>
              </a:spcBef>
              <a:spcAft>
                <a:spcPts val="0"/>
              </a:spcAft>
              <a:buClr>
                <a:schemeClr val="dk1"/>
              </a:buClr>
              <a:buSzPts val="2000"/>
              <a:buFont typeface="Calibri"/>
              <a:buNone/>
            </a:pPr>
            <a:r>
              <a:t/>
            </a:r>
            <a:endParaRPr sz="2000">
              <a:solidFill>
                <a:schemeClr val="dk1"/>
              </a:solidFill>
              <a:latin typeface="Century Gothic"/>
              <a:ea typeface="Century Gothic"/>
              <a:cs typeface="Century Gothic"/>
              <a:sym typeface="Century Goth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24"/>
          <p:cNvSpPr txBox="1"/>
          <p:nvPr>
            <p:ph idx="1" type="body"/>
          </p:nvPr>
        </p:nvSpPr>
        <p:spPr>
          <a:xfrm>
            <a:off x="154907" y="766354"/>
            <a:ext cx="11845504" cy="1646604"/>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t/>
            </a:r>
            <a:endParaRPr/>
          </a:p>
          <a:p>
            <a:pPr indent="-101600" lvl="0" marL="228600" rtl="0" algn="l">
              <a:lnSpc>
                <a:spcPct val="90000"/>
              </a:lnSpc>
              <a:spcBef>
                <a:spcPts val="1000"/>
              </a:spcBef>
              <a:spcAft>
                <a:spcPts val="0"/>
              </a:spcAft>
              <a:buClr>
                <a:schemeClr val="dk1"/>
              </a:buClr>
              <a:buSzPts val="2000"/>
              <a:buFont typeface="Noto Sans Symbols"/>
              <a:buNone/>
            </a:pPr>
            <a:r>
              <a:t/>
            </a:r>
            <a:endParaRPr/>
          </a:p>
          <a:p>
            <a:pPr indent="0" lvl="0" marL="0" rtl="0" algn="l">
              <a:lnSpc>
                <a:spcPct val="90000"/>
              </a:lnSpc>
              <a:spcBef>
                <a:spcPts val="1000"/>
              </a:spcBef>
              <a:spcAft>
                <a:spcPts val="0"/>
              </a:spcAft>
              <a:buClr>
                <a:schemeClr val="dk1"/>
              </a:buClr>
              <a:buSzPts val="2000"/>
              <a:buNone/>
            </a:pPr>
            <a:r>
              <a:t/>
            </a:r>
            <a:endParaRPr sz="2000"/>
          </a:p>
        </p:txBody>
      </p:sp>
      <p:sp>
        <p:nvSpPr>
          <p:cNvPr id="232" name="Google Shape;232;p24"/>
          <p:cNvSpPr txBox="1"/>
          <p:nvPr/>
        </p:nvSpPr>
        <p:spPr>
          <a:xfrm>
            <a:off x="0" y="-1"/>
            <a:ext cx="3957638" cy="369332"/>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AU" sz="1800">
                <a:solidFill>
                  <a:schemeClr val="lt1"/>
                </a:solidFill>
                <a:latin typeface="Century Gothic"/>
                <a:ea typeface="Century Gothic"/>
                <a:cs typeface="Century Gothic"/>
                <a:sym typeface="Century Gothic"/>
              </a:rPr>
              <a:t>Concept Development – We do</a:t>
            </a:r>
            <a:endParaRPr/>
          </a:p>
        </p:txBody>
      </p:sp>
      <p:pic>
        <p:nvPicPr>
          <p:cNvPr descr="Logo, icon&#10;&#10;Description automatically generated" id="233" name="Google Shape;233;p24"/>
          <p:cNvPicPr preferRelativeResize="0"/>
          <p:nvPr/>
        </p:nvPicPr>
        <p:blipFill rotWithShape="1">
          <a:blip r:embed="rId3">
            <a:alphaModFix/>
          </a:blip>
          <a:srcRect b="0" l="0" r="0" t="0"/>
          <a:stretch/>
        </p:blipFill>
        <p:spPr>
          <a:xfrm>
            <a:off x="11411429" y="111175"/>
            <a:ext cx="674078" cy="674078"/>
          </a:xfrm>
          <a:prstGeom prst="rect">
            <a:avLst/>
          </a:prstGeom>
          <a:noFill/>
          <a:ln>
            <a:noFill/>
          </a:ln>
        </p:spPr>
      </p:pic>
      <p:pic>
        <p:nvPicPr>
          <p:cNvPr descr="Icon&#10;&#10;Description automatically generated" id="234" name="Google Shape;234;p24"/>
          <p:cNvPicPr preferRelativeResize="0"/>
          <p:nvPr/>
        </p:nvPicPr>
        <p:blipFill rotWithShape="1">
          <a:blip r:embed="rId4">
            <a:alphaModFix/>
          </a:blip>
          <a:srcRect b="0" l="0" r="0" t="0"/>
          <a:stretch/>
        </p:blipFill>
        <p:spPr>
          <a:xfrm>
            <a:off x="10604475" y="127102"/>
            <a:ext cx="674078" cy="674078"/>
          </a:xfrm>
          <a:prstGeom prst="rect">
            <a:avLst/>
          </a:prstGeom>
          <a:noFill/>
          <a:ln>
            <a:noFill/>
          </a:ln>
        </p:spPr>
      </p:pic>
      <p:pic>
        <p:nvPicPr>
          <p:cNvPr descr="Icon&#10;&#10;Description automatically generated" id="235" name="Google Shape;235;p24"/>
          <p:cNvPicPr preferRelativeResize="0"/>
          <p:nvPr/>
        </p:nvPicPr>
        <p:blipFill rotWithShape="1">
          <a:blip r:embed="rId5">
            <a:alphaModFix/>
          </a:blip>
          <a:srcRect b="0" l="0" r="0" t="0"/>
          <a:stretch/>
        </p:blipFill>
        <p:spPr>
          <a:xfrm>
            <a:off x="9771566" y="111768"/>
            <a:ext cx="693813" cy="679158"/>
          </a:xfrm>
          <a:prstGeom prst="rect">
            <a:avLst/>
          </a:prstGeom>
          <a:noFill/>
          <a:ln>
            <a:noFill/>
          </a:ln>
        </p:spPr>
      </p:pic>
      <p:sp>
        <p:nvSpPr>
          <p:cNvPr id="236" name="Google Shape;236;p24"/>
          <p:cNvSpPr txBox="1"/>
          <p:nvPr/>
        </p:nvSpPr>
        <p:spPr>
          <a:xfrm>
            <a:off x="315314" y="4958410"/>
            <a:ext cx="4160240" cy="54428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lang="en-AU" sz="2000">
                <a:solidFill>
                  <a:schemeClr val="dk1"/>
                </a:solidFill>
                <a:latin typeface="Century Gothic"/>
                <a:ea typeface="Century Gothic"/>
                <a:cs typeface="Century Gothic"/>
                <a:sym typeface="Century Gothic"/>
              </a:rPr>
              <a:t>Although</a:t>
            </a:r>
            <a:r>
              <a:rPr b="1" lang="en-AU" sz="2000">
                <a:solidFill>
                  <a:schemeClr val="dk1"/>
                </a:solidFill>
                <a:latin typeface="Century Gothic"/>
                <a:ea typeface="Century Gothic"/>
                <a:cs typeface="Century Gothic"/>
                <a:sym typeface="Century Gothic"/>
              </a:rPr>
              <a:t> </a:t>
            </a:r>
            <a:r>
              <a:rPr lang="en-AU" sz="2000">
                <a:solidFill>
                  <a:schemeClr val="dk1"/>
                </a:solidFill>
                <a:latin typeface="Century Gothic"/>
                <a:ea typeface="Century Gothic"/>
                <a:cs typeface="Century Gothic"/>
                <a:sym typeface="Century Gothic"/>
              </a:rPr>
              <a:t>Mrs G is a nice person,</a:t>
            </a:r>
            <a:endParaRPr/>
          </a:p>
        </p:txBody>
      </p:sp>
      <p:sp>
        <p:nvSpPr>
          <p:cNvPr id="237" name="Google Shape;237;p24"/>
          <p:cNvSpPr txBox="1"/>
          <p:nvPr/>
        </p:nvSpPr>
        <p:spPr>
          <a:xfrm>
            <a:off x="262874" y="5610261"/>
            <a:ext cx="5242590" cy="54428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lang="en-AU" sz="2000">
                <a:solidFill>
                  <a:schemeClr val="dk1"/>
                </a:solidFill>
                <a:latin typeface="Century Gothic"/>
                <a:ea typeface="Century Gothic"/>
                <a:cs typeface="Century Gothic"/>
                <a:sym typeface="Century Gothic"/>
              </a:rPr>
              <a:t>Even though it was pouring with rain,</a:t>
            </a:r>
            <a:r>
              <a:rPr b="1" lang="en-AU" sz="2000">
                <a:solidFill>
                  <a:srgbClr val="2F5496"/>
                </a:solidFill>
                <a:latin typeface="Century Gothic"/>
                <a:ea typeface="Century Gothic"/>
                <a:cs typeface="Century Gothic"/>
                <a:sym typeface="Century Gothic"/>
              </a:rPr>
              <a:t> </a:t>
            </a:r>
            <a:endParaRPr sz="2000">
              <a:solidFill>
                <a:schemeClr val="dk1"/>
              </a:solidFill>
              <a:latin typeface="Century Gothic"/>
              <a:ea typeface="Century Gothic"/>
              <a:cs typeface="Century Gothic"/>
              <a:sym typeface="Century Gothic"/>
            </a:endParaRPr>
          </a:p>
        </p:txBody>
      </p:sp>
      <p:sp>
        <p:nvSpPr>
          <p:cNvPr id="238" name="Google Shape;238;p24"/>
          <p:cNvSpPr/>
          <p:nvPr/>
        </p:nvSpPr>
        <p:spPr>
          <a:xfrm>
            <a:off x="288988" y="4886809"/>
            <a:ext cx="1269242" cy="522514"/>
          </a:xfrm>
          <a:prstGeom prst="ellipse">
            <a:avLst/>
          </a:prstGeom>
          <a:no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39" name="Google Shape;239;p24"/>
          <p:cNvSpPr/>
          <p:nvPr/>
        </p:nvSpPr>
        <p:spPr>
          <a:xfrm>
            <a:off x="292439" y="5516888"/>
            <a:ext cx="1659191" cy="522514"/>
          </a:xfrm>
          <a:prstGeom prst="ellipse">
            <a:avLst/>
          </a:prstGeom>
          <a:no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40" name="Google Shape;240;p24"/>
          <p:cNvSpPr/>
          <p:nvPr/>
        </p:nvSpPr>
        <p:spPr>
          <a:xfrm>
            <a:off x="1815152" y="5399200"/>
            <a:ext cx="2432998" cy="45719"/>
          </a:xfrm>
          <a:prstGeom prst="rect">
            <a:avLst/>
          </a:prstGeom>
          <a:solidFill>
            <a:srgbClr val="00B050"/>
          </a:solidFill>
          <a:ln cap="flat" cmpd="sng" w="127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41" name="Google Shape;241;p24"/>
          <p:cNvSpPr/>
          <p:nvPr/>
        </p:nvSpPr>
        <p:spPr>
          <a:xfrm>
            <a:off x="1951630" y="6031208"/>
            <a:ext cx="2836938" cy="45719"/>
          </a:xfrm>
          <a:prstGeom prst="rect">
            <a:avLst/>
          </a:prstGeom>
          <a:solidFill>
            <a:srgbClr val="00B050"/>
          </a:solidFill>
          <a:ln cap="flat" cmpd="sng" w="127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42" name="Google Shape;242;p24"/>
          <p:cNvSpPr txBox="1"/>
          <p:nvPr/>
        </p:nvSpPr>
        <p:spPr>
          <a:xfrm>
            <a:off x="4475553" y="4949369"/>
            <a:ext cx="4973247" cy="54428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lang="en-AU" sz="2000">
                <a:solidFill>
                  <a:schemeClr val="dk1"/>
                </a:solidFill>
                <a:latin typeface="Century Gothic"/>
                <a:ea typeface="Century Gothic"/>
                <a:cs typeface="Century Gothic"/>
                <a:sym typeface="Century Gothic"/>
              </a:rPr>
              <a:t>she still made the children work hard.</a:t>
            </a:r>
            <a:endParaRPr/>
          </a:p>
        </p:txBody>
      </p:sp>
      <p:sp>
        <p:nvSpPr>
          <p:cNvPr id="243" name="Google Shape;243;p24"/>
          <p:cNvSpPr txBox="1"/>
          <p:nvPr/>
        </p:nvSpPr>
        <p:spPr>
          <a:xfrm>
            <a:off x="4923275" y="5615639"/>
            <a:ext cx="5916175" cy="54428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lang="en-AU" sz="2000">
                <a:solidFill>
                  <a:schemeClr val="dk1"/>
                </a:solidFill>
                <a:latin typeface="Century Gothic"/>
                <a:ea typeface="Century Gothic"/>
                <a:cs typeface="Century Gothic"/>
                <a:sym typeface="Century Gothic"/>
              </a:rPr>
              <a:t>Mr S made the students run around the oval.</a:t>
            </a:r>
            <a:endParaRPr/>
          </a:p>
        </p:txBody>
      </p:sp>
      <p:sp>
        <p:nvSpPr>
          <p:cNvPr id="244" name="Google Shape;244;p24"/>
          <p:cNvSpPr txBox="1"/>
          <p:nvPr/>
        </p:nvSpPr>
        <p:spPr>
          <a:xfrm>
            <a:off x="9771566" y="966408"/>
            <a:ext cx="2420434" cy="2031325"/>
          </a:xfrm>
          <a:prstGeom prst="rect">
            <a:avLst/>
          </a:prstGeom>
          <a:solidFill>
            <a:srgbClr val="79FF9C"/>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AU" sz="1400">
                <a:solidFill>
                  <a:schemeClr val="dk1"/>
                </a:solidFill>
                <a:latin typeface="Century Gothic"/>
                <a:ea typeface="Century Gothic"/>
                <a:cs typeface="Century Gothic"/>
                <a:sym typeface="Century Gothic"/>
              </a:rPr>
              <a:t>CFU:</a:t>
            </a:r>
            <a:endParaRPr/>
          </a:p>
          <a:p>
            <a:pPr indent="-285750" lvl="0" marL="285750" marR="0" rtl="0" algn="l">
              <a:spcBef>
                <a:spcPts val="0"/>
              </a:spcBef>
              <a:spcAft>
                <a:spcPts val="0"/>
              </a:spcAft>
              <a:buClr>
                <a:schemeClr val="dk1"/>
              </a:buClr>
              <a:buSzPts val="1400"/>
              <a:buFont typeface="Arial"/>
              <a:buChar char="•"/>
            </a:pPr>
            <a:r>
              <a:rPr lang="en-AU" sz="1400">
                <a:solidFill>
                  <a:schemeClr val="dk1"/>
                </a:solidFill>
                <a:latin typeface="Century Gothic"/>
                <a:ea typeface="Century Gothic"/>
                <a:cs typeface="Century Gothic"/>
                <a:sym typeface="Century Gothic"/>
              </a:rPr>
              <a:t>Does the part after the comma have a subject and a verb?</a:t>
            </a:r>
            <a:endParaRPr/>
          </a:p>
          <a:p>
            <a:pPr indent="-285750" lvl="0" marL="285750" marR="0" rtl="0" algn="l">
              <a:spcBef>
                <a:spcPts val="0"/>
              </a:spcBef>
              <a:spcAft>
                <a:spcPts val="0"/>
              </a:spcAft>
              <a:buClr>
                <a:schemeClr val="dk1"/>
              </a:buClr>
              <a:buSzPts val="1400"/>
              <a:buFont typeface="Arial"/>
              <a:buChar char="•"/>
            </a:pPr>
            <a:r>
              <a:rPr lang="en-AU" sz="1400">
                <a:solidFill>
                  <a:schemeClr val="dk1"/>
                </a:solidFill>
                <a:latin typeface="Century Gothic"/>
                <a:ea typeface="Century Gothic"/>
                <a:cs typeface="Century Gothic"/>
                <a:sym typeface="Century Gothic"/>
              </a:rPr>
              <a:t>What are they?</a:t>
            </a:r>
            <a:endParaRPr/>
          </a:p>
          <a:p>
            <a:pPr indent="-285750" lvl="0" marL="285750" marR="0" rtl="0" algn="l">
              <a:spcBef>
                <a:spcPts val="0"/>
              </a:spcBef>
              <a:spcAft>
                <a:spcPts val="0"/>
              </a:spcAft>
              <a:buClr>
                <a:schemeClr val="dk1"/>
              </a:buClr>
              <a:buSzPts val="1400"/>
              <a:buFont typeface="Arial"/>
              <a:buChar char="•"/>
            </a:pPr>
            <a:r>
              <a:rPr lang="en-AU" sz="1400">
                <a:solidFill>
                  <a:schemeClr val="dk1"/>
                </a:solidFill>
                <a:latin typeface="Century Gothic"/>
                <a:ea typeface="Century Gothic"/>
                <a:cs typeface="Century Gothic"/>
                <a:sym typeface="Century Gothic"/>
              </a:rPr>
              <a:t>Are the two actions contrasting?</a:t>
            </a:r>
            <a:endParaRPr/>
          </a:p>
          <a:p>
            <a:pPr indent="-285750" lvl="0" marL="285750" marR="0" rtl="0" algn="l">
              <a:spcBef>
                <a:spcPts val="0"/>
              </a:spcBef>
              <a:spcAft>
                <a:spcPts val="0"/>
              </a:spcAft>
              <a:buClr>
                <a:schemeClr val="dk1"/>
              </a:buClr>
              <a:buSzPts val="1400"/>
              <a:buFont typeface="Arial"/>
              <a:buChar char="•"/>
            </a:pPr>
            <a:r>
              <a:rPr lang="en-AU" sz="1400">
                <a:solidFill>
                  <a:schemeClr val="dk1"/>
                </a:solidFill>
                <a:latin typeface="Century Gothic"/>
                <a:ea typeface="Century Gothic"/>
                <a:cs typeface="Century Gothic"/>
                <a:sym typeface="Century Gothic"/>
              </a:rPr>
              <a:t>Is the new sentence a complete thought?</a:t>
            </a:r>
            <a:endParaRPr/>
          </a:p>
        </p:txBody>
      </p:sp>
      <p:sp>
        <p:nvSpPr>
          <p:cNvPr id="245" name="Google Shape;245;p24"/>
          <p:cNvSpPr txBox="1"/>
          <p:nvPr/>
        </p:nvSpPr>
        <p:spPr>
          <a:xfrm>
            <a:off x="154907" y="402386"/>
            <a:ext cx="8894802" cy="2048574"/>
          </a:xfrm>
          <a:prstGeom prst="rect">
            <a:avLst/>
          </a:prstGeom>
          <a:solidFill>
            <a:srgbClr val="F5D327"/>
          </a:solid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1800"/>
              <a:buFont typeface="Noto Sans Symbols"/>
              <a:buChar char="▪"/>
            </a:pPr>
            <a:r>
              <a:rPr lang="en-AU" sz="1800">
                <a:solidFill>
                  <a:schemeClr val="dk1"/>
                </a:solidFill>
                <a:latin typeface="Century Gothic"/>
                <a:ea typeface="Century Gothic"/>
                <a:cs typeface="Century Gothic"/>
                <a:sym typeface="Century Gothic"/>
              </a:rPr>
              <a:t>‘</a:t>
            </a:r>
            <a:r>
              <a:rPr b="1" lang="en-AU" sz="1800">
                <a:solidFill>
                  <a:schemeClr val="dk1"/>
                </a:solidFill>
                <a:latin typeface="Century Gothic"/>
                <a:ea typeface="Century Gothic"/>
                <a:cs typeface="Century Gothic"/>
                <a:sym typeface="Century Gothic"/>
              </a:rPr>
              <a:t>Even though</a:t>
            </a:r>
            <a:r>
              <a:rPr lang="en-AU" sz="1800">
                <a:solidFill>
                  <a:schemeClr val="dk1"/>
                </a:solidFill>
                <a:latin typeface="Century Gothic"/>
                <a:ea typeface="Century Gothic"/>
                <a:cs typeface="Century Gothic"/>
                <a:sym typeface="Century Gothic"/>
              </a:rPr>
              <a:t>’ and ‘</a:t>
            </a:r>
            <a:r>
              <a:rPr b="1" lang="en-AU" sz="1800">
                <a:solidFill>
                  <a:schemeClr val="dk1"/>
                </a:solidFill>
                <a:latin typeface="Century Gothic"/>
                <a:ea typeface="Century Gothic"/>
                <a:cs typeface="Century Gothic"/>
                <a:sym typeface="Century Gothic"/>
              </a:rPr>
              <a:t>Although</a:t>
            </a:r>
            <a:r>
              <a:rPr lang="en-AU" sz="1800">
                <a:solidFill>
                  <a:schemeClr val="dk1"/>
                </a:solidFill>
                <a:latin typeface="Century Gothic"/>
                <a:ea typeface="Century Gothic"/>
                <a:cs typeface="Century Gothic"/>
                <a:sym typeface="Century Gothic"/>
              </a:rPr>
              <a:t>’ are subordinating conjunctions that tell us something happened even if it should not have.</a:t>
            </a:r>
            <a:endParaRPr/>
          </a:p>
          <a:p>
            <a:pPr indent="-228600" lvl="0" marL="228600" marR="0" rtl="0" algn="l">
              <a:lnSpc>
                <a:spcPct val="90000"/>
              </a:lnSpc>
              <a:spcBef>
                <a:spcPts val="1000"/>
              </a:spcBef>
              <a:spcAft>
                <a:spcPts val="0"/>
              </a:spcAft>
              <a:buClr>
                <a:schemeClr val="dk1"/>
              </a:buClr>
              <a:buSzPts val="1800"/>
              <a:buFont typeface="Noto Sans Symbols"/>
              <a:buChar char="▪"/>
            </a:pPr>
            <a:r>
              <a:rPr lang="en-AU" sz="1800">
                <a:solidFill>
                  <a:schemeClr val="dk1"/>
                </a:solidFill>
                <a:latin typeface="Century Gothic"/>
                <a:ea typeface="Century Gothic"/>
                <a:cs typeface="Century Gothic"/>
                <a:sym typeface="Century Gothic"/>
              </a:rPr>
              <a:t>When a sentence begins with ‘</a:t>
            </a:r>
            <a:r>
              <a:rPr b="1" lang="en-AU" sz="1800">
                <a:solidFill>
                  <a:schemeClr val="dk1"/>
                </a:solidFill>
                <a:latin typeface="Century Gothic"/>
                <a:ea typeface="Century Gothic"/>
                <a:cs typeface="Century Gothic"/>
                <a:sym typeface="Century Gothic"/>
              </a:rPr>
              <a:t>even though</a:t>
            </a:r>
            <a:r>
              <a:rPr lang="en-AU" sz="1800">
                <a:solidFill>
                  <a:schemeClr val="dk1"/>
                </a:solidFill>
                <a:latin typeface="Century Gothic"/>
                <a:ea typeface="Century Gothic"/>
                <a:cs typeface="Century Gothic"/>
                <a:sym typeface="Century Gothic"/>
              </a:rPr>
              <a:t>’ or ‘</a:t>
            </a:r>
            <a:r>
              <a:rPr b="1" lang="en-AU" sz="1800">
                <a:solidFill>
                  <a:schemeClr val="dk1"/>
                </a:solidFill>
                <a:latin typeface="Century Gothic"/>
                <a:ea typeface="Century Gothic"/>
                <a:cs typeface="Century Gothic"/>
                <a:sym typeface="Century Gothic"/>
              </a:rPr>
              <a:t>although</a:t>
            </a:r>
            <a:r>
              <a:rPr lang="en-AU" sz="1800">
                <a:solidFill>
                  <a:schemeClr val="dk1"/>
                </a:solidFill>
                <a:latin typeface="Century Gothic"/>
                <a:ea typeface="Century Gothic"/>
                <a:cs typeface="Century Gothic"/>
                <a:sym typeface="Century Gothic"/>
              </a:rPr>
              <a:t>’ and one action (what happens), we need to complete the sentence by adding a </a:t>
            </a:r>
            <a:r>
              <a:rPr b="1" lang="en-AU" sz="1800">
                <a:solidFill>
                  <a:schemeClr val="dk1"/>
                </a:solidFill>
                <a:latin typeface="Century Gothic"/>
                <a:ea typeface="Century Gothic"/>
                <a:cs typeface="Century Gothic"/>
                <a:sym typeface="Century Gothic"/>
              </a:rPr>
              <a:t>turn around</a:t>
            </a:r>
            <a:r>
              <a:rPr lang="en-AU" sz="1800">
                <a:solidFill>
                  <a:schemeClr val="dk1"/>
                </a:solidFill>
                <a:latin typeface="Century Gothic"/>
                <a:ea typeface="Century Gothic"/>
                <a:cs typeface="Century Gothic"/>
                <a:sym typeface="Century Gothic"/>
              </a:rPr>
              <a:t> or </a:t>
            </a:r>
            <a:r>
              <a:rPr b="1" lang="en-AU" sz="1800">
                <a:solidFill>
                  <a:schemeClr val="dk1"/>
                </a:solidFill>
                <a:latin typeface="Century Gothic"/>
                <a:ea typeface="Century Gothic"/>
                <a:cs typeface="Century Gothic"/>
                <a:sym typeface="Century Gothic"/>
              </a:rPr>
              <a:t>contrasting </a:t>
            </a:r>
            <a:r>
              <a:rPr lang="en-AU" sz="1800">
                <a:solidFill>
                  <a:schemeClr val="dk1"/>
                </a:solidFill>
                <a:latin typeface="Century Gothic"/>
                <a:ea typeface="Century Gothic"/>
                <a:cs typeface="Century Gothic"/>
                <a:sym typeface="Century Gothic"/>
              </a:rPr>
              <a:t>action. </a:t>
            </a:r>
            <a:endParaRPr/>
          </a:p>
          <a:p>
            <a:pPr indent="-228600" lvl="0" marL="228600" marR="0" rtl="0" algn="l">
              <a:lnSpc>
                <a:spcPct val="90000"/>
              </a:lnSpc>
              <a:spcBef>
                <a:spcPts val="1000"/>
              </a:spcBef>
              <a:spcAft>
                <a:spcPts val="0"/>
              </a:spcAft>
              <a:buClr>
                <a:schemeClr val="dk1"/>
              </a:buClr>
              <a:buSzPts val="1800"/>
              <a:buFont typeface="Noto Sans Symbols"/>
              <a:buChar char="▪"/>
            </a:pPr>
            <a:r>
              <a:rPr lang="en-AU" sz="1800">
                <a:solidFill>
                  <a:schemeClr val="dk1"/>
                </a:solidFill>
                <a:latin typeface="Century Gothic"/>
                <a:ea typeface="Century Gothic"/>
                <a:cs typeface="Century Gothic"/>
                <a:sym typeface="Century Gothic"/>
              </a:rPr>
              <a:t>Their meaning is similar, but ‘even though’ is slightly stronger, giving more emphasis.                                                                                                                                                                                                                                                                                                                                                                                                                                                                                                                                                                                                                                                                                                                                                                                                                                                                                                                                                                                                                                                                                                                                                                                                                                                                                                                                                                                                                                                                                                                                                                                                                                                                                               </a:t>
            </a:r>
            <a:endParaRPr/>
          </a:p>
          <a:p>
            <a:pPr indent="0" lvl="0" marL="0" marR="0" rtl="0" algn="l">
              <a:lnSpc>
                <a:spcPct val="90000"/>
              </a:lnSpc>
              <a:spcBef>
                <a:spcPts val="1000"/>
              </a:spcBef>
              <a:spcAft>
                <a:spcPts val="0"/>
              </a:spcAft>
              <a:buClr>
                <a:schemeClr val="dk1"/>
              </a:buClr>
              <a:buSzPts val="2000"/>
              <a:buFont typeface="Calibri"/>
              <a:buNone/>
            </a:pPr>
            <a:r>
              <a:t/>
            </a:r>
            <a:endParaRPr sz="2000">
              <a:solidFill>
                <a:schemeClr val="dk1"/>
              </a:solidFill>
              <a:latin typeface="Century Gothic"/>
              <a:ea typeface="Century Gothic"/>
              <a:cs typeface="Century Gothic"/>
              <a:sym typeface="Century Gothic"/>
            </a:endParaRPr>
          </a:p>
        </p:txBody>
      </p:sp>
      <p:sp>
        <p:nvSpPr>
          <p:cNvPr id="246" name="Google Shape;246;p24"/>
          <p:cNvSpPr/>
          <p:nvPr/>
        </p:nvSpPr>
        <p:spPr>
          <a:xfrm>
            <a:off x="240003" y="2557721"/>
            <a:ext cx="8301849" cy="1477328"/>
          </a:xfrm>
          <a:prstGeom prst="rect">
            <a:avLst/>
          </a:prstGeom>
          <a:solidFill>
            <a:schemeClr val="lt1"/>
          </a:solidFill>
          <a:ln cap="flat" cmpd="sng" w="38100">
            <a:solidFill>
              <a:srgbClr val="00B050"/>
            </a:solidFill>
            <a:prstDash val="solid"/>
            <a:round/>
            <a:headEnd len="sm" w="sm" type="none"/>
            <a:tailEnd len="sm" w="sm" type="none"/>
          </a:ln>
        </p:spPr>
        <p:txBody>
          <a:bodyPr anchorCtr="0" anchor="t" bIns="45700" lIns="91425" spcFirstLastPara="1" rIns="91425" wrap="square" tIns="45700">
            <a:noAutofit/>
          </a:bodyPr>
          <a:lstStyle/>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Read the sentence stem. Circle the subordinating conjunction ‘even though’ or ‘although’.</a:t>
            </a:r>
            <a:endParaRPr/>
          </a:p>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Underline the important information.</a:t>
            </a:r>
            <a:endParaRPr/>
          </a:p>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Now read the action/ verb (what they are doing) after the comma. </a:t>
            </a:r>
            <a:endParaRPr/>
          </a:p>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Are the actions contrasting?</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25"/>
          <p:cNvSpPr txBox="1"/>
          <p:nvPr/>
        </p:nvSpPr>
        <p:spPr>
          <a:xfrm>
            <a:off x="0" y="-1"/>
            <a:ext cx="3600450" cy="369332"/>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AU" sz="1800">
                <a:solidFill>
                  <a:schemeClr val="lt1"/>
                </a:solidFill>
                <a:latin typeface="Century Gothic"/>
                <a:ea typeface="Century Gothic"/>
                <a:cs typeface="Century Gothic"/>
                <a:sym typeface="Century Gothic"/>
              </a:rPr>
              <a:t>Hinge Point Question</a:t>
            </a:r>
            <a:endParaRPr/>
          </a:p>
        </p:txBody>
      </p:sp>
      <p:sp>
        <p:nvSpPr>
          <p:cNvPr id="252" name="Google Shape;252;p25"/>
          <p:cNvSpPr txBox="1"/>
          <p:nvPr/>
        </p:nvSpPr>
        <p:spPr>
          <a:xfrm>
            <a:off x="10221800" y="1027753"/>
            <a:ext cx="1988664" cy="1815882"/>
          </a:xfrm>
          <a:prstGeom prst="rect">
            <a:avLst/>
          </a:prstGeom>
          <a:solidFill>
            <a:srgbClr val="79FF9C"/>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AU" sz="1400">
                <a:solidFill>
                  <a:schemeClr val="dk1"/>
                </a:solidFill>
                <a:latin typeface="Century Gothic"/>
                <a:ea typeface="Century Gothic"/>
                <a:cs typeface="Century Gothic"/>
                <a:sym typeface="Century Gothic"/>
              </a:rPr>
              <a:t>CFU:</a:t>
            </a:r>
            <a:endParaRPr/>
          </a:p>
          <a:p>
            <a:pPr indent="-285750" lvl="0" marL="285750" marR="0" rtl="0" algn="l">
              <a:spcBef>
                <a:spcPts val="0"/>
              </a:spcBef>
              <a:spcAft>
                <a:spcPts val="0"/>
              </a:spcAft>
              <a:buClr>
                <a:schemeClr val="dk1"/>
              </a:buClr>
              <a:buSzPts val="1400"/>
              <a:buFont typeface="Arial"/>
              <a:buChar char="•"/>
            </a:pPr>
            <a:r>
              <a:rPr lang="en-AU" sz="1400">
                <a:solidFill>
                  <a:schemeClr val="dk1"/>
                </a:solidFill>
                <a:latin typeface="Century Gothic"/>
                <a:ea typeface="Century Gothic"/>
                <a:cs typeface="Century Gothic"/>
                <a:sym typeface="Century Gothic"/>
              </a:rPr>
              <a:t>Are the actions before and after the comma contrasting?</a:t>
            </a:r>
            <a:endParaRPr/>
          </a:p>
          <a:p>
            <a:pPr indent="-285750" lvl="0" marL="285750" marR="0" rtl="0" algn="l">
              <a:spcBef>
                <a:spcPts val="0"/>
              </a:spcBef>
              <a:spcAft>
                <a:spcPts val="0"/>
              </a:spcAft>
              <a:buClr>
                <a:schemeClr val="dk1"/>
              </a:buClr>
              <a:buSzPts val="1400"/>
              <a:buFont typeface="Arial"/>
              <a:buChar char="•"/>
            </a:pPr>
            <a:r>
              <a:rPr lang="en-AU" sz="1400">
                <a:solidFill>
                  <a:schemeClr val="dk1"/>
                </a:solidFill>
                <a:latin typeface="Century Gothic"/>
                <a:ea typeface="Century Gothic"/>
                <a:cs typeface="Century Gothic"/>
                <a:sym typeface="Century Gothic"/>
              </a:rPr>
              <a:t>Is the sentence a complete though?</a:t>
            </a:r>
            <a:endParaRPr/>
          </a:p>
        </p:txBody>
      </p:sp>
      <p:pic>
        <p:nvPicPr>
          <p:cNvPr descr="Icon&#10;&#10;Description automatically generated" id="253" name="Google Shape;253;p25"/>
          <p:cNvPicPr preferRelativeResize="0"/>
          <p:nvPr/>
        </p:nvPicPr>
        <p:blipFill rotWithShape="1">
          <a:blip r:embed="rId3">
            <a:alphaModFix/>
          </a:blip>
          <a:srcRect b="0" l="0" r="0" t="0"/>
          <a:stretch/>
        </p:blipFill>
        <p:spPr>
          <a:xfrm>
            <a:off x="10018958" y="68648"/>
            <a:ext cx="674079" cy="674079"/>
          </a:xfrm>
          <a:prstGeom prst="rect">
            <a:avLst/>
          </a:prstGeom>
          <a:noFill/>
          <a:ln>
            <a:noFill/>
          </a:ln>
        </p:spPr>
      </p:pic>
      <p:sp>
        <p:nvSpPr>
          <p:cNvPr id="254" name="Google Shape;254;p25"/>
          <p:cNvSpPr/>
          <p:nvPr/>
        </p:nvSpPr>
        <p:spPr>
          <a:xfrm>
            <a:off x="311748" y="3244334"/>
            <a:ext cx="8040984"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AU" sz="1800">
                <a:solidFill>
                  <a:schemeClr val="dk1"/>
                </a:solidFill>
                <a:latin typeface="Century Gothic"/>
                <a:ea typeface="Century Gothic"/>
                <a:cs typeface="Century Gothic"/>
                <a:sym typeface="Century Gothic"/>
              </a:rPr>
              <a:t>1. Although it was dark outside, the children were playing on the road.</a:t>
            </a:r>
            <a:endParaRPr sz="1800">
              <a:solidFill>
                <a:schemeClr val="dk1"/>
              </a:solidFill>
              <a:latin typeface="Calibri"/>
              <a:ea typeface="Calibri"/>
              <a:cs typeface="Calibri"/>
              <a:sym typeface="Calibri"/>
            </a:endParaRPr>
          </a:p>
        </p:txBody>
      </p:sp>
      <p:sp>
        <p:nvSpPr>
          <p:cNvPr id="255" name="Google Shape;255;p25"/>
          <p:cNvSpPr/>
          <p:nvPr/>
        </p:nvSpPr>
        <p:spPr>
          <a:xfrm>
            <a:off x="311748" y="4039081"/>
            <a:ext cx="5939446"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AU" sz="1800">
                <a:solidFill>
                  <a:schemeClr val="dk1"/>
                </a:solidFill>
                <a:latin typeface="Century Gothic"/>
                <a:ea typeface="Century Gothic"/>
                <a:cs typeface="Century Gothic"/>
                <a:sym typeface="Century Gothic"/>
              </a:rPr>
              <a:t>2. Although it was morning, Michael got out of bed.</a:t>
            </a:r>
            <a:endParaRPr sz="1800">
              <a:solidFill>
                <a:schemeClr val="dk1"/>
              </a:solidFill>
              <a:latin typeface="Calibri"/>
              <a:ea typeface="Calibri"/>
              <a:cs typeface="Calibri"/>
              <a:sym typeface="Calibri"/>
            </a:endParaRPr>
          </a:p>
        </p:txBody>
      </p:sp>
      <p:sp>
        <p:nvSpPr>
          <p:cNvPr id="256" name="Google Shape;256;p25"/>
          <p:cNvSpPr/>
          <p:nvPr/>
        </p:nvSpPr>
        <p:spPr>
          <a:xfrm>
            <a:off x="311748" y="4836724"/>
            <a:ext cx="6420347"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AU" sz="1800">
                <a:solidFill>
                  <a:schemeClr val="dk1"/>
                </a:solidFill>
                <a:latin typeface="Century Gothic"/>
                <a:ea typeface="Century Gothic"/>
                <a:cs typeface="Century Gothic"/>
                <a:sym typeface="Century Gothic"/>
              </a:rPr>
              <a:t>3. Even though it rained a lot, I still enjoyed the holidays.</a:t>
            </a:r>
            <a:endParaRPr sz="1800">
              <a:solidFill>
                <a:schemeClr val="dk1"/>
              </a:solidFill>
              <a:latin typeface="Calibri"/>
              <a:ea typeface="Calibri"/>
              <a:cs typeface="Calibri"/>
              <a:sym typeface="Calibri"/>
            </a:endParaRPr>
          </a:p>
        </p:txBody>
      </p:sp>
      <p:sp>
        <p:nvSpPr>
          <p:cNvPr id="257" name="Google Shape;257;p25"/>
          <p:cNvSpPr/>
          <p:nvPr/>
        </p:nvSpPr>
        <p:spPr>
          <a:xfrm>
            <a:off x="311748" y="5634367"/>
            <a:ext cx="8158003"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AU" sz="1800">
                <a:solidFill>
                  <a:schemeClr val="dk1"/>
                </a:solidFill>
                <a:latin typeface="Century Gothic"/>
                <a:ea typeface="Century Gothic"/>
                <a:cs typeface="Century Gothic"/>
                <a:sym typeface="Century Gothic"/>
              </a:rPr>
              <a:t>4. Even though he had just ran a long way, Jack was red, hot and tired.</a:t>
            </a:r>
            <a:endParaRPr sz="1800">
              <a:solidFill>
                <a:schemeClr val="dk1"/>
              </a:solidFill>
              <a:latin typeface="Calibri"/>
              <a:ea typeface="Calibri"/>
              <a:cs typeface="Calibri"/>
              <a:sym typeface="Calibri"/>
            </a:endParaRPr>
          </a:p>
        </p:txBody>
      </p:sp>
      <p:pic>
        <p:nvPicPr>
          <p:cNvPr descr="https://cdn3.vectorstock.com/i/1000x1000/77/52/yes-tick-icon-vector-22957752.jpg" id="258" name="Google Shape;258;p25"/>
          <p:cNvPicPr preferRelativeResize="0"/>
          <p:nvPr/>
        </p:nvPicPr>
        <p:blipFill rotWithShape="1">
          <a:blip r:embed="rId4">
            <a:alphaModFix/>
          </a:blip>
          <a:srcRect b="10582" l="0" r="0" t="0"/>
          <a:stretch/>
        </p:blipFill>
        <p:spPr>
          <a:xfrm>
            <a:off x="8980673" y="4836724"/>
            <a:ext cx="395901" cy="293470"/>
          </a:xfrm>
          <a:prstGeom prst="rect">
            <a:avLst/>
          </a:prstGeom>
          <a:noFill/>
          <a:ln>
            <a:noFill/>
          </a:ln>
        </p:spPr>
      </p:pic>
      <p:pic>
        <p:nvPicPr>
          <p:cNvPr descr="See the source image" id="259" name="Google Shape;259;p25"/>
          <p:cNvPicPr preferRelativeResize="0"/>
          <p:nvPr/>
        </p:nvPicPr>
        <p:blipFill rotWithShape="1">
          <a:blip r:embed="rId5">
            <a:alphaModFix/>
          </a:blip>
          <a:srcRect b="0" l="50750" r="0" t="0"/>
          <a:stretch/>
        </p:blipFill>
        <p:spPr>
          <a:xfrm>
            <a:off x="9055795" y="5625767"/>
            <a:ext cx="350327" cy="320689"/>
          </a:xfrm>
          <a:prstGeom prst="rect">
            <a:avLst/>
          </a:prstGeom>
          <a:noFill/>
          <a:ln>
            <a:noFill/>
          </a:ln>
        </p:spPr>
      </p:pic>
      <p:pic>
        <p:nvPicPr>
          <p:cNvPr descr="https://cdn3.vectorstock.com/i/1000x1000/77/52/yes-tick-icon-vector-22957752.jpg" id="260" name="Google Shape;260;p25"/>
          <p:cNvPicPr preferRelativeResize="0"/>
          <p:nvPr/>
        </p:nvPicPr>
        <p:blipFill rotWithShape="1">
          <a:blip r:embed="rId4">
            <a:alphaModFix/>
          </a:blip>
          <a:srcRect b="10582" l="0" r="0" t="0"/>
          <a:stretch/>
        </p:blipFill>
        <p:spPr>
          <a:xfrm>
            <a:off x="8934340" y="3244334"/>
            <a:ext cx="395901" cy="293470"/>
          </a:xfrm>
          <a:prstGeom prst="rect">
            <a:avLst/>
          </a:prstGeom>
          <a:noFill/>
          <a:ln>
            <a:noFill/>
          </a:ln>
        </p:spPr>
      </p:pic>
      <p:pic>
        <p:nvPicPr>
          <p:cNvPr descr="See the source image" id="261" name="Google Shape;261;p25"/>
          <p:cNvPicPr preferRelativeResize="0"/>
          <p:nvPr/>
        </p:nvPicPr>
        <p:blipFill rotWithShape="1">
          <a:blip r:embed="rId5">
            <a:alphaModFix/>
          </a:blip>
          <a:srcRect b="0" l="50750" r="0" t="0"/>
          <a:stretch/>
        </p:blipFill>
        <p:spPr>
          <a:xfrm>
            <a:off x="9003459" y="4020462"/>
            <a:ext cx="350327" cy="320689"/>
          </a:xfrm>
          <a:prstGeom prst="rect">
            <a:avLst/>
          </a:prstGeom>
          <a:noFill/>
          <a:ln>
            <a:noFill/>
          </a:ln>
        </p:spPr>
      </p:pic>
      <p:grpSp>
        <p:nvGrpSpPr>
          <p:cNvPr id="262" name="Google Shape;262;p25"/>
          <p:cNvGrpSpPr/>
          <p:nvPr/>
        </p:nvGrpSpPr>
        <p:grpSpPr>
          <a:xfrm>
            <a:off x="9322118" y="129646"/>
            <a:ext cx="659077" cy="640983"/>
            <a:chOff x="9322118" y="129646"/>
            <a:chExt cx="659077" cy="640983"/>
          </a:xfrm>
        </p:grpSpPr>
        <p:pic>
          <p:nvPicPr>
            <p:cNvPr descr="Logo, icon&#10;&#10;Description automatically generated" id="263" name="Google Shape;263;p25"/>
            <p:cNvPicPr preferRelativeResize="0"/>
            <p:nvPr/>
          </p:nvPicPr>
          <p:blipFill rotWithShape="1">
            <a:blip r:embed="rId6">
              <a:alphaModFix/>
            </a:blip>
            <a:srcRect b="0" l="0" r="0" t="0"/>
            <a:stretch/>
          </p:blipFill>
          <p:spPr>
            <a:xfrm>
              <a:off x="9322118" y="129646"/>
              <a:ext cx="293746" cy="293746"/>
            </a:xfrm>
            <a:prstGeom prst="rect">
              <a:avLst/>
            </a:prstGeom>
            <a:noFill/>
            <a:ln>
              <a:noFill/>
            </a:ln>
          </p:spPr>
        </p:pic>
        <p:pic>
          <p:nvPicPr>
            <p:cNvPr descr="Icon&#10;&#10;Description automatically generated" id="264" name="Google Shape;264;p25"/>
            <p:cNvPicPr preferRelativeResize="0"/>
            <p:nvPr/>
          </p:nvPicPr>
          <p:blipFill rotWithShape="1">
            <a:blip r:embed="rId7">
              <a:alphaModFix/>
            </a:blip>
            <a:srcRect b="0" l="0" r="0" t="0"/>
            <a:stretch/>
          </p:blipFill>
          <p:spPr>
            <a:xfrm>
              <a:off x="9687449" y="129646"/>
              <a:ext cx="293746" cy="293746"/>
            </a:xfrm>
            <a:prstGeom prst="rect">
              <a:avLst/>
            </a:prstGeom>
            <a:noFill/>
            <a:ln>
              <a:noFill/>
            </a:ln>
          </p:spPr>
        </p:pic>
        <p:pic>
          <p:nvPicPr>
            <p:cNvPr descr="Icon&#10;&#10;Description automatically generated" id="265" name="Google Shape;265;p25"/>
            <p:cNvPicPr preferRelativeResize="0"/>
            <p:nvPr/>
          </p:nvPicPr>
          <p:blipFill rotWithShape="1">
            <a:blip r:embed="rId8">
              <a:alphaModFix/>
            </a:blip>
            <a:srcRect b="0" l="0" r="0" t="0"/>
            <a:stretch/>
          </p:blipFill>
          <p:spPr>
            <a:xfrm>
              <a:off x="9354993" y="476883"/>
              <a:ext cx="293746" cy="293746"/>
            </a:xfrm>
            <a:prstGeom prst="rect">
              <a:avLst/>
            </a:prstGeom>
            <a:noFill/>
            <a:ln>
              <a:noFill/>
            </a:ln>
          </p:spPr>
        </p:pic>
        <p:pic>
          <p:nvPicPr>
            <p:cNvPr descr="Icon&#10;&#10;Description automatically generated" id="266" name="Google Shape;266;p25"/>
            <p:cNvPicPr preferRelativeResize="0"/>
            <p:nvPr/>
          </p:nvPicPr>
          <p:blipFill rotWithShape="1">
            <a:blip r:embed="rId9">
              <a:alphaModFix/>
            </a:blip>
            <a:srcRect b="0" l="0" r="0" t="0"/>
            <a:stretch/>
          </p:blipFill>
          <p:spPr>
            <a:xfrm>
              <a:off x="9687449" y="476883"/>
              <a:ext cx="293746" cy="293746"/>
            </a:xfrm>
            <a:prstGeom prst="rect">
              <a:avLst/>
            </a:prstGeom>
            <a:noFill/>
            <a:ln>
              <a:noFill/>
            </a:ln>
          </p:spPr>
        </p:pic>
      </p:grpSp>
      <p:pic>
        <p:nvPicPr>
          <p:cNvPr descr="Icon&#10;&#10;Description automatically generated" id="267" name="Google Shape;267;p25"/>
          <p:cNvPicPr preferRelativeResize="0"/>
          <p:nvPr/>
        </p:nvPicPr>
        <p:blipFill rotWithShape="1">
          <a:blip r:embed="rId10">
            <a:alphaModFix/>
          </a:blip>
          <a:srcRect b="0" l="0" r="0" t="0"/>
          <a:stretch/>
        </p:blipFill>
        <p:spPr>
          <a:xfrm>
            <a:off x="10764622" y="77327"/>
            <a:ext cx="674079" cy="674079"/>
          </a:xfrm>
          <a:prstGeom prst="rect">
            <a:avLst/>
          </a:prstGeom>
          <a:noFill/>
          <a:ln>
            <a:noFill/>
          </a:ln>
        </p:spPr>
      </p:pic>
      <p:pic>
        <p:nvPicPr>
          <p:cNvPr descr="Logo, icon&#10;&#10;Description automatically generated" id="268" name="Google Shape;268;p25"/>
          <p:cNvPicPr preferRelativeResize="0"/>
          <p:nvPr/>
        </p:nvPicPr>
        <p:blipFill rotWithShape="1">
          <a:blip r:embed="rId11">
            <a:alphaModFix/>
          </a:blip>
          <a:srcRect b="0" l="0" r="0" t="0"/>
          <a:stretch/>
        </p:blipFill>
        <p:spPr>
          <a:xfrm>
            <a:off x="11461299" y="77327"/>
            <a:ext cx="674078" cy="674078"/>
          </a:xfrm>
          <a:prstGeom prst="rect">
            <a:avLst/>
          </a:prstGeom>
          <a:noFill/>
          <a:ln>
            <a:noFill/>
          </a:ln>
        </p:spPr>
      </p:pic>
      <p:sp>
        <p:nvSpPr>
          <p:cNvPr id="269" name="Google Shape;269;p25"/>
          <p:cNvSpPr txBox="1"/>
          <p:nvPr/>
        </p:nvSpPr>
        <p:spPr>
          <a:xfrm>
            <a:off x="154907" y="402386"/>
            <a:ext cx="8894802" cy="2048574"/>
          </a:xfrm>
          <a:prstGeom prst="rect">
            <a:avLst/>
          </a:prstGeom>
          <a:solidFill>
            <a:srgbClr val="F5D327"/>
          </a:solid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1800"/>
              <a:buFont typeface="Noto Sans Symbols"/>
              <a:buChar char="▪"/>
            </a:pPr>
            <a:r>
              <a:rPr lang="en-AU" sz="1800">
                <a:solidFill>
                  <a:schemeClr val="dk1"/>
                </a:solidFill>
                <a:latin typeface="Century Gothic"/>
                <a:ea typeface="Century Gothic"/>
                <a:cs typeface="Century Gothic"/>
                <a:sym typeface="Century Gothic"/>
              </a:rPr>
              <a:t>‘</a:t>
            </a:r>
            <a:r>
              <a:rPr b="1" lang="en-AU" sz="1800">
                <a:solidFill>
                  <a:schemeClr val="dk1"/>
                </a:solidFill>
                <a:latin typeface="Century Gothic"/>
                <a:ea typeface="Century Gothic"/>
                <a:cs typeface="Century Gothic"/>
                <a:sym typeface="Century Gothic"/>
              </a:rPr>
              <a:t>Even though</a:t>
            </a:r>
            <a:r>
              <a:rPr lang="en-AU" sz="1800">
                <a:solidFill>
                  <a:schemeClr val="dk1"/>
                </a:solidFill>
                <a:latin typeface="Century Gothic"/>
                <a:ea typeface="Century Gothic"/>
                <a:cs typeface="Century Gothic"/>
                <a:sym typeface="Century Gothic"/>
              </a:rPr>
              <a:t>’ and ‘</a:t>
            </a:r>
            <a:r>
              <a:rPr b="1" lang="en-AU" sz="1800">
                <a:solidFill>
                  <a:schemeClr val="dk1"/>
                </a:solidFill>
                <a:latin typeface="Century Gothic"/>
                <a:ea typeface="Century Gothic"/>
                <a:cs typeface="Century Gothic"/>
                <a:sym typeface="Century Gothic"/>
              </a:rPr>
              <a:t>Although</a:t>
            </a:r>
            <a:r>
              <a:rPr lang="en-AU" sz="1800">
                <a:solidFill>
                  <a:schemeClr val="dk1"/>
                </a:solidFill>
                <a:latin typeface="Century Gothic"/>
                <a:ea typeface="Century Gothic"/>
                <a:cs typeface="Century Gothic"/>
                <a:sym typeface="Century Gothic"/>
              </a:rPr>
              <a:t>’ are subordinating conjunctions that tell us something happened even if it should not have.</a:t>
            </a:r>
            <a:endParaRPr/>
          </a:p>
          <a:p>
            <a:pPr indent="-228600" lvl="0" marL="228600" marR="0" rtl="0" algn="l">
              <a:lnSpc>
                <a:spcPct val="90000"/>
              </a:lnSpc>
              <a:spcBef>
                <a:spcPts val="1000"/>
              </a:spcBef>
              <a:spcAft>
                <a:spcPts val="0"/>
              </a:spcAft>
              <a:buClr>
                <a:schemeClr val="dk1"/>
              </a:buClr>
              <a:buSzPts val="1800"/>
              <a:buFont typeface="Noto Sans Symbols"/>
              <a:buChar char="▪"/>
            </a:pPr>
            <a:r>
              <a:rPr lang="en-AU" sz="1800">
                <a:solidFill>
                  <a:schemeClr val="dk1"/>
                </a:solidFill>
                <a:latin typeface="Century Gothic"/>
                <a:ea typeface="Century Gothic"/>
                <a:cs typeface="Century Gothic"/>
                <a:sym typeface="Century Gothic"/>
              </a:rPr>
              <a:t>When a sentence begins with ‘</a:t>
            </a:r>
            <a:r>
              <a:rPr b="1" lang="en-AU" sz="1800">
                <a:solidFill>
                  <a:schemeClr val="dk1"/>
                </a:solidFill>
                <a:latin typeface="Century Gothic"/>
                <a:ea typeface="Century Gothic"/>
                <a:cs typeface="Century Gothic"/>
                <a:sym typeface="Century Gothic"/>
              </a:rPr>
              <a:t>even though</a:t>
            </a:r>
            <a:r>
              <a:rPr lang="en-AU" sz="1800">
                <a:solidFill>
                  <a:schemeClr val="dk1"/>
                </a:solidFill>
                <a:latin typeface="Century Gothic"/>
                <a:ea typeface="Century Gothic"/>
                <a:cs typeface="Century Gothic"/>
                <a:sym typeface="Century Gothic"/>
              </a:rPr>
              <a:t>’ or ‘</a:t>
            </a:r>
            <a:r>
              <a:rPr b="1" lang="en-AU" sz="1800">
                <a:solidFill>
                  <a:schemeClr val="dk1"/>
                </a:solidFill>
                <a:latin typeface="Century Gothic"/>
                <a:ea typeface="Century Gothic"/>
                <a:cs typeface="Century Gothic"/>
                <a:sym typeface="Century Gothic"/>
              </a:rPr>
              <a:t>although</a:t>
            </a:r>
            <a:r>
              <a:rPr lang="en-AU" sz="1800">
                <a:solidFill>
                  <a:schemeClr val="dk1"/>
                </a:solidFill>
                <a:latin typeface="Century Gothic"/>
                <a:ea typeface="Century Gothic"/>
                <a:cs typeface="Century Gothic"/>
                <a:sym typeface="Century Gothic"/>
              </a:rPr>
              <a:t>’ and one action (what happens), we need to complete the sentence by adding a </a:t>
            </a:r>
            <a:r>
              <a:rPr b="1" lang="en-AU" sz="1800">
                <a:solidFill>
                  <a:schemeClr val="dk1"/>
                </a:solidFill>
                <a:latin typeface="Century Gothic"/>
                <a:ea typeface="Century Gothic"/>
                <a:cs typeface="Century Gothic"/>
                <a:sym typeface="Century Gothic"/>
              </a:rPr>
              <a:t>turn around</a:t>
            </a:r>
            <a:r>
              <a:rPr lang="en-AU" sz="1800">
                <a:solidFill>
                  <a:schemeClr val="dk1"/>
                </a:solidFill>
                <a:latin typeface="Century Gothic"/>
                <a:ea typeface="Century Gothic"/>
                <a:cs typeface="Century Gothic"/>
                <a:sym typeface="Century Gothic"/>
              </a:rPr>
              <a:t> or </a:t>
            </a:r>
            <a:r>
              <a:rPr b="1" lang="en-AU" sz="1800">
                <a:solidFill>
                  <a:schemeClr val="dk1"/>
                </a:solidFill>
                <a:latin typeface="Century Gothic"/>
                <a:ea typeface="Century Gothic"/>
                <a:cs typeface="Century Gothic"/>
                <a:sym typeface="Century Gothic"/>
              </a:rPr>
              <a:t>contrasting </a:t>
            </a:r>
            <a:r>
              <a:rPr lang="en-AU" sz="1800">
                <a:solidFill>
                  <a:schemeClr val="dk1"/>
                </a:solidFill>
                <a:latin typeface="Century Gothic"/>
                <a:ea typeface="Century Gothic"/>
                <a:cs typeface="Century Gothic"/>
                <a:sym typeface="Century Gothic"/>
              </a:rPr>
              <a:t>action. </a:t>
            </a:r>
            <a:endParaRPr/>
          </a:p>
          <a:p>
            <a:pPr indent="-228600" lvl="0" marL="228600" marR="0" rtl="0" algn="l">
              <a:lnSpc>
                <a:spcPct val="90000"/>
              </a:lnSpc>
              <a:spcBef>
                <a:spcPts val="1000"/>
              </a:spcBef>
              <a:spcAft>
                <a:spcPts val="0"/>
              </a:spcAft>
              <a:buClr>
                <a:schemeClr val="dk1"/>
              </a:buClr>
              <a:buSzPts val="1800"/>
              <a:buFont typeface="Noto Sans Symbols"/>
              <a:buChar char="▪"/>
            </a:pPr>
            <a:r>
              <a:rPr lang="en-AU" sz="1800">
                <a:solidFill>
                  <a:schemeClr val="dk1"/>
                </a:solidFill>
                <a:latin typeface="Century Gothic"/>
                <a:ea typeface="Century Gothic"/>
                <a:cs typeface="Century Gothic"/>
                <a:sym typeface="Century Gothic"/>
              </a:rPr>
              <a:t>Their meaning is similar, but ‘even though’ is slightly stronger, giving more emphasis.                                                                                                                                                                                                                                                                                                                                                                                                                                                                                                                                                                                                                                                                                                                                                                                                                                                                                                                                                                                                                                                                                                                                                                                                                                                                                                                                                                                                                                                                                                                                                                                                                                                                                               </a:t>
            </a:r>
            <a:endParaRPr/>
          </a:p>
          <a:p>
            <a:pPr indent="0" lvl="0" marL="0" marR="0" rtl="0" algn="l">
              <a:lnSpc>
                <a:spcPct val="90000"/>
              </a:lnSpc>
              <a:spcBef>
                <a:spcPts val="1000"/>
              </a:spcBef>
              <a:spcAft>
                <a:spcPts val="0"/>
              </a:spcAft>
              <a:buClr>
                <a:schemeClr val="dk1"/>
              </a:buClr>
              <a:buSzPts val="2000"/>
              <a:buFont typeface="Calibri"/>
              <a:buNone/>
            </a:pPr>
            <a:r>
              <a:t/>
            </a:r>
            <a:endParaRPr sz="2000">
              <a:solidFill>
                <a:schemeClr val="dk1"/>
              </a:solidFill>
              <a:latin typeface="Century Gothic"/>
              <a:ea typeface="Century Gothic"/>
              <a:cs typeface="Century Gothic"/>
              <a:sym typeface="Century Gothic"/>
            </a:endParaRPr>
          </a:p>
        </p:txBody>
      </p:sp>
      <p:sp>
        <p:nvSpPr>
          <p:cNvPr id="270" name="Google Shape;270;p25"/>
          <p:cNvSpPr/>
          <p:nvPr/>
        </p:nvSpPr>
        <p:spPr>
          <a:xfrm>
            <a:off x="311748" y="2555169"/>
            <a:ext cx="8563563"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AU" sz="1800">
                <a:solidFill>
                  <a:schemeClr val="dk1"/>
                </a:solidFill>
                <a:latin typeface="Century Gothic"/>
                <a:ea typeface="Century Gothic"/>
                <a:cs typeface="Century Gothic"/>
                <a:sym typeface="Century Gothic"/>
              </a:rPr>
              <a:t>Which sentence show the correct usage of ‘even though’ and ‘although’?</a:t>
            </a:r>
            <a:endParaRPr sz="1800">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26"/>
          <p:cNvSpPr txBox="1"/>
          <p:nvPr/>
        </p:nvSpPr>
        <p:spPr>
          <a:xfrm>
            <a:off x="0" y="-1"/>
            <a:ext cx="3600450" cy="369332"/>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800">
                <a:solidFill>
                  <a:schemeClr val="lt1"/>
                </a:solidFill>
                <a:latin typeface="Century Gothic"/>
                <a:ea typeface="Century Gothic"/>
                <a:cs typeface="Century Gothic"/>
                <a:sym typeface="Century Gothic"/>
              </a:rPr>
              <a:t>Skill development: I do</a:t>
            </a:r>
            <a:endParaRPr/>
          </a:p>
        </p:txBody>
      </p:sp>
      <p:sp>
        <p:nvSpPr>
          <p:cNvPr id="277" name="Google Shape;277;p26"/>
          <p:cNvSpPr txBox="1"/>
          <p:nvPr/>
        </p:nvSpPr>
        <p:spPr>
          <a:xfrm>
            <a:off x="10118035" y="913049"/>
            <a:ext cx="2073965" cy="1600438"/>
          </a:xfrm>
          <a:prstGeom prst="rect">
            <a:avLst/>
          </a:prstGeom>
          <a:solidFill>
            <a:srgbClr val="79FF9C"/>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400">
                <a:solidFill>
                  <a:schemeClr val="dk1"/>
                </a:solidFill>
                <a:latin typeface="Century Gothic"/>
                <a:ea typeface="Century Gothic"/>
                <a:cs typeface="Century Gothic"/>
                <a:sym typeface="Century Gothic"/>
              </a:rPr>
              <a:t>CFU:</a:t>
            </a:r>
            <a:endParaRPr/>
          </a:p>
          <a:p>
            <a:pPr indent="-285750" lvl="0" marL="285750" marR="0" rtl="0" algn="l">
              <a:spcBef>
                <a:spcPts val="0"/>
              </a:spcBef>
              <a:spcAft>
                <a:spcPts val="0"/>
              </a:spcAft>
              <a:buClr>
                <a:schemeClr val="dk1"/>
              </a:buClr>
              <a:buSzPts val="1200"/>
              <a:buFont typeface="Noto Sans Symbols"/>
              <a:buChar char="▪"/>
            </a:pPr>
            <a:r>
              <a:rPr lang="en-AU" sz="1200">
                <a:solidFill>
                  <a:schemeClr val="dk1"/>
                </a:solidFill>
                <a:latin typeface="Century Gothic"/>
                <a:ea typeface="Century Gothic"/>
                <a:cs typeface="Century Gothic"/>
                <a:sym typeface="Century Gothic"/>
              </a:rPr>
              <a:t>What is action/verb before the comma?</a:t>
            </a:r>
            <a:endParaRPr/>
          </a:p>
          <a:p>
            <a:pPr indent="-285750" lvl="0" marL="285750" marR="0" rtl="0" algn="l">
              <a:spcBef>
                <a:spcPts val="0"/>
              </a:spcBef>
              <a:spcAft>
                <a:spcPts val="0"/>
              </a:spcAft>
              <a:buClr>
                <a:schemeClr val="dk1"/>
              </a:buClr>
              <a:buSzPts val="1200"/>
              <a:buFont typeface="Noto Sans Symbols"/>
              <a:buChar char="▪"/>
            </a:pPr>
            <a:r>
              <a:rPr lang="en-AU" sz="1200">
                <a:solidFill>
                  <a:schemeClr val="dk1"/>
                </a:solidFill>
                <a:latin typeface="Century Gothic"/>
                <a:ea typeface="Century Gothic"/>
                <a:cs typeface="Century Gothic"/>
                <a:sym typeface="Century Gothic"/>
              </a:rPr>
              <a:t>Does this contrast with the action after the comma?</a:t>
            </a:r>
            <a:endParaRPr/>
          </a:p>
          <a:p>
            <a:pPr indent="-285750" lvl="0" marL="285750" marR="0" rtl="0" algn="l">
              <a:spcBef>
                <a:spcPts val="0"/>
              </a:spcBef>
              <a:spcAft>
                <a:spcPts val="0"/>
              </a:spcAft>
              <a:buClr>
                <a:schemeClr val="dk1"/>
              </a:buClr>
              <a:buSzPts val="1200"/>
              <a:buFont typeface="Noto Sans Symbols"/>
              <a:buChar char="▪"/>
            </a:pPr>
            <a:r>
              <a:rPr lang="en-AU" sz="1200">
                <a:solidFill>
                  <a:schemeClr val="dk1"/>
                </a:solidFill>
                <a:latin typeface="Century Gothic"/>
                <a:ea typeface="Century Gothic"/>
                <a:cs typeface="Century Gothic"/>
                <a:sym typeface="Century Gothic"/>
              </a:rPr>
              <a:t>Does the sentence make sense?</a:t>
            </a:r>
            <a:endParaRPr/>
          </a:p>
        </p:txBody>
      </p:sp>
      <p:pic>
        <p:nvPicPr>
          <p:cNvPr descr="Logo, icon&#10;&#10;Description automatically generated" id="278" name="Google Shape;278;p26"/>
          <p:cNvPicPr preferRelativeResize="0"/>
          <p:nvPr/>
        </p:nvPicPr>
        <p:blipFill rotWithShape="1">
          <a:blip r:embed="rId3">
            <a:alphaModFix/>
          </a:blip>
          <a:srcRect b="0" l="0" r="0" t="0"/>
          <a:stretch/>
        </p:blipFill>
        <p:spPr>
          <a:xfrm>
            <a:off x="11327210" y="69145"/>
            <a:ext cx="674078" cy="674078"/>
          </a:xfrm>
          <a:prstGeom prst="rect">
            <a:avLst/>
          </a:prstGeom>
          <a:noFill/>
          <a:ln>
            <a:noFill/>
          </a:ln>
        </p:spPr>
      </p:pic>
      <p:pic>
        <p:nvPicPr>
          <p:cNvPr descr="Icon&#10;&#10;Description automatically generated" id="279" name="Google Shape;279;p26"/>
          <p:cNvPicPr preferRelativeResize="0"/>
          <p:nvPr/>
        </p:nvPicPr>
        <p:blipFill rotWithShape="1">
          <a:blip r:embed="rId4">
            <a:alphaModFix/>
          </a:blip>
          <a:srcRect b="0" l="0" r="0" t="0"/>
          <a:stretch/>
        </p:blipFill>
        <p:spPr>
          <a:xfrm>
            <a:off x="9755685" y="69145"/>
            <a:ext cx="674079" cy="674079"/>
          </a:xfrm>
          <a:prstGeom prst="rect">
            <a:avLst/>
          </a:prstGeom>
          <a:noFill/>
          <a:ln>
            <a:noFill/>
          </a:ln>
        </p:spPr>
      </p:pic>
      <p:pic>
        <p:nvPicPr>
          <p:cNvPr descr="Icon&#10;&#10;Description automatically generated" id="280" name="Google Shape;280;p26"/>
          <p:cNvPicPr preferRelativeResize="0"/>
          <p:nvPr/>
        </p:nvPicPr>
        <p:blipFill rotWithShape="1">
          <a:blip r:embed="rId5">
            <a:alphaModFix/>
          </a:blip>
          <a:srcRect b="0" l="0" r="0" t="0"/>
          <a:stretch/>
        </p:blipFill>
        <p:spPr>
          <a:xfrm>
            <a:off x="10523590" y="69145"/>
            <a:ext cx="674078" cy="674078"/>
          </a:xfrm>
          <a:prstGeom prst="rect">
            <a:avLst/>
          </a:prstGeom>
          <a:noFill/>
          <a:ln>
            <a:noFill/>
          </a:ln>
        </p:spPr>
      </p:pic>
      <p:sp>
        <p:nvSpPr>
          <p:cNvPr id="281" name="Google Shape;281;p26"/>
          <p:cNvSpPr txBox="1"/>
          <p:nvPr/>
        </p:nvSpPr>
        <p:spPr>
          <a:xfrm>
            <a:off x="257374" y="3219455"/>
            <a:ext cx="567156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800">
                <a:solidFill>
                  <a:schemeClr val="dk1"/>
                </a:solidFill>
                <a:latin typeface="Century Gothic"/>
                <a:ea typeface="Century Gothic"/>
                <a:cs typeface="Century Gothic"/>
                <a:sym typeface="Century Gothic"/>
              </a:rPr>
              <a:t>Even though Bob was tired, </a:t>
            </a:r>
            <a:endParaRPr/>
          </a:p>
        </p:txBody>
      </p:sp>
      <p:sp>
        <p:nvSpPr>
          <p:cNvPr id="282" name="Google Shape;282;p26"/>
          <p:cNvSpPr txBox="1"/>
          <p:nvPr/>
        </p:nvSpPr>
        <p:spPr>
          <a:xfrm>
            <a:off x="257374" y="4080510"/>
            <a:ext cx="73778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800">
                <a:solidFill>
                  <a:schemeClr val="dk1"/>
                </a:solidFill>
                <a:latin typeface="Century Gothic"/>
                <a:ea typeface="Century Gothic"/>
                <a:cs typeface="Century Gothic"/>
                <a:sym typeface="Century Gothic"/>
              </a:rPr>
              <a:t>Even though Bob was tired, he could not go to sleep. </a:t>
            </a:r>
            <a:endParaRPr/>
          </a:p>
        </p:txBody>
      </p:sp>
      <p:sp>
        <p:nvSpPr>
          <p:cNvPr id="283" name="Google Shape;283;p26"/>
          <p:cNvSpPr txBox="1"/>
          <p:nvPr/>
        </p:nvSpPr>
        <p:spPr>
          <a:xfrm>
            <a:off x="257374" y="4941565"/>
            <a:ext cx="567156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800">
                <a:solidFill>
                  <a:schemeClr val="dk1"/>
                </a:solidFill>
                <a:latin typeface="Century Gothic"/>
                <a:ea typeface="Century Gothic"/>
                <a:cs typeface="Century Gothic"/>
                <a:sym typeface="Century Gothic"/>
              </a:rPr>
              <a:t>Although Bob was tired, </a:t>
            </a:r>
            <a:endParaRPr/>
          </a:p>
        </p:txBody>
      </p:sp>
      <p:sp>
        <p:nvSpPr>
          <p:cNvPr id="284" name="Google Shape;284;p26"/>
          <p:cNvSpPr txBox="1"/>
          <p:nvPr/>
        </p:nvSpPr>
        <p:spPr>
          <a:xfrm>
            <a:off x="257374" y="5822248"/>
            <a:ext cx="719498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800">
                <a:solidFill>
                  <a:schemeClr val="dk1"/>
                </a:solidFill>
                <a:latin typeface="Century Gothic"/>
                <a:ea typeface="Century Gothic"/>
                <a:cs typeface="Century Gothic"/>
                <a:sym typeface="Century Gothic"/>
              </a:rPr>
              <a:t>Although Bob was tired, there was still lots of work to be done. </a:t>
            </a:r>
            <a:endParaRPr/>
          </a:p>
        </p:txBody>
      </p:sp>
      <p:sp>
        <p:nvSpPr>
          <p:cNvPr id="285" name="Google Shape;285;p26"/>
          <p:cNvSpPr/>
          <p:nvPr/>
        </p:nvSpPr>
        <p:spPr>
          <a:xfrm>
            <a:off x="0" y="369331"/>
            <a:ext cx="8301849" cy="2308324"/>
          </a:xfrm>
          <a:prstGeom prst="rect">
            <a:avLst/>
          </a:prstGeom>
          <a:solidFill>
            <a:schemeClr val="lt1"/>
          </a:solidFill>
          <a:ln cap="flat" cmpd="sng" w="38100">
            <a:solidFill>
              <a:srgbClr val="00B050"/>
            </a:solidFill>
            <a:prstDash val="solid"/>
            <a:round/>
            <a:headEnd len="sm" w="sm" type="none"/>
            <a:tailEnd len="sm" w="sm" type="none"/>
          </a:ln>
        </p:spPr>
        <p:txBody>
          <a:bodyPr anchorCtr="0" anchor="t" bIns="45700" lIns="91425" spcFirstLastPara="1" rIns="91425" wrap="square" tIns="45700">
            <a:noAutofit/>
          </a:bodyPr>
          <a:lstStyle/>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Read the sentence stem. Circle the subordinating conjunction ‘even though’ or ‘although’.</a:t>
            </a:r>
            <a:endParaRPr/>
          </a:p>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Underline the action/ predicate (what they are doing) that is being described before the comma.</a:t>
            </a:r>
            <a:endParaRPr/>
          </a:p>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Use this information to orally complete the sentence with a </a:t>
            </a:r>
            <a:r>
              <a:rPr lang="en-AU" sz="1800">
                <a:solidFill>
                  <a:schemeClr val="accent2"/>
                </a:solidFill>
                <a:latin typeface="Century Gothic"/>
                <a:ea typeface="Century Gothic"/>
                <a:cs typeface="Century Gothic"/>
                <a:sym typeface="Century Gothic"/>
              </a:rPr>
              <a:t>who</a:t>
            </a:r>
            <a:r>
              <a:rPr lang="en-AU" sz="1800">
                <a:solidFill>
                  <a:schemeClr val="dk1"/>
                </a:solidFill>
                <a:latin typeface="Century Gothic"/>
                <a:ea typeface="Century Gothic"/>
                <a:cs typeface="Century Gothic"/>
                <a:sym typeface="Century Gothic"/>
              </a:rPr>
              <a:t> and an </a:t>
            </a:r>
            <a:r>
              <a:rPr lang="en-AU" sz="1800">
                <a:solidFill>
                  <a:srgbClr val="00B050"/>
                </a:solidFill>
                <a:latin typeface="Century Gothic"/>
                <a:ea typeface="Century Gothic"/>
                <a:cs typeface="Century Gothic"/>
                <a:sym typeface="Century Gothic"/>
              </a:rPr>
              <a:t>action/ verb (what they are doing).</a:t>
            </a:r>
            <a:endParaRPr/>
          </a:p>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Write the sentence stem, followed by a comma, then </a:t>
            </a:r>
            <a:r>
              <a:rPr lang="en-AU" sz="1800">
                <a:solidFill>
                  <a:schemeClr val="accent2"/>
                </a:solidFill>
                <a:latin typeface="Century Gothic"/>
                <a:ea typeface="Century Gothic"/>
                <a:cs typeface="Century Gothic"/>
                <a:sym typeface="Century Gothic"/>
              </a:rPr>
              <a:t>who</a:t>
            </a:r>
            <a:r>
              <a:rPr lang="en-AU" sz="1800">
                <a:solidFill>
                  <a:schemeClr val="dk1"/>
                </a:solidFill>
                <a:latin typeface="Century Gothic"/>
                <a:ea typeface="Century Gothic"/>
                <a:cs typeface="Century Gothic"/>
                <a:sym typeface="Century Gothic"/>
              </a:rPr>
              <a:t> and an </a:t>
            </a:r>
            <a:r>
              <a:rPr lang="en-AU" sz="1800">
                <a:solidFill>
                  <a:srgbClr val="00B050"/>
                </a:solidFill>
                <a:latin typeface="Century Gothic"/>
                <a:ea typeface="Century Gothic"/>
                <a:cs typeface="Century Gothic"/>
                <a:sym typeface="Century Gothic"/>
              </a:rPr>
              <a:t>action/ verb (what they are doing).</a:t>
            </a:r>
            <a:endParaRPr/>
          </a:p>
        </p:txBody>
      </p:sp>
      <p:pic>
        <p:nvPicPr>
          <p:cNvPr descr="Exhausted Free Stock Photo - Public Domain Pictures" id="286" name="Google Shape;286;p26"/>
          <p:cNvPicPr preferRelativeResize="0"/>
          <p:nvPr/>
        </p:nvPicPr>
        <p:blipFill rotWithShape="1">
          <a:blip r:embed="rId6">
            <a:alphaModFix/>
          </a:blip>
          <a:srcRect b="0" l="0" r="0" t="0"/>
          <a:stretch/>
        </p:blipFill>
        <p:spPr>
          <a:xfrm>
            <a:off x="8500448" y="3158743"/>
            <a:ext cx="2697220" cy="266350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27"/>
          <p:cNvSpPr txBox="1"/>
          <p:nvPr/>
        </p:nvSpPr>
        <p:spPr>
          <a:xfrm>
            <a:off x="0" y="-1"/>
            <a:ext cx="3600450" cy="369332"/>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800">
                <a:solidFill>
                  <a:schemeClr val="lt1"/>
                </a:solidFill>
                <a:latin typeface="Century Gothic"/>
                <a:ea typeface="Century Gothic"/>
                <a:cs typeface="Century Gothic"/>
                <a:sym typeface="Century Gothic"/>
              </a:rPr>
              <a:t>Skill development: We do</a:t>
            </a:r>
            <a:endParaRPr/>
          </a:p>
        </p:txBody>
      </p:sp>
      <p:pic>
        <p:nvPicPr>
          <p:cNvPr descr="Logo, icon&#10;&#10;Description automatically generated" id="292" name="Google Shape;292;p27"/>
          <p:cNvPicPr preferRelativeResize="0"/>
          <p:nvPr/>
        </p:nvPicPr>
        <p:blipFill rotWithShape="1">
          <a:blip r:embed="rId3">
            <a:alphaModFix/>
          </a:blip>
          <a:srcRect b="0" l="0" r="0" t="0"/>
          <a:stretch/>
        </p:blipFill>
        <p:spPr>
          <a:xfrm>
            <a:off x="10611593" y="72152"/>
            <a:ext cx="674078" cy="674078"/>
          </a:xfrm>
          <a:prstGeom prst="rect">
            <a:avLst/>
          </a:prstGeom>
          <a:noFill/>
          <a:ln>
            <a:noFill/>
          </a:ln>
        </p:spPr>
      </p:pic>
      <p:pic>
        <p:nvPicPr>
          <p:cNvPr descr="Icon&#10;&#10;Description automatically generated" id="293" name="Google Shape;293;p27"/>
          <p:cNvPicPr preferRelativeResize="0"/>
          <p:nvPr/>
        </p:nvPicPr>
        <p:blipFill rotWithShape="1">
          <a:blip r:embed="rId4">
            <a:alphaModFix/>
          </a:blip>
          <a:srcRect b="0" l="0" r="0" t="0"/>
          <a:stretch/>
        </p:blipFill>
        <p:spPr>
          <a:xfrm>
            <a:off x="9040068" y="72152"/>
            <a:ext cx="674079" cy="674079"/>
          </a:xfrm>
          <a:prstGeom prst="rect">
            <a:avLst/>
          </a:prstGeom>
          <a:noFill/>
          <a:ln>
            <a:noFill/>
          </a:ln>
        </p:spPr>
      </p:pic>
      <p:pic>
        <p:nvPicPr>
          <p:cNvPr descr="Icon&#10;&#10;Description automatically generated" id="294" name="Google Shape;294;p27"/>
          <p:cNvPicPr preferRelativeResize="0"/>
          <p:nvPr/>
        </p:nvPicPr>
        <p:blipFill rotWithShape="1">
          <a:blip r:embed="rId5">
            <a:alphaModFix/>
          </a:blip>
          <a:srcRect b="0" l="0" r="0" t="0"/>
          <a:stretch/>
        </p:blipFill>
        <p:spPr>
          <a:xfrm>
            <a:off x="9807973" y="72152"/>
            <a:ext cx="674078" cy="674078"/>
          </a:xfrm>
          <a:prstGeom prst="rect">
            <a:avLst/>
          </a:prstGeom>
          <a:noFill/>
          <a:ln>
            <a:noFill/>
          </a:ln>
        </p:spPr>
      </p:pic>
      <p:pic>
        <p:nvPicPr>
          <p:cNvPr id="295" name="Google Shape;295;p27"/>
          <p:cNvPicPr preferRelativeResize="0"/>
          <p:nvPr/>
        </p:nvPicPr>
        <p:blipFill rotWithShape="1">
          <a:blip r:embed="rId6">
            <a:alphaModFix/>
          </a:blip>
          <a:srcRect b="0" l="0" r="0" t="0"/>
          <a:stretch/>
        </p:blipFill>
        <p:spPr>
          <a:xfrm>
            <a:off x="8213035" y="3966837"/>
            <a:ext cx="3810000" cy="2489200"/>
          </a:xfrm>
          <a:prstGeom prst="rect">
            <a:avLst/>
          </a:prstGeom>
          <a:noFill/>
          <a:ln>
            <a:noFill/>
          </a:ln>
        </p:spPr>
      </p:pic>
      <p:sp>
        <p:nvSpPr>
          <p:cNvPr id="296" name="Google Shape;296;p27"/>
          <p:cNvSpPr txBox="1"/>
          <p:nvPr/>
        </p:nvSpPr>
        <p:spPr>
          <a:xfrm>
            <a:off x="8279618" y="6477646"/>
            <a:ext cx="3810000" cy="2308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900" u="sng">
                <a:solidFill>
                  <a:schemeClr val="hlink"/>
                </a:solidFill>
                <a:latin typeface="Calibri"/>
                <a:ea typeface="Calibri"/>
                <a:cs typeface="Calibri"/>
                <a:sym typeface="Calibri"/>
                <a:hlinkClick r:id="rId7"/>
              </a:rPr>
              <a:t>This Photo</a:t>
            </a:r>
            <a:r>
              <a:rPr lang="en-AU" sz="900">
                <a:solidFill>
                  <a:schemeClr val="dk1"/>
                </a:solidFill>
                <a:latin typeface="Calibri"/>
                <a:ea typeface="Calibri"/>
                <a:cs typeface="Calibri"/>
                <a:sym typeface="Calibri"/>
              </a:rPr>
              <a:t> by Unknown Author is licensed under </a:t>
            </a:r>
            <a:r>
              <a:rPr lang="en-AU" sz="900" u="sng">
                <a:solidFill>
                  <a:schemeClr val="hlink"/>
                </a:solidFill>
                <a:latin typeface="Calibri"/>
                <a:ea typeface="Calibri"/>
                <a:cs typeface="Calibri"/>
                <a:sym typeface="Calibri"/>
                <a:hlinkClick r:id="rId8"/>
              </a:rPr>
              <a:t>CC BY</a:t>
            </a:r>
            <a:endParaRPr sz="900">
              <a:solidFill>
                <a:schemeClr val="dk1"/>
              </a:solidFill>
              <a:latin typeface="Calibri"/>
              <a:ea typeface="Calibri"/>
              <a:cs typeface="Calibri"/>
              <a:sym typeface="Calibri"/>
            </a:endParaRPr>
          </a:p>
        </p:txBody>
      </p:sp>
      <p:sp>
        <p:nvSpPr>
          <p:cNvPr id="297" name="Google Shape;297;p27"/>
          <p:cNvSpPr txBox="1"/>
          <p:nvPr/>
        </p:nvSpPr>
        <p:spPr>
          <a:xfrm>
            <a:off x="257374" y="4080510"/>
            <a:ext cx="389552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800">
                <a:solidFill>
                  <a:schemeClr val="dk1"/>
                </a:solidFill>
                <a:latin typeface="Century Gothic"/>
                <a:ea typeface="Century Gothic"/>
                <a:cs typeface="Century Gothic"/>
                <a:sym typeface="Century Gothic"/>
              </a:rPr>
              <a:t>Even though the baby slept, </a:t>
            </a:r>
            <a:endParaRPr/>
          </a:p>
        </p:txBody>
      </p:sp>
      <p:sp>
        <p:nvSpPr>
          <p:cNvPr id="298" name="Google Shape;298;p27"/>
          <p:cNvSpPr txBox="1"/>
          <p:nvPr/>
        </p:nvSpPr>
        <p:spPr>
          <a:xfrm>
            <a:off x="257374" y="5822248"/>
            <a:ext cx="719498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800">
                <a:solidFill>
                  <a:schemeClr val="dk1"/>
                </a:solidFill>
                <a:latin typeface="Century Gothic"/>
                <a:ea typeface="Century Gothic"/>
                <a:cs typeface="Century Gothic"/>
                <a:sym typeface="Century Gothic"/>
              </a:rPr>
              <a:t>Although the baby slept for a long time, </a:t>
            </a:r>
            <a:endParaRPr/>
          </a:p>
        </p:txBody>
      </p:sp>
      <p:cxnSp>
        <p:nvCxnSpPr>
          <p:cNvPr id="299" name="Google Shape;299;p27"/>
          <p:cNvCxnSpPr/>
          <p:nvPr/>
        </p:nvCxnSpPr>
        <p:spPr>
          <a:xfrm>
            <a:off x="3600450" y="4493052"/>
            <a:ext cx="3473529" cy="0"/>
          </a:xfrm>
          <a:prstGeom prst="straightConnector1">
            <a:avLst/>
          </a:prstGeom>
          <a:noFill/>
          <a:ln cap="flat" cmpd="sng" w="25400">
            <a:solidFill>
              <a:schemeClr val="dk1"/>
            </a:solidFill>
            <a:prstDash val="dot"/>
            <a:miter lim="800000"/>
            <a:headEnd len="sm" w="sm" type="none"/>
            <a:tailEnd len="sm" w="sm" type="none"/>
          </a:ln>
        </p:spPr>
      </p:cxnSp>
      <p:cxnSp>
        <p:nvCxnSpPr>
          <p:cNvPr id="300" name="Google Shape;300;p27"/>
          <p:cNvCxnSpPr/>
          <p:nvPr/>
        </p:nvCxnSpPr>
        <p:spPr>
          <a:xfrm>
            <a:off x="4807725" y="6191580"/>
            <a:ext cx="2644635" cy="0"/>
          </a:xfrm>
          <a:prstGeom prst="straightConnector1">
            <a:avLst/>
          </a:prstGeom>
          <a:noFill/>
          <a:ln cap="flat" cmpd="sng" w="25400">
            <a:solidFill>
              <a:schemeClr val="dk1"/>
            </a:solidFill>
            <a:prstDash val="dot"/>
            <a:miter lim="800000"/>
            <a:headEnd len="sm" w="sm" type="none"/>
            <a:tailEnd len="sm" w="sm" type="none"/>
          </a:ln>
        </p:spPr>
      </p:cxnSp>
      <p:sp>
        <p:nvSpPr>
          <p:cNvPr id="301" name="Google Shape;301;p27"/>
          <p:cNvSpPr txBox="1"/>
          <p:nvPr/>
        </p:nvSpPr>
        <p:spPr>
          <a:xfrm>
            <a:off x="3600450" y="4025070"/>
            <a:ext cx="567156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800">
                <a:solidFill>
                  <a:schemeClr val="dk1"/>
                </a:solidFill>
                <a:latin typeface="Century Gothic"/>
                <a:ea typeface="Century Gothic"/>
                <a:cs typeface="Century Gothic"/>
                <a:sym typeface="Century Gothic"/>
              </a:rPr>
              <a:t>the mum did not get to rest.</a:t>
            </a:r>
            <a:endParaRPr/>
          </a:p>
        </p:txBody>
      </p:sp>
      <p:sp>
        <p:nvSpPr>
          <p:cNvPr id="302" name="Google Shape;302;p27"/>
          <p:cNvSpPr txBox="1"/>
          <p:nvPr/>
        </p:nvSpPr>
        <p:spPr>
          <a:xfrm>
            <a:off x="4807725" y="5800639"/>
            <a:ext cx="567156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800">
                <a:solidFill>
                  <a:schemeClr val="dk1"/>
                </a:solidFill>
                <a:latin typeface="Century Gothic"/>
                <a:ea typeface="Century Gothic"/>
                <a:cs typeface="Century Gothic"/>
                <a:sym typeface="Century Gothic"/>
              </a:rPr>
              <a:t>she was still cranky.</a:t>
            </a:r>
            <a:endParaRPr/>
          </a:p>
        </p:txBody>
      </p:sp>
      <p:sp>
        <p:nvSpPr>
          <p:cNvPr id="303" name="Google Shape;303;p27"/>
          <p:cNvSpPr/>
          <p:nvPr/>
        </p:nvSpPr>
        <p:spPr>
          <a:xfrm>
            <a:off x="6191503" y="3223149"/>
            <a:ext cx="1778014" cy="516012"/>
          </a:xfrm>
          <a:prstGeom prst="wedgeRoundRectCallout">
            <a:avLst>
              <a:gd fmla="val -20833" name="adj1"/>
              <a:gd fmla="val 62500" name="adj2"/>
              <a:gd fmla="val 0" name="adj3"/>
            </a:avLst>
          </a:prstGeom>
          <a:noFill/>
          <a:ln cap="flat" cmpd="sng" w="254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AU" sz="1200">
                <a:solidFill>
                  <a:schemeClr val="dk1"/>
                </a:solidFill>
                <a:latin typeface="Calibri"/>
                <a:ea typeface="Calibri"/>
                <a:cs typeface="Calibri"/>
                <a:sym typeface="Calibri"/>
              </a:rPr>
              <a:t>What is something that is a contrast or turn around?</a:t>
            </a:r>
            <a:endParaRPr/>
          </a:p>
        </p:txBody>
      </p:sp>
      <p:sp>
        <p:nvSpPr>
          <p:cNvPr id="304" name="Google Shape;304;p27"/>
          <p:cNvSpPr/>
          <p:nvPr/>
        </p:nvSpPr>
        <p:spPr>
          <a:xfrm>
            <a:off x="6184972" y="4695425"/>
            <a:ext cx="1778014" cy="516012"/>
          </a:xfrm>
          <a:prstGeom prst="wedgeRoundRectCallout">
            <a:avLst>
              <a:gd fmla="val -20833" name="adj1"/>
              <a:gd fmla="val 62500" name="adj2"/>
              <a:gd fmla="val 0" name="adj3"/>
            </a:avLst>
          </a:prstGeom>
          <a:noFill/>
          <a:ln cap="flat" cmpd="sng" w="254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AU" sz="1200">
                <a:solidFill>
                  <a:schemeClr val="dk1"/>
                </a:solidFill>
                <a:latin typeface="Calibri"/>
                <a:ea typeface="Calibri"/>
                <a:cs typeface="Calibri"/>
                <a:sym typeface="Calibri"/>
              </a:rPr>
              <a:t>What is something that is a contrast or turn around?</a:t>
            </a:r>
            <a:endParaRPr/>
          </a:p>
        </p:txBody>
      </p:sp>
      <p:sp>
        <p:nvSpPr>
          <p:cNvPr id="305" name="Google Shape;305;p27"/>
          <p:cNvSpPr txBox="1"/>
          <p:nvPr/>
        </p:nvSpPr>
        <p:spPr>
          <a:xfrm>
            <a:off x="10118035" y="913049"/>
            <a:ext cx="2073965" cy="1600438"/>
          </a:xfrm>
          <a:prstGeom prst="rect">
            <a:avLst/>
          </a:prstGeom>
          <a:solidFill>
            <a:srgbClr val="79FF9C"/>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400">
                <a:solidFill>
                  <a:schemeClr val="dk1"/>
                </a:solidFill>
                <a:latin typeface="Century Gothic"/>
                <a:ea typeface="Century Gothic"/>
                <a:cs typeface="Century Gothic"/>
                <a:sym typeface="Century Gothic"/>
              </a:rPr>
              <a:t>CFU:</a:t>
            </a:r>
            <a:endParaRPr/>
          </a:p>
          <a:p>
            <a:pPr indent="-285750" lvl="0" marL="285750" marR="0" rtl="0" algn="l">
              <a:spcBef>
                <a:spcPts val="0"/>
              </a:spcBef>
              <a:spcAft>
                <a:spcPts val="0"/>
              </a:spcAft>
              <a:buClr>
                <a:schemeClr val="dk1"/>
              </a:buClr>
              <a:buSzPts val="1200"/>
              <a:buFont typeface="Noto Sans Symbols"/>
              <a:buChar char="▪"/>
            </a:pPr>
            <a:r>
              <a:rPr lang="en-AU" sz="1200">
                <a:solidFill>
                  <a:schemeClr val="dk1"/>
                </a:solidFill>
                <a:latin typeface="Century Gothic"/>
                <a:ea typeface="Century Gothic"/>
                <a:cs typeface="Century Gothic"/>
                <a:sym typeface="Century Gothic"/>
              </a:rPr>
              <a:t>What is action/verb before the comma?</a:t>
            </a:r>
            <a:endParaRPr/>
          </a:p>
          <a:p>
            <a:pPr indent="-285750" lvl="0" marL="285750" marR="0" rtl="0" algn="l">
              <a:spcBef>
                <a:spcPts val="0"/>
              </a:spcBef>
              <a:spcAft>
                <a:spcPts val="0"/>
              </a:spcAft>
              <a:buClr>
                <a:schemeClr val="dk1"/>
              </a:buClr>
              <a:buSzPts val="1200"/>
              <a:buFont typeface="Noto Sans Symbols"/>
              <a:buChar char="▪"/>
            </a:pPr>
            <a:r>
              <a:rPr lang="en-AU" sz="1200">
                <a:solidFill>
                  <a:schemeClr val="dk1"/>
                </a:solidFill>
                <a:latin typeface="Century Gothic"/>
                <a:ea typeface="Century Gothic"/>
                <a:cs typeface="Century Gothic"/>
                <a:sym typeface="Century Gothic"/>
              </a:rPr>
              <a:t>Does this contrast with the action after the comma?</a:t>
            </a:r>
            <a:endParaRPr/>
          </a:p>
          <a:p>
            <a:pPr indent="-285750" lvl="0" marL="285750" marR="0" rtl="0" algn="l">
              <a:spcBef>
                <a:spcPts val="0"/>
              </a:spcBef>
              <a:spcAft>
                <a:spcPts val="0"/>
              </a:spcAft>
              <a:buClr>
                <a:schemeClr val="dk1"/>
              </a:buClr>
              <a:buSzPts val="1200"/>
              <a:buFont typeface="Noto Sans Symbols"/>
              <a:buChar char="▪"/>
            </a:pPr>
            <a:r>
              <a:rPr lang="en-AU" sz="1200">
                <a:solidFill>
                  <a:schemeClr val="dk1"/>
                </a:solidFill>
                <a:latin typeface="Century Gothic"/>
                <a:ea typeface="Century Gothic"/>
                <a:cs typeface="Century Gothic"/>
                <a:sym typeface="Century Gothic"/>
              </a:rPr>
              <a:t>Does the sentence make sense?</a:t>
            </a:r>
            <a:endParaRPr/>
          </a:p>
        </p:txBody>
      </p:sp>
      <p:sp>
        <p:nvSpPr>
          <p:cNvPr id="306" name="Google Shape;306;p27"/>
          <p:cNvSpPr/>
          <p:nvPr/>
        </p:nvSpPr>
        <p:spPr>
          <a:xfrm>
            <a:off x="0" y="369331"/>
            <a:ext cx="8301849" cy="2308324"/>
          </a:xfrm>
          <a:prstGeom prst="rect">
            <a:avLst/>
          </a:prstGeom>
          <a:solidFill>
            <a:schemeClr val="lt1"/>
          </a:solidFill>
          <a:ln cap="flat" cmpd="sng" w="38100">
            <a:solidFill>
              <a:srgbClr val="00B050"/>
            </a:solidFill>
            <a:prstDash val="solid"/>
            <a:round/>
            <a:headEnd len="sm" w="sm" type="none"/>
            <a:tailEnd len="sm" w="sm" type="none"/>
          </a:ln>
        </p:spPr>
        <p:txBody>
          <a:bodyPr anchorCtr="0" anchor="t" bIns="45700" lIns="91425" spcFirstLastPara="1" rIns="91425" wrap="square" tIns="45700">
            <a:noAutofit/>
          </a:bodyPr>
          <a:lstStyle/>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Read the sentence stem. Circle the subordinating conjunction ‘even though’ or ‘although’.</a:t>
            </a:r>
            <a:endParaRPr/>
          </a:p>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Underline the action/ predicate (what they are doing) that is being described before the comma.</a:t>
            </a:r>
            <a:endParaRPr/>
          </a:p>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Use this information to orally complete the sentence with a </a:t>
            </a:r>
            <a:r>
              <a:rPr lang="en-AU" sz="1800">
                <a:solidFill>
                  <a:schemeClr val="accent2"/>
                </a:solidFill>
                <a:latin typeface="Century Gothic"/>
                <a:ea typeface="Century Gothic"/>
                <a:cs typeface="Century Gothic"/>
                <a:sym typeface="Century Gothic"/>
              </a:rPr>
              <a:t>who</a:t>
            </a:r>
            <a:r>
              <a:rPr lang="en-AU" sz="1800">
                <a:solidFill>
                  <a:schemeClr val="dk1"/>
                </a:solidFill>
                <a:latin typeface="Century Gothic"/>
                <a:ea typeface="Century Gothic"/>
                <a:cs typeface="Century Gothic"/>
                <a:sym typeface="Century Gothic"/>
              </a:rPr>
              <a:t> and an </a:t>
            </a:r>
            <a:r>
              <a:rPr lang="en-AU" sz="1800">
                <a:solidFill>
                  <a:srgbClr val="00B050"/>
                </a:solidFill>
                <a:latin typeface="Century Gothic"/>
                <a:ea typeface="Century Gothic"/>
                <a:cs typeface="Century Gothic"/>
                <a:sym typeface="Century Gothic"/>
              </a:rPr>
              <a:t>action/ verb (what they are doing).</a:t>
            </a:r>
            <a:endParaRPr/>
          </a:p>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Write the sentence stem, followed by a comma, then </a:t>
            </a:r>
            <a:r>
              <a:rPr lang="en-AU" sz="1800">
                <a:solidFill>
                  <a:schemeClr val="accent2"/>
                </a:solidFill>
                <a:latin typeface="Century Gothic"/>
                <a:ea typeface="Century Gothic"/>
                <a:cs typeface="Century Gothic"/>
                <a:sym typeface="Century Gothic"/>
              </a:rPr>
              <a:t>who</a:t>
            </a:r>
            <a:r>
              <a:rPr lang="en-AU" sz="1800">
                <a:solidFill>
                  <a:schemeClr val="dk1"/>
                </a:solidFill>
                <a:latin typeface="Century Gothic"/>
                <a:ea typeface="Century Gothic"/>
                <a:cs typeface="Century Gothic"/>
                <a:sym typeface="Century Gothic"/>
              </a:rPr>
              <a:t> and an </a:t>
            </a:r>
            <a:r>
              <a:rPr lang="en-AU" sz="1800">
                <a:solidFill>
                  <a:srgbClr val="00B050"/>
                </a:solidFill>
                <a:latin typeface="Century Gothic"/>
                <a:ea typeface="Century Gothic"/>
                <a:cs typeface="Century Gothic"/>
                <a:sym typeface="Century Gothic"/>
              </a:rPr>
              <a:t>action/ verb (what they are doing).</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28"/>
          <p:cNvSpPr txBox="1"/>
          <p:nvPr/>
        </p:nvSpPr>
        <p:spPr>
          <a:xfrm>
            <a:off x="0" y="-1"/>
            <a:ext cx="3600450" cy="369332"/>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800">
                <a:solidFill>
                  <a:schemeClr val="lt1"/>
                </a:solidFill>
                <a:latin typeface="Century Gothic"/>
                <a:ea typeface="Century Gothic"/>
                <a:cs typeface="Century Gothic"/>
                <a:sym typeface="Century Gothic"/>
              </a:rPr>
              <a:t>Skill development: We do</a:t>
            </a:r>
            <a:endParaRPr/>
          </a:p>
        </p:txBody>
      </p:sp>
      <p:pic>
        <p:nvPicPr>
          <p:cNvPr descr="Logo, icon&#10;&#10;Description automatically generated" id="312" name="Google Shape;312;p28"/>
          <p:cNvPicPr preferRelativeResize="0"/>
          <p:nvPr/>
        </p:nvPicPr>
        <p:blipFill rotWithShape="1">
          <a:blip r:embed="rId3">
            <a:alphaModFix/>
          </a:blip>
          <a:srcRect b="0" l="0" r="0" t="0"/>
          <a:stretch/>
        </p:blipFill>
        <p:spPr>
          <a:xfrm>
            <a:off x="10611593" y="72152"/>
            <a:ext cx="674078" cy="674078"/>
          </a:xfrm>
          <a:prstGeom prst="rect">
            <a:avLst/>
          </a:prstGeom>
          <a:noFill/>
          <a:ln>
            <a:noFill/>
          </a:ln>
        </p:spPr>
      </p:pic>
      <p:pic>
        <p:nvPicPr>
          <p:cNvPr descr="Icon&#10;&#10;Description automatically generated" id="313" name="Google Shape;313;p28"/>
          <p:cNvPicPr preferRelativeResize="0"/>
          <p:nvPr/>
        </p:nvPicPr>
        <p:blipFill rotWithShape="1">
          <a:blip r:embed="rId4">
            <a:alphaModFix/>
          </a:blip>
          <a:srcRect b="0" l="0" r="0" t="0"/>
          <a:stretch/>
        </p:blipFill>
        <p:spPr>
          <a:xfrm>
            <a:off x="9040068" y="72152"/>
            <a:ext cx="674079" cy="674079"/>
          </a:xfrm>
          <a:prstGeom prst="rect">
            <a:avLst/>
          </a:prstGeom>
          <a:noFill/>
          <a:ln>
            <a:noFill/>
          </a:ln>
        </p:spPr>
      </p:pic>
      <p:pic>
        <p:nvPicPr>
          <p:cNvPr descr="Icon&#10;&#10;Description automatically generated" id="314" name="Google Shape;314;p28"/>
          <p:cNvPicPr preferRelativeResize="0"/>
          <p:nvPr/>
        </p:nvPicPr>
        <p:blipFill rotWithShape="1">
          <a:blip r:embed="rId5">
            <a:alphaModFix/>
          </a:blip>
          <a:srcRect b="0" l="0" r="0" t="0"/>
          <a:stretch/>
        </p:blipFill>
        <p:spPr>
          <a:xfrm>
            <a:off x="9807973" y="72152"/>
            <a:ext cx="674078" cy="674078"/>
          </a:xfrm>
          <a:prstGeom prst="rect">
            <a:avLst/>
          </a:prstGeom>
          <a:noFill/>
          <a:ln>
            <a:noFill/>
          </a:ln>
        </p:spPr>
      </p:pic>
      <p:sp>
        <p:nvSpPr>
          <p:cNvPr id="315" name="Google Shape;315;p28"/>
          <p:cNvSpPr txBox="1"/>
          <p:nvPr/>
        </p:nvSpPr>
        <p:spPr>
          <a:xfrm>
            <a:off x="228323" y="3216021"/>
            <a:ext cx="389552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800">
                <a:solidFill>
                  <a:schemeClr val="dk1"/>
                </a:solidFill>
                <a:latin typeface="Century Gothic"/>
                <a:ea typeface="Century Gothic"/>
                <a:cs typeface="Century Gothic"/>
                <a:sym typeface="Century Gothic"/>
              </a:rPr>
              <a:t>Even though it was raining, </a:t>
            </a:r>
            <a:endParaRPr/>
          </a:p>
        </p:txBody>
      </p:sp>
      <p:sp>
        <p:nvSpPr>
          <p:cNvPr id="316" name="Google Shape;316;p28"/>
          <p:cNvSpPr txBox="1"/>
          <p:nvPr/>
        </p:nvSpPr>
        <p:spPr>
          <a:xfrm>
            <a:off x="257374" y="5822248"/>
            <a:ext cx="719498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800">
                <a:solidFill>
                  <a:schemeClr val="dk1"/>
                </a:solidFill>
                <a:latin typeface="Century Gothic"/>
                <a:ea typeface="Century Gothic"/>
                <a:cs typeface="Century Gothic"/>
                <a:sym typeface="Century Gothic"/>
              </a:rPr>
              <a:t>Even though it was raining, </a:t>
            </a:r>
            <a:endParaRPr/>
          </a:p>
        </p:txBody>
      </p:sp>
      <p:cxnSp>
        <p:nvCxnSpPr>
          <p:cNvPr id="317" name="Google Shape;317;p28"/>
          <p:cNvCxnSpPr/>
          <p:nvPr/>
        </p:nvCxnSpPr>
        <p:spPr>
          <a:xfrm>
            <a:off x="3451365" y="6206949"/>
            <a:ext cx="2984867" cy="0"/>
          </a:xfrm>
          <a:prstGeom prst="straightConnector1">
            <a:avLst/>
          </a:prstGeom>
          <a:noFill/>
          <a:ln cap="flat" cmpd="sng" w="25400">
            <a:solidFill>
              <a:schemeClr val="dk1"/>
            </a:solidFill>
            <a:prstDash val="dot"/>
            <a:miter lim="800000"/>
            <a:headEnd len="sm" w="sm" type="none"/>
            <a:tailEnd len="sm" w="sm" type="none"/>
          </a:ln>
        </p:spPr>
      </p:cxnSp>
      <p:sp>
        <p:nvSpPr>
          <p:cNvPr id="318" name="Google Shape;318;p28"/>
          <p:cNvSpPr txBox="1"/>
          <p:nvPr/>
        </p:nvSpPr>
        <p:spPr>
          <a:xfrm>
            <a:off x="841619" y="3947694"/>
            <a:ext cx="2835782" cy="369332"/>
          </a:xfrm>
          <a:prstGeom prst="rect">
            <a:avLst/>
          </a:prstGeom>
          <a:noFill/>
          <a:ln cap="flat" cmpd="sng" w="25400">
            <a:solidFill>
              <a:srgbClr val="00B05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en-AU" sz="1800">
                <a:solidFill>
                  <a:schemeClr val="dk1"/>
                </a:solidFill>
                <a:latin typeface="Century Gothic"/>
                <a:ea typeface="Century Gothic"/>
                <a:cs typeface="Century Gothic"/>
                <a:sym typeface="Century Gothic"/>
              </a:rPr>
              <a:t>they watched tv inside.</a:t>
            </a:r>
            <a:endParaRPr/>
          </a:p>
        </p:txBody>
      </p:sp>
      <p:sp>
        <p:nvSpPr>
          <p:cNvPr id="319" name="Google Shape;319;p28"/>
          <p:cNvSpPr txBox="1"/>
          <p:nvPr/>
        </p:nvSpPr>
        <p:spPr>
          <a:xfrm>
            <a:off x="3420889" y="5771828"/>
            <a:ext cx="567156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800">
                <a:solidFill>
                  <a:schemeClr val="dk1"/>
                </a:solidFill>
                <a:latin typeface="Century Gothic"/>
                <a:ea typeface="Century Gothic"/>
                <a:cs typeface="Century Gothic"/>
                <a:sym typeface="Century Gothic"/>
              </a:rPr>
              <a:t>they ran around the track. </a:t>
            </a:r>
            <a:endParaRPr/>
          </a:p>
        </p:txBody>
      </p:sp>
      <p:sp>
        <p:nvSpPr>
          <p:cNvPr id="320" name="Google Shape;320;p28"/>
          <p:cNvSpPr/>
          <p:nvPr/>
        </p:nvSpPr>
        <p:spPr>
          <a:xfrm>
            <a:off x="3643456" y="2853680"/>
            <a:ext cx="1778014" cy="516012"/>
          </a:xfrm>
          <a:prstGeom prst="wedgeRoundRectCallout">
            <a:avLst>
              <a:gd fmla="val -20833" name="adj1"/>
              <a:gd fmla="val 62500" name="adj2"/>
              <a:gd fmla="val 0" name="adj3"/>
            </a:avLst>
          </a:prstGeom>
          <a:noFill/>
          <a:ln cap="flat" cmpd="sng" w="254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AU" sz="1200">
                <a:solidFill>
                  <a:schemeClr val="dk1"/>
                </a:solidFill>
                <a:latin typeface="Calibri"/>
                <a:ea typeface="Calibri"/>
                <a:cs typeface="Calibri"/>
                <a:sym typeface="Calibri"/>
              </a:rPr>
              <a:t>What is something that is a contrast or turn around?</a:t>
            </a:r>
            <a:endParaRPr/>
          </a:p>
        </p:txBody>
      </p:sp>
      <p:pic>
        <p:nvPicPr>
          <p:cNvPr descr="A group of kids playing football&#10;&#10;Description automatically generated with medium confidence" id="321" name="Google Shape;321;p28"/>
          <p:cNvPicPr preferRelativeResize="0"/>
          <p:nvPr/>
        </p:nvPicPr>
        <p:blipFill rotWithShape="1">
          <a:blip r:embed="rId6">
            <a:alphaModFix/>
          </a:blip>
          <a:srcRect b="0" l="0" r="0" t="0"/>
          <a:stretch/>
        </p:blipFill>
        <p:spPr>
          <a:xfrm>
            <a:off x="9339397" y="2503700"/>
            <a:ext cx="2544392" cy="1940099"/>
          </a:xfrm>
          <a:prstGeom prst="rect">
            <a:avLst/>
          </a:prstGeom>
          <a:noFill/>
          <a:ln>
            <a:noFill/>
          </a:ln>
        </p:spPr>
      </p:pic>
      <p:sp>
        <p:nvSpPr>
          <p:cNvPr id="322" name="Google Shape;322;p28"/>
          <p:cNvSpPr txBox="1"/>
          <p:nvPr/>
        </p:nvSpPr>
        <p:spPr>
          <a:xfrm>
            <a:off x="9612057" y="4409359"/>
            <a:ext cx="2271732" cy="18466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600" u="sng">
                <a:solidFill>
                  <a:schemeClr val="hlink"/>
                </a:solidFill>
                <a:latin typeface="Calibri"/>
                <a:ea typeface="Calibri"/>
                <a:cs typeface="Calibri"/>
                <a:sym typeface="Calibri"/>
                <a:hlinkClick r:id="rId7"/>
              </a:rPr>
              <a:t>This Photo</a:t>
            </a:r>
            <a:r>
              <a:rPr lang="en-AU" sz="600">
                <a:solidFill>
                  <a:schemeClr val="dk1"/>
                </a:solidFill>
                <a:latin typeface="Calibri"/>
                <a:ea typeface="Calibri"/>
                <a:cs typeface="Calibri"/>
                <a:sym typeface="Calibri"/>
              </a:rPr>
              <a:t> by Unknown Author is licensed under </a:t>
            </a:r>
            <a:r>
              <a:rPr lang="en-AU" sz="600" u="sng">
                <a:solidFill>
                  <a:schemeClr val="hlink"/>
                </a:solidFill>
                <a:latin typeface="Calibri"/>
                <a:ea typeface="Calibri"/>
                <a:cs typeface="Calibri"/>
                <a:sym typeface="Calibri"/>
                <a:hlinkClick r:id="rId8"/>
              </a:rPr>
              <a:t>CC BY-SA-NC</a:t>
            </a:r>
            <a:endParaRPr sz="600">
              <a:solidFill>
                <a:schemeClr val="dk1"/>
              </a:solidFill>
              <a:latin typeface="Calibri"/>
              <a:ea typeface="Calibri"/>
              <a:cs typeface="Calibri"/>
              <a:sym typeface="Calibri"/>
            </a:endParaRPr>
          </a:p>
        </p:txBody>
      </p:sp>
      <p:sp>
        <p:nvSpPr>
          <p:cNvPr id="323" name="Google Shape;323;p28"/>
          <p:cNvSpPr txBox="1"/>
          <p:nvPr/>
        </p:nvSpPr>
        <p:spPr>
          <a:xfrm>
            <a:off x="5421470" y="3947694"/>
            <a:ext cx="3265571" cy="369332"/>
          </a:xfrm>
          <a:prstGeom prst="rect">
            <a:avLst/>
          </a:prstGeom>
          <a:noFill/>
          <a:ln cap="flat" cmpd="sng" w="25400">
            <a:solidFill>
              <a:srgbClr val="00B05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en-AU" sz="1800">
                <a:solidFill>
                  <a:schemeClr val="dk1"/>
                </a:solidFill>
                <a:latin typeface="Century Gothic"/>
                <a:ea typeface="Century Gothic"/>
                <a:cs typeface="Century Gothic"/>
                <a:sym typeface="Century Gothic"/>
              </a:rPr>
              <a:t>they ran around the track.</a:t>
            </a:r>
            <a:endParaRPr/>
          </a:p>
        </p:txBody>
      </p:sp>
      <p:sp>
        <p:nvSpPr>
          <p:cNvPr id="324" name="Google Shape;324;p28"/>
          <p:cNvSpPr txBox="1"/>
          <p:nvPr/>
        </p:nvSpPr>
        <p:spPr>
          <a:xfrm>
            <a:off x="2592995" y="4801236"/>
            <a:ext cx="4461260" cy="369332"/>
          </a:xfrm>
          <a:prstGeom prst="rect">
            <a:avLst/>
          </a:prstGeom>
          <a:noFill/>
          <a:ln cap="flat" cmpd="sng" w="25400">
            <a:solidFill>
              <a:srgbClr val="00B05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en-AU" sz="1800">
                <a:solidFill>
                  <a:schemeClr val="dk1"/>
                </a:solidFill>
                <a:latin typeface="Century Gothic"/>
                <a:ea typeface="Century Gothic"/>
                <a:cs typeface="Century Gothic"/>
                <a:sym typeface="Century Gothic"/>
              </a:rPr>
              <a:t>they stayed inside where it was warm.</a:t>
            </a:r>
            <a:endParaRPr/>
          </a:p>
        </p:txBody>
      </p:sp>
      <p:sp>
        <p:nvSpPr>
          <p:cNvPr id="325" name="Google Shape;325;p28"/>
          <p:cNvSpPr txBox="1"/>
          <p:nvPr/>
        </p:nvSpPr>
        <p:spPr>
          <a:xfrm>
            <a:off x="10118035" y="913049"/>
            <a:ext cx="2073965" cy="1600438"/>
          </a:xfrm>
          <a:prstGeom prst="rect">
            <a:avLst/>
          </a:prstGeom>
          <a:solidFill>
            <a:srgbClr val="79FF9C"/>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400">
                <a:solidFill>
                  <a:schemeClr val="dk1"/>
                </a:solidFill>
                <a:latin typeface="Century Gothic"/>
                <a:ea typeface="Century Gothic"/>
                <a:cs typeface="Century Gothic"/>
                <a:sym typeface="Century Gothic"/>
              </a:rPr>
              <a:t>CFU:</a:t>
            </a:r>
            <a:endParaRPr/>
          </a:p>
          <a:p>
            <a:pPr indent="-285750" lvl="0" marL="285750" marR="0" rtl="0" algn="l">
              <a:spcBef>
                <a:spcPts val="0"/>
              </a:spcBef>
              <a:spcAft>
                <a:spcPts val="0"/>
              </a:spcAft>
              <a:buClr>
                <a:schemeClr val="dk1"/>
              </a:buClr>
              <a:buSzPts val="1200"/>
              <a:buFont typeface="Noto Sans Symbols"/>
              <a:buChar char="▪"/>
            </a:pPr>
            <a:r>
              <a:rPr lang="en-AU" sz="1200">
                <a:solidFill>
                  <a:schemeClr val="dk1"/>
                </a:solidFill>
                <a:latin typeface="Century Gothic"/>
                <a:ea typeface="Century Gothic"/>
                <a:cs typeface="Century Gothic"/>
                <a:sym typeface="Century Gothic"/>
              </a:rPr>
              <a:t>What is action/verb before the comma?</a:t>
            </a:r>
            <a:endParaRPr/>
          </a:p>
          <a:p>
            <a:pPr indent="-285750" lvl="0" marL="285750" marR="0" rtl="0" algn="l">
              <a:spcBef>
                <a:spcPts val="0"/>
              </a:spcBef>
              <a:spcAft>
                <a:spcPts val="0"/>
              </a:spcAft>
              <a:buClr>
                <a:schemeClr val="dk1"/>
              </a:buClr>
              <a:buSzPts val="1200"/>
              <a:buFont typeface="Noto Sans Symbols"/>
              <a:buChar char="▪"/>
            </a:pPr>
            <a:r>
              <a:rPr lang="en-AU" sz="1200">
                <a:solidFill>
                  <a:schemeClr val="dk1"/>
                </a:solidFill>
                <a:latin typeface="Century Gothic"/>
                <a:ea typeface="Century Gothic"/>
                <a:cs typeface="Century Gothic"/>
                <a:sym typeface="Century Gothic"/>
              </a:rPr>
              <a:t>Does this contrast with the action after the comma?</a:t>
            </a:r>
            <a:endParaRPr/>
          </a:p>
          <a:p>
            <a:pPr indent="-285750" lvl="0" marL="285750" marR="0" rtl="0" algn="l">
              <a:spcBef>
                <a:spcPts val="0"/>
              </a:spcBef>
              <a:spcAft>
                <a:spcPts val="0"/>
              </a:spcAft>
              <a:buClr>
                <a:schemeClr val="dk1"/>
              </a:buClr>
              <a:buSzPts val="1200"/>
              <a:buFont typeface="Noto Sans Symbols"/>
              <a:buChar char="▪"/>
            </a:pPr>
            <a:r>
              <a:rPr lang="en-AU" sz="1200">
                <a:solidFill>
                  <a:schemeClr val="dk1"/>
                </a:solidFill>
                <a:latin typeface="Century Gothic"/>
                <a:ea typeface="Century Gothic"/>
                <a:cs typeface="Century Gothic"/>
                <a:sym typeface="Century Gothic"/>
              </a:rPr>
              <a:t>Does the sentence make sense?</a:t>
            </a:r>
            <a:endParaRPr/>
          </a:p>
        </p:txBody>
      </p:sp>
      <p:sp>
        <p:nvSpPr>
          <p:cNvPr id="326" name="Google Shape;326;p28"/>
          <p:cNvSpPr/>
          <p:nvPr/>
        </p:nvSpPr>
        <p:spPr>
          <a:xfrm>
            <a:off x="0" y="369331"/>
            <a:ext cx="8301849" cy="2308324"/>
          </a:xfrm>
          <a:prstGeom prst="rect">
            <a:avLst/>
          </a:prstGeom>
          <a:solidFill>
            <a:schemeClr val="lt1"/>
          </a:solidFill>
          <a:ln cap="flat" cmpd="sng" w="38100">
            <a:solidFill>
              <a:srgbClr val="00B050"/>
            </a:solidFill>
            <a:prstDash val="solid"/>
            <a:round/>
            <a:headEnd len="sm" w="sm" type="none"/>
            <a:tailEnd len="sm" w="sm" type="none"/>
          </a:ln>
        </p:spPr>
        <p:txBody>
          <a:bodyPr anchorCtr="0" anchor="t" bIns="45700" lIns="91425" spcFirstLastPara="1" rIns="91425" wrap="square" tIns="45700">
            <a:noAutofit/>
          </a:bodyPr>
          <a:lstStyle/>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Read the sentence stem. Circle the subordinating conjunction ‘even though’ or ‘although’.</a:t>
            </a:r>
            <a:endParaRPr/>
          </a:p>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Underline the action/ predicate (what they are doing) that is being described before the comma.</a:t>
            </a:r>
            <a:endParaRPr/>
          </a:p>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Use this information to orally complete the sentence with a </a:t>
            </a:r>
            <a:r>
              <a:rPr lang="en-AU" sz="1800">
                <a:solidFill>
                  <a:schemeClr val="accent2"/>
                </a:solidFill>
                <a:latin typeface="Century Gothic"/>
                <a:ea typeface="Century Gothic"/>
                <a:cs typeface="Century Gothic"/>
                <a:sym typeface="Century Gothic"/>
              </a:rPr>
              <a:t>who</a:t>
            </a:r>
            <a:r>
              <a:rPr lang="en-AU" sz="1800">
                <a:solidFill>
                  <a:schemeClr val="dk1"/>
                </a:solidFill>
                <a:latin typeface="Century Gothic"/>
                <a:ea typeface="Century Gothic"/>
                <a:cs typeface="Century Gothic"/>
                <a:sym typeface="Century Gothic"/>
              </a:rPr>
              <a:t> and an </a:t>
            </a:r>
            <a:r>
              <a:rPr lang="en-AU" sz="1800">
                <a:solidFill>
                  <a:srgbClr val="00B050"/>
                </a:solidFill>
                <a:latin typeface="Century Gothic"/>
                <a:ea typeface="Century Gothic"/>
                <a:cs typeface="Century Gothic"/>
                <a:sym typeface="Century Gothic"/>
              </a:rPr>
              <a:t>action/ verb (what they are doing).</a:t>
            </a:r>
            <a:endParaRPr/>
          </a:p>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Write the sentence stem, followed by a comma, then </a:t>
            </a:r>
            <a:r>
              <a:rPr lang="en-AU" sz="1800">
                <a:solidFill>
                  <a:schemeClr val="accent2"/>
                </a:solidFill>
                <a:latin typeface="Century Gothic"/>
                <a:ea typeface="Century Gothic"/>
                <a:cs typeface="Century Gothic"/>
                <a:sym typeface="Century Gothic"/>
              </a:rPr>
              <a:t>who</a:t>
            </a:r>
            <a:r>
              <a:rPr lang="en-AU" sz="1800">
                <a:solidFill>
                  <a:schemeClr val="dk1"/>
                </a:solidFill>
                <a:latin typeface="Century Gothic"/>
                <a:ea typeface="Century Gothic"/>
                <a:cs typeface="Century Gothic"/>
                <a:sym typeface="Century Gothic"/>
              </a:rPr>
              <a:t> and an </a:t>
            </a:r>
            <a:r>
              <a:rPr lang="en-AU" sz="1800">
                <a:solidFill>
                  <a:srgbClr val="00B050"/>
                </a:solidFill>
                <a:latin typeface="Century Gothic"/>
                <a:ea typeface="Century Gothic"/>
                <a:cs typeface="Century Gothic"/>
                <a:sym typeface="Century Gothic"/>
              </a:rPr>
              <a:t>action/ verb (what they are doing).</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1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1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29"/>
          <p:cNvSpPr txBox="1"/>
          <p:nvPr/>
        </p:nvSpPr>
        <p:spPr>
          <a:xfrm>
            <a:off x="0" y="-1"/>
            <a:ext cx="3600450" cy="369332"/>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800">
                <a:solidFill>
                  <a:schemeClr val="lt1"/>
                </a:solidFill>
                <a:latin typeface="Century Gothic"/>
                <a:ea typeface="Century Gothic"/>
                <a:cs typeface="Century Gothic"/>
                <a:sym typeface="Century Gothic"/>
              </a:rPr>
              <a:t>Skill development: We do</a:t>
            </a:r>
            <a:endParaRPr/>
          </a:p>
        </p:txBody>
      </p:sp>
      <p:pic>
        <p:nvPicPr>
          <p:cNvPr descr="Logo, icon&#10;&#10;Description automatically generated" id="332" name="Google Shape;332;p29"/>
          <p:cNvPicPr preferRelativeResize="0"/>
          <p:nvPr/>
        </p:nvPicPr>
        <p:blipFill rotWithShape="1">
          <a:blip r:embed="rId3">
            <a:alphaModFix/>
          </a:blip>
          <a:srcRect b="0" l="0" r="0" t="0"/>
          <a:stretch/>
        </p:blipFill>
        <p:spPr>
          <a:xfrm>
            <a:off x="11351181" y="32292"/>
            <a:ext cx="674078" cy="674078"/>
          </a:xfrm>
          <a:prstGeom prst="rect">
            <a:avLst/>
          </a:prstGeom>
          <a:noFill/>
          <a:ln>
            <a:noFill/>
          </a:ln>
        </p:spPr>
      </p:pic>
      <p:pic>
        <p:nvPicPr>
          <p:cNvPr descr="Icon&#10;&#10;Description automatically generated" id="333" name="Google Shape;333;p29"/>
          <p:cNvPicPr preferRelativeResize="0"/>
          <p:nvPr/>
        </p:nvPicPr>
        <p:blipFill rotWithShape="1">
          <a:blip r:embed="rId4">
            <a:alphaModFix/>
          </a:blip>
          <a:srcRect b="0" l="0" r="0" t="0"/>
          <a:stretch/>
        </p:blipFill>
        <p:spPr>
          <a:xfrm>
            <a:off x="9040068" y="72152"/>
            <a:ext cx="674079" cy="674079"/>
          </a:xfrm>
          <a:prstGeom prst="rect">
            <a:avLst/>
          </a:prstGeom>
          <a:noFill/>
          <a:ln>
            <a:noFill/>
          </a:ln>
        </p:spPr>
      </p:pic>
      <p:pic>
        <p:nvPicPr>
          <p:cNvPr descr="Icon&#10;&#10;Description automatically generated" id="334" name="Google Shape;334;p29"/>
          <p:cNvPicPr preferRelativeResize="0"/>
          <p:nvPr/>
        </p:nvPicPr>
        <p:blipFill rotWithShape="1">
          <a:blip r:embed="rId5">
            <a:alphaModFix/>
          </a:blip>
          <a:srcRect b="0" l="0" r="0" t="0"/>
          <a:stretch/>
        </p:blipFill>
        <p:spPr>
          <a:xfrm>
            <a:off x="9807973" y="72152"/>
            <a:ext cx="674078" cy="674078"/>
          </a:xfrm>
          <a:prstGeom prst="rect">
            <a:avLst/>
          </a:prstGeom>
          <a:noFill/>
          <a:ln>
            <a:noFill/>
          </a:ln>
        </p:spPr>
      </p:pic>
      <p:sp>
        <p:nvSpPr>
          <p:cNvPr id="335" name="Google Shape;335;p29"/>
          <p:cNvSpPr txBox="1"/>
          <p:nvPr/>
        </p:nvSpPr>
        <p:spPr>
          <a:xfrm>
            <a:off x="257374" y="4080510"/>
            <a:ext cx="73778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800">
                <a:solidFill>
                  <a:schemeClr val="dk1"/>
                </a:solidFill>
                <a:latin typeface="Century Gothic"/>
                <a:ea typeface="Century Gothic"/>
                <a:cs typeface="Century Gothic"/>
                <a:sym typeface="Century Gothic"/>
              </a:rPr>
              <a:t>Even though it was a windy day, </a:t>
            </a:r>
            <a:endParaRPr/>
          </a:p>
        </p:txBody>
      </p:sp>
      <p:sp>
        <p:nvSpPr>
          <p:cNvPr id="336" name="Google Shape;336;p29"/>
          <p:cNvSpPr txBox="1"/>
          <p:nvPr/>
        </p:nvSpPr>
        <p:spPr>
          <a:xfrm>
            <a:off x="257374" y="5822248"/>
            <a:ext cx="719498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800">
                <a:solidFill>
                  <a:schemeClr val="dk1"/>
                </a:solidFill>
                <a:latin typeface="Century Gothic"/>
                <a:ea typeface="Century Gothic"/>
                <a:cs typeface="Century Gothic"/>
                <a:sym typeface="Century Gothic"/>
              </a:rPr>
              <a:t>Although the wind was blowing hard, </a:t>
            </a:r>
            <a:endParaRPr/>
          </a:p>
        </p:txBody>
      </p:sp>
      <p:cxnSp>
        <p:nvCxnSpPr>
          <p:cNvPr id="337" name="Google Shape;337;p29"/>
          <p:cNvCxnSpPr/>
          <p:nvPr/>
        </p:nvCxnSpPr>
        <p:spPr>
          <a:xfrm>
            <a:off x="4092611" y="4516733"/>
            <a:ext cx="3781403" cy="0"/>
          </a:xfrm>
          <a:prstGeom prst="straightConnector1">
            <a:avLst/>
          </a:prstGeom>
          <a:noFill/>
          <a:ln cap="flat" cmpd="sng" w="25400">
            <a:solidFill>
              <a:schemeClr val="dk1"/>
            </a:solidFill>
            <a:prstDash val="dot"/>
            <a:miter lim="800000"/>
            <a:headEnd len="sm" w="sm" type="none"/>
            <a:tailEnd len="sm" w="sm" type="none"/>
          </a:ln>
        </p:spPr>
      </p:cxnSp>
      <p:cxnSp>
        <p:nvCxnSpPr>
          <p:cNvPr id="338" name="Google Shape;338;p29"/>
          <p:cNvCxnSpPr/>
          <p:nvPr/>
        </p:nvCxnSpPr>
        <p:spPr>
          <a:xfrm>
            <a:off x="4633241" y="6191580"/>
            <a:ext cx="3240773" cy="0"/>
          </a:xfrm>
          <a:prstGeom prst="straightConnector1">
            <a:avLst/>
          </a:prstGeom>
          <a:noFill/>
          <a:ln cap="flat" cmpd="sng" w="25400">
            <a:solidFill>
              <a:schemeClr val="dk1"/>
            </a:solidFill>
            <a:prstDash val="dot"/>
            <a:miter lim="800000"/>
            <a:headEnd len="sm" w="sm" type="none"/>
            <a:tailEnd len="sm" w="sm" type="none"/>
          </a:ln>
        </p:spPr>
      </p:cxnSp>
      <p:sp>
        <p:nvSpPr>
          <p:cNvPr id="339" name="Google Shape;339;p29"/>
          <p:cNvSpPr/>
          <p:nvPr/>
        </p:nvSpPr>
        <p:spPr>
          <a:xfrm>
            <a:off x="6096000" y="3052043"/>
            <a:ext cx="1778014" cy="516012"/>
          </a:xfrm>
          <a:prstGeom prst="wedgeRoundRectCallout">
            <a:avLst>
              <a:gd fmla="val -20833" name="adj1"/>
              <a:gd fmla="val 62500" name="adj2"/>
              <a:gd fmla="val 0" name="adj3"/>
            </a:avLst>
          </a:prstGeom>
          <a:noFill/>
          <a:ln cap="flat" cmpd="sng" w="254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AU" sz="1200">
                <a:solidFill>
                  <a:schemeClr val="dk1"/>
                </a:solidFill>
                <a:latin typeface="Calibri"/>
                <a:ea typeface="Calibri"/>
                <a:cs typeface="Calibri"/>
                <a:sym typeface="Calibri"/>
              </a:rPr>
              <a:t>What is something that is a contrast or turn around?</a:t>
            </a:r>
            <a:endParaRPr/>
          </a:p>
        </p:txBody>
      </p:sp>
      <p:sp>
        <p:nvSpPr>
          <p:cNvPr id="340" name="Google Shape;340;p29"/>
          <p:cNvSpPr/>
          <p:nvPr/>
        </p:nvSpPr>
        <p:spPr>
          <a:xfrm>
            <a:off x="6096000" y="4797337"/>
            <a:ext cx="1778014" cy="516012"/>
          </a:xfrm>
          <a:prstGeom prst="wedgeRoundRectCallout">
            <a:avLst>
              <a:gd fmla="val -20833" name="adj1"/>
              <a:gd fmla="val 62500" name="adj2"/>
              <a:gd fmla="val 0" name="adj3"/>
            </a:avLst>
          </a:prstGeom>
          <a:noFill/>
          <a:ln cap="flat" cmpd="sng" w="254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AU" sz="1200">
                <a:solidFill>
                  <a:schemeClr val="dk1"/>
                </a:solidFill>
                <a:latin typeface="Calibri"/>
                <a:ea typeface="Calibri"/>
                <a:cs typeface="Calibri"/>
                <a:sym typeface="Calibri"/>
              </a:rPr>
              <a:t>What is something that is a contrast or turn around?</a:t>
            </a:r>
            <a:endParaRPr/>
          </a:p>
        </p:txBody>
      </p:sp>
      <p:pic>
        <p:nvPicPr>
          <p:cNvPr descr="Icon&#10;&#10;Description automatically generated" id="341" name="Google Shape;341;p29"/>
          <p:cNvPicPr preferRelativeResize="0"/>
          <p:nvPr/>
        </p:nvPicPr>
        <p:blipFill rotWithShape="1">
          <a:blip r:embed="rId6">
            <a:alphaModFix/>
          </a:blip>
          <a:srcRect b="0" l="0" r="0" t="0"/>
          <a:stretch/>
        </p:blipFill>
        <p:spPr>
          <a:xfrm>
            <a:off x="10583277" y="51517"/>
            <a:ext cx="674079" cy="674079"/>
          </a:xfrm>
          <a:prstGeom prst="rect">
            <a:avLst/>
          </a:prstGeom>
          <a:noFill/>
          <a:ln>
            <a:noFill/>
          </a:ln>
        </p:spPr>
      </p:pic>
      <p:pic>
        <p:nvPicPr>
          <p:cNvPr descr="A picture containing outdoor, sky, grass, ground&#10;&#10;Description automatically generated" id="342" name="Google Shape;342;p29"/>
          <p:cNvPicPr preferRelativeResize="0"/>
          <p:nvPr/>
        </p:nvPicPr>
        <p:blipFill rotWithShape="1">
          <a:blip r:embed="rId7">
            <a:alphaModFix/>
          </a:blip>
          <a:srcRect b="0" l="0" r="0" t="0"/>
          <a:stretch/>
        </p:blipFill>
        <p:spPr>
          <a:xfrm>
            <a:off x="8305800" y="2305380"/>
            <a:ext cx="3886200" cy="3886200"/>
          </a:xfrm>
          <a:prstGeom prst="rect">
            <a:avLst/>
          </a:prstGeom>
          <a:noFill/>
          <a:ln>
            <a:noFill/>
          </a:ln>
        </p:spPr>
      </p:pic>
      <p:sp>
        <p:nvSpPr>
          <p:cNvPr id="343" name="Google Shape;343;p29"/>
          <p:cNvSpPr txBox="1"/>
          <p:nvPr/>
        </p:nvSpPr>
        <p:spPr>
          <a:xfrm>
            <a:off x="8305800" y="6191580"/>
            <a:ext cx="3886200" cy="2308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900" u="sng">
                <a:solidFill>
                  <a:schemeClr val="hlink"/>
                </a:solidFill>
                <a:latin typeface="Calibri"/>
                <a:ea typeface="Calibri"/>
                <a:cs typeface="Calibri"/>
                <a:sym typeface="Calibri"/>
                <a:hlinkClick r:id="rId8"/>
              </a:rPr>
              <a:t>This Photo</a:t>
            </a:r>
            <a:r>
              <a:rPr lang="en-AU" sz="900">
                <a:solidFill>
                  <a:schemeClr val="dk1"/>
                </a:solidFill>
                <a:latin typeface="Calibri"/>
                <a:ea typeface="Calibri"/>
                <a:cs typeface="Calibri"/>
                <a:sym typeface="Calibri"/>
              </a:rPr>
              <a:t> by Unknown Author is licensed under </a:t>
            </a:r>
            <a:r>
              <a:rPr lang="en-AU" sz="900" u="sng">
                <a:solidFill>
                  <a:schemeClr val="hlink"/>
                </a:solidFill>
                <a:latin typeface="Calibri"/>
                <a:ea typeface="Calibri"/>
                <a:cs typeface="Calibri"/>
                <a:sym typeface="Calibri"/>
                <a:hlinkClick r:id="rId9"/>
              </a:rPr>
              <a:t>CC BY</a:t>
            </a:r>
            <a:endParaRPr sz="900">
              <a:solidFill>
                <a:schemeClr val="dk1"/>
              </a:solidFill>
              <a:latin typeface="Calibri"/>
              <a:ea typeface="Calibri"/>
              <a:cs typeface="Calibri"/>
              <a:sym typeface="Calibri"/>
            </a:endParaRPr>
          </a:p>
        </p:txBody>
      </p:sp>
      <p:sp>
        <p:nvSpPr>
          <p:cNvPr id="344" name="Google Shape;344;p29"/>
          <p:cNvSpPr txBox="1"/>
          <p:nvPr/>
        </p:nvSpPr>
        <p:spPr>
          <a:xfrm>
            <a:off x="10118035" y="913049"/>
            <a:ext cx="2073965" cy="1600438"/>
          </a:xfrm>
          <a:prstGeom prst="rect">
            <a:avLst/>
          </a:prstGeom>
          <a:solidFill>
            <a:srgbClr val="79FF9C"/>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400">
                <a:solidFill>
                  <a:schemeClr val="dk1"/>
                </a:solidFill>
                <a:latin typeface="Century Gothic"/>
                <a:ea typeface="Century Gothic"/>
                <a:cs typeface="Century Gothic"/>
                <a:sym typeface="Century Gothic"/>
              </a:rPr>
              <a:t>CFU:</a:t>
            </a:r>
            <a:endParaRPr/>
          </a:p>
          <a:p>
            <a:pPr indent="-285750" lvl="0" marL="285750" marR="0" rtl="0" algn="l">
              <a:spcBef>
                <a:spcPts val="0"/>
              </a:spcBef>
              <a:spcAft>
                <a:spcPts val="0"/>
              </a:spcAft>
              <a:buClr>
                <a:schemeClr val="dk1"/>
              </a:buClr>
              <a:buSzPts val="1200"/>
              <a:buFont typeface="Noto Sans Symbols"/>
              <a:buChar char="▪"/>
            </a:pPr>
            <a:r>
              <a:rPr lang="en-AU" sz="1200">
                <a:solidFill>
                  <a:schemeClr val="dk1"/>
                </a:solidFill>
                <a:latin typeface="Century Gothic"/>
                <a:ea typeface="Century Gothic"/>
                <a:cs typeface="Century Gothic"/>
                <a:sym typeface="Century Gothic"/>
              </a:rPr>
              <a:t>What is action/verb before the comma?</a:t>
            </a:r>
            <a:endParaRPr/>
          </a:p>
          <a:p>
            <a:pPr indent="-285750" lvl="0" marL="285750" marR="0" rtl="0" algn="l">
              <a:spcBef>
                <a:spcPts val="0"/>
              </a:spcBef>
              <a:spcAft>
                <a:spcPts val="0"/>
              </a:spcAft>
              <a:buClr>
                <a:schemeClr val="dk1"/>
              </a:buClr>
              <a:buSzPts val="1200"/>
              <a:buFont typeface="Noto Sans Symbols"/>
              <a:buChar char="▪"/>
            </a:pPr>
            <a:r>
              <a:rPr lang="en-AU" sz="1200">
                <a:solidFill>
                  <a:schemeClr val="dk1"/>
                </a:solidFill>
                <a:latin typeface="Century Gothic"/>
                <a:ea typeface="Century Gothic"/>
                <a:cs typeface="Century Gothic"/>
                <a:sym typeface="Century Gothic"/>
              </a:rPr>
              <a:t>Does this contrast with the action after the comma?</a:t>
            </a:r>
            <a:endParaRPr/>
          </a:p>
          <a:p>
            <a:pPr indent="-285750" lvl="0" marL="285750" marR="0" rtl="0" algn="l">
              <a:spcBef>
                <a:spcPts val="0"/>
              </a:spcBef>
              <a:spcAft>
                <a:spcPts val="0"/>
              </a:spcAft>
              <a:buClr>
                <a:schemeClr val="dk1"/>
              </a:buClr>
              <a:buSzPts val="1200"/>
              <a:buFont typeface="Noto Sans Symbols"/>
              <a:buChar char="▪"/>
            </a:pPr>
            <a:r>
              <a:rPr lang="en-AU" sz="1200">
                <a:solidFill>
                  <a:schemeClr val="dk1"/>
                </a:solidFill>
                <a:latin typeface="Century Gothic"/>
                <a:ea typeface="Century Gothic"/>
                <a:cs typeface="Century Gothic"/>
                <a:sym typeface="Century Gothic"/>
              </a:rPr>
              <a:t>Does the sentence make sense?</a:t>
            </a:r>
            <a:endParaRPr/>
          </a:p>
        </p:txBody>
      </p:sp>
      <p:sp>
        <p:nvSpPr>
          <p:cNvPr id="345" name="Google Shape;345;p29"/>
          <p:cNvSpPr/>
          <p:nvPr/>
        </p:nvSpPr>
        <p:spPr>
          <a:xfrm>
            <a:off x="0" y="369331"/>
            <a:ext cx="8301849" cy="2308324"/>
          </a:xfrm>
          <a:prstGeom prst="rect">
            <a:avLst/>
          </a:prstGeom>
          <a:solidFill>
            <a:schemeClr val="lt1"/>
          </a:solidFill>
          <a:ln cap="flat" cmpd="sng" w="38100">
            <a:solidFill>
              <a:srgbClr val="00B050"/>
            </a:solidFill>
            <a:prstDash val="solid"/>
            <a:round/>
            <a:headEnd len="sm" w="sm" type="none"/>
            <a:tailEnd len="sm" w="sm" type="none"/>
          </a:ln>
        </p:spPr>
        <p:txBody>
          <a:bodyPr anchorCtr="0" anchor="t" bIns="45700" lIns="91425" spcFirstLastPara="1" rIns="91425" wrap="square" tIns="45700">
            <a:noAutofit/>
          </a:bodyPr>
          <a:lstStyle/>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Read the sentence stem. Circle the subordinating conjunction ‘even though’ or ‘although’.</a:t>
            </a:r>
            <a:endParaRPr/>
          </a:p>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Underline the action/ predicate (what they are doing) that is being described before the comma.</a:t>
            </a:r>
            <a:endParaRPr/>
          </a:p>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Use this information to orally complete the sentence with a </a:t>
            </a:r>
            <a:r>
              <a:rPr lang="en-AU" sz="1800">
                <a:solidFill>
                  <a:schemeClr val="accent2"/>
                </a:solidFill>
                <a:latin typeface="Century Gothic"/>
                <a:ea typeface="Century Gothic"/>
                <a:cs typeface="Century Gothic"/>
                <a:sym typeface="Century Gothic"/>
              </a:rPr>
              <a:t>who</a:t>
            </a:r>
            <a:r>
              <a:rPr lang="en-AU" sz="1800">
                <a:solidFill>
                  <a:schemeClr val="dk1"/>
                </a:solidFill>
                <a:latin typeface="Century Gothic"/>
                <a:ea typeface="Century Gothic"/>
                <a:cs typeface="Century Gothic"/>
                <a:sym typeface="Century Gothic"/>
              </a:rPr>
              <a:t> and an </a:t>
            </a:r>
            <a:r>
              <a:rPr lang="en-AU" sz="1800">
                <a:solidFill>
                  <a:srgbClr val="00B050"/>
                </a:solidFill>
                <a:latin typeface="Century Gothic"/>
                <a:ea typeface="Century Gothic"/>
                <a:cs typeface="Century Gothic"/>
                <a:sym typeface="Century Gothic"/>
              </a:rPr>
              <a:t>action/ verb (what they are doing).</a:t>
            </a:r>
            <a:endParaRPr/>
          </a:p>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Write the sentence stem, followed by a comma, then </a:t>
            </a:r>
            <a:r>
              <a:rPr lang="en-AU" sz="1800">
                <a:solidFill>
                  <a:schemeClr val="accent2"/>
                </a:solidFill>
                <a:latin typeface="Century Gothic"/>
                <a:ea typeface="Century Gothic"/>
                <a:cs typeface="Century Gothic"/>
                <a:sym typeface="Century Gothic"/>
              </a:rPr>
              <a:t>who</a:t>
            </a:r>
            <a:r>
              <a:rPr lang="en-AU" sz="1800">
                <a:solidFill>
                  <a:schemeClr val="dk1"/>
                </a:solidFill>
                <a:latin typeface="Century Gothic"/>
                <a:ea typeface="Century Gothic"/>
                <a:cs typeface="Century Gothic"/>
                <a:sym typeface="Century Gothic"/>
              </a:rPr>
              <a:t> and an </a:t>
            </a:r>
            <a:r>
              <a:rPr lang="en-AU" sz="1800">
                <a:solidFill>
                  <a:srgbClr val="00B050"/>
                </a:solidFill>
                <a:latin typeface="Century Gothic"/>
                <a:ea typeface="Century Gothic"/>
                <a:cs typeface="Century Gothic"/>
                <a:sym typeface="Century Gothic"/>
              </a:rPr>
              <a:t>action/ verb (what they are doing).</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30"/>
          <p:cNvSpPr txBox="1"/>
          <p:nvPr/>
        </p:nvSpPr>
        <p:spPr>
          <a:xfrm>
            <a:off x="0" y="-1"/>
            <a:ext cx="3600450" cy="369332"/>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800">
                <a:solidFill>
                  <a:schemeClr val="lt1"/>
                </a:solidFill>
                <a:latin typeface="Century Gothic"/>
                <a:ea typeface="Century Gothic"/>
                <a:cs typeface="Century Gothic"/>
                <a:sym typeface="Century Gothic"/>
              </a:rPr>
              <a:t>Skill development: You do</a:t>
            </a:r>
            <a:endParaRPr/>
          </a:p>
        </p:txBody>
      </p:sp>
      <p:pic>
        <p:nvPicPr>
          <p:cNvPr descr="Logo, icon&#10;&#10;Description automatically generated" id="351" name="Google Shape;351;p30"/>
          <p:cNvPicPr preferRelativeResize="0"/>
          <p:nvPr/>
        </p:nvPicPr>
        <p:blipFill rotWithShape="1">
          <a:blip r:embed="rId3">
            <a:alphaModFix/>
          </a:blip>
          <a:srcRect b="0" l="0" r="0" t="0"/>
          <a:stretch/>
        </p:blipFill>
        <p:spPr>
          <a:xfrm>
            <a:off x="10610295" y="72152"/>
            <a:ext cx="674078" cy="674078"/>
          </a:xfrm>
          <a:prstGeom prst="rect">
            <a:avLst/>
          </a:prstGeom>
          <a:noFill/>
          <a:ln>
            <a:noFill/>
          </a:ln>
        </p:spPr>
      </p:pic>
      <p:pic>
        <p:nvPicPr>
          <p:cNvPr descr="Icon&#10;&#10;Description automatically generated" id="352" name="Google Shape;352;p30"/>
          <p:cNvPicPr preferRelativeResize="0"/>
          <p:nvPr/>
        </p:nvPicPr>
        <p:blipFill rotWithShape="1">
          <a:blip r:embed="rId4">
            <a:alphaModFix/>
          </a:blip>
          <a:srcRect b="0" l="0" r="0" t="0"/>
          <a:stretch/>
        </p:blipFill>
        <p:spPr>
          <a:xfrm>
            <a:off x="9040068" y="72152"/>
            <a:ext cx="674079" cy="674079"/>
          </a:xfrm>
          <a:prstGeom prst="rect">
            <a:avLst/>
          </a:prstGeom>
          <a:noFill/>
          <a:ln>
            <a:noFill/>
          </a:ln>
        </p:spPr>
      </p:pic>
      <p:pic>
        <p:nvPicPr>
          <p:cNvPr descr="Icon&#10;&#10;Description automatically generated" id="353" name="Google Shape;353;p30"/>
          <p:cNvPicPr preferRelativeResize="0"/>
          <p:nvPr/>
        </p:nvPicPr>
        <p:blipFill rotWithShape="1">
          <a:blip r:embed="rId5">
            <a:alphaModFix/>
          </a:blip>
          <a:srcRect b="0" l="0" r="0" t="0"/>
          <a:stretch/>
        </p:blipFill>
        <p:spPr>
          <a:xfrm>
            <a:off x="9807973" y="72152"/>
            <a:ext cx="674078" cy="674078"/>
          </a:xfrm>
          <a:prstGeom prst="rect">
            <a:avLst/>
          </a:prstGeom>
          <a:noFill/>
          <a:ln>
            <a:noFill/>
          </a:ln>
        </p:spPr>
      </p:pic>
      <p:sp>
        <p:nvSpPr>
          <p:cNvPr id="354" name="Google Shape;354;p30"/>
          <p:cNvSpPr txBox="1"/>
          <p:nvPr/>
        </p:nvSpPr>
        <p:spPr>
          <a:xfrm>
            <a:off x="163245" y="3127157"/>
            <a:ext cx="73778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800">
                <a:solidFill>
                  <a:schemeClr val="dk1"/>
                </a:solidFill>
                <a:latin typeface="Century Gothic"/>
                <a:ea typeface="Century Gothic"/>
                <a:cs typeface="Century Gothic"/>
                <a:sym typeface="Century Gothic"/>
              </a:rPr>
              <a:t>Although it snowed heavily, </a:t>
            </a:r>
            <a:endParaRPr/>
          </a:p>
        </p:txBody>
      </p:sp>
      <p:sp>
        <p:nvSpPr>
          <p:cNvPr id="355" name="Google Shape;355;p30"/>
          <p:cNvSpPr txBox="1"/>
          <p:nvPr/>
        </p:nvSpPr>
        <p:spPr>
          <a:xfrm>
            <a:off x="163245" y="4012874"/>
            <a:ext cx="719498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800">
                <a:solidFill>
                  <a:schemeClr val="dk1"/>
                </a:solidFill>
                <a:latin typeface="Century Gothic"/>
                <a:ea typeface="Century Gothic"/>
                <a:cs typeface="Century Gothic"/>
                <a:sym typeface="Century Gothic"/>
              </a:rPr>
              <a:t>Even though it was very cold, </a:t>
            </a:r>
            <a:endParaRPr/>
          </a:p>
        </p:txBody>
      </p:sp>
      <p:cxnSp>
        <p:nvCxnSpPr>
          <p:cNvPr id="356" name="Google Shape;356;p30"/>
          <p:cNvCxnSpPr/>
          <p:nvPr/>
        </p:nvCxnSpPr>
        <p:spPr>
          <a:xfrm>
            <a:off x="3320716" y="3496489"/>
            <a:ext cx="4220395" cy="28628"/>
          </a:xfrm>
          <a:prstGeom prst="straightConnector1">
            <a:avLst/>
          </a:prstGeom>
          <a:noFill/>
          <a:ln cap="flat" cmpd="sng" w="25400">
            <a:solidFill>
              <a:schemeClr val="dk1"/>
            </a:solidFill>
            <a:prstDash val="dot"/>
            <a:miter lim="800000"/>
            <a:headEnd len="sm" w="sm" type="none"/>
            <a:tailEnd len="sm" w="sm" type="none"/>
          </a:ln>
        </p:spPr>
      </p:cxnSp>
      <p:sp>
        <p:nvSpPr>
          <p:cNvPr id="357" name="Google Shape;357;p30"/>
          <p:cNvSpPr txBox="1"/>
          <p:nvPr/>
        </p:nvSpPr>
        <p:spPr>
          <a:xfrm>
            <a:off x="212904" y="4989312"/>
            <a:ext cx="73778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800">
                <a:solidFill>
                  <a:schemeClr val="dk1"/>
                </a:solidFill>
                <a:latin typeface="Century Gothic"/>
                <a:ea typeface="Century Gothic"/>
                <a:cs typeface="Century Gothic"/>
                <a:sym typeface="Century Gothic"/>
              </a:rPr>
              <a:t>Although it was a hot day, </a:t>
            </a:r>
            <a:endParaRPr/>
          </a:p>
        </p:txBody>
      </p:sp>
      <p:sp>
        <p:nvSpPr>
          <p:cNvPr id="358" name="Google Shape;358;p30"/>
          <p:cNvSpPr txBox="1"/>
          <p:nvPr/>
        </p:nvSpPr>
        <p:spPr>
          <a:xfrm>
            <a:off x="212904" y="6044847"/>
            <a:ext cx="719498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800">
                <a:solidFill>
                  <a:schemeClr val="dk1"/>
                </a:solidFill>
                <a:latin typeface="Century Gothic"/>
                <a:ea typeface="Century Gothic"/>
                <a:cs typeface="Century Gothic"/>
                <a:sym typeface="Century Gothic"/>
              </a:rPr>
              <a:t>Even though they were at the beach, </a:t>
            </a:r>
            <a:endParaRPr/>
          </a:p>
        </p:txBody>
      </p:sp>
      <p:pic>
        <p:nvPicPr>
          <p:cNvPr descr="Icon&#10;&#10;Description automatically generated" id="359" name="Google Shape;359;p30"/>
          <p:cNvPicPr preferRelativeResize="0"/>
          <p:nvPr/>
        </p:nvPicPr>
        <p:blipFill rotWithShape="1">
          <a:blip r:embed="rId6">
            <a:alphaModFix/>
          </a:blip>
          <a:srcRect b="0" l="0" r="0" t="0"/>
          <a:stretch/>
        </p:blipFill>
        <p:spPr>
          <a:xfrm>
            <a:off x="11412617" y="37590"/>
            <a:ext cx="674078" cy="674078"/>
          </a:xfrm>
          <a:prstGeom prst="rect">
            <a:avLst/>
          </a:prstGeom>
          <a:noFill/>
          <a:ln>
            <a:noFill/>
          </a:ln>
        </p:spPr>
      </p:pic>
      <p:cxnSp>
        <p:nvCxnSpPr>
          <p:cNvPr id="360" name="Google Shape;360;p30"/>
          <p:cNvCxnSpPr/>
          <p:nvPr/>
        </p:nvCxnSpPr>
        <p:spPr>
          <a:xfrm>
            <a:off x="3600450" y="4375386"/>
            <a:ext cx="4220395" cy="28628"/>
          </a:xfrm>
          <a:prstGeom prst="straightConnector1">
            <a:avLst/>
          </a:prstGeom>
          <a:noFill/>
          <a:ln cap="flat" cmpd="sng" w="25400">
            <a:solidFill>
              <a:schemeClr val="dk1"/>
            </a:solidFill>
            <a:prstDash val="dot"/>
            <a:miter lim="800000"/>
            <a:headEnd len="sm" w="sm" type="none"/>
            <a:tailEnd len="sm" w="sm" type="none"/>
          </a:ln>
        </p:spPr>
      </p:cxnSp>
      <p:cxnSp>
        <p:nvCxnSpPr>
          <p:cNvPr id="361" name="Google Shape;361;p30"/>
          <p:cNvCxnSpPr/>
          <p:nvPr/>
        </p:nvCxnSpPr>
        <p:spPr>
          <a:xfrm>
            <a:off x="3320715" y="5315029"/>
            <a:ext cx="4220395" cy="28628"/>
          </a:xfrm>
          <a:prstGeom prst="straightConnector1">
            <a:avLst/>
          </a:prstGeom>
          <a:noFill/>
          <a:ln cap="flat" cmpd="sng" w="25400">
            <a:solidFill>
              <a:schemeClr val="dk1"/>
            </a:solidFill>
            <a:prstDash val="dot"/>
            <a:miter lim="800000"/>
            <a:headEnd len="sm" w="sm" type="none"/>
            <a:tailEnd len="sm" w="sm" type="none"/>
          </a:ln>
        </p:spPr>
      </p:cxnSp>
      <p:cxnSp>
        <p:nvCxnSpPr>
          <p:cNvPr id="362" name="Google Shape;362;p30"/>
          <p:cNvCxnSpPr/>
          <p:nvPr/>
        </p:nvCxnSpPr>
        <p:spPr>
          <a:xfrm>
            <a:off x="4619627" y="6396517"/>
            <a:ext cx="2971143" cy="0"/>
          </a:xfrm>
          <a:prstGeom prst="straightConnector1">
            <a:avLst/>
          </a:prstGeom>
          <a:noFill/>
          <a:ln cap="flat" cmpd="sng" w="25400">
            <a:solidFill>
              <a:schemeClr val="dk1"/>
            </a:solidFill>
            <a:prstDash val="dot"/>
            <a:miter lim="800000"/>
            <a:headEnd len="sm" w="sm" type="none"/>
            <a:tailEnd len="sm" w="sm" type="none"/>
          </a:ln>
        </p:spPr>
      </p:cxnSp>
      <p:pic>
        <p:nvPicPr>
          <p:cNvPr descr="A couple people walking in the snow&#10;&#10;Description automatically generated with low confidence" id="363" name="Google Shape;363;p30"/>
          <p:cNvPicPr preferRelativeResize="0"/>
          <p:nvPr/>
        </p:nvPicPr>
        <p:blipFill rotWithShape="1">
          <a:blip r:embed="rId7">
            <a:alphaModFix/>
          </a:blip>
          <a:srcRect b="0" l="0" r="0" t="0"/>
          <a:stretch/>
        </p:blipFill>
        <p:spPr>
          <a:xfrm>
            <a:off x="8778513" y="2334819"/>
            <a:ext cx="2971143" cy="1982309"/>
          </a:xfrm>
          <a:prstGeom prst="rect">
            <a:avLst/>
          </a:prstGeom>
          <a:noFill/>
          <a:ln>
            <a:noFill/>
          </a:ln>
        </p:spPr>
      </p:pic>
      <p:sp>
        <p:nvSpPr>
          <p:cNvPr id="364" name="Google Shape;364;p30"/>
          <p:cNvSpPr txBox="1"/>
          <p:nvPr/>
        </p:nvSpPr>
        <p:spPr>
          <a:xfrm>
            <a:off x="9215355" y="4317128"/>
            <a:ext cx="2042695" cy="18466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600" u="sng">
                <a:solidFill>
                  <a:schemeClr val="hlink"/>
                </a:solidFill>
                <a:latin typeface="Calibri"/>
                <a:ea typeface="Calibri"/>
                <a:cs typeface="Calibri"/>
                <a:sym typeface="Calibri"/>
                <a:hlinkClick r:id="rId8"/>
              </a:rPr>
              <a:t>This Photo</a:t>
            </a:r>
            <a:r>
              <a:rPr lang="en-AU" sz="600">
                <a:solidFill>
                  <a:schemeClr val="dk1"/>
                </a:solidFill>
                <a:latin typeface="Calibri"/>
                <a:ea typeface="Calibri"/>
                <a:cs typeface="Calibri"/>
                <a:sym typeface="Calibri"/>
              </a:rPr>
              <a:t> by Unknown Author is licensed under </a:t>
            </a:r>
            <a:r>
              <a:rPr lang="en-AU" sz="600" u="sng">
                <a:solidFill>
                  <a:schemeClr val="hlink"/>
                </a:solidFill>
                <a:latin typeface="Calibri"/>
                <a:ea typeface="Calibri"/>
                <a:cs typeface="Calibri"/>
                <a:sym typeface="Calibri"/>
                <a:hlinkClick r:id="rId9"/>
              </a:rPr>
              <a:t>CC BY-SA</a:t>
            </a:r>
            <a:endParaRPr sz="600">
              <a:solidFill>
                <a:schemeClr val="dk1"/>
              </a:solidFill>
              <a:latin typeface="Calibri"/>
              <a:ea typeface="Calibri"/>
              <a:cs typeface="Calibri"/>
              <a:sym typeface="Calibri"/>
            </a:endParaRPr>
          </a:p>
        </p:txBody>
      </p:sp>
      <p:pic>
        <p:nvPicPr>
          <p:cNvPr descr="Waves crashing on a beach&#10;&#10;Description automatically generated with medium confidence" id="365" name="Google Shape;365;p30"/>
          <p:cNvPicPr preferRelativeResize="0"/>
          <p:nvPr/>
        </p:nvPicPr>
        <p:blipFill rotWithShape="1">
          <a:blip r:embed="rId10">
            <a:alphaModFix/>
          </a:blip>
          <a:srcRect b="0" l="0" r="0" t="0"/>
          <a:stretch/>
        </p:blipFill>
        <p:spPr>
          <a:xfrm>
            <a:off x="8778513" y="4509343"/>
            <a:ext cx="2971143" cy="1974760"/>
          </a:xfrm>
          <a:prstGeom prst="rect">
            <a:avLst/>
          </a:prstGeom>
          <a:noFill/>
          <a:ln>
            <a:noFill/>
          </a:ln>
        </p:spPr>
      </p:pic>
      <p:sp>
        <p:nvSpPr>
          <p:cNvPr id="366" name="Google Shape;366;p30"/>
          <p:cNvSpPr txBox="1"/>
          <p:nvPr/>
        </p:nvSpPr>
        <p:spPr>
          <a:xfrm>
            <a:off x="8778513" y="6622685"/>
            <a:ext cx="2971143" cy="18466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600" u="sng">
                <a:solidFill>
                  <a:schemeClr val="hlink"/>
                </a:solidFill>
                <a:latin typeface="Calibri"/>
                <a:ea typeface="Calibri"/>
                <a:cs typeface="Calibri"/>
                <a:sym typeface="Calibri"/>
                <a:hlinkClick r:id="rId11"/>
              </a:rPr>
              <a:t>This Photo</a:t>
            </a:r>
            <a:r>
              <a:rPr lang="en-AU" sz="600">
                <a:solidFill>
                  <a:schemeClr val="dk1"/>
                </a:solidFill>
                <a:latin typeface="Calibri"/>
                <a:ea typeface="Calibri"/>
                <a:cs typeface="Calibri"/>
                <a:sym typeface="Calibri"/>
              </a:rPr>
              <a:t> by Unknown Author is licensed under </a:t>
            </a:r>
            <a:r>
              <a:rPr lang="en-AU" sz="600" u="sng">
                <a:solidFill>
                  <a:schemeClr val="hlink"/>
                </a:solidFill>
                <a:latin typeface="Calibri"/>
                <a:ea typeface="Calibri"/>
                <a:cs typeface="Calibri"/>
                <a:sym typeface="Calibri"/>
                <a:hlinkClick r:id="rId12"/>
              </a:rPr>
              <a:t>CC BY-NC-ND</a:t>
            </a:r>
            <a:endParaRPr sz="600">
              <a:solidFill>
                <a:schemeClr val="dk1"/>
              </a:solidFill>
              <a:latin typeface="Calibri"/>
              <a:ea typeface="Calibri"/>
              <a:cs typeface="Calibri"/>
              <a:sym typeface="Calibri"/>
            </a:endParaRPr>
          </a:p>
        </p:txBody>
      </p:sp>
      <p:sp>
        <p:nvSpPr>
          <p:cNvPr id="367" name="Google Shape;367;p30"/>
          <p:cNvSpPr txBox="1"/>
          <p:nvPr/>
        </p:nvSpPr>
        <p:spPr>
          <a:xfrm>
            <a:off x="10118035" y="816793"/>
            <a:ext cx="2073965" cy="1600438"/>
          </a:xfrm>
          <a:prstGeom prst="rect">
            <a:avLst/>
          </a:prstGeom>
          <a:solidFill>
            <a:srgbClr val="79FF9C"/>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400">
                <a:solidFill>
                  <a:schemeClr val="dk1"/>
                </a:solidFill>
                <a:latin typeface="Century Gothic"/>
                <a:ea typeface="Century Gothic"/>
                <a:cs typeface="Century Gothic"/>
                <a:sym typeface="Century Gothic"/>
              </a:rPr>
              <a:t>CFU:</a:t>
            </a:r>
            <a:endParaRPr/>
          </a:p>
          <a:p>
            <a:pPr indent="-285750" lvl="0" marL="285750" marR="0" rtl="0" algn="l">
              <a:spcBef>
                <a:spcPts val="0"/>
              </a:spcBef>
              <a:spcAft>
                <a:spcPts val="0"/>
              </a:spcAft>
              <a:buClr>
                <a:schemeClr val="dk1"/>
              </a:buClr>
              <a:buSzPts val="1200"/>
              <a:buFont typeface="Noto Sans Symbols"/>
              <a:buChar char="▪"/>
            </a:pPr>
            <a:r>
              <a:rPr lang="en-AU" sz="1200">
                <a:solidFill>
                  <a:schemeClr val="dk1"/>
                </a:solidFill>
                <a:latin typeface="Century Gothic"/>
                <a:ea typeface="Century Gothic"/>
                <a:cs typeface="Century Gothic"/>
                <a:sym typeface="Century Gothic"/>
              </a:rPr>
              <a:t>What is action/verb before the comma?</a:t>
            </a:r>
            <a:endParaRPr/>
          </a:p>
          <a:p>
            <a:pPr indent="-285750" lvl="0" marL="285750" marR="0" rtl="0" algn="l">
              <a:spcBef>
                <a:spcPts val="0"/>
              </a:spcBef>
              <a:spcAft>
                <a:spcPts val="0"/>
              </a:spcAft>
              <a:buClr>
                <a:schemeClr val="dk1"/>
              </a:buClr>
              <a:buSzPts val="1200"/>
              <a:buFont typeface="Noto Sans Symbols"/>
              <a:buChar char="▪"/>
            </a:pPr>
            <a:r>
              <a:rPr lang="en-AU" sz="1200">
                <a:solidFill>
                  <a:schemeClr val="dk1"/>
                </a:solidFill>
                <a:latin typeface="Century Gothic"/>
                <a:ea typeface="Century Gothic"/>
                <a:cs typeface="Century Gothic"/>
                <a:sym typeface="Century Gothic"/>
              </a:rPr>
              <a:t>Does this contrast with the action before the comma?</a:t>
            </a:r>
            <a:endParaRPr/>
          </a:p>
          <a:p>
            <a:pPr indent="-285750" lvl="0" marL="285750" marR="0" rtl="0" algn="l">
              <a:spcBef>
                <a:spcPts val="0"/>
              </a:spcBef>
              <a:spcAft>
                <a:spcPts val="0"/>
              </a:spcAft>
              <a:buClr>
                <a:schemeClr val="dk1"/>
              </a:buClr>
              <a:buSzPts val="1200"/>
              <a:buFont typeface="Noto Sans Symbols"/>
              <a:buChar char="▪"/>
            </a:pPr>
            <a:r>
              <a:rPr lang="en-AU" sz="1200">
                <a:solidFill>
                  <a:schemeClr val="dk1"/>
                </a:solidFill>
                <a:latin typeface="Century Gothic"/>
                <a:ea typeface="Century Gothic"/>
                <a:cs typeface="Century Gothic"/>
                <a:sym typeface="Century Gothic"/>
              </a:rPr>
              <a:t>Does the sentence make sense?</a:t>
            </a:r>
            <a:endParaRPr/>
          </a:p>
        </p:txBody>
      </p:sp>
      <p:sp>
        <p:nvSpPr>
          <p:cNvPr id="368" name="Google Shape;368;p30"/>
          <p:cNvSpPr/>
          <p:nvPr/>
        </p:nvSpPr>
        <p:spPr>
          <a:xfrm>
            <a:off x="0" y="369331"/>
            <a:ext cx="8301849" cy="2308324"/>
          </a:xfrm>
          <a:prstGeom prst="rect">
            <a:avLst/>
          </a:prstGeom>
          <a:solidFill>
            <a:schemeClr val="lt1"/>
          </a:solidFill>
          <a:ln cap="flat" cmpd="sng" w="38100">
            <a:solidFill>
              <a:srgbClr val="00B050"/>
            </a:solidFill>
            <a:prstDash val="solid"/>
            <a:round/>
            <a:headEnd len="sm" w="sm" type="none"/>
            <a:tailEnd len="sm" w="sm" type="none"/>
          </a:ln>
        </p:spPr>
        <p:txBody>
          <a:bodyPr anchorCtr="0" anchor="t" bIns="45700" lIns="91425" spcFirstLastPara="1" rIns="91425" wrap="square" tIns="45700">
            <a:noAutofit/>
          </a:bodyPr>
          <a:lstStyle/>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Read the sentence stem. Circle the subordinating conjunction ‘even though’ or ‘although’.</a:t>
            </a:r>
            <a:endParaRPr/>
          </a:p>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Underline the action/ predicate (what they are doing) that is being described before the comma.</a:t>
            </a:r>
            <a:endParaRPr/>
          </a:p>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Use this information to orally complete the sentence with a </a:t>
            </a:r>
            <a:r>
              <a:rPr lang="en-AU" sz="1800">
                <a:solidFill>
                  <a:schemeClr val="accent2"/>
                </a:solidFill>
                <a:latin typeface="Century Gothic"/>
                <a:ea typeface="Century Gothic"/>
                <a:cs typeface="Century Gothic"/>
                <a:sym typeface="Century Gothic"/>
              </a:rPr>
              <a:t>who</a:t>
            </a:r>
            <a:r>
              <a:rPr lang="en-AU" sz="1800">
                <a:solidFill>
                  <a:schemeClr val="dk1"/>
                </a:solidFill>
                <a:latin typeface="Century Gothic"/>
                <a:ea typeface="Century Gothic"/>
                <a:cs typeface="Century Gothic"/>
                <a:sym typeface="Century Gothic"/>
              </a:rPr>
              <a:t> and an </a:t>
            </a:r>
            <a:r>
              <a:rPr lang="en-AU" sz="1800">
                <a:solidFill>
                  <a:srgbClr val="00B050"/>
                </a:solidFill>
                <a:latin typeface="Century Gothic"/>
                <a:ea typeface="Century Gothic"/>
                <a:cs typeface="Century Gothic"/>
                <a:sym typeface="Century Gothic"/>
              </a:rPr>
              <a:t>action/ verb (what they are doing).</a:t>
            </a:r>
            <a:endParaRPr/>
          </a:p>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Write the sentence stem, followed by a comma, then </a:t>
            </a:r>
            <a:r>
              <a:rPr lang="en-AU" sz="1800">
                <a:solidFill>
                  <a:schemeClr val="accent2"/>
                </a:solidFill>
                <a:latin typeface="Century Gothic"/>
                <a:ea typeface="Century Gothic"/>
                <a:cs typeface="Century Gothic"/>
                <a:sym typeface="Century Gothic"/>
              </a:rPr>
              <a:t>who</a:t>
            </a:r>
            <a:r>
              <a:rPr lang="en-AU" sz="1800">
                <a:solidFill>
                  <a:schemeClr val="dk1"/>
                </a:solidFill>
                <a:latin typeface="Century Gothic"/>
                <a:ea typeface="Century Gothic"/>
                <a:cs typeface="Century Gothic"/>
                <a:sym typeface="Century Gothic"/>
              </a:rPr>
              <a:t> and an </a:t>
            </a:r>
            <a:r>
              <a:rPr lang="en-AU" sz="1800">
                <a:solidFill>
                  <a:srgbClr val="00B050"/>
                </a:solidFill>
                <a:latin typeface="Century Gothic"/>
                <a:ea typeface="Century Gothic"/>
                <a:cs typeface="Century Gothic"/>
                <a:sym typeface="Century Gothic"/>
              </a:rPr>
              <a:t>action/ verb (what they are doing).</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