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12192000"/>
  <p:notesSz cx="6858000" cy="9144000"/>
  <p:embeddedFontLst>
    <p:embeddedFont>
      <p:font typeface="Quattrocento Sans"/>
      <p:regular r:id="rId25"/>
      <p:bold r:id="rId26"/>
      <p:italic r:id="rId27"/>
      <p:boldItalic r:id="rId28"/>
    </p:embeddedFont>
    <p:embeddedFont>
      <p:font typeface="Century Gothic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QuattrocentoSans-bold.fntdata"/><Relationship Id="rId25" Type="http://schemas.openxmlformats.org/officeDocument/2006/relationships/font" Target="fonts/QuattrocentoSans-regular.fntdata"/><Relationship Id="rId28" Type="http://schemas.openxmlformats.org/officeDocument/2006/relationships/font" Target="fonts/QuattrocentoSans-boldItalic.fntdata"/><Relationship Id="rId27" Type="http://schemas.openxmlformats.org/officeDocument/2006/relationships/font" Target="fonts/QuattrocentoSans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enturyGothic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enturyGothic-italic.fntdata"/><Relationship Id="rId30" Type="http://schemas.openxmlformats.org/officeDocument/2006/relationships/font" Target="fonts/CenturyGothic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schemas.openxmlformats.org/officeDocument/2006/relationships/font" Target="fonts/CenturyGothic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viantart.com/samiatay/art/crowded-Zoo-371762697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viantart.com/samiatay/art/Beach-crowd-452585064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viantart.com/samiatay/art/Beach-crowd-452585064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viantart.com/samiatay/art/Beach-crowd-452585064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viantart.com/samiatay/art/Beach-crowd-452585064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viantart.com/samiatay/art/Beach-crowd-452585064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viantart.com/samiatay/art/Crowded-Art-415602333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viantart.com/samiatay/art/Camp-crowd-451051762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viantart.com/samiatay/art/park-crowd-445532238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viantart.com/samiatay/art/crowded-farm-2-442481686" TargetMode="Externa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viantart.com/samiatay/art/City-crowd-439251241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AU"/>
              <a:t>Question or Interrogative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AU"/>
              <a:t>Question or Interrogative</a:t>
            </a:r>
            <a:endParaRPr/>
          </a:p>
        </p:txBody>
      </p:sp>
      <p:sp>
        <p:nvSpPr>
          <p:cNvPr id="147" name="Google Shape;14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AU" u="sng">
                <a:solidFill>
                  <a:schemeClr val="hlink"/>
                </a:solidFill>
                <a:hlinkClick r:id="rId2"/>
              </a:rPr>
              <a:t>crowded Zoo by samiatay on DeviantArt</a:t>
            </a:r>
            <a:endParaRPr/>
          </a:p>
        </p:txBody>
      </p:sp>
      <p:sp>
        <p:nvSpPr>
          <p:cNvPr id="164" name="Google Shape;16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/>
              <a:t>Hinge-point question: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AU" sz="1200"/>
              <a:t>Hinge-point questions are usually multiple choice questions that you ask your students when you reach the point in a lesson when you need to check if students are ready to move on, and if yes, in which direction. You can make it so there are multiple correct answers- this ensures there’s less chance of a ‘lucky guess’.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None/>
            </a:pPr>
            <a:r>
              <a:rPr lang="en-AU" sz="1200">
                <a:latin typeface="Century Gothic"/>
                <a:ea typeface="Century Gothic"/>
                <a:cs typeface="Century Gothic"/>
                <a:sym typeface="Century Gothic"/>
              </a:rPr>
              <a:t>Go through each option one-at-a-time once students have answered on their whiteboards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AU"/>
              <a:t>https://images.pexels.com/photos/746597/pexels-photo-746597.jpeg?cs=srgb&amp;dl=cabin-covered-by-snow-746597.jpg&amp;fm=jpg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1" name="Google Shape;20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AU"/>
              <a:t>https://p1.pxfuel.com/preview/970/84/914/boy-alone-sitting-bench.jpg</a:t>
            </a:r>
            <a:endParaRPr/>
          </a:p>
        </p:txBody>
      </p:sp>
      <p:sp>
        <p:nvSpPr>
          <p:cNvPr id="221" name="Google Shape;22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AU" u="sng">
                <a:solidFill>
                  <a:schemeClr val="hlink"/>
                </a:solidFill>
                <a:hlinkClick r:id="rId2"/>
              </a:rPr>
              <a:t>Beach-crowd by samiatay on DeviantArt</a:t>
            </a:r>
            <a:endParaRPr/>
          </a:p>
        </p:txBody>
      </p:sp>
      <p:sp>
        <p:nvSpPr>
          <p:cNvPr id="233" name="Google Shape;23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AU" u="sng">
                <a:solidFill>
                  <a:schemeClr val="hlink"/>
                </a:solidFill>
                <a:hlinkClick r:id="rId2"/>
              </a:rPr>
              <a:t>Beach-crowd by samiatay on DeviantArt</a:t>
            </a:r>
            <a:endParaRPr/>
          </a:p>
        </p:txBody>
      </p:sp>
      <p:sp>
        <p:nvSpPr>
          <p:cNvPr id="248" name="Google Shape;24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AU" u="sng">
                <a:solidFill>
                  <a:schemeClr val="hlink"/>
                </a:solidFill>
                <a:hlinkClick r:id="rId2"/>
              </a:rPr>
              <a:t>Beach-crowd by samiatay on DeviantArt</a:t>
            </a:r>
            <a:endParaRPr/>
          </a:p>
        </p:txBody>
      </p:sp>
      <p:sp>
        <p:nvSpPr>
          <p:cNvPr id="263" name="Google Shape;26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AU" u="sng">
                <a:solidFill>
                  <a:schemeClr val="hlink"/>
                </a:solidFill>
                <a:hlinkClick r:id="rId2"/>
              </a:rPr>
              <a:t>Beach-crowd by samiatay on DeviantArt</a:t>
            </a:r>
            <a:endParaRPr/>
          </a:p>
        </p:txBody>
      </p:sp>
      <p:sp>
        <p:nvSpPr>
          <p:cNvPr id="278" name="Google Shape;27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AU" u="sng">
                <a:solidFill>
                  <a:schemeClr val="hlink"/>
                </a:solidFill>
                <a:hlinkClick r:id="rId2"/>
              </a:rPr>
              <a:t>Beach-crowd by samiatay on DeviantArt</a:t>
            </a:r>
            <a:endParaRPr/>
          </a:p>
        </p:txBody>
      </p:sp>
      <p:sp>
        <p:nvSpPr>
          <p:cNvPr id="293" name="Google Shape;29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AU" u="sng">
                <a:solidFill>
                  <a:schemeClr val="hlink"/>
                </a:solidFill>
                <a:hlinkClick r:id="rId2"/>
              </a:rPr>
              <a:t>Crowded Art by samiatay on DeviantArt</a:t>
            </a:r>
            <a:endParaRPr/>
          </a:p>
        </p:txBody>
      </p:sp>
      <p:sp>
        <p:nvSpPr>
          <p:cNvPr id="308" name="Google Shape;30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AU" u="sng">
                <a:solidFill>
                  <a:schemeClr val="hlink"/>
                </a:solidFill>
                <a:hlinkClick r:id="rId2"/>
              </a:rPr>
              <a:t>Camp-crowd by samiatay on DeviantArt</a:t>
            </a:r>
            <a:endParaRPr/>
          </a:p>
        </p:txBody>
      </p:sp>
      <p:sp>
        <p:nvSpPr>
          <p:cNvPr id="324" name="Google Shape;324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AU" u="sng">
                <a:solidFill>
                  <a:schemeClr val="hlink"/>
                </a:solidFill>
                <a:hlinkClick r:id="rId2"/>
              </a:rPr>
              <a:t>park crowd by samiatay on DeviantArt</a:t>
            </a:r>
            <a:endParaRPr/>
          </a:p>
        </p:txBody>
      </p:sp>
      <p:sp>
        <p:nvSpPr>
          <p:cNvPr id="331" name="Google Shape;331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AU" u="sng">
                <a:solidFill>
                  <a:schemeClr val="hlink"/>
                </a:solidFill>
                <a:hlinkClick r:id="rId2"/>
              </a:rPr>
              <a:t>crowded farm 2 by samiatay on DeviantArt</a:t>
            </a:r>
            <a:endParaRPr/>
          </a:p>
        </p:txBody>
      </p:sp>
      <p:sp>
        <p:nvSpPr>
          <p:cNvPr id="338" name="Google Shape;338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AU" u="sng">
                <a:solidFill>
                  <a:schemeClr val="hlink"/>
                </a:solidFill>
                <a:hlinkClick r:id="rId2"/>
              </a:rPr>
              <a:t>City-crowd by samiatay on DeviantArt</a:t>
            </a:r>
            <a:endParaRPr/>
          </a:p>
        </p:txBody>
      </p:sp>
      <p:sp>
        <p:nvSpPr>
          <p:cNvPr id="345" name="Google Shape;345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9.png"/><Relationship Id="rId13" Type="http://schemas.openxmlformats.org/officeDocument/2006/relationships/image" Target="../media/image13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9" Type="http://schemas.openxmlformats.org/officeDocument/2006/relationships/image" Target="../media/image16.png"/><Relationship Id="rId14" Type="http://schemas.openxmlformats.org/officeDocument/2006/relationships/image" Target="../media/image5.png"/><Relationship Id="rId5" Type="http://schemas.openxmlformats.org/officeDocument/2006/relationships/image" Target="../media/image15.png"/><Relationship Id="rId6" Type="http://schemas.openxmlformats.org/officeDocument/2006/relationships/image" Target="../media/image23.png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13.png"/><Relationship Id="rId5" Type="http://schemas.openxmlformats.org/officeDocument/2006/relationships/image" Target="../media/image3.png"/><Relationship Id="rId6" Type="http://schemas.openxmlformats.org/officeDocument/2006/relationships/image" Target="../media/image19.jp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image" Target="../media/image1.png"/><Relationship Id="rId9" Type="http://schemas.openxmlformats.org/officeDocument/2006/relationships/image" Target="../media/image20.jpg"/><Relationship Id="rId5" Type="http://schemas.openxmlformats.org/officeDocument/2006/relationships/image" Target="../media/image2.png"/><Relationship Id="rId6" Type="http://schemas.openxmlformats.org/officeDocument/2006/relationships/image" Target="../media/image16.png"/><Relationship Id="rId7" Type="http://schemas.openxmlformats.org/officeDocument/2006/relationships/image" Target="../media/image13.png"/><Relationship Id="rId8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13.png"/><Relationship Id="rId5" Type="http://schemas.openxmlformats.org/officeDocument/2006/relationships/image" Target="../media/image3.png"/><Relationship Id="rId6" Type="http://schemas.openxmlformats.org/officeDocument/2006/relationships/image" Target="../media/image4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2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3.jpg"/><Relationship Id="rId7" Type="http://schemas.openxmlformats.org/officeDocument/2006/relationships/image" Target="../media/image2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3.jpg"/><Relationship Id="rId7" Type="http://schemas.openxmlformats.org/officeDocument/2006/relationships/image" Target="../media/image2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3.jpg"/><Relationship Id="rId7" Type="http://schemas.openxmlformats.org/officeDocument/2006/relationships/image" Target="../media/image2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3.jpg"/><Relationship Id="rId7" Type="http://schemas.openxmlformats.org/officeDocument/2006/relationships/image" Target="../media/image2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3.jpg"/><Relationship Id="rId7" Type="http://schemas.openxmlformats.org/officeDocument/2006/relationships/image" Target="../media/image2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image" Target="../media/image3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Year: 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Term: 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Objective: </a:t>
            </a:r>
            <a:r>
              <a:rPr lang="en-AU"/>
              <a:t>Develop questions given a picture of text material- who, what, where, when, how		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/>
              <a:t>Author: </a:t>
            </a:r>
            <a:r>
              <a:rPr lang="en-AU"/>
              <a:t>Teagan Dunning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7" name="Google Shape;97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8" name="Google Shape;9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00" name="Google Shape;10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3" name="Google Shape;103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5" name="Google Shape;105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6" name="Google Shape;106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7" name="Google Shape;107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5" name="Google Shape;115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4130311" y="472809"/>
            <a:ext cx="3433156" cy="92333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Copy and paste these icons to the appropriate slides to indicate engagement norms/CFU strategies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/>
        </p:nvSpPr>
        <p:spPr>
          <a:xfrm>
            <a:off x="923925" y="2190750"/>
            <a:ext cx="10553700" cy="1384954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41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develop questions given a picture of text material- who, what, where, when, how			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24" name="Google Shape;12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83812" y="218689"/>
            <a:ext cx="693813" cy="67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31" name="Google Shape;131;p18"/>
          <p:cNvSpPr txBox="1"/>
          <p:nvPr/>
        </p:nvSpPr>
        <p:spPr>
          <a:xfrm>
            <a:off x="154907" y="766355"/>
            <a:ext cx="8858464" cy="1319898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question sentence asks something where an answer is expected.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question sentence ends with a question mark.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sentences often ask – who, what, when, where or how.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325099" y="2412958"/>
            <a:ext cx="18582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289613" y="4058223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 is that woman?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289613" y="4552904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is the bathroom?</a:t>
            </a:r>
            <a:r>
              <a:rPr b="1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289613" y="5106078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time is it?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s://cdn3.vectorstock.com/i/1000x1000/77/52/yes-tick-icon-vector-22957752.jpg" id="136" name="Google Shape;136;p18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5239789" y="3195438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10181939" y="1250631"/>
            <a:ext cx="1988664" cy="2677656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question sentence? 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of a question sentence?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mark is at the end?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39" name="Google Shape;13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0" name="Google Shape;140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1" name="Google Shape;141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8"/>
          <p:cNvSpPr txBox="1"/>
          <p:nvPr/>
        </p:nvSpPr>
        <p:spPr>
          <a:xfrm>
            <a:off x="289613" y="5602996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 does the bell go?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289613" y="6097781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you do that?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50" name="Google Shape;150;p19"/>
          <p:cNvSpPr/>
          <p:nvPr/>
        </p:nvSpPr>
        <p:spPr>
          <a:xfrm>
            <a:off x="334429" y="2528638"/>
            <a:ext cx="25926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Non-Examples: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258597" y="3336172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have red hair.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p19"/>
          <p:cNvSpPr txBox="1"/>
          <p:nvPr/>
        </p:nvSpPr>
        <p:spPr>
          <a:xfrm>
            <a:off x="258597" y="461771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Give me a lolly.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1184987" y="3773561"/>
            <a:ext cx="8601295" cy="6463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is a statement, not a question. It tells you something, it doesn’t ask you something.</a:t>
            </a:r>
            <a:endParaRPr b="0" i="0" sz="1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1230548" y="5017024"/>
            <a:ext cx="8555734" cy="6463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is a command, not a question. It tells you to do something, it doesn’t ask you something.</a:t>
            </a:r>
            <a:endParaRPr b="0" i="0" sz="18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See the source image" id="155" name="Google Shape;155;p19"/>
          <p:cNvPicPr preferRelativeResize="0"/>
          <p:nvPr/>
        </p:nvPicPr>
        <p:blipFill rotWithShape="1">
          <a:blip r:embed="rId3">
            <a:alphaModFix/>
          </a:blip>
          <a:srcRect b="0" l="50750" r="0" t="0"/>
          <a:stretch/>
        </p:blipFill>
        <p:spPr>
          <a:xfrm>
            <a:off x="5157528" y="2419123"/>
            <a:ext cx="857250" cy="78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10203336" y="1141144"/>
            <a:ext cx="1988664" cy="144655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not an example of a question sentence?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58" name="Google Shape;15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9" name="Google Shape;159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0" name="Google Shape;160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86282" y="142360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9"/>
          <p:cNvSpPr txBox="1"/>
          <p:nvPr/>
        </p:nvSpPr>
        <p:spPr>
          <a:xfrm>
            <a:off x="154907" y="766355"/>
            <a:ext cx="8858464" cy="1319898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question sentence asks something where an answer is expected.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question sentence ends with a question mark.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sentences often ask – who, what, when, where or how.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67" name="Google Shape;167;p20"/>
          <p:cNvSpPr txBox="1"/>
          <p:nvPr/>
        </p:nvSpPr>
        <p:spPr>
          <a:xfrm>
            <a:off x="154900" y="766350"/>
            <a:ext cx="8883000" cy="1853400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people or animals.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details or actions.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time.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a place.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 number or the way something is done.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259934" y="5109205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9" name="Google Shape;169;p20"/>
          <p:cNvSpPr/>
          <p:nvPr/>
        </p:nvSpPr>
        <p:spPr>
          <a:xfrm>
            <a:off x="259934" y="2713489"/>
            <a:ext cx="5836066" cy="40006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can develop questions based on pictures.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0" name="Google Shape;170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10078975" y="929575"/>
            <a:ext cx="1988700" cy="38019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AU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a who question?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a what question?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a when question?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a where question?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purpose of a how question?</a:t>
            </a:r>
            <a:endParaRPr/>
          </a:p>
        </p:txBody>
      </p:sp>
      <p:pic>
        <p:nvPicPr>
          <p:cNvPr descr="Logo, icon&#10;&#10;Description automatically generated" id="172" name="Google Shape;17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3" name="Google Shape;17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4" name="Google Shape;17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0"/>
          <p:cNvSpPr txBox="1"/>
          <p:nvPr/>
        </p:nvSpPr>
        <p:spPr>
          <a:xfrm>
            <a:off x="259934" y="5994184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6" name="Google Shape;176;p20"/>
          <p:cNvSpPr txBox="1"/>
          <p:nvPr/>
        </p:nvSpPr>
        <p:spPr>
          <a:xfrm>
            <a:off x="5354270" y="4411855"/>
            <a:ext cx="50307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24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 is holding the broom?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 animals are in a cage?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 did they leave the zoo?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2400" u="none" cap="none" strike="noStrike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 is the monkey?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2400" u="none" cap="none" strike="noStrike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 did they hippo escape?</a:t>
            </a:r>
            <a:endParaRPr b="0" i="0" sz="2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s://images-wixmp-ed30a86b8c4ca887773594c2.wixmp.com/f/6d673b7e-2494-4d7b-bd30-fdca74e145ab/d65c5xl-e7fc6fe2-b7a6-49fa-a8d4-a2a944ab8e84.jpg?token=eyJ0eXAiOiJKV1QiLCJhbGciOiJIUzI1NiJ9.eyJzdWIiOiJ1cm46YXBwOjdlMGQxODg5ODIyNjQzNzNhNWYwZDQxNWVhMGQyNmUwIiwiaXNzIjoidXJuOmFwcDo3ZTBkMTg4OTgyMjY0MzczYTVmMGQ0MTVlYTBkMjZlMCIsIm9iaiI6W1t7InBhdGgiOiJcL2ZcLzZkNjczYjdlLTI0OTQtNGQ3Yi1iZDMwLWZkY2E3NGUxNDVhYlwvZDY1YzV4bC1lN2ZjNmZlMi1iN2E2LTQ5ZmEtYThkNC1hMmE5NDRhYjhlODQuanBnIn1dXSwiYXVkIjpbInVybjpzZXJ2aWNlOmZpbGUuZG93bmxvYWQiXX0.pqjEbNL9DQlG8i0pqT_aaUGsazAR8f_DFI7Zi1g8uhg" id="177" name="Google Shape;177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9934" y="3067493"/>
            <a:ext cx="4787554" cy="3470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1"/>
          <p:cNvSpPr txBox="1"/>
          <p:nvPr/>
        </p:nvSpPr>
        <p:spPr>
          <a:xfrm>
            <a:off x="10203336" y="917628"/>
            <a:ext cx="1988664" cy="116951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it/ isn’t it a an example of a question sentence?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85" name="Google Shape;18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4772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6" name="Google Shape;18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8850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7" name="Google Shape;187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44772" y="87872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8" name="Google Shape;188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18850" y="86461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9" name="Google Shape;189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190" name="Google Shape;190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1"/>
          <p:cNvSpPr txBox="1"/>
          <p:nvPr>
            <p:ph idx="1" type="body"/>
          </p:nvPr>
        </p:nvSpPr>
        <p:spPr>
          <a:xfrm>
            <a:off x="191899" y="926761"/>
            <a:ext cx="9941146" cy="5726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AU">
                <a:latin typeface="Century Gothic"/>
                <a:ea typeface="Century Gothic"/>
                <a:cs typeface="Century Gothic"/>
                <a:sym typeface="Century Gothic"/>
              </a:rPr>
              <a:t>What sentences are questions?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arenR"/>
            </a:pPr>
            <a:r>
              <a:rPr lang="en-AU" sz="2400"/>
              <a:t>When will we go to the playground?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arenR"/>
            </a:pPr>
            <a:r>
              <a:rPr lang="en-AU" sz="2400"/>
              <a:t>When the rain stops, we will play outside?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arenR"/>
            </a:pPr>
            <a:r>
              <a:rPr lang="en-AU" sz="2400"/>
              <a:t>What are we going to do?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lphaLcParenR"/>
            </a:pPr>
            <a:r>
              <a:rPr lang="en-AU" sz="2400"/>
              <a:t>What a terrible cake it was?</a:t>
            </a:r>
            <a:endParaRPr sz="2400"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descr="https://cdn3.vectorstock.com/i/1000x1000/77/52/yes-tick-icon-vector-22957752.jpg" id="192" name="Google Shape;192;p21"/>
          <p:cNvPicPr preferRelativeResize="0"/>
          <p:nvPr/>
        </p:nvPicPr>
        <p:blipFill rotWithShape="1">
          <a:blip r:embed="rId9">
            <a:alphaModFix/>
          </a:blip>
          <a:srcRect b="10582" l="0" r="0" t="0"/>
          <a:stretch/>
        </p:blipFill>
        <p:spPr>
          <a:xfrm>
            <a:off x="6258467" y="2032777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93" name="Google Shape;193;p21"/>
          <p:cNvPicPr preferRelativeResize="0"/>
          <p:nvPr/>
        </p:nvPicPr>
        <p:blipFill rotWithShape="1">
          <a:blip r:embed="rId10">
            <a:alphaModFix/>
          </a:blip>
          <a:srcRect b="0" l="50750" r="0" t="0"/>
          <a:stretch/>
        </p:blipFill>
        <p:spPr>
          <a:xfrm>
            <a:off x="6960992" y="2441304"/>
            <a:ext cx="350327" cy="320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194" name="Google Shape;194;p21"/>
          <p:cNvPicPr preferRelativeResize="0"/>
          <p:nvPr/>
        </p:nvPicPr>
        <p:blipFill rotWithShape="1">
          <a:blip r:embed="rId9">
            <a:alphaModFix/>
          </a:blip>
          <a:srcRect b="10582" l="0" r="0" t="0"/>
          <a:stretch/>
        </p:blipFill>
        <p:spPr>
          <a:xfrm>
            <a:off x="4814651" y="2907151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95" name="Google Shape;195;p21"/>
          <p:cNvPicPr preferRelativeResize="0"/>
          <p:nvPr/>
        </p:nvPicPr>
        <p:blipFill rotWithShape="1">
          <a:blip r:embed="rId10">
            <a:alphaModFix/>
          </a:blip>
          <a:srcRect b="0" l="50750" r="0" t="0"/>
          <a:stretch/>
        </p:blipFill>
        <p:spPr>
          <a:xfrm>
            <a:off x="4920543" y="3336691"/>
            <a:ext cx="350327" cy="32068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1"/>
          <p:cNvSpPr txBox="1"/>
          <p:nvPr/>
        </p:nvSpPr>
        <p:spPr>
          <a:xfrm>
            <a:off x="159342" y="3985289"/>
            <a:ext cx="8858464" cy="1319898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question sentence asks something where an answer is expected.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question sentence ends with a question mark.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sentences often ask – who, what, when, where or how.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7" name="Google Shape;197;p21"/>
          <p:cNvSpPr txBox="1"/>
          <p:nvPr/>
        </p:nvSpPr>
        <p:spPr>
          <a:xfrm>
            <a:off x="159350" y="5184800"/>
            <a:ext cx="8883000" cy="1756500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people or animals.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details or actions.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time.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a place.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 number or the way something is done.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2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04" name="Google Shape;204;p22"/>
          <p:cNvSpPr/>
          <p:nvPr/>
        </p:nvSpPr>
        <p:spPr>
          <a:xfrm>
            <a:off x="154907" y="2713750"/>
            <a:ext cx="8429800" cy="40006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who, what, when, where, how question for this picture.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2"/>
          <p:cNvSpPr txBox="1"/>
          <p:nvPr/>
        </p:nvSpPr>
        <p:spPr>
          <a:xfrm>
            <a:off x="0" y="-1"/>
            <a:ext cx="3600450" cy="64633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Development-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re-explanation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6" name="Google Shape;206;p22"/>
          <p:cNvSpPr txBox="1"/>
          <p:nvPr/>
        </p:nvSpPr>
        <p:spPr>
          <a:xfrm>
            <a:off x="10221800" y="1027753"/>
            <a:ext cx="1988664" cy="280076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 of sentence is it?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A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punctuation would you add?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07" name="Google Shape;20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8" name="Google Shape;20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9" name="Google Shape;209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2"/>
          <p:cNvSpPr txBox="1"/>
          <p:nvPr/>
        </p:nvSpPr>
        <p:spPr>
          <a:xfrm>
            <a:off x="4861990" y="3990340"/>
            <a:ext cx="1663098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24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2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2400" u="none" cap="none" strike="noStrike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2400" u="none" cap="none" strike="noStrike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</a:t>
            </a:r>
            <a:endParaRPr/>
          </a:p>
        </p:txBody>
      </p:sp>
      <p:sp>
        <p:nvSpPr>
          <p:cNvPr id="211" name="Google Shape;211;p22"/>
          <p:cNvSpPr txBox="1"/>
          <p:nvPr/>
        </p:nvSpPr>
        <p:spPr>
          <a:xfrm>
            <a:off x="5956101" y="3990201"/>
            <a:ext cx="611453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this cabin belong to?</a:t>
            </a:r>
            <a:endParaRPr/>
          </a:p>
        </p:txBody>
      </p:sp>
      <p:sp>
        <p:nvSpPr>
          <p:cNvPr id="212" name="Google Shape;212;p22"/>
          <p:cNvSpPr txBox="1"/>
          <p:nvPr/>
        </p:nvSpPr>
        <p:spPr>
          <a:xfrm>
            <a:off x="5990898" y="4336420"/>
            <a:ext cx="611453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happening inside?</a:t>
            </a:r>
            <a:endParaRPr/>
          </a:p>
        </p:txBody>
      </p:sp>
      <p:sp>
        <p:nvSpPr>
          <p:cNvPr id="213" name="Google Shape;213;p22"/>
          <p:cNvSpPr txBox="1"/>
          <p:nvPr/>
        </p:nvSpPr>
        <p:spPr>
          <a:xfrm>
            <a:off x="6077461" y="4728933"/>
            <a:ext cx="611453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was this picture taken?</a:t>
            </a:r>
            <a:endParaRPr/>
          </a:p>
        </p:txBody>
      </p:sp>
      <p:sp>
        <p:nvSpPr>
          <p:cNvPr id="214" name="Google Shape;214;p22"/>
          <p:cNvSpPr txBox="1"/>
          <p:nvPr/>
        </p:nvSpPr>
        <p:spPr>
          <a:xfrm>
            <a:off x="6163723" y="5117389"/>
            <a:ext cx="611453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the owners of the cabin?</a:t>
            </a:r>
            <a:endParaRPr/>
          </a:p>
        </p:txBody>
      </p:sp>
      <p:sp>
        <p:nvSpPr>
          <p:cNvPr id="215" name="Google Shape;215;p22"/>
          <p:cNvSpPr txBox="1"/>
          <p:nvPr/>
        </p:nvSpPr>
        <p:spPr>
          <a:xfrm>
            <a:off x="5920986" y="5452569"/>
            <a:ext cx="611453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 we get there?</a:t>
            </a:r>
            <a:endParaRPr/>
          </a:p>
        </p:txBody>
      </p:sp>
      <p:sp>
        <p:nvSpPr>
          <p:cNvPr id="216" name="Google Shape;216;p22"/>
          <p:cNvSpPr txBox="1"/>
          <p:nvPr/>
        </p:nvSpPr>
        <p:spPr>
          <a:xfrm>
            <a:off x="154907" y="766354"/>
            <a:ext cx="8883092" cy="1606442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people or animals.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details or actions.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time.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a place.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2000" u="none" cap="none" strike="noStrike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 number or the way something is done.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Cabin Covered by Snow · Free Stock Photo" id="217" name="Google Shape;217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4907" y="3423577"/>
            <a:ext cx="4612762" cy="307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105304" y="563795"/>
            <a:ext cx="6538092" cy="132339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who, what, when, where and how questions.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question based on the picture.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End each sentence with a question mark.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5" name="Google Shape;225;p23"/>
          <p:cNvSpPr txBox="1"/>
          <p:nvPr/>
        </p:nvSpPr>
        <p:spPr>
          <a:xfrm>
            <a:off x="10012624" y="1013904"/>
            <a:ext cx="1988664" cy="116955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it’s a statement /question/command/exclamation?</a:t>
            </a:r>
            <a:endParaRPr b="1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26" name="Google Shape;22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7" name="Google Shape;22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45029" y="22386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 sz="2900"/>
              <a:t>Who… (people or animals)</a:t>
            </a:r>
            <a:endParaRPr sz="2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AU" sz="2900"/>
              <a:t>Who is the boy?</a:t>
            </a:r>
            <a:endParaRPr sz="2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 sz="2900"/>
              <a:t>What… (details or actions)</a:t>
            </a:r>
            <a:endParaRPr sz="2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AU" sz="2900"/>
              <a:t>What is he waiting for?</a:t>
            </a:r>
            <a:endParaRPr sz="2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 sz="2900"/>
              <a:t>When… (time)</a:t>
            </a:r>
            <a:endParaRPr b="1" sz="2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AU" sz="2900"/>
              <a:t>When did he get there?</a:t>
            </a:r>
            <a:endParaRPr sz="2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 sz="2900"/>
              <a:t>Where… (place)</a:t>
            </a:r>
            <a:endParaRPr sz="2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AU" sz="2900"/>
              <a:t>Where did he come from?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AU" sz="2900"/>
              <a:t>How… (number or the way something is done)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AU" sz="2900"/>
              <a:t>How old is he?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/>
          </a:p>
        </p:txBody>
      </p:sp>
      <p:pic>
        <p:nvPicPr>
          <p:cNvPr descr="Icon&#10;&#10;Description automatically generated" id="229" name="Google Shape;22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969" y="91208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ellow, gray, wooden, bench, wooden bench, boy, alone, sitting, toy ..." id="230" name="Google Shape;230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96834" y="2714406"/>
            <a:ext cx="4963795" cy="3229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36" name="Google Shape;23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37" name="Google Shape;23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4"/>
          <p:cNvSpPr txBox="1"/>
          <p:nvPr/>
        </p:nvSpPr>
        <p:spPr>
          <a:xfrm>
            <a:off x="10203336" y="91304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it’s a question?</a:t>
            </a:r>
            <a:endParaRPr b="1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39" name="Google Shape;23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00235" y="6914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4"/>
          <p:cNvSpPr/>
          <p:nvPr/>
        </p:nvSpPr>
        <p:spPr>
          <a:xfrm>
            <a:off x="105304" y="563795"/>
            <a:ext cx="6538092" cy="132339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who, what, when, where and how questions.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question based on the picture.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End each sentence with a question mark.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Elizabeth Richards Magnetic Aussie Dotted Thirds" id="241" name="Google Shape;241;p24"/>
          <p:cNvPicPr preferRelativeResize="0"/>
          <p:nvPr/>
        </p:nvPicPr>
        <p:blipFill rotWithShape="1">
          <a:blip r:embed="rId6">
            <a:alphaModFix/>
          </a:blip>
          <a:srcRect b="67942" l="12034" r="11725" t="3911"/>
          <a:stretch/>
        </p:blipFill>
        <p:spPr>
          <a:xfrm>
            <a:off x="6817528" y="2241853"/>
            <a:ext cx="5001592" cy="1846553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4"/>
          <p:cNvSpPr txBox="1"/>
          <p:nvPr/>
        </p:nvSpPr>
        <p:spPr>
          <a:xfrm>
            <a:off x="6507333" y="5295724"/>
            <a:ext cx="5614875" cy="386594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3" name="Google Shape;243;p24"/>
          <p:cNvSpPr txBox="1"/>
          <p:nvPr/>
        </p:nvSpPr>
        <p:spPr>
          <a:xfrm>
            <a:off x="6817528" y="2414726"/>
            <a:ext cx="150920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</a:t>
            </a:r>
            <a:endParaRPr/>
          </a:p>
        </p:txBody>
      </p:sp>
      <p:sp>
        <p:nvSpPr>
          <p:cNvPr id="244" name="Google Shape;244;p24"/>
          <p:cNvSpPr txBox="1"/>
          <p:nvPr/>
        </p:nvSpPr>
        <p:spPr>
          <a:xfrm>
            <a:off x="6432180" y="5309234"/>
            <a:ext cx="6121152" cy="3139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16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people or animals.</a:t>
            </a:r>
            <a:endParaRPr/>
          </a:p>
        </p:txBody>
      </p:sp>
      <p:pic>
        <p:nvPicPr>
          <p:cNvPr descr="Crowded Beach" id="245" name="Google Shape;245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304" y="1983218"/>
            <a:ext cx="6336812" cy="4592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51" name="Google Shape;25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52" name="Google Shape;25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5"/>
          <p:cNvSpPr txBox="1"/>
          <p:nvPr/>
        </p:nvSpPr>
        <p:spPr>
          <a:xfrm>
            <a:off x="10203336" y="91304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it’s a question?</a:t>
            </a:r>
            <a:endParaRPr b="1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54" name="Google Shape;25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00235" y="6914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5"/>
          <p:cNvSpPr/>
          <p:nvPr/>
        </p:nvSpPr>
        <p:spPr>
          <a:xfrm>
            <a:off x="105304" y="563795"/>
            <a:ext cx="6538092" cy="132339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who, what, when, where and how questions.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question based on the picture.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End each sentence with a question mark.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Elizabeth Richards Magnetic Aussie Dotted Thirds" id="256" name="Google Shape;256;p25"/>
          <p:cNvPicPr preferRelativeResize="0"/>
          <p:nvPr/>
        </p:nvPicPr>
        <p:blipFill rotWithShape="1">
          <a:blip r:embed="rId6">
            <a:alphaModFix/>
          </a:blip>
          <a:srcRect b="67942" l="12034" r="11725" t="3911"/>
          <a:stretch/>
        </p:blipFill>
        <p:spPr>
          <a:xfrm>
            <a:off x="6817528" y="2241853"/>
            <a:ext cx="5001592" cy="1846553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5"/>
          <p:cNvSpPr txBox="1"/>
          <p:nvPr/>
        </p:nvSpPr>
        <p:spPr>
          <a:xfrm>
            <a:off x="6507333" y="5295724"/>
            <a:ext cx="5614875" cy="386594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8" name="Google Shape;258;p25"/>
          <p:cNvSpPr txBox="1"/>
          <p:nvPr/>
        </p:nvSpPr>
        <p:spPr>
          <a:xfrm>
            <a:off x="6817528" y="2414726"/>
            <a:ext cx="150920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</a:t>
            </a:r>
            <a:endParaRPr/>
          </a:p>
        </p:txBody>
      </p:sp>
      <p:sp>
        <p:nvSpPr>
          <p:cNvPr id="259" name="Google Shape;259;p25"/>
          <p:cNvSpPr txBox="1"/>
          <p:nvPr/>
        </p:nvSpPr>
        <p:spPr>
          <a:xfrm>
            <a:off x="6432180" y="5309234"/>
            <a:ext cx="6121152" cy="3139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16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details or actions.</a:t>
            </a:r>
            <a:endParaRPr/>
          </a:p>
        </p:txBody>
      </p:sp>
      <p:pic>
        <p:nvPicPr>
          <p:cNvPr descr="Crowded Beach" id="260" name="Google Shape;260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304" y="1983218"/>
            <a:ext cx="6336812" cy="4592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66" name="Google Shape;26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7" name="Google Shape;26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6"/>
          <p:cNvSpPr txBox="1"/>
          <p:nvPr/>
        </p:nvSpPr>
        <p:spPr>
          <a:xfrm>
            <a:off x="10203336" y="91304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it’s a question?</a:t>
            </a:r>
            <a:endParaRPr b="1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69" name="Google Shape;26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00235" y="6914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6"/>
          <p:cNvSpPr/>
          <p:nvPr/>
        </p:nvSpPr>
        <p:spPr>
          <a:xfrm>
            <a:off x="105304" y="563795"/>
            <a:ext cx="6538092" cy="132339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who, what, when, where and how questions.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question based on the picture.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End each sentence with a question mark.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Elizabeth Richards Magnetic Aussie Dotted Thirds" id="271" name="Google Shape;271;p26"/>
          <p:cNvPicPr preferRelativeResize="0"/>
          <p:nvPr/>
        </p:nvPicPr>
        <p:blipFill rotWithShape="1">
          <a:blip r:embed="rId6">
            <a:alphaModFix/>
          </a:blip>
          <a:srcRect b="67942" l="12034" r="11725" t="3911"/>
          <a:stretch/>
        </p:blipFill>
        <p:spPr>
          <a:xfrm>
            <a:off x="6817528" y="2241853"/>
            <a:ext cx="5001592" cy="1846553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6"/>
          <p:cNvSpPr txBox="1"/>
          <p:nvPr/>
        </p:nvSpPr>
        <p:spPr>
          <a:xfrm>
            <a:off x="6507333" y="5295724"/>
            <a:ext cx="5614875" cy="386594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3" name="Google Shape;273;p26"/>
          <p:cNvSpPr txBox="1"/>
          <p:nvPr/>
        </p:nvSpPr>
        <p:spPr>
          <a:xfrm>
            <a:off x="6817528" y="2414726"/>
            <a:ext cx="150920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</a:t>
            </a:r>
            <a:endParaRPr/>
          </a:p>
        </p:txBody>
      </p:sp>
      <p:sp>
        <p:nvSpPr>
          <p:cNvPr id="274" name="Google Shape;274;p26"/>
          <p:cNvSpPr txBox="1"/>
          <p:nvPr/>
        </p:nvSpPr>
        <p:spPr>
          <a:xfrm>
            <a:off x="6432180" y="5309234"/>
            <a:ext cx="6121152" cy="3139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16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time.</a:t>
            </a:r>
            <a:endParaRPr/>
          </a:p>
        </p:txBody>
      </p:sp>
      <p:pic>
        <p:nvPicPr>
          <p:cNvPr descr="Crowded Beach" id="275" name="Google Shape;275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304" y="1983218"/>
            <a:ext cx="6336812" cy="4592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81" name="Google Shape;28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82" name="Google Shape;28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7"/>
          <p:cNvSpPr txBox="1"/>
          <p:nvPr/>
        </p:nvSpPr>
        <p:spPr>
          <a:xfrm>
            <a:off x="10203336" y="91304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it’s a question?</a:t>
            </a:r>
            <a:endParaRPr b="1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84" name="Google Shape;28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00235" y="6914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7"/>
          <p:cNvSpPr/>
          <p:nvPr/>
        </p:nvSpPr>
        <p:spPr>
          <a:xfrm>
            <a:off x="105304" y="563795"/>
            <a:ext cx="6538092" cy="132339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who, what, when, where and how questions.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question based on the picture.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End each sentence with a question mark.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Elizabeth Richards Magnetic Aussie Dotted Thirds" id="286" name="Google Shape;286;p27"/>
          <p:cNvPicPr preferRelativeResize="0"/>
          <p:nvPr/>
        </p:nvPicPr>
        <p:blipFill rotWithShape="1">
          <a:blip r:embed="rId6">
            <a:alphaModFix/>
          </a:blip>
          <a:srcRect b="67942" l="12034" r="11725" t="3911"/>
          <a:stretch/>
        </p:blipFill>
        <p:spPr>
          <a:xfrm>
            <a:off x="6817528" y="2241853"/>
            <a:ext cx="5001592" cy="1846553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7"/>
          <p:cNvSpPr txBox="1"/>
          <p:nvPr/>
        </p:nvSpPr>
        <p:spPr>
          <a:xfrm>
            <a:off x="6507333" y="5295724"/>
            <a:ext cx="5614875" cy="386594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8" name="Google Shape;288;p27"/>
          <p:cNvSpPr txBox="1"/>
          <p:nvPr/>
        </p:nvSpPr>
        <p:spPr>
          <a:xfrm>
            <a:off x="6817528" y="2414726"/>
            <a:ext cx="150920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endParaRPr/>
          </a:p>
        </p:txBody>
      </p:sp>
      <p:sp>
        <p:nvSpPr>
          <p:cNvPr id="289" name="Google Shape;289;p27"/>
          <p:cNvSpPr txBox="1"/>
          <p:nvPr/>
        </p:nvSpPr>
        <p:spPr>
          <a:xfrm>
            <a:off x="6432180" y="5309234"/>
            <a:ext cx="6121152" cy="3139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1600" u="none" cap="none" strike="noStrike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about a place.</a:t>
            </a:r>
            <a:endParaRPr/>
          </a:p>
        </p:txBody>
      </p:sp>
      <p:pic>
        <p:nvPicPr>
          <p:cNvPr descr="Crowded Beach" id="290" name="Google Shape;290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304" y="1983218"/>
            <a:ext cx="6336812" cy="4592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96" name="Google Shape;29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7" name="Google Shape;29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8"/>
          <p:cNvSpPr txBox="1"/>
          <p:nvPr/>
        </p:nvSpPr>
        <p:spPr>
          <a:xfrm>
            <a:off x="10203336" y="913049"/>
            <a:ext cx="198866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it’s a question?</a:t>
            </a:r>
            <a:endParaRPr b="1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299" name="Google Shape;29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00235" y="6914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/>
          <p:nvPr/>
        </p:nvSpPr>
        <p:spPr>
          <a:xfrm>
            <a:off x="105304" y="563795"/>
            <a:ext cx="6538092" cy="132339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who, what, when, where and how questions.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question based on the picture.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End each sentence with a question mark.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Elizabeth Richards Magnetic Aussie Dotted Thirds" id="301" name="Google Shape;301;p28"/>
          <p:cNvPicPr preferRelativeResize="0"/>
          <p:nvPr/>
        </p:nvPicPr>
        <p:blipFill rotWithShape="1">
          <a:blip r:embed="rId6">
            <a:alphaModFix/>
          </a:blip>
          <a:srcRect b="67942" l="12034" r="11725" t="3911"/>
          <a:stretch/>
        </p:blipFill>
        <p:spPr>
          <a:xfrm>
            <a:off x="6817528" y="2241853"/>
            <a:ext cx="5001592" cy="1846553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8"/>
          <p:cNvSpPr txBox="1"/>
          <p:nvPr/>
        </p:nvSpPr>
        <p:spPr>
          <a:xfrm>
            <a:off x="6507333" y="5295724"/>
            <a:ext cx="5614875" cy="642154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3" name="Google Shape;303;p28"/>
          <p:cNvSpPr txBox="1"/>
          <p:nvPr/>
        </p:nvSpPr>
        <p:spPr>
          <a:xfrm>
            <a:off x="6817528" y="2414726"/>
            <a:ext cx="150920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3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endParaRPr/>
          </a:p>
        </p:txBody>
      </p:sp>
      <p:sp>
        <p:nvSpPr>
          <p:cNvPr id="304" name="Google Shape;304;p28"/>
          <p:cNvSpPr txBox="1"/>
          <p:nvPr/>
        </p:nvSpPr>
        <p:spPr>
          <a:xfrm>
            <a:off x="6507333" y="5349035"/>
            <a:ext cx="6121152" cy="535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</a:t>
            </a:r>
            <a:r>
              <a:rPr b="1" i="0" lang="en-AU" sz="1600" u="none" cap="none" strike="noStrike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question has answers a number or the way something is done.</a:t>
            </a:r>
            <a:endParaRPr/>
          </a:p>
        </p:txBody>
      </p:sp>
      <p:pic>
        <p:nvPicPr>
          <p:cNvPr descr="Crowded Beach" id="305" name="Google Shape;305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304" y="1983218"/>
            <a:ext cx="6336812" cy="4592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con&#10;&#10;Description automatically generated" id="311" name="Google Shape;31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60629" y="96450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9"/>
          <p:cNvSpPr/>
          <p:nvPr/>
        </p:nvSpPr>
        <p:spPr>
          <a:xfrm>
            <a:off x="105303" y="2312765"/>
            <a:ext cx="10068507" cy="40006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who, what, when, where and how question for this picture in your book.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29"/>
          <p:cNvSpPr txBox="1"/>
          <p:nvPr>
            <p:ph idx="1" type="body"/>
          </p:nvPr>
        </p:nvSpPr>
        <p:spPr>
          <a:xfrm>
            <a:off x="105304" y="318279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AU"/>
              <a:t>Who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AU"/>
              <a:t>What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AU"/>
              <a:t>When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AU"/>
              <a:t>Where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AU"/>
              <a:t>How</a:t>
            </a:r>
            <a:endParaRPr/>
          </a:p>
        </p:txBody>
      </p:sp>
      <p:sp>
        <p:nvSpPr>
          <p:cNvPr id="314" name="Google Shape;314;p29"/>
          <p:cNvSpPr/>
          <p:nvPr/>
        </p:nvSpPr>
        <p:spPr>
          <a:xfrm>
            <a:off x="105304" y="563795"/>
            <a:ext cx="6538092" cy="132339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the purpose of who, what, when, where and how questions.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a question based on the picture.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End each sentence with a question mark.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Crowded Art" id="315" name="Google Shape;31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40810" y="2712834"/>
            <a:ext cx="5749114" cy="4166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0"/>
          <p:cNvSpPr txBox="1"/>
          <p:nvPr>
            <p:ph type="title"/>
          </p:nvPr>
        </p:nvSpPr>
        <p:spPr>
          <a:xfrm>
            <a:off x="964660" y="239820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AU"/>
              <a:t>Other crowded scene pictures to use when reviewing this skill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Camp-crowd" id="327" name="Google Shape;32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93003" y="216473"/>
            <a:ext cx="6427518" cy="6427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park crowd" id="334" name="Google Shape;33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0400" y="365125"/>
            <a:ext cx="5959746" cy="5959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crowded farm 2" id="341" name="Google Shape;34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6744" y="756832"/>
            <a:ext cx="5495383" cy="5495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City-crowd" id="348" name="Google Shape;34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2043" y="365125"/>
            <a:ext cx="6313318" cy="6313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