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Quattrocento Sans"/>
      <p:regular r:id="rId23"/>
      <p:bold r:id="rId24"/>
      <p:italic r:id="rId25"/>
      <p:boldItalic r:id="rId26"/>
    </p:embeddedFont>
    <p:embeddedFont>
      <p:font typeface="Century Gothic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attrocentoSans-bold.fntdata"/><Relationship Id="rId23" Type="http://schemas.openxmlformats.org/officeDocument/2006/relationships/font" Target="fonts/Quattrocento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attrocentoSans-boldItalic.fntdata"/><Relationship Id="rId25" Type="http://schemas.openxmlformats.org/officeDocument/2006/relationships/font" Target="fonts/QuattrocentoSans-italic.fntdata"/><Relationship Id="rId28" Type="http://schemas.openxmlformats.org/officeDocument/2006/relationships/font" Target="fonts/CenturyGothic-bold.fntdata"/><Relationship Id="rId27" Type="http://schemas.openxmlformats.org/officeDocument/2006/relationships/font" Target="fonts/CenturyGothic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Gothic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CenturyGothic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5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02" name="Google Shape;302;p15:notes"/>
          <p:cNvSpPr/>
          <p:nvPr>
            <p:ph idx="2" type="sldImg"/>
          </p:nvPr>
        </p:nvSpPr>
        <p:spPr>
          <a:xfrm>
            <a:off x="92075" y="744538"/>
            <a:ext cx="6615113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22" name="Google Shape;322;p16:notes"/>
          <p:cNvSpPr/>
          <p:nvPr>
            <p:ph idx="2" type="sldImg"/>
          </p:nvPr>
        </p:nvSpPr>
        <p:spPr>
          <a:xfrm>
            <a:off x="92075" y="744538"/>
            <a:ext cx="6615113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7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42" name="Google Shape;342;p17:notes"/>
          <p:cNvSpPr/>
          <p:nvPr>
            <p:ph idx="2" type="sldImg"/>
          </p:nvPr>
        </p:nvSpPr>
        <p:spPr>
          <a:xfrm>
            <a:off x="92075" y="744538"/>
            <a:ext cx="6615113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6.png"/><Relationship Id="rId13" Type="http://schemas.openxmlformats.org/officeDocument/2006/relationships/image" Target="../media/image10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24.png"/><Relationship Id="rId14" Type="http://schemas.openxmlformats.org/officeDocument/2006/relationships/image" Target="../media/image13.png"/><Relationship Id="rId5" Type="http://schemas.openxmlformats.org/officeDocument/2006/relationships/image" Target="../media/image28.png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8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5" Type="http://schemas.openxmlformats.org/officeDocument/2006/relationships/image" Target="../media/image22.png"/><Relationship Id="rId6" Type="http://schemas.openxmlformats.org/officeDocument/2006/relationships/image" Target="../media/image24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30.png"/><Relationship Id="rId5" Type="http://schemas.openxmlformats.org/officeDocument/2006/relationships/image" Target="../media/image21.png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31.jp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32.jp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lang="en-AU"/>
              <a:t>To expand simple sentences with an adverb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Yvonne Cooper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Words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0" y="1165423"/>
            <a:ext cx="3020291" cy="24621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Display this chart in classroom prior to lesson.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Optional: </a:t>
            </a:r>
            <a:r>
              <a:rPr b="0" i="0" lang="en-A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Colourful Semantics icons in addition to question words. But please note, TWR does not distinguish between the ‘what doing/did what’ (verb) and the ‘what’ (object). If you are using a Colourful Semantics approach, you will need to consider this.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4647565" y="80054"/>
            <a:ext cx="3506470" cy="6740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Who/what?</a:t>
            </a:r>
            <a:endParaRPr b="0" i="0" sz="48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(did) What?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993300"/>
                </a:solidFill>
                <a:latin typeface="Calibri"/>
                <a:ea typeface="Calibri"/>
                <a:cs typeface="Calibri"/>
                <a:sym typeface="Calibri"/>
              </a:rPr>
              <a:t>When?</a:t>
            </a:r>
            <a:endParaRPr b="0" i="0" sz="4800" u="none" cap="none" strike="noStrike">
              <a:solidFill>
                <a:srgbClr val="99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Where?</a:t>
            </a:r>
            <a:endParaRPr b="0" i="0" sz="48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How?</a:t>
            </a:r>
            <a:endParaRPr b="0" i="0" sz="4800" u="none" cap="none" strike="noStrike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104" name="Google Shape;104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05" name="Google Shape;10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6" name="Google Shape;10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07" name="Google Shape;10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8" name="Google Shape;108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9" name="Google Shape;109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0" name="Google Shape;110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2" name="Google Shape;112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3" name="Google Shape;113;p1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4" name="Google Shape;114;p1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22" name="Google Shape;122;p1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/>
        </p:nvSpPr>
        <p:spPr>
          <a:xfrm>
            <a:off x="923925" y="1414557"/>
            <a:ext cx="10553700" cy="1384995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simple sentences with an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adverb.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30" name="Google Shape;130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923925" y="3540476"/>
            <a:ext cx="10553700" cy="1384995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means to add more information to a sentence.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verb 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an action word.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adverb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a word that modifies or describes a verb.</a:t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37" name="Google Shape;137;p19"/>
          <p:cNvSpPr txBox="1"/>
          <p:nvPr/>
        </p:nvSpPr>
        <p:spPr>
          <a:xfrm>
            <a:off x="-15285" y="360031"/>
            <a:ext cx="9616659" cy="45691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or describes a verb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231422" y="2773275"/>
            <a:ext cx="96866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sentences include an adverb to explain how. </a:t>
            </a:r>
            <a:endParaRPr b="1" sz="24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260404" y="3708997"/>
            <a:ext cx="9531563" cy="91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small child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ran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happily into her mother’s arms.</a:t>
            </a:r>
            <a:endParaRPr/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240003" y="4592817"/>
            <a:ext cx="9531563" cy="87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The horrible garbage cans slowly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released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their pungent odours into the        surrounding street .</a:t>
            </a:r>
            <a:endParaRPr b="0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240003" y="5586056"/>
            <a:ext cx="9750079" cy="87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The umpire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blew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his whistle loudly from behind the goal posts. </a:t>
            </a:r>
            <a:r>
              <a:rPr b="0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pic>
        <p:nvPicPr>
          <p:cNvPr descr="https://cdn3.vectorstock.com/i/1000x1000/77/52/yes-tick-icon-vector-22957752.jpg" id="142" name="Google Shape;142;p19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9856662" y="4517357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144" name="Google Shape;14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5" name="Google Shape;14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6" name="Google Shape;146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10181939" y="1250631"/>
            <a:ext cx="1988664" cy="2677656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verb in this sentence?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the adverb used in this sentence? What does it tell us about the verb?</a:t>
            </a:r>
            <a:endParaRPr/>
          </a:p>
        </p:txBody>
      </p:sp>
      <p:sp>
        <p:nvSpPr>
          <p:cNvPr id="148" name="Google Shape;148;p19"/>
          <p:cNvSpPr/>
          <p:nvPr/>
        </p:nvSpPr>
        <p:spPr>
          <a:xfrm>
            <a:off x="3945925" y="4512866"/>
            <a:ext cx="860967" cy="492439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3084601" y="3667639"/>
            <a:ext cx="1031697" cy="433397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3989362" y="5584864"/>
            <a:ext cx="860967" cy="384599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6" name="Google Shape;156;p20"/>
          <p:cNvSpPr/>
          <p:nvPr/>
        </p:nvSpPr>
        <p:spPr>
          <a:xfrm>
            <a:off x="334429" y="2528638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/>
          </a:p>
        </p:txBody>
      </p:sp>
      <p:sp>
        <p:nvSpPr>
          <p:cNvPr id="157" name="Google Shape;157;p20"/>
          <p:cNvSpPr txBox="1"/>
          <p:nvPr/>
        </p:nvSpPr>
        <p:spPr>
          <a:xfrm>
            <a:off x="250702" y="3124486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   The girl screamed.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258597" y="461771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 The car stopped.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334429" y="3827842"/>
            <a:ext cx="10270045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word ‘screamed’ is the verb. We don’t know how the girl screamed as no adverbs have been used. </a:t>
            </a:r>
            <a:endParaRPr/>
          </a:p>
        </p:txBody>
      </p:sp>
      <p:pic>
        <p:nvPicPr>
          <p:cNvPr descr="See the source image"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6457821" y="2404534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62" name="Google Shape;162;p20"/>
          <p:cNvSpPr txBox="1"/>
          <p:nvPr/>
        </p:nvSpPr>
        <p:spPr>
          <a:xfrm>
            <a:off x="10203336" y="1141144"/>
            <a:ext cx="1988664" cy="166199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an adverb being used to expand a sentence?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63" name="Google Shape;16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4" name="Google Shape;16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5" name="Google Shape;165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 txBox="1"/>
          <p:nvPr/>
        </p:nvSpPr>
        <p:spPr>
          <a:xfrm>
            <a:off x="334429" y="5183650"/>
            <a:ext cx="10270045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word ‘stopped’ is the verb. We don’t know how the car stopped as no adverbs have been used. </a:t>
            </a:r>
            <a:endParaRPr/>
          </a:p>
        </p:txBody>
      </p:sp>
      <p:sp>
        <p:nvSpPr>
          <p:cNvPr id="167" name="Google Shape;167;p20"/>
          <p:cNvSpPr txBox="1"/>
          <p:nvPr/>
        </p:nvSpPr>
        <p:spPr>
          <a:xfrm>
            <a:off x="-15285" y="360031"/>
            <a:ext cx="9616659" cy="45691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or describes a verb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>
            <p:ph idx="1" type="body"/>
          </p:nvPr>
        </p:nvSpPr>
        <p:spPr>
          <a:xfrm>
            <a:off x="89709" y="594043"/>
            <a:ext cx="7310950" cy="944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AU" sz="2000"/>
              <a:t>Which sentence(s) are expanded to show </a:t>
            </a:r>
            <a:r>
              <a:rPr b="1" lang="en-AU" sz="2000">
                <a:solidFill>
                  <a:srgbClr val="FF0066"/>
                </a:solidFill>
              </a:rPr>
              <a:t>how</a:t>
            </a:r>
            <a:r>
              <a:rPr b="1" lang="en-AU" sz="2000"/>
              <a:t> by using adverbs to describe the verb? </a:t>
            </a:r>
            <a:endParaRPr sz="1200"/>
          </a:p>
        </p:txBody>
      </p:sp>
      <p:sp>
        <p:nvSpPr>
          <p:cNvPr id="173" name="Google Shape;173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/>
          </a:p>
        </p:txBody>
      </p:sp>
      <p:pic>
        <p:nvPicPr>
          <p:cNvPr descr="Logo, icon&#10;&#10;Description automatically generated" id="174" name="Google Shape;17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5" name="Google Shape;17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6" name="Google Shape;17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7" name="Google Shape;17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8" name="Google Shape;178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79" name="Google Shape;179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/>
          <p:nvPr/>
        </p:nvSpPr>
        <p:spPr>
          <a:xfrm>
            <a:off x="287869" y="1687069"/>
            <a:ext cx="9799991" cy="2631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LcParenR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played.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LcParenR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silent mouse crept softly along the edge of the skirting board.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LcParenR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colorful kite soared magnificently.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LcParenR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baby cried.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LcParenR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Sam ran. </a:t>
            </a:r>
            <a:endParaRPr/>
          </a:p>
        </p:txBody>
      </p:sp>
      <p:pic>
        <p:nvPicPr>
          <p:cNvPr descr="See the source image" id="181" name="Google Shape;181;p21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2977240" y="3912272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82" name="Google Shape;182;p21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8425220" y="3057316"/>
            <a:ext cx="304900" cy="226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83" name="Google Shape;183;p21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2977241" y="3393091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84" name="Google Shape;184;p21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2418093" y="2067967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85" name="Google Shape;185;p21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8971625" y="2518284"/>
            <a:ext cx="304900" cy="22601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/>
        </p:nvSpPr>
        <p:spPr>
          <a:xfrm>
            <a:off x="10134199" y="864619"/>
            <a:ext cx="1988664" cy="203132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 isn’t it a an example of an adverb being used to describe a verb.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the verb being described?</a:t>
            </a:r>
            <a:endParaRPr/>
          </a:p>
        </p:txBody>
      </p:sp>
      <p:sp>
        <p:nvSpPr>
          <p:cNvPr id="187" name="Google Shape;187;p21"/>
          <p:cNvSpPr txBox="1"/>
          <p:nvPr/>
        </p:nvSpPr>
        <p:spPr>
          <a:xfrm>
            <a:off x="0" y="6024581"/>
            <a:ext cx="9616659" cy="45691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or describes a verb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93" name="Google Shape;193;p22"/>
          <p:cNvSpPr/>
          <p:nvPr/>
        </p:nvSpPr>
        <p:spPr>
          <a:xfrm>
            <a:off x="1374455" y="5103653"/>
            <a:ext cx="898770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girl screamed loudly down the slide.</a:t>
            </a:r>
            <a:endParaRPr/>
          </a:p>
        </p:txBody>
      </p:sp>
      <p:sp>
        <p:nvSpPr>
          <p:cNvPr id="194" name="Google Shape;194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95" name="Google Shape;19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6" name="Google Shape;19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2254" y="9036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 txBox="1"/>
          <p:nvPr/>
        </p:nvSpPr>
        <p:spPr>
          <a:xfrm>
            <a:off x="10232949" y="896688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verb in this sentence?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8" name="Google Shape;198;p22"/>
          <p:cNvSpPr txBox="1"/>
          <p:nvPr/>
        </p:nvSpPr>
        <p:spPr>
          <a:xfrm>
            <a:off x="5045293" y="2859915"/>
            <a:ext cx="3727727" cy="1569660"/>
          </a:xfrm>
          <a:prstGeom prst="rect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lang="en-AU" sz="2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 the dentist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car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down the slide</a:t>
            </a:r>
            <a:endParaRPr/>
          </a:p>
        </p:txBody>
      </p:sp>
      <p:sp>
        <p:nvSpPr>
          <p:cNvPr id="199" name="Google Shape;199;p22"/>
          <p:cNvSpPr txBox="1"/>
          <p:nvPr/>
        </p:nvSpPr>
        <p:spPr>
          <a:xfrm>
            <a:off x="349930" y="2895059"/>
            <a:ext cx="3727727" cy="1569660"/>
          </a:xfrm>
          <a:prstGeom prst="rect">
            <a:avLst/>
          </a:prstGeom>
          <a:noFill/>
          <a:ln cap="flat" cmpd="sng" w="57150">
            <a:solidFill>
              <a:srgbClr val="FF00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lang="en-AU" sz="2400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  </a:t>
            </a:r>
            <a:endParaRPr sz="2400">
              <a:solidFill>
                <a:srgbClr val="FF00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loudly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shrilly     piercingly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154907" y="1970449"/>
            <a:ext cx="584082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girl screamed.          </a:t>
            </a:r>
            <a:endParaRPr/>
          </a:p>
        </p:txBody>
      </p:sp>
      <p:sp>
        <p:nvSpPr>
          <p:cNvPr id="201" name="Google Shape;201;p22"/>
          <p:cNvSpPr/>
          <p:nvPr/>
        </p:nvSpPr>
        <p:spPr>
          <a:xfrm>
            <a:off x="1374455" y="1935304"/>
            <a:ext cx="1733004" cy="562732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2" name="Google Shape;202;p22"/>
          <p:cNvSpPr/>
          <p:nvPr/>
        </p:nvSpPr>
        <p:spPr>
          <a:xfrm>
            <a:off x="0" y="369331"/>
            <a:ext cx="8858465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verbs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</a:t>
            </a: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word(s)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Say the sentence.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08" name="Google Shape;208;p23"/>
          <p:cNvSpPr txBox="1"/>
          <p:nvPr/>
        </p:nvSpPr>
        <p:spPr>
          <a:xfrm>
            <a:off x="252907" y="5247397"/>
            <a:ext cx="11459083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car </a:t>
            </a: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abruptly stopped 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middle of the parking lot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sp>
        <p:nvSpPr>
          <p:cNvPr id="209" name="Google Shape;209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10" name="Google Shape;21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1" name="Google Shape;21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2" name="Google Shape;21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4330951" y="2866866"/>
            <a:ext cx="5361451" cy="1569660"/>
          </a:xfrm>
          <a:prstGeom prst="rect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 the traffic lights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at the side of the road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against the curb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middle of the parking lot</a:t>
            </a:r>
            <a:endParaRPr/>
          </a:p>
        </p:txBody>
      </p:sp>
      <p:sp>
        <p:nvSpPr>
          <p:cNvPr id="214" name="Google Shape;214;p23"/>
          <p:cNvSpPr txBox="1"/>
          <p:nvPr/>
        </p:nvSpPr>
        <p:spPr>
          <a:xfrm>
            <a:off x="252907" y="2767878"/>
            <a:ext cx="3483070" cy="1600438"/>
          </a:xfrm>
          <a:prstGeom prst="rect">
            <a:avLst/>
          </a:prstGeom>
          <a:noFill/>
          <a:ln cap="flat" cmpd="sng" w="57150">
            <a:solidFill>
              <a:srgbClr val="FF00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 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suddenly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unexpectedly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abruptly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safely</a:t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154907" y="174784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car stopped.</a:t>
            </a:r>
            <a:endParaRPr/>
          </a:p>
        </p:txBody>
      </p:sp>
      <p:sp>
        <p:nvSpPr>
          <p:cNvPr id="216" name="Google Shape;216;p23"/>
          <p:cNvSpPr/>
          <p:nvPr/>
        </p:nvSpPr>
        <p:spPr>
          <a:xfrm>
            <a:off x="1498714" y="1699383"/>
            <a:ext cx="1444299" cy="548385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10232949" y="896688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verb in this sentence?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p23"/>
          <p:cNvSpPr/>
          <p:nvPr/>
        </p:nvSpPr>
        <p:spPr>
          <a:xfrm>
            <a:off x="0" y="369331"/>
            <a:ext cx="8858465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verbs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</a:t>
            </a: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word(s)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Say the sentence.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24" name="Google Shape;22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6" name="Google Shape;22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/>
          <p:nvPr/>
        </p:nvSpPr>
        <p:spPr>
          <a:xfrm>
            <a:off x="296093" y="1989294"/>
            <a:ext cx="247535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ship sank. </a:t>
            </a:r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296093" y="2723838"/>
            <a:ext cx="3483070" cy="1569660"/>
          </a:xfrm>
          <a:prstGeom prst="rect">
            <a:avLst/>
          </a:prstGeom>
          <a:noFill/>
          <a:ln cap="flat" cmpd="sng" w="57150">
            <a:solidFill>
              <a:srgbClr val="FF00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  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swiftly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painfully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rapidly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4"/>
          <p:cNvSpPr txBox="1"/>
          <p:nvPr/>
        </p:nvSpPr>
        <p:spPr>
          <a:xfrm>
            <a:off x="4279605" y="2723838"/>
            <a:ext cx="5609845" cy="1569660"/>
          </a:xfrm>
          <a:prstGeom prst="rect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beneath the waves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below the water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at the edge of the horizon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24"/>
          <p:cNvSpPr/>
          <p:nvPr/>
        </p:nvSpPr>
        <p:spPr>
          <a:xfrm>
            <a:off x="399071" y="5324523"/>
            <a:ext cx="6760184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ship swiftly sank beneath the waves. </a:t>
            </a:r>
            <a:endParaRPr/>
          </a:p>
        </p:txBody>
      </p:sp>
      <p:sp>
        <p:nvSpPr>
          <p:cNvPr id="231" name="Google Shape;231;p24"/>
          <p:cNvSpPr/>
          <p:nvPr/>
        </p:nvSpPr>
        <p:spPr>
          <a:xfrm>
            <a:off x="1698171" y="2056263"/>
            <a:ext cx="899040" cy="425473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10232949" y="896688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verb in this sentence?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3" name="Google Shape;233;p24"/>
          <p:cNvSpPr/>
          <p:nvPr/>
        </p:nvSpPr>
        <p:spPr>
          <a:xfrm>
            <a:off x="0" y="369331"/>
            <a:ext cx="8858465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verbs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</a:t>
            </a: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word(s)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Say the sentence.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39" name="Google Shape;2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0" name="Google Shape;24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1" name="Google Shape;24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2" name="Google Shape;24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5"/>
          <p:cNvSpPr/>
          <p:nvPr/>
        </p:nvSpPr>
        <p:spPr>
          <a:xfrm>
            <a:off x="212704" y="1889010"/>
            <a:ext cx="10647924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dog ran.</a:t>
            </a:r>
            <a:endParaRPr/>
          </a:p>
        </p:txBody>
      </p:sp>
      <p:sp>
        <p:nvSpPr>
          <p:cNvPr id="244" name="Google Shape;244;p25"/>
          <p:cNvSpPr txBox="1"/>
          <p:nvPr/>
        </p:nvSpPr>
        <p:spPr>
          <a:xfrm>
            <a:off x="330927" y="2730162"/>
            <a:ext cx="3483070" cy="1569660"/>
          </a:xfrm>
          <a:prstGeom prst="rect">
            <a:avLst/>
          </a:prstGeom>
          <a:noFill/>
          <a:ln cap="flat" cmpd="sng" w="57150">
            <a:solidFill>
              <a:srgbClr val="FF00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tirelessly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stubbornly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relentlessly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4219212" y="2730162"/>
            <a:ext cx="5691636" cy="1569660"/>
          </a:xfrm>
          <a:prstGeom prst="rect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after his master’s car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to the missing child’s side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after the thieving fox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1680120" y="1932213"/>
            <a:ext cx="645346" cy="393571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25"/>
          <p:cNvSpPr/>
          <p:nvPr/>
        </p:nvSpPr>
        <p:spPr>
          <a:xfrm>
            <a:off x="212704" y="5272158"/>
            <a:ext cx="10647924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dog tirelessly ran after the thieving fox.</a:t>
            </a:r>
            <a:endParaRPr/>
          </a:p>
        </p:txBody>
      </p:sp>
      <p:sp>
        <p:nvSpPr>
          <p:cNvPr id="248" name="Google Shape;248;p25"/>
          <p:cNvSpPr txBox="1"/>
          <p:nvPr/>
        </p:nvSpPr>
        <p:spPr>
          <a:xfrm>
            <a:off x="10232949" y="896688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verb in this sentence?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25"/>
          <p:cNvSpPr/>
          <p:nvPr/>
        </p:nvSpPr>
        <p:spPr>
          <a:xfrm>
            <a:off x="0" y="369331"/>
            <a:ext cx="8858465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verbs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</a:t>
            </a: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word(s)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Say the sentence.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Logo, icon&#10;&#10;Description automatically generated" id="255" name="Google Shape;25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6" name="Google Shape;25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7" name="Google Shape;25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8" name="Google Shape;258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6"/>
          <p:cNvSpPr/>
          <p:nvPr/>
        </p:nvSpPr>
        <p:spPr>
          <a:xfrm>
            <a:off x="382301" y="1837405"/>
            <a:ext cx="247696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pirate hid.</a:t>
            </a:r>
            <a:endParaRPr/>
          </a:p>
        </p:txBody>
      </p:sp>
      <p:pic>
        <p:nvPicPr>
          <p:cNvPr descr="http://www.learn-it.com.au/iwb/dottedthirds.png" id="260" name="Google Shape;260;p26"/>
          <p:cNvPicPr preferRelativeResize="0"/>
          <p:nvPr/>
        </p:nvPicPr>
        <p:blipFill rotWithShape="1">
          <a:blip r:embed="rId7">
            <a:alphaModFix/>
          </a:blip>
          <a:srcRect b="38848" l="0" r="0" t="37207"/>
          <a:stretch/>
        </p:blipFill>
        <p:spPr>
          <a:xfrm>
            <a:off x="261258" y="4782809"/>
            <a:ext cx="10676708" cy="139083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 txBox="1"/>
          <p:nvPr/>
        </p:nvSpPr>
        <p:spPr>
          <a:xfrm>
            <a:off x="304549" y="2685478"/>
            <a:ext cx="3483070" cy="1938992"/>
          </a:xfrm>
          <a:prstGeom prst="rect">
            <a:avLst/>
          </a:prstGeom>
          <a:noFill/>
          <a:ln cap="flat" cmpd="sng" w="57150">
            <a:solidFill>
              <a:srgbClr val="FF00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 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craftily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safely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angrily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26"/>
          <p:cNvSpPr txBox="1"/>
          <p:nvPr/>
        </p:nvSpPr>
        <p:spPr>
          <a:xfrm>
            <a:off x="4244844" y="2681794"/>
            <a:ext cx="5630676" cy="1938992"/>
          </a:xfrm>
          <a:prstGeom prst="rect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amongst the coconut trees.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in the hidden cove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behind the deadly reef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26"/>
          <p:cNvSpPr/>
          <p:nvPr/>
        </p:nvSpPr>
        <p:spPr>
          <a:xfrm>
            <a:off x="2098766" y="1884460"/>
            <a:ext cx="592664" cy="393571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26"/>
          <p:cNvSpPr txBox="1"/>
          <p:nvPr/>
        </p:nvSpPr>
        <p:spPr>
          <a:xfrm>
            <a:off x="4715977" y="2183961"/>
            <a:ext cx="1841577" cy="369332"/>
          </a:xfrm>
          <a:prstGeom prst="rect">
            <a:avLst/>
          </a:prstGeom>
          <a:noFill/>
          <a:ln cap="flat" cmpd="sng" w="38100">
            <a:solidFill>
              <a:srgbClr val="5252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 your own.</a:t>
            </a:r>
            <a:endParaRPr/>
          </a:p>
        </p:txBody>
      </p:sp>
      <p:sp>
        <p:nvSpPr>
          <p:cNvPr id="265" name="Google Shape;265;p26"/>
          <p:cNvSpPr txBox="1"/>
          <p:nvPr/>
        </p:nvSpPr>
        <p:spPr>
          <a:xfrm>
            <a:off x="10232949" y="896688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verb in this sentence?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26"/>
          <p:cNvSpPr/>
          <p:nvPr/>
        </p:nvSpPr>
        <p:spPr>
          <a:xfrm>
            <a:off x="0" y="369331"/>
            <a:ext cx="8858465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verbs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</a:t>
            </a: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word(s)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Say the sentence.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Logo, icon&#10;&#10;Description automatically generated" id="272" name="Google Shape;27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3" name="Google Shape;27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4" name="Google Shape;27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5" name="Google Shape;275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7"/>
          <p:cNvSpPr/>
          <p:nvPr/>
        </p:nvSpPr>
        <p:spPr>
          <a:xfrm>
            <a:off x="273892" y="1703671"/>
            <a:ext cx="3106941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player kicked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pic>
        <p:nvPicPr>
          <p:cNvPr descr="http://www.learn-it.com.au/iwb/dottedthirds.png" id="277" name="Google Shape;277;p27"/>
          <p:cNvPicPr preferRelativeResize="0"/>
          <p:nvPr/>
        </p:nvPicPr>
        <p:blipFill rotWithShape="1">
          <a:blip r:embed="rId7">
            <a:alphaModFix/>
          </a:blip>
          <a:srcRect b="38848" l="0" r="0" t="37207"/>
          <a:stretch/>
        </p:blipFill>
        <p:spPr>
          <a:xfrm>
            <a:off x="357051" y="4718645"/>
            <a:ext cx="10502537" cy="1390834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7"/>
          <p:cNvSpPr txBox="1"/>
          <p:nvPr/>
        </p:nvSpPr>
        <p:spPr>
          <a:xfrm>
            <a:off x="357051" y="2557226"/>
            <a:ext cx="3106941" cy="1938992"/>
          </a:xfrm>
          <a:prstGeom prst="rect">
            <a:avLst/>
          </a:prstGeom>
          <a:noFill/>
          <a:ln cap="flat" cmpd="sng" w="57150">
            <a:solidFill>
              <a:srgbClr val="FF00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accurately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courageously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relentlessly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9" name="Google Shape;279;p27"/>
          <p:cNvSpPr txBox="1"/>
          <p:nvPr/>
        </p:nvSpPr>
        <p:spPr>
          <a:xfrm>
            <a:off x="3675017" y="2557226"/>
            <a:ext cx="6366000" cy="1939500"/>
          </a:xfrm>
          <a:prstGeom prst="rect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from the fifty </a:t>
            </a: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yard line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from amongst the </a:t>
            </a: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huddle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anywhere he could </a:t>
            </a: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find an opportunity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0" name="Google Shape;280;p27"/>
          <p:cNvSpPr/>
          <p:nvPr/>
        </p:nvSpPr>
        <p:spPr>
          <a:xfrm>
            <a:off x="2029097" y="1703672"/>
            <a:ext cx="1166949" cy="510106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1" name="Google Shape;281;p27"/>
          <p:cNvSpPr txBox="1"/>
          <p:nvPr/>
        </p:nvSpPr>
        <p:spPr>
          <a:xfrm>
            <a:off x="4859760" y="2050850"/>
            <a:ext cx="1841577" cy="369332"/>
          </a:xfrm>
          <a:prstGeom prst="rect">
            <a:avLst/>
          </a:prstGeom>
          <a:noFill/>
          <a:ln cap="flat" cmpd="sng" w="38100">
            <a:solidFill>
              <a:srgbClr val="5252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 your own.</a:t>
            </a:r>
            <a:endParaRPr/>
          </a:p>
        </p:txBody>
      </p:sp>
      <p:sp>
        <p:nvSpPr>
          <p:cNvPr id="282" name="Google Shape;282;p27"/>
          <p:cNvSpPr txBox="1"/>
          <p:nvPr/>
        </p:nvSpPr>
        <p:spPr>
          <a:xfrm>
            <a:off x="10232949" y="896688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verb in this sentence?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3" name="Google Shape;283;p27"/>
          <p:cNvSpPr/>
          <p:nvPr/>
        </p:nvSpPr>
        <p:spPr>
          <a:xfrm>
            <a:off x="0" y="369331"/>
            <a:ext cx="8858465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verbs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</a:t>
            </a: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word(s)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Say the sentence.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Logo, icon&#10;&#10;Description automatically generated" id="289" name="Google Shape;28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0" name="Google Shape;29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1" name="Google Shape;29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8"/>
          <p:cNvSpPr/>
          <p:nvPr/>
        </p:nvSpPr>
        <p:spPr>
          <a:xfrm>
            <a:off x="190712" y="1641807"/>
            <a:ext cx="926374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ball flew.</a:t>
            </a:r>
            <a:endParaRPr/>
          </a:p>
        </p:txBody>
      </p:sp>
      <p:sp>
        <p:nvSpPr>
          <p:cNvPr id="293" name="Google Shape;293;p28"/>
          <p:cNvSpPr txBox="1"/>
          <p:nvPr/>
        </p:nvSpPr>
        <p:spPr>
          <a:xfrm>
            <a:off x="263400" y="2205906"/>
            <a:ext cx="3483070" cy="1446550"/>
          </a:xfrm>
          <a:prstGeom prst="rect">
            <a:avLst/>
          </a:prstGeom>
          <a:noFill/>
          <a:ln cap="flat" cmpd="sng" w="57150">
            <a:solidFill>
              <a:srgbClr val="FF00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4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swiftly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accurately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entury Gothic"/>
              <a:buNone/>
            </a:pPr>
            <a:r>
              <a:rPr b="0" i="0" lang="en-AU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</a:t>
            </a:r>
            <a:endParaRPr/>
          </a:p>
        </p:txBody>
      </p:sp>
      <p:sp>
        <p:nvSpPr>
          <p:cNvPr id="294" name="Google Shape;294;p28"/>
          <p:cNvSpPr txBox="1"/>
          <p:nvPr/>
        </p:nvSpPr>
        <p:spPr>
          <a:xfrm>
            <a:off x="3910123" y="2226888"/>
            <a:ext cx="5361451" cy="1446550"/>
          </a:xfrm>
          <a:prstGeom prst="rect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   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across the field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</a:pPr>
            <a:r>
              <a:rPr lang="en-AU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from his racket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entury Gothic"/>
              <a:buNone/>
            </a:pPr>
            <a:r>
              <a:rPr b="0" i="0" lang="en-AU" sz="4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</a:t>
            </a:r>
            <a:endParaRPr/>
          </a:p>
        </p:txBody>
      </p:sp>
      <p:sp>
        <p:nvSpPr>
          <p:cNvPr id="295" name="Google Shape;295;p28"/>
          <p:cNvSpPr/>
          <p:nvPr/>
        </p:nvSpPr>
        <p:spPr>
          <a:xfrm>
            <a:off x="1558404" y="1640186"/>
            <a:ext cx="723241" cy="492443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28"/>
          <p:cNvSpPr txBox="1"/>
          <p:nvPr/>
        </p:nvSpPr>
        <p:spPr>
          <a:xfrm>
            <a:off x="4367910" y="3205154"/>
            <a:ext cx="1841577" cy="369332"/>
          </a:xfrm>
          <a:prstGeom prst="rect">
            <a:avLst/>
          </a:prstGeom>
          <a:noFill/>
          <a:ln cap="flat" cmpd="sng" w="38100">
            <a:solidFill>
              <a:srgbClr val="5252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 your own.</a:t>
            </a:r>
            <a:endParaRPr/>
          </a:p>
        </p:txBody>
      </p:sp>
      <p:pic>
        <p:nvPicPr>
          <p:cNvPr descr="http://www.learn-it.com.au/iwb/dottedthirds.png" id="297" name="Google Shape;297;p28"/>
          <p:cNvPicPr preferRelativeResize="0"/>
          <p:nvPr/>
        </p:nvPicPr>
        <p:blipFill rotWithShape="1">
          <a:blip r:embed="rId6">
            <a:alphaModFix/>
          </a:blip>
          <a:srcRect b="38848" l="0" r="0" t="37207"/>
          <a:stretch/>
        </p:blipFill>
        <p:spPr>
          <a:xfrm>
            <a:off x="261258" y="4782809"/>
            <a:ext cx="10676708" cy="139083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8"/>
          <p:cNvSpPr txBox="1"/>
          <p:nvPr/>
        </p:nvSpPr>
        <p:spPr>
          <a:xfrm>
            <a:off x="10232949" y="896688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verb in this sentence?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9" name="Google Shape;299;p28"/>
          <p:cNvSpPr/>
          <p:nvPr/>
        </p:nvSpPr>
        <p:spPr>
          <a:xfrm>
            <a:off x="0" y="369331"/>
            <a:ext cx="8858465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verbs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the best </a:t>
            </a: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word(s)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Say the sentence.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, icon&#10;&#10;Description automatically generated" id="304" name="Google Shape;30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22128" y="4855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9"/>
          <p:cNvSpPr txBox="1"/>
          <p:nvPr/>
        </p:nvSpPr>
        <p:spPr>
          <a:xfrm>
            <a:off x="156741" y="1593579"/>
            <a:ext cx="2272560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entury Gothic"/>
              <a:buNone/>
            </a:pPr>
            <a:r>
              <a:rPr lang="en-AU" sz="28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</a:t>
            </a:r>
            <a:r>
              <a:rPr b="0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flew</a:t>
            </a:r>
            <a:r>
              <a:rPr b="0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 b="0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06" name="Google Shape;306;p29"/>
          <p:cNvCxnSpPr/>
          <p:nvPr/>
        </p:nvCxnSpPr>
        <p:spPr>
          <a:xfrm>
            <a:off x="1387518" y="3373592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07" name="Google Shape;307;p29"/>
          <p:cNvSpPr/>
          <p:nvPr/>
        </p:nvSpPr>
        <p:spPr>
          <a:xfrm>
            <a:off x="1293021" y="3017667"/>
            <a:ext cx="14590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quickly</a:t>
            </a:r>
            <a:endParaRPr b="1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p29"/>
          <p:cNvSpPr txBox="1"/>
          <p:nvPr/>
        </p:nvSpPr>
        <p:spPr>
          <a:xfrm>
            <a:off x="106849" y="2551891"/>
            <a:ext cx="1915699" cy="1415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entury Gothic"/>
              <a:buNone/>
            </a:pPr>
            <a:r>
              <a:rPr b="1" lang="en-AU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ho/what</a:t>
            </a:r>
            <a:endParaRPr b="1" i="0" sz="2000" u="none" cap="none" strike="noStrike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000"/>
              <a:buFont typeface="Century Gothic"/>
              <a:buNone/>
            </a:pP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How: 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 b="1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Century Gothic"/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Where:</a:t>
            </a:r>
            <a:endParaRPr b="1" i="0" sz="2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9" name="Google Shape;309;p29"/>
          <p:cNvCxnSpPr/>
          <p:nvPr/>
        </p:nvCxnSpPr>
        <p:spPr>
          <a:xfrm>
            <a:off x="1387519" y="3850231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10" name="Google Shape;310;p29"/>
          <p:cNvSpPr/>
          <p:nvPr/>
        </p:nvSpPr>
        <p:spPr>
          <a:xfrm>
            <a:off x="1293021" y="3510598"/>
            <a:ext cx="4614857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away from its nest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9823646" y="921977"/>
            <a:ext cx="2272560" cy="181584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 is the subject?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action? (verb)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does it happen?</a:t>
            </a:r>
            <a:endParaRPr b="0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 does it happen?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12" name="Google Shape;31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83819" y="2583396"/>
            <a:ext cx="2636060" cy="149480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14" name="Google Shape;314;p29"/>
          <p:cNvCxnSpPr/>
          <p:nvPr/>
        </p:nvCxnSpPr>
        <p:spPr>
          <a:xfrm>
            <a:off x="1481142" y="2898975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15" name="Google Shape;315;p29"/>
          <p:cNvSpPr txBox="1"/>
          <p:nvPr/>
        </p:nvSpPr>
        <p:spPr>
          <a:xfrm>
            <a:off x="1510169" y="2572908"/>
            <a:ext cx="2272560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1"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bird</a:t>
            </a:r>
            <a:r>
              <a:rPr b="1" i="0" lang="en-AU" sz="1800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1800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6" name="Google Shape;316;p29"/>
          <p:cNvSpPr/>
          <p:nvPr/>
        </p:nvSpPr>
        <p:spPr>
          <a:xfrm>
            <a:off x="0" y="385594"/>
            <a:ext cx="8301849" cy="83095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  Answer the questions in note form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 startAt="2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your sentence using correct punctuation.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 startAt="2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your sentence – does it sound right?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learn-it.com.au/iwb/dottedthirds.png" id="317" name="Google Shape;317;p29"/>
          <p:cNvPicPr preferRelativeResize="0"/>
          <p:nvPr/>
        </p:nvPicPr>
        <p:blipFill rotWithShape="1">
          <a:blip r:embed="rId5">
            <a:alphaModFix/>
          </a:blip>
          <a:srcRect b="38848" l="0" r="0" t="37207"/>
          <a:stretch/>
        </p:blipFill>
        <p:spPr>
          <a:xfrm>
            <a:off x="261258" y="4782809"/>
            <a:ext cx="10676708" cy="1390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8" name="Google Shape;318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22886" y="740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9" name="Google Shape;319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823646" y="74012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0"/>
          <p:cNvSpPr txBox="1"/>
          <p:nvPr/>
        </p:nvSpPr>
        <p:spPr>
          <a:xfrm>
            <a:off x="156741" y="1593579"/>
            <a:ext cx="2786756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entury Gothic"/>
              <a:buNone/>
            </a:pPr>
            <a:r>
              <a:rPr lang="en-AU" sz="28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</a:t>
            </a:r>
            <a:r>
              <a:rPr b="0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</a:t>
            </a: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nced</a:t>
            </a:r>
            <a:r>
              <a:rPr b="0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 b="0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25" name="Google Shape;325;p30"/>
          <p:cNvCxnSpPr/>
          <p:nvPr/>
        </p:nvCxnSpPr>
        <p:spPr>
          <a:xfrm>
            <a:off x="1387518" y="3373592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26" name="Google Shape;326;p30"/>
          <p:cNvSpPr/>
          <p:nvPr/>
        </p:nvSpPr>
        <p:spPr>
          <a:xfrm>
            <a:off x="1293021" y="3017667"/>
            <a:ext cx="14590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gracefully</a:t>
            </a:r>
            <a:endParaRPr b="1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27" name="Google Shape;327;p30"/>
          <p:cNvCxnSpPr/>
          <p:nvPr/>
        </p:nvCxnSpPr>
        <p:spPr>
          <a:xfrm>
            <a:off x="1387519" y="3850231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28" name="Google Shape;328;p30"/>
          <p:cNvSpPr/>
          <p:nvPr/>
        </p:nvSpPr>
        <p:spPr>
          <a:xfrm>
            <a:off x="1293021" y="3510598"/>
            <a:ext cx="4614857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 stage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0"/>
          <p:cNvSpPr txBox="1"/>
          <p:nvPr/>
        </p:nvSpPr>
        <p:spPr>
          <a:xfrm>
            <a:off x="9823646" y="921977"/>
            <a:ext cx="2272560" cy="181584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 is the subject?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action? (verb)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does it happen?</a:t>
            </a:r>
            <a:endParaRPr b="0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 does it happen?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0" name="Google Shape;330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31" name="Google Shape;331;p30"/>
          <p:cNvCxnSpPr/>
          <p:nvPr/>
        </p:nvCxnSpPr>
        <p:spPr>
          <a:xfrm>
            <a:off x="1481142" y="2898975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32" name="Google Shape;332;p30"/>
          <p:cNvSpPr txBox="1"/>
          <p:nvPr/>
        </p:nvSpPr>
        <p:spPr>
          <a:xfrm>
            <a:off x="1459427" y="2590540"/>
            <a:ext cx="3147453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1"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beautiful woman</a:t>
            </a:r>
            <a:r>
              <a:rPr b="1" i="0" lang="en-AU" sz="1800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1800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3" name="Google Shape;333;p30"/>
          <p:cNvSpPr/>
          <p:nvPr/>
        </p:nvSpPr>
        <p:spPr>
          <a:xfrm>
            <a:off x="0" y="385594"/>
            <a:ext cx="8301849" cy="83095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  Answer the questions in note form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 startAt="2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your sentence using correct punctuation.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 startAt="2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your sentence – does it sound right?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learn-it.com.au/iwb/dottedthirds.png" id="334" name="Google Shape;334;p30"/>
          <p:cNvPicPr preferRelativeResize="0"/>
          <p:nvPr/>
        </p:nvPicPr>
        <p:blipFill rotWithShape="1">
          <a:blip r:embed="rId3">
            <a:alphaModFix/>
          </a:blip>
          <a:srcRect b="38848" l="0" r="0" t="37207"/>
          <a:stretch/>
        </p:blipFill>
        <p:spPr>
          <a:xfrm>
            <a:off x="261258" y="4782809"/>
            <a:ext cx="10676708" cy="1390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35" name="Google Shape;33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2171" y="1709469"/>
            <a:ext cx="1786431" cy="26766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36" name="Google Shape;336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22128" y="4855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7" name="Google Shape;337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22886" y="740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8" name="Google Shape;338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823646" y="74012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106849" y="2551891"/>
            <a:ext cx="1915699" cy="1415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entury Gothic"/>
              <a:buNone/>
            </a:pPr>
            <a:r>
              <a:rPr b="1" lang="en-AU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ho/what</a:t>
            </a:r>
            <a:endParaRPr b="1" i="0" sz="2000" u="none" cap="none" strike="noStrike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000"/>
              <a:buFont typeface="Century Gothic"/>
              <a:buNone/>
            </a:pP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How: 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 b="1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Century Gothic"/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Where:</a:t>
            </a:r>
            <a:endParaRPr b="1" i="0" sz="2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1"/>
          <p:cNvSpPr txBox="1"/>
          <p:nvPr/>
        </p:nvSpPr>
        <p:spPr>
          <a:xfrm>
            <a:off x="156741" y="1593579"/>
            <a:ext cx="3143808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entury Gothic"/>
              <a:buNone/>
            </a:pPr>
            <a:r>
              <a:rPr lang="en-AU" sz="28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</a:t>
            </a: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rode</a:t>
            </a:r>
            <a:r>
              <a:rPr b="0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 b="0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45" name="Google Shape;345;p31"/>
          <p:cNvCxnSpPr/>
          <p:nvPr/>
        </p:nvCxnSpPr>
        <p:spPr>
          <a:xfrm>
            <a:off x="1387518" y="3373592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346" name="Google Shape;346;p31"/>
          <p:cNvCxnSpPr/>
          <p:nvPr/>
        </p:nvCxnSpPr>
        <p:spPr>
          <a:xfrm>
            <a:off x="1387519" y="3850231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47" name="Google Shape;347;p31"/>
          <p:cNvSpPr txBox="1"/>
          <p:nvPr/>
        </p:nvSpPr>
        <p:spPr>
          <a:xfrm>
            <a:off x="9823646" y="921977"/>
            <a:ext cx="2272560" cy="181584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 is the subject?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action? (verb)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does it happen?</a:t>
            </a:r>
            <a:endParaRPr b="0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 does it happen?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8" name="Google Shape;348;p3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49" name="Google Shape;349;p31"/>
          <p:cNvCxnSpPr/>
          <p:nvPr/>
        </p:nvCxnSpPr>
        <p:spPr>
          <a:xfrm>
            <a:off x="1481142" y="2898975"/>
            <a:ext cx="4790423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50" name="Google Shape;350;p31"/>
          <p:cNvSpPr/>
          <p:nvPr/>
        </p:nvSpPr>
        <p:spPr>
          <a:xfrm>
            <a:off x="0" y="385594"/>
            <a:ext cx="8301849" cy="83095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  Answer the questions in note form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 startAt="2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your sentence using correct punctuation.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 startAt="2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your sentence – does it sound right?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learn-it.com.au/iwb/dottedthirds.png" id="351" name="Google Shape;351;p31"/>
          <p:cNvPicPr preferRelativeResize="0"/>
          <p:nvPr/>
        </p:nvPicPr>
        <p:blipFill rotWithShape="1">
          <a:blip r:embed="rId3">
            <a:alphaModFix/>
          </a:blip>
          <a:srcRect b="38848" l="0" r="0" t="37207"/>
          <a:stretch/>
        </p:blipFill>
        <p:spPr>
          <a:xfrm>
            <a:off x="261258" y="4782809"/>
            <a:ext cx="10676708" cy="1390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52" name="Google Shape;35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8265" y="2136520"/>
            <a:ext cx="3369708" cy="22464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53" name="Google Shape;35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22128" y="4855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4" name="Google Shape;35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22886" y="740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5" name="Google Shape;355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823646" y="74012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 txBox="1"/>
          <p:nvPr/>
        </p:nvSpPr>
        <p:spPr>
          <a:xfrm>
            <a:off x="106849" y="2551891"/>
            <a:ext cx="1915699" cy="1415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entury Gothic"/>
              <a:buNone/>
            </a:pPr>
            <a:r>
              <a:rPr b="1" lang="en-AU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ho/what</a:t>
            </a:r>
            <a:endParaRPr b="1" i="0" sz="2000" u="none" cap="none" strike="noStrike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000"/>
              <a:buFont typeface="Century Gothic"/>
              <a:buNone/>
            </a:pPr>
            <a:r>
              <a:rPr b="1" i="0" lang="en-AU" sz="2000" u="none" cap="none" strike="noStrike">
                <a:solidFill>
                  <a:srgbClr val="FF00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How: 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 b="1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Century Gothic"/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Where:</a:t>
            </a:r>
            <a:endParaRPr b="1" i="0" sz="2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